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21"/>
    </p:embeddedFont>
    <p:embeddedFont>
      <p:font typeface="IBM Plex Sans" panose="020B0503050203000203" pitchFamily="34" charset="0"/>
      <p:regular r:id="rId22"/>
      <p:bold r:id="rId23"/>
      <p:italic r:id="rId24"/>
      <p:boldItalic r:id="rId25"/>
    </p:embeddedFont>
    <p:embeddedFont>
      <p:font typeface="IBM Plex Sans Medium" panose="020B0503050203000203" pitchFamily="34" charset="0"/>
      <p:regular r:id="rId26"/>
      <p:bold r:id="rId27"/>
      <p:italic r:id="rId28"/>
      <p:boldItalic r:id="rId29"/>
    </p:embeddedFont>
    <p:embeddedFont>
      <p:font typeface="IBM Plex Sans SemiBold" panose="020B0503050203000203" pitchFamily="34" charset="0"/>
      <p:regular r:id="rId30"/>
      <p:bold r:id="rId31"/>
      <p:italic r:id="rId32"/>
      <p:boldItalic r:id="rId33"/>
    </p:embeddedFont>
    <p:embeddedFont>
      <p:font typeface="Josefin Sans" pitchFamily="2" charset="77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Raleway SemiBold" pitchFamily="2" charset="77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5F3EE7-26D2-464D-8AFC-E9CEC7E2C6F6}">
  <a:tblStyle styleId="{375F3EE7-26D2-464D-8AFC-E9CEC7E2C6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73828"/>
  </p:normalViewPr>
  <p:slideViewPr>
    <p:cSldViewPr snapToGrid="0">
      <p:cViewPr varScale="1">
        <p:scale>
          <a:sx n="110" d="100"/>
          <a:sy n="110" d="100"/>
        </p:scale>
        <p:origin x="14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font" Target="fonts/font3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font" Target="fonts/font3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86434fac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86434fac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f021406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0f021406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c939ee4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c939ee4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0f021406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0f021406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0f021406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0f021406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f021406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0f021406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0f021406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0f021406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sz="1150" dirty="0">
              <a:solidFill>
                <a:srgbClr val="26262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0f021406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0f021406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086434fac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086434fac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4959567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4959567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0f021406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0f021406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945c20d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945c20d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0f021406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0f021406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f021406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f021406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0f021406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0f021406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086434fac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086434fac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f02140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f02140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0f021406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0f021406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skit/qiskit-terra/pull/86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documentation/locale/ja_JP/stubs/qiskit.transpiler.PassManager.html#qiskit.transpiler.PassManag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qiskit.org/documentation/stubs/qiskit.transpiler.StagedPassManag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66950" y="358775"/>
            <a:ext cx="8057700" cy="19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>
                <a:latin typeface="Francois One"/>
                <a:ea typeface="Francois One"/>
                <a:cs typeface="Francois One"/>
                <a:sym typeface="Francois One"/>
              </a:rPr>
              <a:t>Frequency Collision-aware Layout Passes</a:t>
            </a:r>
            <a:endParaRPr sz="3400" b="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6950" y="2038350"/>
            <a:ext cx="7378800" cy="28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Sitong Liu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Qiskit Demo Day - Sep 1st 2022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Co-authored-by: Toshinari Itoko itoko@jp.ibm.com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Co-authored-by: Naoki Kanazawa nkanazawa1989@gmail.com</a:t>
            </a: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Related PR:</a:t>
            </a:r>
            <a:br>
              <a:rPr lang="en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r>
              <a:rPr lang="en" sz="24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#8621</a:t>
            </a:r>
            <a:endParaRPr sz="3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463375" y="1656575"/>
            <a:ext cx="6186000" cy="741300"/>
          </a:xfrm>
          <a:prstGeom prst="rect">
            <a:avLst/>
          </a:prstGeom>
          <a:solidFill>
            <a:srgbClr val="A3BCF3">
              <a:alpha val="43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48150" y="1285850"/>
            <a:ext cx="84477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</a:rPr>
              <a:t>Build interaction graph from </a:t>
            </a:r>
            <a:r>
              <a:rPr lang="en" sz="1000" b="1" dirty="0" err="1">
                <a:solidFill>
                  <a:schemeClr val="dk2"/>
                </a:solidFill>
              </a:rPr>
              <a:t>dag</a:t>
            </a:r>
            <a:r>
              <a:rPr lang="en" sz="1000" dirty="0">
                <a:solidFill>
                  <a:schemeClr val="dk2"/>
                </a:solidFill>
              </a:rPr>
              <a:t> (circuit)</a:t>
            </a: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If &lt;=</a:t>
            </a:r>
            <a:r>
              <a:rPr lang="en" sz="1000" dirty="0" err="1">
                <a:solidFill>
                  <a:schemeClr val="dk2"/>
                </a:solidFill>
              </a:rPr>
              <a:t>max_trial</a:t>
            </a:r>
            <a:r>
              <a:rPr lang="en" sz="1000" dirty="0">
                <a:solidFill>
                  <a:schemeClr val="dk2"/>
                </a:solidFill>
              </a:rPr>
              <a:t>:</a:t>
            </a:r>
            <a:endParaRPr sz="1000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2"/>
                </a:solidFill>
              </a:rPr>
              <a:t>Run VF2 to find mappings (as a subgraph isomorphism problem)</a:t>
            </a:r>
            <a:endParaRPr sz="1000" b="1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2"/>
                </a:solidFill>
              </a:rPr>
              <a:t>score(mapping)</a:t>
            </a:r>
            <a:r>
              <a:rPr lang="en" sz="1000" dirty="0">
                <a:solidFill>
                  <a:schemeClr val="dk2"/>
                </a:solidFill>
              </a:rPr>
              <a:t> #Comparing the score of the current mapping to the existing best mapping</a:t>
            </a:r>
            <a:endParaRPr sz="1000" dirty="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If better: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Replace best mapping</a:t>
            </a: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2"/>
                </a:solidFill>
              </a:rPr>
              <a:t>score(mapping, </a:t>
            </a:r>
            <a:r>
              <a:rPr lang="en" sz="1000" b="1" dirty="0" err="1">
                <a:solidFill>
                  <a:schemeClr val="dk2"/>
                </a:solidFill>
              </a:rPr>
              <a:t>average_error_mapp</a:t>
            </a:r>
            <a:r>
              <a:rPr lang="en" sz="1000" b="1" dirty="0">
                <a:solidFill>
                  <a:schemeClr val="dk2"/>
                </a:solidFill>
              </a:rPr>
              <a:t>):</a:t>
            </a:r>
            <a:endParaRPr sz="1000" b="1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fidelity=1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for single qubit gate: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for each qubit:</a:t>
            </a:r>
            <a:endParaRPr sz="1000" dirty="0">
              <a:solidFill>
                <a:schemeClr val="dk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fidelity *= (1 – </a:t>
            </a:r>
            <a:r>
              <a:rPr lang="en" sz="1000" dirty="0" err="1">
                <a:solidFill>
                  <a:schemeClr val="dk2"/>
                </a:solidFill>
              </a:rPr>
              <a:t>average_single_qubit_error</a:t>
            </a:r>
            <a:r>
              <a:rPr lang="en" sz="1000" dirty="0">
                <a:solidFill>
                  <a:schemeClr val="dk2"/>
                </a:solidFill>
              </a:rPr>
              <a:t>[qubit] ) ** </a:t>
            </a:r>
            <a:r>
              <a:rPr lang="en" sz="1000" dirty="0" err="1">
                <a:solidFill>
                  <a:schemeClr val="dk2"/>
                </a:solidFill>
              </a:rPr>
              <a:t>single_gate_count</a:t>
            </a:r>
            <a:r>
              <a:rPr lang="en" sz="1000" dirty="0">
                <a:solidFill>
                  <a:schemeClr val="dk2"/>
                </a:solidFill>
              </a:rPr>
              <a:t>[qubit]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 for 2 qubit gate: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        	</a:t>
            </a:r>
            <a:r>
              <a:rPr lang="en" sz="1000" dirty="0" err="1">
                <a:solidFill>
                  <a:schemeClr val="dk2"/>
                </a:solidFill>
              </a:rPr>
              <a:t>gate_count</a:t>
            </a:r>
            <a:r>
              <a:rPr lang="en" sz="1000" dirty="0">
                <a:solidFill>
                  <a:schemeClr val="dk2"/>
                </a:solidFill>
              </a:rPr>
              <a:t>=</a:t>
            </a:r>
            <a:r>
              <a:rPr lang="en" sz="1000" dirty="0" err="1">
                <a:solidFill>
                  <a:schemeClr val="dk2"/>
                </a:solidFill>
              </a:rPr>
              <a:t>edge_weight</a:t>
            </a:r>
            <a:r>
              <a:rPr lang="en" sz="1000" dirty="0">
                <a:solidFill>
                  <a:schemeClr val="dk2"/>
                </a:solidFill>
              </a:rPr>
              <a:t> in </a:t>
            </a:r>
            <a:r>
              <a:rPr lang="en" sz="1000" dirty="0" err="1">
                <a:solidFill>
                  <a:schemeClr val="dk2"/>
                </a:solidFill>
              </a:rPr>
              <a:t>dag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for each edge:</a:t>
            </a:r>
            <a:endParaRPr sz="1000" dirty="0">
              <a:solidFill>
                <a:schemeClr val="dk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</a:rPr>
              <a:t>fidelity *= (1 – </a:t>
            </a:r>
            <a:r>
              <a:rPr lang="en" sz="1000" dirty="0" err="1">
                <a:solidFill>
                  <a:schemeClr val="dk2"/>
                </a:solidFill>
              </a:rPr>
              <a:t>average_two_qubit_gate_error</a:t>
            </a:r>
            <a:r>
              <a:rPr lang="en" sz="1000" dirty="0">
                <a:solidFill>
                  <a:schemeClr val="dk2"/>
                </a:solidFill>
              </a:rPr>
              <a:t>[edge] ) ** </a:t>
            </a:r>
            <a:r>
              <a:rPr lang="en" sz="1000" dirty="0" err="1">
                <a:solidFill>
                  <a:schemeClr val="dk2"/>
                </a:solidFill>
              </a:rPr>
              <a:t>two_qubit_gate_count</a:t>
            </a:r>
            <a:r>
              <a:rPr lang="en" sz="1000" dirty="0">
                <a:solidFill>
                  <a:schemeClr val="dk2"/>
                </a:solidFill>
              </a:rPr>
              <a:t>[edge]         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        	return 1- fidelity</a:t>
            </a: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b="1" dirty="0" err="1">
                <a:solidFill>
                  <a:schemeClr val="dk2"/>
                </a:solidFill>
              </a:rPr>
              <a:t>build_average_error_mapp</a:t>
            </a:r>
            <a:r>
              <a:rPr lang="en" sz="1000" b="1" dirty="0">
                <a:solidFill>
                  <a:schemeClr val="dk2"/>
                </a:solidFill>
              </a:rPr>
              <a:t>():</a:t>
            </a:r>
            <a:endParaRPr sz="10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	…</a:t>
            </a:r>
            <a:endParaRPr sz="1000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error map={qubit: sum(error rate of gates on qubit)/number of gates on qubit (including read out error), [control, target] for edges; </a:t>
            </a:r>
            <a:endParaRPr sz="1000"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11700" y="216425"/>
            <a:ext cx="8520600" cy="1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Layout Algorithm Design</a:t>
            </a:r>
            <a:endParaRPr sz="2800" dirty="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How VF2_layout Pass Works</a:t>
            </a:r>
            <a:endParaRPr sz="2000" dirty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2164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Layout Algorithm Design</a:t>
            </a: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48150" y="880863"/>
            <a:ext cx="84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Replacing the function for scoring the mapping: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457200" y="1400775"/>
            <a:ext cx="8229600" cy="2729400"/>
          </a:xfrm>
          <a:prstGeom prst="rect">
            <a:avLst/>
          </a:prstGeom>
          <a:solidFill>
            <a:srgbClr val="F3F3F3">
              <a:alpha val="67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 b="1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score_layout</a:t>
            </a: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avg_error_map</a:t>
            </a: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layout, </a:t>
            </a:r>
            <a:r>
              <a:rPr lang="en" sz="1000" b="1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bit_map</a:t>
            </a: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reverse_bit_map</a:t>
            </a: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im_graph</a:t>
            </a: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strict_direction</a:t>
            </a: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=False):</a:t>
            </a:r>
            <a:endParaRPr sz="1000" b="1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i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"""Score a layout given an average error map."""</a:t>
            </a:r>
            <a:endParaRPr sz="1000" i="1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i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bits =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layout.get_virtual_bits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fidelity = 1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for bit,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node_index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bit_map.items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gate_count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= sum(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im_graph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node_index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].values())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fidelity *= (1 -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avg_error_map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[(bits[bit],)]) **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gate_count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for edge in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im_graph.edge_index_map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().values():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gate_count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= sum(edge[2].values())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qargs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= (bits[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reverse_bit_map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[edge[0]]], bits[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reverse_bit_map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[edge[1]]])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if not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strict_direction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qargs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not in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avg_error_map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qargs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qargs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[1],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qargs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[0])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fidelity *= (1 -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avg_error_map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qargs</a:t>
            </a:r>
            <a:r>
              <a:rPr lang="en" sz="1000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]) ** </a:t>
            </a:r>
            <a:r>
              <a:rPr lang="en" sz="1000" dirty="0" err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gate_count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return 1 - fidelity</a:t>
            </a:r>
            <a:endParaRPr sz="10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000" dirty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11700" y="4218975"/>
            <a:ext cx="8375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with the scoring method calculates the score of the layout based on the frequency collisions exhibited in the current layout.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311700" y="2164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Layout Algorithm Design</a:t>
            </a: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84550" y="1017400"/>
            <a:ext cx="84477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Method for scoring the layout:</a:t>
            </a:r>
            <a:endParaRPr sz="1600" b="1" dirty="0">
              <a:solidFill>
                <a:srgbClr val="22222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IBM Plex Sans SemiBold"/>
              <a:buChar char="●"/>
            </a:pPr>
            <a:r>
              <a:rPr lang="en" sz="1600" dirty="0">
                <a:solidFill>
                  <a:srgbClr val="99999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zero-one method</a:t>
            </a:r>
            <a:endParaRPr sz="1600" dirty="0">
              <a:solidFill>
                <a:srgbClr val="99999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99999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the current layout contains qubits that will occur frequency collision, return 1 (bad score); otherwise, return 0</a:t>
            </a:r>
            <a:endParaRPr sz="1600" dirty="0">
              <a:solidFill>
                <a:srgbClr val="99999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IBM Plex Sans SemiBold"/>
              <a:buChar char="●"/>
            </a:pPr>
            <a:r>
              <a:rPr lang="en" sz="1600" dirty="0">
                <a:solidFill>
                  <a:srgbClr val="22222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gate-count method</a:t>
            </a:r>
            <a:endParaRPr sz="1600" dirty="0">
              <a:solidFill>
                <a:srgbClr val="22222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the current layout contains qubits that are subject to frequency collision, the fidelity score of the current layout is reduced accordingly to the number of 1-qubit and 2-qubit gates applied to these (affected) qubits.</a:t>
            </a:r>
            <a:endParaRPr sz="1600" dirty="0">
              <a:solidFill>
                <a:srgbClr val="22222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IBM Plex Sans SemiBold"/>
              <a:buChar char="●"/>
            </a:pPr>
            <a:r>
              <a:rPr lang="en" sz="1600" dirty="0" err="1">
                <a:solidFill>
                  <a:srgbClr val="22222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freq</a:t>
            </a:r>
            <a:r>
              <a:rPr lang="en" sz="1600" dirty="0">
                <a:solidFill>
                  <a:srgbClr val="22222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-differ method</a:t>
            </a:r>
            <a:endParaRPr sz="1600" dirty="0">
              <a:solidFill>
                <a:srgbClr val="22222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the current layout contains qubits that will occur frequency collision, the fidelity value of the layout is reduced according to the frequency difference/bound value of the collision qubit.</a:t>
            </a:r>
            <a:endParaRPr sz="1600" dirty="0">
              <a:solidFill>
                <a:srgbClr val="22222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11700" y="216425"/>
            <a:ext cx="8520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Evaluation</a:t>
            </a: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Evaluating with precompiled QV64 circuits</a:t>
            </a:r>
            <a:endParaRPr sz="20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8150" y="1183925"/>
            <a:ext cx="84219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222222"/>
                </a:solidFill>
                <a:highlight>
                  <a:srgbClr val="FFFFFF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Assumption: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If the frequency collision-aware layout pass performs better than the original pass considering only the gate error, the resulting HOP (heavy output probabilities) value should be higher compared to the original pass.</a:t>
            </a: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222222"/>
                </a:solidFill>
                <a:highlight>
                  <a:srgbClr val="FFFFFF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Environment setup:</a:t>
            </a: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 dirty="0" err="1">
                <a:solidFill>
                  <a:srgbClr val="222222"/>
                </a:solidFill>
                <a:highlight>
                  <a:schemeClr val="lt1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Transpiler</a:t>
            </a:r>
            <a:r>
              <a:rPr lang="en" sz="1700" dirty="0">
                <a:solidFill>
                  <a:srgbClr val="222222"/>
                </a:solidFill>
                <a:highlight>
                  <a:schemeClr val="lt1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 pass to be tested:</a:t>
            </a:r>
            <a:endParaRPr sz="1700" dirty="0">
              <a:solidFill>
                <a:srgbClr val="222222"/>
              </a:solidFill>
              <a:highlight>
                <a:schemeClr val="lt1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●"/>
            </a:pPr>
            <a:r>
              <a:rPr lang="en" dirty="0">
                <a:solidFill>
                  <a:schemeClr val="dk2"/>
                </a:solidFill>
                <a:highlight>
                  <a:srgbClr val="EFEFEF"/>
                </a:highlight>
                <a:latin typeface="IBM Plex Sans"/>
                <a:ea typeface="IBM Plex Sans"/>
                <a:cs typeface="IBM Plex Sans"/>
                <a:sym typeface="IBM Plex Sans"/>
              </a:rPr>
              <a:t>VF2PostLayoutFreqAware pass</a:t>
            </a: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222222"/>
                </a:solidFill>
                <a:highlight>
                  <a:srgbClr val="FFFFFF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Circuits for testing:</a:t>
            </a: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●"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pre-mapped QV64 circuits using BIP Mapping, physical qubits to be used in the mapping are fixed. 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75" y="3414438"/>
            <a:ext cx="3375025" cy="14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11700" y="216425"/>
            <a:ext cx="8520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Evaluation</a:t>
            </a: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Evaluating with precompiled QV64 circuits</a:t>
            </a:r>
            <a:endParaRPr sz="20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48150" y="1575150"/>
            <a:ext cx="84477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222222"/>
                </a:solidFill>
                <a:highlight>
                  <a:srgbClr val="FFFFFF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Evaluation Method:</a:t>
            </a: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Comparing the obtained HOP values by combining the frequency-aware score and the gate error score with different weights.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Ex.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score of layout = </a:t>
            </a:r>
            <a:r>
              <a:rPr lang="en" dirty="0" err="1">
                <a:solidFill>
                  <a:srgbClr val="BF9000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frequency_weight</a:t>
            </a:r>
            <a:r>
              <a:rPr lang="en" dirty="0">
                <a:solidFill>
                  <a:srgbClr val="BF9000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*  </a:t>
            </a:r>
            <a:r>
              <a:rPr lang="en" dirty="0" err="1">
                <a:solidFill>
                  <a:srgbClr val="BF9000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freq</a:t>
            </a:r>
            <a:r>
              <a:rPr lang="en" dirty="0">
                <a:solidFill>
                  <a:srgbClr val="BF9000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-differ score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+ </a:t>
            </a:r>
            <a:r>
              <a:rPr lang="en" dirty="0">
                <a:solidFill>
                  <a:srgbClr val="0B5394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(1- </a:t>
            </a:r>
            <a:r>
              <a:rPr lang="en" dirty="0" err="1">
                <a:solidFill>
                  <a:srgbClr val="0B5394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frequency_weight</a:t>
            </a:r>
            <a:r>
              <a:rPr lang="en" dirty="0">
                <a:solidFill>
                  <a:srgbClr val="0B5394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) * gate-error score</a:t>
            </a:r>
            <a:endParaRPr dirty="0">
              <a:solidFill>
                <a:srgbClr val="0B5394"/>
              </a:solidFill>
              <a:highlight>
                <a:srgbClr val="FFFFFF"/>
              </a:highlight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where: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IBM Plex Sans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the weight is set between 0 and 1 ([0, 0.25, 0.5, 0.75, 1], for example)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the </a:t>
            </a:r>
            <a:r>
              <a:rPr lang="en" dirty="0">
                <a:solidFill>
                  <a:srgbClr val="BF900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frequency aware score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" dirty="0">
                <a:solidFill>
                  <a:srgbClr val="0B5394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gate error score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, and the score of layout are all in the range [0,1]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216425"/>
            <a:ext cx="8520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Evaluation</a:t>
            </a: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Evaluating with precompiled QV64 circuits</a:t>
            </a:r>
            <a:endParaRPr sz="20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205525"/>
            <a:ext cx="81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●"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Embed the pre-mapped circuits onto the larger device coupling map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●"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Apply the </a:t>
            </a:r>
            <a:r>
              <a:rPr lang="en" dirty="0">
                <a:solidFill>
                  <a:schemeClr val="dk2"/>
                </a:solidFill>
                <a:highlight>
                  <a:srgbClr val="EFEFEF"/>
                </a:highlight>
                <a:latin typeface="IBM Plex Sans"/>
                <a:ea typeface="IBM Plex Sans"/>
                <a:cs typeface="IBM Plex Sans"/>
                <a:sym typeface="IBM Plex Sans"/>
              </a:rPr>
              <a:t>VF2PostLayoutFreqAware pass </a:t>
            </a:r>
            <a:r>
              <a:rPr lang="en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find a better layout after </a:t>
            </a:r>
            <a:r>
              <a:rPr lang="en" dirty="0" err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transpilation</a:t>
            </a:r>
            <a:r>
              <a:rPr lang="en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is complete.</a:t>
            </a:r>
            <a:endParaRPr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2368"/>
            <a:ext cx="8520602" cy="31577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3857625" y="2303100"/>
            <a:ext cx="2768700" cy="9996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EFEFEF"/>
                </a:highlight>
                <a:latin typeface="IBM Plex Sans"/>
                <a:ea typeface="IBM Plex Sans"/>
                <a:cs typeface="IBM Plex Sans"/>
                <a:sym typeface="IBM Plex Sans"/>
              </a:rPr>
              <a:t>VF2PostLayoutFreqAware pass 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7312550" y="2424250"/>
            <a:ext cx="165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Collision analysis pass</a:t>
            </a:r>
            <a:endParaRPr>
              <a:highlight>
                <a:srgbClr val="EFEFE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311700" y="2164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Current Findings:</a:t>
            </a:r>
            <a:endParaRPr sz="2800" dirty="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348150" y="865000"/>
            <a:ext cx="8219100" cy="391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●"/>
            </a:pPr>
            <a:r>
              <a:rPr lang="en" sz="1600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algorithm only uses the </a:t>
            </a:r>
            <a:r>
              <a:rPr lang="en" sz="1600" dirty="0" err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freq</a:t>
            </a:r>
            <a:r>
              <a:rPr lang="en" sz="1600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-aware score without considering the gate error did not perform well.</a:t>
            </a:r>
            <a:endParaRPr sz="1600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●"/>
            </a:pPr>
            <a:r>
              <a:rPr lang="en" sz="1600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variation of HOP was found to be large (about 0.02), and the statistical error should be about 0.001.</a:t>
            </a:r>
            <a:endParaRPr sz="1600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●"/>
            </a:pPr>
            <a:r>
              <a:rPr lang="en" sz="1600" b="1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tuning the weight manually, it was found that the results were better than the gate error in some cases (and worse in some cases).</a:t>
            </a:r>
            <a:endParaRPr sz="1600" b="1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603" y="2816647"/>
            <a:ext cx="2913650" cy="19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6B31E9-68FF-10EE-1A0C-C987CD50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0" y="2840400"/>
            <a:ext cx="2665416" cy="189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354EC-68DA-9504-F16C-1897328D9135}"/>
              </a:ext>
            </a:extLst>
          </p:cNvPr>
          <p:cNvSpPr txBox="1"/>
          <p:nvPr/>
        </p:nvSpPr>
        <p:spPr>
          <a:xfrm>
            <a:off x="1511390" y="4748501"/>
            <a:ext cx="19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BM Plex Sans" panose="020B0503050203000203" pitchFamily="34" charset="0"/>
              </a:rPr>
              <a:t>Number of circuits=100 shots=2500</a:t>
            </a:r>
            <a:endParaRPr lang="en-JP" sz="1200" dirty="0">
              <a:latin typeface="IBM Plex Sans" panose="020B050305020300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AC463-4FE6-C6D1-2E5E-F7C1CF807B68}"/>
              </a:ext>
            </a:extLst>
          </p:cNvPr>
          <p:cNvSpPr txBox="1"/>
          <p:nvPr/>
        </p:nvSpPr>
        <p:spPr>
          <a:xfrm>
            <a:off x="5362489" y="4704975"/>
            <a:ext cx="19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BM Plex Sans" panose="020B0503050203000203" pitchFamily="34" charset="0"/>
              </a:rPr>
              <a:t>Number of circuits= 300</a:t>
            </a:r>
          </a:p>
          <a:p>
            <a:r>
              <a:rPr lang="en-US" sz="1200" dirty="0">
                <a:latin typeface="IBM Plex Sans" panose="020B0503050203000203" pitchFamily="34" charset="0"/>
              </a:rPr>
              <a:t>shots = 2000</a:t>
            </a:r>
            <a:endParaRPr lang="en-JP" sz="1200" dirty="0">
              <a:latin typeface="IBM Plex Sans" panose="020B050305020300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rancois One"/>
                <a:ea typeface="Francois One"/>
                <a:cs typeface="Francois One"/>
                <a:sym typeface="Francois One"/>
              </a:rPr>
              <a:t>Future updates:</a:t>
            </a:r>
            <a:endParaRPr sz="2800">
              <a:solidFill>
                <a:srgbClr val="000000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90300" y="1001300"/>
            <a:ext cx="8363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●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Improvement of the algorithms Scoring algorithm: 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○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gate count + </a:t>
            </a:r>
            <a:r>
              <a:rPr lang="en" sz="1600" dirty="0" err="1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freq</a:t>
            </a: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 differ, collision type dependent, etc. 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○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Automatic best weight selection 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●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Future updates in the draft PR (</a:t>
            </a:r>
            <a:r>
              <a:rPr lang="en" sz="1600" b="1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#8621</a:t>
            </a: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) 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○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VF2LayoutFreqAware pass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○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VF2PostLayoutFreqAware pass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○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tests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IBM Plex Sans"/>
              <a:buChar char="○"/>
            </a:pPr>
            <a:r>
              <a:rPr lang="en" sz="1600" dirty="0">
                <a:solidFill>
                  <a:srgbClr val="24292F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Improve docs</a:t>
            </a:r>
            <a:endParaRPr sz="1600" dirty="0">
              <a:solidFill>
                <a:srgbClr val="24292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Francois One"/>
                <a:ea typeface="Francois One"/>
                <a:cs typeface="Francois One"/>
                <a:sym typeface="Francois One"/>
              </a:rPr>
              <a:t>Reference:</a:t>
            </a:r>
            <a:endParaRPr b="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351750" y="1152475"/>
            <a:ext cx="844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[1] Hertzberg, Jared &amp; Zhang, Eric &amp; Rosenblatt, Sami &amp; Magesan, Easwar &amp; Smolin, John &amp; Yau, Jeng-Bang &amp; Adiga, Vivekananda &amp; Sandberg, Martin &amp; Brink, Markus &amp; Chow, Jerry &amp; Orcutt, Jason. (2021). Laser-annealing Josephson junctions for yielding scaled-up superconducting quantum processors. npj Quantum Information. 7. 129. 10.1038/s41534-021-00464-5. 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292625"/>
            <a:ext cx="85206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What is frequency collision?</a:t>
            </a:r>
            <a:endParaRPr sz="2800"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45000" y="829925"/>
            <a:ext cx="82623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Frequency collision, also known as "frequency crowding", occurs due to the unwanted degeneracy of qubits, which leads to the degradation of control fidelity for native gates in a given architecture.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Types of frequency collisions: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31361"/>
          <a:stretch/>
        </p:blipFill>
        <p:spPr>
          <a:xfrm>
            <a:off x="440850" y="2882575"/>
            <a:ext cx="8262298" cy="17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43350" y="2032400"/>
            <a:ext cx="8457300" cy="895800"/>
          </a:xfrm>
          <a:prstGeom prst="rect">
            <a:avLst/>
          </a:prstGeom>
          <a:solidFill>
            <a:srgbClr val="A3BCF3">
              <a:alpha val="431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</a:pPr>
            <a:r>
              <a:rPr lang="en">
                <a:solidFill>
                  <a:schemeClr val="dk2"/>
                </a:solidFill>
              </a:rPr>
              <a:t>Hertzberg, J.B., Zhang, E.J., Rosenblatt, S. </a:t>
            </a:r>
            <a:r>
              <a:rPr lang="en" i="1">
                <a:solidFill>
                  <a:schemeClr val="dk2"/>
                </a:solidFill>
              </a:rPr>
              <a:t>et al.</a:t>
            </a:r>
            <a:r>
              <a:rPr lang="en">
                <a:solidFill>
                  <a:schemeClr val="dk2"/>
                </a:solidFill>
              </a:rPr>
              <a:t> Laser-annealing Josephson junctions for yielding scaled-up superconducting quantum processors. </a:t>
            </a:r>
            <a:r>
              <a:rPr lang="en" i="1">
                <a:solidFill>
                  <a:schemeClr val="dk2"/>
                </a:solidFill>
              </a:rPr>
              <a:t>npj Quantum Inf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b="1">
                <a:solidFill>
                  <a:schemeClr val="dk2"/>
                </a:solidFill>
              </a:rPr>
              <a:t>7</a:t>
            </a:r>
            <a:r>
              <a:rPr lang="en">
                <a:solidFill>
                  <a:schemeClr val="dk2"/>
                </a:solidFill>
              </a:rPr>
              <a:t>, 129 (2021). https://doi.org/10.1038/s41534-021-00464-5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621100"/>
            <a:ext cx="8520600" cy="400200"/>
          </a:xfrm>
          <a:prstGeom prst="rect">
            <a:avLst/>
          </a:prstGeom>
          <a:solidFill>
            <a:srgbClr val="A3BCF3">
              <a:alpha val="431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</a:t>
            </a:r>
            <a:r>
              <a:rPr lang="en" baseline="-25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qubit, ij</a:t>
            </a:r>
            <a:r>
              <a:rPr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Degeneracies among the |0&gt;→|1&gt;, |1&gt;→|2&gt; and |0&gt;→|1&gt; transitions, 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where i, j = 0,1,2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87750" y="4146475"/>
            <a:ext cx="7622700" cy="231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3E93A5DD-82D0-00AE-28AB-B3B6782EBC8D}"/>
              </a:ext>
            </a:extLst>
          </p:cNvPr>
          <p:cNvSpPr txBox="1"/>
          <p:nvPr/>
        </p:nvSpPr>
        <p:spPr>
          <a:xfrm>
            <a:off x="345000" y="382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Type 6</a:t>
            </a:r>
            <a:endParaRPr sz="3000" b="1" dirty="0">
              <a:solidFill>
                <a:srgbClr val="3D85C6"/>
              </a:solidFill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E23148AD-4D68-3459-25D1-64BD45D7F470}"/>
              </a:ext>
            </a:extLst>
          </p:cNvPr>
          <p:cNvSpPr txBox="1"/>
          <p:nvPr/>
        </p:nvSpPr>
        <p:spPr>
          <a:xfrm>
            <a:off x="437025" y="1089625"/>
            <a:ext cx="8130000" cy="554100"/>
          </a:xfrm>
          <a:prstGeom prst="rect">
            <a:avLst/>
          </a:prstGeom>
          <a:solidFill>
            <a:srgbClr val="A3BCF3">
              <a:alpha val="431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f01(t) = f12(s)</a:t>
            </a:r>
            <a:endParaRPr sz="2400" baseline="-25000" dirty="0"/>
          </a:p>
        </p:txBody>
      </p:sp>
      <p:sp>
        <p:nvSpPr>
          <p:cNvPr id="4" name="テキスト ボックス 22">
            <a:extLst>
              <a:ext uri="{FF2B5EF4-FFF2-40B4-BE49-F238E27FC236}">
                <a16:creationId xmlns:a16="http://schemas.microsoft.com/office/drawing/2014/main" id="{B3BF7E7E-98C6-E548-76E3-389E536514CD}"/>
              </a:ext>
            </a:extLst>
          </p:cNvPr>
          <p:cNvSpPr txBox="1"/>
          <p:nvPr/>
        </p:nvSpPr>
        <p:spPr>
          <a:xfrm>
            <a:off x="4373217" y="1863885"/>
            <a:ext cx="4553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sym typeface="Wingdings" pitchFamily="2" charset="2"/>
              </a:rPr>
              <a:t>CR(c, t) may induce 1-&gt;2 on s when s is 1</a:t>
            </a:r>
          </a:p>
          <a:p>
            <a:endParaRPr kumimoji="1" lang="en-US" altLang="ja-JP" sz="1800" dirty="0">
              <a:sym typeface="Wingdings" pitchFamily="2" charset="2"/>
            </a:endParaRPr>
          </a:p>
          <a:p>
            <a:r>
              <a:rPr kumimoji="1" lang="en-US" altLang="ja-JP" sz="1800" dirty="0">
                <a:sym typeface="Wingdings" pitchFamily="2" charset="2"/>
              </a:rPr>
              <a:t> CR(c, t) or qubit s is not available </a:t>
            </a:r>
            <a:endParaRPr lang="ja-JP" altLang="en-US" sz="1800"/>
          </a:p>
        </p:txBody>
      </p:sp>
      <p:cxnSp>
        <p:nvCxnSpPr>
          <p:cNvPr id="5" name="Google Shape;174;p22">
            <a:extLst>
              <a:ext uri="{FF2B5EF4-FFF2-40B4-BE49-F238E27FC236}">
                <a16:creationId xmlns:a16="http://schemas.microsoft.com/office/drawing/2014/main" id="{6384CF1E-A3E7-ECC1-BCFD-0C57162DE76A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838361" y="3676888"/>
            <a:ext cx="689627" cy="1459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" name="Google Shape;178;p22">
            <a:extLst>
              <a:ext uri="{FF2B5EF4-FFF2-40B4-BE49-F238E27FC236}">
                <a16:creationId xmlns:a16="http://schemas.microsoft.com/office/drawing/2014/main" id="{F7872DFC-257C-09AE-E220-03D01094D407}"/>
              </a:ext>
            </a:extLst>
          </p:cNvPr>
          <p:cNvGrpSpPr/>
          <p:nvPr/>
        </p:nvGrpSpPr>
        <p:grpSpPr>
          <a:xfrm>
            <a:off x="1995983" y="3325103"/>
            <a:ext cx="1254157" cy="1057150"/>
            <a:chOff x="2030499" y="2052925"/>
            <a:chExt cx="1690437" cy="1475546"/>
          </a:xfrm>
        </p:grpSpPr>
        <p:sp>
          <p:nvSpPr>
            <p:cNvPr id="7" name="Google Shape;175;p22">
              <a:extLst>
                <a:ext uri="{FF2B5EF4-FFF2-40B4-BE49-F238E27FC236}">
                  <a16:creationId xmlns:a16="http://schemas.microsoft.com/office/drawing/2014/main" id="{9B875315-191B-D21B-A21B-95896560DB8B}"/>
                </a:ext>
              </a:extLst>
            </p:cNvPr>
            <p:cNvSpPr/>
            <p:nvPr/>
          </p:nvSpPr>
          <p:spPr>
            <a:xfrm>
              <a:off x="2179813" y="2052925"/>
              <a:ext cx="986100" cy="986100"/>
            </a:xfrm>
            <a:prstGeom prst="ellipse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</a:t>
              </a:r>
              <a:endParaRPr baseline="-25000" dirty="0"/>
            </a:p>
          </p:txBody>
        </p:sp>
        <p:sp>
          <p:nvSpPr>
            <p:cNvPr id="8" name="Google Shape;179;p22">
              <a:extLst>
                <a:ext uri="{FF2B5EF4-FFF2-40B4-BE49-F238E27FC236}">
                  <a16:creationId xmlns:a16="http://schemas.microsoft.com/office/drawing/2014/main" id="{4335B040-227F-A70B-0A09-603616341479}"/>
                </a:ext>
              </a:extLst>
            </p:cNvPr>
            <p:cNvSpPr txBox="1"/>
            <p:nvPr/>
          </p:nvSpPr>
          <p:spPr>
            <a:xfrm>
              <a:off x="2030499" y="2970050"/>
              <a:ext cx="1690437" cy="55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Control qubit</a:t>
              </a:r>
              <a:endParaRPr dirty="0"/>
            </a:p>
          </p:txBody>
        </p:sp>
      </p:grpSp>
      <p:grpSp>
        <p:nvGrpSpPr>
          <p:cNvPr id="9" name="Google Shape;180;p22">
            <a:extLst>
              <a:ext uri="{FF2B5EF4-FFF2-40B4-BE49-F238E27FC236}">
                <a16:creationId xmlns:a16="http://schemas.microsoft.com/office/drawing/2014/main" id="{DC189BAB-FEAA-BACD-5837-F8DE27C00EEB}"/>
              </a:ext>
            </a:extLst>
          </p:cNvPr>
          <p:cNvGrpSpPr/>
          <p:nvPr/>
        </p:nvGrpSpPr>
        <p:grpSpPr>
          <a:xfrm>
            <a:off x="3417725" y="3323644"/>
            <a:ext cx="1254157" cy="1058608"/>
            <a:chOff x="5597568" y="2118625"/>
            <a:chExt cx="1690437" cy="1477581"/>
          </a:xfrm>
        </p:grpSpPr>
        <p:sp>
          <p:nvSpPr>
            <p:cNvPr id="10" name="Google Shape;176;p22">
              <a:extLst>
                <a:ext uri="{FF2B5EF4-FFF2-40B4-BE49-F238E27FC236}">
                  <a16:creationId xmlns:a16="http://schemas.microsoft.com/office/drawing/2014/main" id="{4870DA3F-8AD8-9A45-638F-9FCD20B79968}"/>
                </a:ext>
              </a:extLst>
            </p:cNvPr>
            <p:cNvSpPr/>
            <p:nvPr/>
          </p:nvSpPr>
          <p:spPr>
            <a:xfrm>
              <a:off x="5746188" y="2118625"/>
              <a:ext cx="986100" cy="9861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t</a:t>
              </a:r>
              <a:endParaRPr baseline="-25000" dirty="0"/>
            </a:p>
          </p:txBody>
        </p:sp>
        <p:sp>
          <p:nvSpPr>
            <p:cNvPr id="11" name="Google Shape;181;p22">
              <a:extLst>
                <a:ext uri="{FF2B5EF4-FFF2-40B4-BE49-F238E27FC236}">
                  <a16:creationId xmlns:a16="http://schemas.microsoft.com/office/drawing/2014/main" id="{32FAFAAE-5A19-414F-D43E-C1A8A293265F}"/>
                </a:ext>
              </a:extLst>
            </p:cNvPr>
            <p:cNvSpPr txBox="1"/>
            <p:nvPr/>
          </p:nvSpPr>
          <p:spPr>
            <a:xfrm>
              <a:off x="5597568" y="3037785"/>
              <a:ext cx="1690437" cy="55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Target qubit</a:t>
              </a:r>
              <a:endParaRPr dirty="0"/>
            </a:p>
          </p:txBody>
        </p:sp>
      </p:grpSp>
      <p:grpSp>
        <p:nvGrpSpPr>
          <p:cNvPr id="12" name="Google Shape;182;p22">
            <a:extLst>
              <a:ext uri="{FF2B5EF4-FFF2-40B4-BE49-F238E27FC236}">
                <a16:creationId xmlns:a16="http://schemas.microsoft.com/office/drawing/2014/main" id="{D087BF82-BFEC-DD82-4291-FDA4531382FD}"/>
              </a:ext>
            </a:extLst>
          </p:cNvPr>
          <p:cNvGrpSpPr/>
          <p:nvPr/>
        </p:nvGrpSpPr>
        <p:grpSpPr>
          <a:xfrm>
            <a:off x="280597" y="3325070"/>
            <a:ext cx="1431234" cy="1062292"/>
            <a:chOff x="5774861" y="4147241"/>
            <a:chExt cx="1929113" cy="1482723"/>
          </a:xfrm>
        </p:grpSpPr>
        <p:sp>
          <p:nvSpPr>
            <p:cNvPr id="13" name="Google Shape;183;p22">
              <a:extLst>
                <a:ext uri="{FF2B5EF4-FFF2-40B4-BE49-F238E27FC236}">
                  <a16:creationId xmlns:a16="http://schemas.microsoft.com/office/drawing/2014/main" id="{2238324B-C4E6-DF11-77D8-562907EB1542}"/>
                </a:ext>
              </a:extLst>
            </p:cNvPr>
            <p:cNvSpPr/>
            <p:nvPr/>
          </p:nvSpPr>
          <p:spPr>
            <a:xfrm>
              <a:off x="6034937" y="4147241"/>
              <a:ext cx="986100" cy="986100"/>
            </a:xfrm>
            <a:prstGeom prst="ellipse">
              <a:avLst/>
            </a:prstGeom>
            <a:solidFill>
              <a:srgbClr val="0097A7">
                <a:alpha val="509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s</a:t>
              </a:r>
              <a:endParaRPr baseline="-25000" dirty="0"/>
            </a:p>
          </p:txBody>
        </p:sp>
        <p:sp>
          <p:nvSpPr>
            <p:cNvPr id="14" name="Google Shape;184;p22">
              <a:extLst>
                <a:ext uri="{FF2B5EF4-FFF2-40B4-BE49-F238E27FC236}">
                  <a16:creationId xmlns:a16="http://schemas.microsoft.com/office/drawing/2014/main" id="{549BB809-DD36-7AD1-83CB-382C03FDEFD0}"/>
                </a:ext>
              </a:extLst>
            </p:cNvPr>
            <p:cNvSpPr txBox="1"/>
            <p:nvPr/>
          </p:nvSpPr>
          <p:spPr>
            <a:xfrm>
              <a:off x="5774861" y="5071543"/>
              <a:ext cx="1929113" cy="558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Spectator qubit</a:t>
              </a:r>
              <a:endParaRPr dirty="0"/>
            </a:p>
          </p:txBody>
        </p:sp>
      </p:grpSp>
      <p:cxnSp>
        <p:nvCxnSpPr>
          <p:cNvPr id="15" name="Google Shape;185;p22">
            <a:extLst>
              <a:ext uri="{FF2B5EF4-FFF2-40B4-BE49-F238E27FC236}">
                <a16:creationId xmlns:a16="http://schemas.microsoft.com/office/drawing/2014/main" id="{0242366D-4503-F013-035B-44A275670378}"/>
              </a:ext>
            </a:extLst>
          </p:cNvPr>
          <p:cNvCxnSpPr>
            <a:cxnSpLocks/>
            <a:stCxn id="7" idx="2"/>
            <a:endCxn id="13" idx="6"/>
          </p:cNvCxnSpPr>
          <p:nvPr/>
        </p:nvCxnSpPr>
        <p:spPr>
          <a:xfrm flipH="1" flipV="1">
            <a:off x="1205151" y="3678314"/>
            <a:ext cx="901610" cy="3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16" name="直線コネクタ 30">
            <a:extLst>
              <a:ext uri="{FF2B5EF4-FFF2-40B4-BE49-F238E27FC236}">
                <a16:creationId xmlns:a16="http://schemas.microsoft.com/office/drawing/2014/main" id="{AAAC47F4-4307-52B0-819B-32D0F41EABD6}"/>
              </a:ext>
            </a:extLst>
          </p:cNvPr>
          <p:cNvCxnSpPr/>
          <p:nvPr/>
        </p:nvCxnSpPr>
        <p:spPr>
          <a:xfrm>
            <a:off x="3638445" y="3187209"/>
            <a:ext cx="3578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31">
            <a:extLst>
              <a:ext uri="{FF2B5EF4-FFF2-40B4-BE49-F238E27FC236}">
                <a16:creationId xmlns:a16="http://schemas.microsoft.com/office/drawing/2014/main" id="{25A89C0A-8AAC-D967-F7EE-3E09818BFE7D}"/>
              </a:ext>
            </a:extLst>
          </p:cNvPr>
          <p:cNvCxnSpPr/>
          <p:nvPr/>
        </p:nvCxnSpPr>
        <p:spPr>
          <a:xfrm>
            <a:off x="3638445" y="2832051"/>
            <a:ext cx="357809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右大かっこ 33">
            <a:extLst>
              <a:ext uri="{FF2B5EF4-FFF2-40B4-BE49-F238E27FC236}">
                <a16:creationId xmlns:a16="http://schemas.microsoft.com/office/drawing/2014/main" id="{72EDCCEB-E175-938E-51C3-3B5BD408441E}"/>
              </a:ext>
            </a:extLst>
          </p:cNvPr>
          <p:cNvSpPr/>
          <p:nvPr/>
        </p:nvSpPr>
        <p:spPr>
          <a:xfrm>
            <a:off x="4080325" y="2841317"/>
            <a:ext cx="116700" cy="34058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5">
            <a:extLst>
              <a:ext uri="{FF2B5EF4-FFF2-40B4-BE49-F238E27FC236}">
                <a16:creationId xmlns:a16="http://schemas.microsoft.com/office/drawing/2014/main" id="{E36EE12B-731F-0DA4-01A8-4D14D4F60A2C}"/>
              </a:ext>
            </a:extLst>
          </p:cNvPr>
          <p:cNvSpPr txBox="1"/>
          <p:nvPr/>
        </p:nvSpPr>
        <p:spPr>
          <a:xfrm>
            <a:off x="5240093" y="3792265"/>
            <a:ext cx="3509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Note: If CR(c, t) implements CX(t, c), </a:t>
            </a:r>
            <a:br>
              <a:rPr kumimoji="1" lang="en-US" altLang="ja-JP" dirty="0"/>
            </a:br>
            <a:r>
              <a:rPr kumimoji="1" lang="en-US" altLang="ja-JP" dirty="0"/>
              <a:t>CX(t, c) is not available as well as CX(c, t)</a:t>
            </a:r>
            <a:endParaRPr lang="ja-JP" altLang="en-US"/>
          </a:p>
        </p:txBody>
      </p:sp>
      <p:cxnSp>
        <p:nvCxnSpPr>
          <p:cNvPr id="21" name="直線コネクタ 2">
            <a:extLst>
              <a:ext uri="{FF2B5EF4-FFF2-40B4-BE49-F238E27FC236}">
                <a16:creationId xmlns:a16="http://schemas.microsoft.com/office/drawing/2014/main" id="{3BF5DCFE-3007-5C9C-C940-0489ABF50D5E}"/>
              </a:ext>
            </a:extLst>
          </p:cNvPr>
          <p:cNvCxnSpPr/>
          <p:nvPr/>
        </p:nvCxnSpPr>
        <p:spPr>
          <a:xfrm>
            <a:off x="679487" y="3197468"/>
            <a:ext cx="3578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8">
            <a:extLst>
              <a:ext uri="{FF2B5EF4-FFF2-40B4-BE49-F238E27FC236}">
                <a16:creationId xmlns:a16="http://schemas.microsoft.com/office/drawing/2014/main" id="{B1FC5BDB-C2AC-A230-A16A-120BF0DBDFD3}"/>
              </a:ext>
            </a:extLst>
          </p:cNvPr>
          <p:cNvCxnSpPr/>
          <p:nvPr/>
        </p:nvCxnSpPr>
        <p:spPr>
          <a:xfrm>
            <a:off x="679487" y="2809181"/>
            <a:ext cx="357809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0">
            <a:extLst>
              <a:ext uri="{FF2B5EF4-FFF2-40B4-BE49-F238E27FC236}">
                <a16:creationId xmlns:a16="http://schemas.microsoft.com/office/drawing/2014/main" id="{30C5A6FE-2B28-01D2-4967-29F3059EC1E1}"/>
              </a:ext>
            </a:extLst>
          </p:cNvPr>
          <p:cNvCxnSpPr/>
          <p:nvPr/>
        </p:nvCxnSpPr>
        <p:spPr>
          <a:xfrm>
            <a:off x="679487" y="2476551"/>
            <a:ext cx="35780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右大かっこ 11">
            <a:extLst>
              <a:ext uri="{FF2B5EF4-FFF2-40B4-BE49-F238E27FC236}">
                <a16:creationId xmlns:a16="http://schemas.microsoft.com/office/drawing/2014/main" id="{853D7E0A-C503-012C-EE41-5292103688CE}"/>
              </a:ext>
            </a:extLst>
          </p:cNvPr>
          <p:cNvSpPr/>
          <p:nvPr/>
        </p:nvSpPr>
        <p:spPr>
          <a:xfrm>
            <a:off x="1098568" y="2479178"/>
            <a:ext cx="116700" cy="34058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12">
            <a:extLst>
              <a:ext uri="{FF2B5EF4-FFF2-40B4-BE49-F238E27FC236}">
                <a16:creationId xmlns:a16="http://schemas.microsoft.com/office/drawing/2014/main" id="{D34B4076-9DE1-717C-1ACD-1314C4934006}"/>
              </a:ext>
            </a:extLst>
          </p:cNvPr>
          <p:cNvSpPr txBox="1"/>
          <p:nvPr/>
        </p:nvSpPr>
        <p:spPr>
          <a:xfrm>
            <a:off x="4955262" y="2935858"/>
            <a:ext cx="3509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Memo: Avoiding CR(c, t) would be less restrictive than avoiding the use of qubit s 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292625"/>
            <a:ext cx="8520600" cy="10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rancois One"/>
                <a:ea typeface="Francois One"/>
                <a:cs typeface="Francois One"/>
                <a:sym typeface="Francois One"/>
              </a:rPr>
              <a:t>Background</a:t>
            </a:r>
            <a:endParaRPr sz="2800"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Why should we care about frequency collision?</a:t>
            </a:r>
            <a:endParaRPr sz="2000">
              <a:solidFill>
                <a:srgbClr val="22222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92400" y="1392875"/>
            <a:ext cx="81747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Impair 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one-qubit and two-qubit gate fidelities of the qubits which are affected by frequency collisions.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example, 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the effect of frequency collisions involving spectator qubits (e.g. type 6) may not be well reflected in 1- or 2-qubit gate error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rates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measured by Randomized benchmarking because they only occur when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triplet of qubits are used simultaneously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>
              <a:spcBef>
                <a:spcPts val="1000"/>
              </a:spcBef>
            </a:pPr>
            <a:endParaRPr dirty="0">
              <a:solidFill>
                <a:srgbClr val="22222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Thus, by 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AutoNum type="arabicPeriod"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perform a collision analysis based on calibrations data provided by backends,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AutoNum type="arabicPeriod"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construct a frequency collision-aware layout/post layout </a:t>
            </a:r>
            <a:r>
              <a:rPr lang="en-US" altLang="zh-C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pass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we should be able to provide 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 </a:t>
            </a:r>
            <a:r>
              <a:rPr lang="en" dirty="0" err="1">
                <a:solidFill>
                  <a:schemeClr val="dk2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transpiler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pass-based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solution that avoids frequency collision when choosing the layout and hopefully,  achieves better fidelity.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2164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Background - Staged Pass Manager (</a:t>
            </a:r>
            <a:r>
              <a:rPr lang="en" sz="2800" b="1">
                <a:solidFill>
                  <a:schemeClr val="dk2"/>
                </a:solidFill>
                <a:highlight>
                  <a:srgbClr val="FFFFFF"/>
                </a:highlight>
                <a:latin typeface="Francois One"/>
                <a:ea typeface="Francois One"/>
                <a:cs typeface="Francois One"/>
                <a:sym typeface="Francois One"/>
              </a:rPr>
              <a:t>0.21.0 released)</a:t>
            </a: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48150" y="930600"/>
            <a:ext cx="8447700" cy="4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262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A  </a:t>
            </a:r>
            <a:r>
              <a:rPr lang="en" dirty="0">
                <a:solidFill>
                  <a:srgbClr val="6C6C6D"/>
                </a:solidFill>
                <a:highlight>
                  <a:srgbClr val="F3F4F7"/>
                </a:highlight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PassManager</a:t>
            </a:r>
            <a:r>
              <a:rPr lang="en" dirty="0">
                <a:solidFill>
                  <a:srgbClr val="26262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subclass that enables building a compilation pipeline with defined phases to perform circuit compilation. Each phase is a </a:t>
            </a:r>
            <a:r>
              <a:rPr lang="en" dirty="0">
                <a:solidFill>
                  <a:srgbClr val="6C6C6D"/>
                </a:solidFill>
                <a:highlight>
                  <a:srgbClr val="F3F4F7"/>
                </a:highlight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PassManager</a:t>
            </a:r>
            <a:r>
              <a:rPr lang="en" dirty="0">
                <a:solidFill>
                  <a:srgbClr val="26262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object that will get executed in </a:t>
            </a:r>
            <a:r>
              <a:rPr lang="en" dirty="0">
                <a:solidFill>
                  <a:srgbClr val="990000"/>
                </a:solidFill>
                <a:highlight>
                  <a:srgbClr val="FFFFFF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a fixed order</a:t>
            </a:r>
            <a:r>
              <a:rPr lang="en" dirty="0">
                <a:solidFill>
                  <a:srgbClr val="99000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r>
              <a:rPr lang="en" dirty="0">
                <a:solidFill>
                  <a:srgbClr val="26262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 By default instances of </a:t>
            </a:r>
            <a:r>
              <a:rPr lang="en" dirty="0" err="1">
                <a:solidFill>
                  <a:srgbClr val="26262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StagedPassManager</a:t>
            </a:r>
            <a:r>
              <a:rPr lang="en" dirty="0">
                <a:solidFill>
                  <a:srgbClr val="26262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define a typical full compilation pipeline from an abstract virtual circuit to one that is optimized and capable of running on the specified backend.</a:t>
            </a:r>
            <a:endParaRPr dirty="0">
              <a:solidFill>
                <a:srgbClr val="26262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https://qiskit.org/documentation/stubs/qiskit.transpiler.StagedPassManager.html</a:t>
            </a:r>
            <a:endParaRPr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262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The default pre-defined stages are: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AutoNum type="arabicPeriod"/>
            </a:pPr>
            <a:r>
              <a:rPr lang="en" dirty="0" err="1">
                <a:latin typeface="IBM Plex Sans"/>
                <a:ea typeface="IBM Plex Sans"/>
                <a:cs typeface="IBM Plex Sans"/>
                <a:sym typeface="IBM Plex Sans"/>
              </a:rPr>
              <a:t>init</a:t>
            </a: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AutoNum type="arabicPeriod"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layout </a:t>
            </a:r>
            <a:r>
              <a:rPr lang="en" sz="1200" dirty="0" err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set_layout</a:t>
            </a:r>
            <a:r>
              <a:rPr lang="en" sz="1200" dirty="0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, VF2Layout, </a:t>
            </a:r>
            <a:r>
              <a:rPr lang="en" sz="1200" dirty="0" err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FullAncillaAllocation</a:t>
            </a:r>
            <a:r>
              <a:rPr lang="en" sz="1200" dirty="0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, etc.</a:t>
            </a:r>
            <a:endParaRPr sz="1200" dirty="0">
              <a:solidFill>
                <a:srgbClr val="33333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AutoNum type="arabicPeriod"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routing </a:t>
            </a:r>
            <a:r>
              <a:rPr lang="en" sz="1200" dirty="0" err="1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StochasticSwap</a:t>
            </a:r>
            <a:r>
              <a:rPr lang="en" sz="1200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, (post), VF2PostLayout, etc.</a:t>
            </a:r>
            <a:endParaRPr sz="12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AutoNum type="arabicPeriod"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translation </a:t>
            </a:r>
            <a:r>
              <a:rPr lang="en" sz="1200" dirty="0" err="1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BasisTranslator</a:t>
            </a:r>
            <a:r>
              <a:rPr lang="en" sz="1200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, etc.</a:t>
            </a:r>
            <a:endParaRPr sz="12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AutoNum type="arabicPeriod"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optimization </a:t>
            </a:r>
            <a:r>
              <a:rPr lang="en" sz="1200" dirty="0" err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cx_cancellation</a:t>
            </a:r>
            <a:r>
              <a:rPr lang="en" sz="1200" dirty="0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, etc.</a:t>
            </a:r>
            <a:endParaRPr sz="1200" dirty="0">
              <a:solidFill>
                <a:srgbClr val="33333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IBM Plex Sans"/>
              <a:buAutoNum type="arabicPeriod"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scheduling </a:t>
            </a:r>
            <a:r>
              <a:rPr lang="en" sz="1200" dirty="0" err="1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DynamicalDecoupling</a:t>
            </a:r>
            <a:r>
              <a:rPr lang="en" sz="1200" dirty="0">
                <a:solidFill>
                  <a:srgbClr val="333333"/>
                </a:solidFill>
                <a:latin typeface="IBM Plex Sans"/>
                <a:ea typeface="IBM Plex Sans"/>
                <a:cs typeface="IBM Plex Sans"/>
                <a:sym typeface="IBM Plex Sans"/>
              </a:rPr>
              <a:t>, etc.</a:t>
            </a:r>
            <a:r>
              <a:rPr lang="en" sz="12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2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370325" y="1591050"/>
            <a:ext cx="8366700" cy="712200"/>
          </a:xfrm>
          <a:prstGeom prst="rect">
            <a:avLst/>
          </a:prstGeom>
          <a:solidFill>
            <a:srgbClr val="A3BCF3">
              <a:alpha val="43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70325" y="2375550"/>
            <a:ext cx="8366700" cy="712200"/>
          </a:xfrm>
          <a:prstGeom prst="rect">
            <a:avLst/>
          </a:prstGeom>
          <a:solidFill>
            <a:srgbClr val="BFA3F3">
              <a:alpha val="39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2164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rPr>
              <a:t>Background - Staged Pass Manager</a:t>
            </a:r>
            <a:endParaRPr sz="2800">
              <a:solidFill>
                <a:schemeClr val="dk2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48150" y="1083000"/>
            <a:ext cx="84477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AutoNum type="arabicPeriod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init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pre_laypout -  </a:t>
            </a:r>
            <a:r>
              <a:rPr lang="en" sz="1600">
                <a:solidFill>
                  <a:srgbClr val="1C4587"/>
                </a:solidFill>
                <a:highlight>
                  <a:srgbClr val="EFEFEF"/>
                </a:highlight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collision analysis pass</a:t>
            </a:r>
            <a:endParaRPr sz="1600">
              <a:solidFill>
                <a:srgbClr val="1C4587"/>
              </a:solidFill>
              <a:highlight>
                <a:srgbClr val="EFEFEF"/>
              </a:highlight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AutoNum type="arabicPeriod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layout - </a:t>
            </a:r>
            <a:r>
              <a:rPr lang="en" sz="1600">
                <a:highlight>
                  <a:srgbClr val="EFEFEF"/>
                </a:highlight>
                <a:latin typeface="IBM Plex Sans"/>
                <a:ea typeface="IBM Plex Sans"/>
                <a:cs typeface="IBM Plex Sans"/>
                <a:sym typeface="IBM Plex Sans"/>
              </a:rPr>
              <a:t>VF2LayoutFreqAware pass</a:t>
            </a:r>
            <a:endParaRPr sz="1600">
              <a:highlight>
                <a:srgbClr val="EFEFE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AutoNum type="arabicPeriod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routing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post_routing - </a:t>
            </a:r>
            <a:r>
              <a:rPr lang="en" sz="1600">
                <a:highlight>
                  <a:srgbClr val="EFEFEF"/>
                </a:highlight>
                <a:latin typeface="IBM Plex Sans"/>
                <a:ea typeface="IBM Plex Sans"/>
                <a:cs typeface="IBM Plex Sans"/>
                <a:sym typeface="IBM Plex Sans"/>
              </a:rPr>
              <a:t>VF2PostLayoutFreqAware pass</a:t>
            </a:r>
            <a:endParaRPr sz="1600">
              <a:highlight>
                <a:srgbClr val="EFEFE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AutoNum type="arabicPeriod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translation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IBM Plex Sans"/>
              <a:buAutoNum type="arabicPeriod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optimization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IBM Plex Sans"/>
              <a:buAutoNum type="arabicPeriod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scheduling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1361"/>
          <a:stretch/>
        </p:blipFill>
        <p:spPr>
          <a:xfrm>
            <a:off x="440850" y="2196775"/>
            <a:ext cx="8262298" cy="17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43350" y="1151400"/>
            <a:ext cx="8457300" cy="895800"/>
          </a:xfrm>
          <a:prstGeom prst="rect">
            <a:avLst/>
          </a:prstGeom>
          <a:solidFill>
            <a:srgbClr val="A3BCF3">
              <a:alpha val="431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</a:pPr>
            <a:r>
              <a:rPr lang="en">
                <a:solidFill>
                  <a:schemeClr val="dk2"/>
                </a:solidFill>
              </a:rPr>
              <a:t>Hertzberg, J.B., Zhang, E.J., Rosenblatt, S. </a:t>
            </a:r>
            <a:r>
              <a:rPr lang="en" i="1">
                <a:solidFill>
                  <a:schemeClr val="dk2"/>
                </a:solidFill>
              </a:rPr>
              <a:t>et al.</a:t>
            </a:r>
            <a:r>
              <a:rPr lang="en">
                <a:solidFill>
                  <a:schemeClr val="dk2"/>
                </a:solidFill>
              </a:rPr>
              <a:t> Laser-annealing Josephson junctions for yielding scaled-up superconducting quantum processors. </a:t>
            </a:r>
            <a:r>
              <a:rPr lang="en" i="1">
                <a:solidFill>
                  <a:schemeClr val="dk2"/>
                </a:solidFill>
              </a:rPr>
              <a:t>npj Quantum Inf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b="1">
                <a:solidFill>
                  <a:schemeClr val="dk2"/>
                </a:solidFill>
              </a:rPr>
              <a:t>7</a:t>
            </a:r>
            <a:r>
              <a:rPr lang="en">
                <a:solidFill>
                  <a:schemeClr val="dk2"/>
                </a:solidFill>
              </a:rPr>
              <a:t>, 129 (2021). https://doi.org/10.1038/s41534-021-00464-5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292625"/>
            <a:ext cx="85206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>
                <a:latin typeface="Francois One"/>
                <a:ea typeface="Francois One"/>
                <a:cs typeface="Francois One"/>
                <a:sym typeface="Francois One"/>
              </a:rPr>
              <a:t>Frequency Collision Analysis Pass</a:t>
            </a:r>
            <a:endParaRPr sz="2000">
              <a:solidFill>
                <a:srgbClr val="000000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7450875" y="2091050"/>
            <a:ext cx="913200" cy="20070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rancois One"/>
                <a:ea typeface="Francois One"/>
                <a:cs typeface="Francois One"/>
                <a:sym typeface="Francois One"/>
              </a:rPr>
              <a:t>Collision Analysis Pass</a:t>
            </a:r>
            <a:endParaRPr sz="2800">
              <a:solidFill>
                <a:srgbClr val="000000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37350" y="3111000"/>
            <a:ext cx="8348400" cy="180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'collisions': </a:t>
            </a:r>
            <a:endParaRPr sz="1050" b="1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…</a:t>
            </a:r>
            <a:endParaRPr sz="105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&lt;CollisionTypes.TYPE5: 'SPECTATOR_F01_F01'&gt;: [Collision(control=7, target=4, spectator=6, lhs=15668817.142080307), Collision(control=7, target=6, spectator=4, lhs=-15668817.142080307)], &lt;CollisionTypes.TYPE6: 'SPECTATOR_F01_F12'&gt;: [], &lt;CollisionTypes.TYPE7: 'SPECTATOR_F02/2_F01'&gt;: [Collision(control=14, target=13, spectator=11, lhs=5535830.592731476)]}, </a:t>
            </a:r>
            <a:endParaRPr sz="105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'collision_bound':</a:t>
            </a:r>
            <a:r>
              <a:rPr lang="en" sz="105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{&lt;CollisionTypes.TYPE1: 'F01_F01'&gt;: (-17000000.0, 17000000.0), &lt;CollisionTypes.TYPE2: 'CR_F02/2_F01'&gt;: (-4000000.0, 4000000.0), &lt;CollisionTypes.TYPE3: 'F01_F12'&gt;: (-30000000.0, 30000000.0), &lt;CollisionTypes.TYPE5: 'SPECTATOR_F01_F01'&gt;: (-17000000.0, 17000000.0), &lt;CollisionTypes.TYPE6: 'SPECTATOR_F01_F12'&gt;: (-25000000.0, 25000000.0), &lt;CollisionTypes.TYPE7: 'SPECTATOR_F02/2_F01'&gt;: (-17000000.0, 17000000.0)}</a:t>
            </a:r>
            <a:endParaRPr sz="105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05425" y="2658675"/>
            <a:ext cx="22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Output (in </a:t>
            </a:r>
            <a:r>
              <a:rPr lang="en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Property set):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CC8C094-0F91-3911-9786-1F0E92EC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5" y="1093721"/>
            <a:ext cx="8374050" cy="1516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5671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rancois One"/>
                <a:ea typeface="Francois One"/>
                <a:cs typeface="Francois One"/>
                <a:sym typeface="Francois One"/>
              </a:rPr>
              <a:t>Collision Analysis Pass</a:t>
            </a:r>
            <a:endParaRPr sz="2800">
              <a:solidFill>
                <a:srgbClr val="000000"/>
              </a:solidFill>
              <a:latin typeface="Francois One"/>
              <a:ea typeface="Francois One"/>
              <a:cs typeface="Francois One"/>
              <a:sym typeface="Francois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827859" y="4235352"/>
            <a:ext cx="241068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* Type4 is omitted here.</a:t>
            </a:r>
            <a:endParaRPr lang="en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Sans"/>
                <a:ea typeface="IBM Plex Sans"/>
                <a:cs typeface="IBM Plex Sans"/>
                <a:sym typeface="IBM Plex Sans"/>
              </a:rPr>
              <a:t>Date: 2022/09/01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33" name="Google Shape;133;p22"/>
          <p:cNvGraphicFramePr/>
          <p:nvPr>
            <p:extLst>
              <p:ext uri="{D42A27DB-BD31-4B8C-83A1-F6EECF244321}">
                <p14:modId xmlns:p14="http://schemas.microsoft.com/office/powerpoint/2010/main" val="4229596920"/>
              </p:ext>
            </p:extLst>
          </p:nvPr>
        </p:nvGraphicFramePr>
        <p:xfrm>
          <a:off x="311700" y="909155"/>
          <a:ext cx="6158547" cy="3941720"/>
        </p:xfrm>
        <a:graphic>
          <a:graphicData uri="http://schemas.openxmlformats.org/drawingml/2006/table">
            <a:tbl>
              <a:tblPr>
                <a:noFill/>
                <a:tableStyleId>{375F3EE7-26D2-464D-8AFC-E9CEC7E2C6F6}</a:tableStyleId>
              </a:tblPr>
              <a:tblGrid>
                <a:gridCol w="189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1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  <a:alpha val="2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2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  <a:alpha val="2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3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  <a:alpha val="2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5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  <a:alpha val="2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6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  <a:alpha val="2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7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  <a:alpha val="2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ibmq_belem</a:t>
                      </a: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(5)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ibmq_guadalupe</a:t>
                      </a:r>
                      <a:r>
                        <a:rPr lang="en" sz="900" dirty="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(16)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ibmq_montreal (27)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ibmq_toronto</a:t>
                      </a:r>
                      <a:r>
                        <a:rPr lang="en" sz="900" dirty="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(27)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ibmq_kolkata</a:t>
                      </a:r>
                      <a:r>
                        <a:rPr lang="en" sz="900" dirty="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(27)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ibmq_mumbai</a:t>
                      </a:r>
                      <a:r>
                        <a:rPr lang="en" sz="900" dirty="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(27)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ibm_hanoi(27)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ibm_cairo</a:t>
                      </a:r>
                      <a:r>
                        <a:rPr lang="en" sz="900" dirty="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(27)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ibm_auckland</a:t>
                      </a:r>
                      <a:r>
                        <a:rPr lang="en" sz="900" dirty="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(27)</a:t>
                      </a:r>
                      <a:endParaRPr sz="900" dirty="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ibm_geneva(27)</a:t>
                      </a:r>
                      <a:endParaRPr sz="9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ibm_washington(127)</a:t>
                      </a:r>
                      <a:endParaRPr sz="9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BCF3">
                        <a:alpha val="43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sz="900" dirty="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1913</Words>
  <Application>Microsoft Macintosh PowerPoint</Application>
  <PresentationFormat>On-screen Show (16:9)</PresentationFormat>
  <Paragraphs>224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Raleway SemiBold</vt:lpstr>
      <vt:lpstr>Roboto</vt:lpstr>
      <vt:lpstr>IBM Plex Sans SemiBold</vt:lpstr>
      <vt:lpstr>Francois One</vt:lpstr>
      <vt:lpstr>Times New Roman</vt:lpstr>
      <vt:lpstr>Arial</vt:lpstr>
      <vt:lpstr>Courier New</vt:lpstr>
      <vt:lpstr>Josefin Sans</vt:lpstr>
      <vt:lpstr>IBM Plex Sans Medium</vt:lpstr>
      <vt:lpstr>Source Sans Pro</vt:lpstr>
      <vt:lpstr>Raleway</vt:lpstr>
      <vt:lpstr>IBM Plex Sans</vt:lpstr>
      <vt:lpstr>Plum</vt:lpstr>
      <vt:lpstr>Frequency Collision-aware Layout Passes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Collision-aware Layout Passes</dc:title>
  <cp:lastModifiedBy>Sitong Liu</cp:lastModifiedBy>
  <cp:revision>5</cp:revision>
  <dcterms:modified xsi:type="dcterms:W3CDTF">2022-09-01T15:38:50Z</dcterms:modified>
</cp:coreProperties>
</file>