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33069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2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3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1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39632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7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0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6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775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436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032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445814.3446706" TargetMode="External"/><Relationship Id="rId2" Type="http://schemas.openxmlformats.org/officeDocument/2006/relationships/hyperlink" Target="https://github.com/qiskit-toq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10.1145/3445814.344670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8E74CFB-EAAD-43E9-BDAC-AAE4F8E8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E31D67-858D-409A-863E-EE8DEB9CC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15772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0C11AD76-2664-4F1B-8A6E-71601C0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3922753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45D04-8B9E-8BA7-050D-AB279A37F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8417" y="1480930"/>
            <a:ext cx="6778558" cy="3254321"/>
          </a:xfrm>
        </p:spPr>
        <p:txBody>
          <a:bodyPr>
            <a:normAutofit/>
          </a:bodyPr>
          <a:lstStyle/>
          <a:p>
            <a:pPr algn="l"/>
            <a:r>
              <a:rPr lang="en-US" sz="6600" dirty="0" err="1"/>
              <a:t>Qiskit</a:t>
            </a:r>
            <a:r>
              <a:rPr lang="en-US" sz="6600" dirty="0"/>
              <a:t> </a:t>
            </a:r>
            <a:r>
              <a:rPr lang="en-US" sz="6600" dirty="0" err="1"/>
              <a:t>toqm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7ECFF-F03D-05CD-0545-B30A389AB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8419" y="4804850"/>
            <a:ext cx="6778556" cy="10862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Time-optimal qubit mapping for </a:t>
            </a:r>
            <a:r>
              <a:rPr lang="en-US" dirty="0" err="1"/>
              <a:t>Qiskit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70A9-E49A-AE16-8F73-BF1BC9BC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9E85-E0B8-64F5-7E82-9244C4001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organization: </a:t>
            </a:r>
            <a:r>
              <a:rPr lang="en-US" dirty="0">
                <a:hlinkClick r:id="rId2"/>
              </a:rPr>
              <a:t>https://github.com/qiskit-toqm/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Contains </a:t>
            </a:r>
            <a:r>
              <a:rPr lang="en-US" dirty="0" err="1"/>
              <a:t>qiskit-toqm</a:t>
            </a:r>
            <a:r>
              <a:rPr lang="en-US" dirty="0"/>
              <a:t> (Python package) and </a:t>
            </a:r>
            <a:r>
              <a:rPr lang="en-US" dirty="0" err="1"/>
              <a:t>libtoqm</a:t>
            </a:r>
            <a:r>
              <a:rPr lang="en-US" dirty="0"/>
              <a:t> (C++ class lib)</a:t>
            </a:r>
          </a:p>
          <a:p>
            <a:r>
              <a:rPr lang="en-US" dirty="0"/>
              <a:t>TOQM paper: </a:t>
            </a:r>
            <a:r>
              <a:rPr lang="en-US" dirty="0">
                <a:hlinkClick r:id="rId3"/>
              </a:rPr>
              <a:t>https://dl.acm.org/doi/10.1145/3445814.3446706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9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E6C3-8A76-364C-28B0-CE445FAD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Qiskit</a:t>
            </a:r>
            <a:r>
              <a:rPr lang="en-US" dirty="0"/>
              <a:t> TOQM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8A73-7E39-7C7F-83A8-FE6E0E77B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layout and routing pass for Terra.</a:t>
            </a:r>
          </a:p>
          <a:p>
            <a:pPr lvl="1"/>
            <a:r>
              <a:rPr lang="en-US" dirty="0" err="1"/>
              <a:t>Impl</a:t>
            </a:r>
            <a:r>
              <a:rPr lang="en-US" dirty="0"/>
              <a:t>. of: </a:t>
            </a:r>
            <a:r>
              <a:rPr lang="en-US" dirty="0">
                <a:hlinkClick r:id="rId2"/>
              </a:rPr>
              <a:t>https://dl.acm.org/doi/10.1145/3445814.3446706</a:t>
            </a:r>
            <a:r>
              <a:rPr lang="en-US" dirty="0"/>
              <a:t> </a:t>
            </a:r>
          </a:p>
          <a:p>
            <a:r>
              <a:rPr lang="en-US" dirty="0"/>
              <a:t>Minimizes overall circuit duration, rather than depth.</a:t>
            </a:r>
          </a:p>
          <a:p>
            <a:r>
              <a:rPr lang="en-US" dirty="0"/>
              <a:t>Implemented in C++.</a:t>
            </a:r>
          </a:p>
          <a:p>
            <a:pPr lvl="1"/>
            <a:r>
              <a:rPr lang="en-US" dirty="0"/>
              <a:t>Separate add-on Python package: </a:t>
            </a:r>
            <a:r>
              <a:rPr lang="en-US" dirty="0" err="1"/>
              <a:t>qiskit-toqm</a:t>
            </a:r>
            <a:endParaRPr lang="en-US" dirty="0"/>
          </a:p>
          <a:p>
            <a:pPr lvl="1"/>
            <a:r>
              <a:rPr lang="en-US" dirty="0"/>
              <a:t>Forks the original reference </a:t>
            </a:r>
            <a:r>
              <a:rPr lang="en-US" dirty="0" err="1"/>
              <a:t>impl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634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522D-A9B3-39CC-67AB-B48DDFD5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8A7F-F598-C5BA-FE32-646199FA7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Minimizes overall circuit duration.</a:t>
            </a:r>
          </a:p>
          <a:p>
            <a:pPr lvl="1"/>
            <a:r>
              <a:rPr lang="en-US" dirty="0"/>
              <a:t>We need instruction durations for native gates and swaps.</a:t>
            </a:r>
          </a:p>
          <a:p>
            <a:r>
              <a:rPr lang="en-US" dirty="0"/>
              <a:t>A*-based.</a:t>
            </a:r>
          </a:p>
          <a:p>
            <a:pPr lvl="1"/>
            <a:r>
              <a:rPr lang="en-US" dirty="0"/>
              <a:t>Nodes are partially routed circuits.</a:t>
            </a:r>
          </a:p>
          <a:p>
            <a:pPr lvl="2"/>
            <a:r>
              <a:rPr lang="en-US" dirty="0"/>
              <a:t>Expand node by appending a gate or a swap</a:t>
            </a:r>
          </a:p>
          <a:p>
            <a:pPr lvl="1"/>
            <a:r>
              <a:rPr lang="en-US" dirty="0"/>
              <a:t>Node cost:  duration so far + </a:t>
            </a:r>
            <a:r>
              <a:rPr lang="en-US" dirty="0" err="1"/>
              <a:t>costfunc</a:t>
            </a:r>
            <a:r>
              <a:rPr lang="en-US" dirty="0"/>
              <a:t>(remaining).</a:t>
            </a:r>
          </a:p>
          <a:p>
            <a:r>
              <a:rPr lang="en-US" dirty="0"/>
              <a:t>Determines layout as well.</a:t>
            </a:r>
          </a:p>
          <a:p>
            <a:r>
              <a:rPr lang="en-US" dirty="0"/>
              <a:t>Optimal or heuristic modes (needed for large circuits).</a:t>
            </a:r>
          </a:p>
        </p:txBody>
      </p:sp>
    </p:spTree>
    <p:extLst>
      <p:ext uri="{BB962C8B-B14F-4D97-AF65-F5344CB8AC3E}">
        <p14:creationId xmlns:p14="http://schemas.microsoft.com/office/powerpoint/2010/main" val="293479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D3365B8-A369-3C90-A6C8-27222C5C9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2406" y="1342253"/>
            <a:ext cx="7103649" cy="542701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74DB3E4D-124B-8E4A-FC24-CC19E45D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336936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F149-4FFF-4CDC-088D-2A2C8267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separate from Terra?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ED88-7220-D18A-4A00-D701DD7B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layout + routing techniques published often.</a:t>
            </a:r>
          </a:p>
          <a:p>
            <a:pPr lvl="1"/>
            <a:r>
              <a:rPr lang="en-US" dirty="0"/>
              <a:t>Contribute to </a:t>
            </a:r>
            <a:r>
              <a:rPr lang="en-US" dirty="0" err="1"/>
              <a:t>Qiskit</a:t>
            </a:r>
            <a:r>
              <a:rPr lang="en-US" dirty="0"/>
              <a:t> ecosystem without maintainer overhead.</a:t>
            </a:r>
          </a:p>
          <a:p>
            <a:r>
              <a:rPr lang="en-US" dirty="0"/>
              <a:t>C++</a:t>
            </a:r>
          </a:p>
          <a:p>
            <a:pPr lvl="1"/>
            <a:r>
              <a:rPr lang="en-US" dirty="0"/>
              <a:t>Reusable pattern for C/C++ research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7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899E-9874-4B69-DA73-1511A3C2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A460A-64C9-DA8E-38B0-7A756188B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Choices:</a:t>
            </a:r>
          </a:p>
          <a:p>
            <a:pPr lvl="1"/>
            <a:r>
              <a:rPr lang="en-US" dirty="0"/>
              <a:t>Use preset pass manager with opt. level.</a:t>
            </a:r>
          </a:p>
          <a:p>
            <a:pPr lvl="2"/>
            <a:r>
              <a:rPr lang="en-US" dirty="0"/>
              <a:t>Terra 0.21.0</a:t>
            </a:r>
          </a:p>
          <a:p>
            <a:pPr lvl="1"/>
            <a:r>
              <a:rPr lang="en-US" dirty="0"/>
              <a:t>Construct a pass manager.</a:t>
            </a:r>
          </a:p>
          <a:p>
            <a:pPr lvl="2"/>
            <a:r>
              <a:rPr lang="en-US" dirty="0"/>
              <a:t>Fine tune control.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9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C059-D5A5-1EB7-CD2D-52726505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Preset pass manager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075953-187B-C25A-DBFB-8DC5B9EB4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142048"/>
            <a:ext cx="9688833" cy="573903"/>
          </a:xfrm>
        </p:spPr>
      </p:pic>
    </p:spTree>
    <p:extLst>
      <p:ext uri="{BB962C8B-B14F-4D97-AF65-F5344CB8AC3E}">
        <p14:creationId xmlns:p14="http://schemas.microsoft.com/office/powerpoint/2010/main" val="131705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9215-7E4C-434C-055C-C10F2EA9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pass manager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AFB53B61-0EBC-DD04-BB0B-E5A723C55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17749"/>
            <a:ext cx="9664955" cy="222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6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AE51-0805-15D7-565D-587999CB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87D29EAF-174F-DB2D-4A18-1576CCB83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189" y="1952882"/>
            <a:ext cx="5396470" cy="4047353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E131262-54CF-FAB5-E5FD-0EB6892C1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524" y="1952882"/>
            <a:ext cx="5396471" cy="40473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109563-2D35-0FFC-B71E-600E6C5AC502}"/>
              </a:ext>
            </a:extLst>
          </p:cNvPr>
          <p:cNvSpPr txBox="1"/>
          <p:nvPr/>
        </p:nvSpPr>
        <p:spPr>
          <a:xfrm>
            <a:off x="1371600" y="1428750"/>
            <a:ext cx="542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 QV 256 circuits </a:t>
            </a:r>
            <a:r>
              <a:rPr lang="en-US" dirty="0" err="1"/>
              <a:t>transpiled</a:t>
            </a:r>
            <a:r>
              <a:rPr lang="en-US" dirty="0"/>
              <a:t> to 8Q bi-direction 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17E16B-9355-BCAD-CBF9-CE432689DC75}"/>
              </a:ext>
            </a:extLst>
          </p:cNvPr>
          <p:cNvSpPr txBox="1"/>
          <p:nvPr/>
        </p:nvSpPr>
        <p:spPr>
          <a:xfrm>
            <a:off x="9906682" y="782419"/>
            <a:ext cx="1928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Terra optimization</a:t>
            </a:r>
          </a:p>
          <a:p>
            <a:pPr algn="r"/>
            <a:r>
              <a:rPr lang="en-US" dirty="0" err="1"/>
              <a:t>toqm</a:t>
            </a:r>
            <a:r>
              <a:rPr lang="en-US" dirty="0"/>
              <a:t>:  level 0</a:t>
            </a:r>
          </a:p>
          <a:p>
            <a:pPr algn="r"/>
            <a:r>
              <a:rPr lang="en-US" dirty="0" err="1"/>
              <a:t>sabre</a:t>
            </a:r>
            <a:r>
              <a:rPr lang="en-US" dirty="0"/>
              <a:t>: level 3</a:t>
            </a:r>
          </a:p>
        </p:txBody>
      </p:sp>
    </p:spTree>
    <p:extLst>
      <p:ext uri="{BB962C8B-B14F-4D97-AF65-F5344CB8AC3E}">
        <p14:creationId xmlns:p14="http://schemas.microsoft.com/office/powerpoint/2010/main" val="13880347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{63AA2158-1E0B-AD4C-8438-A81DFCD33B72}tf10001072</Template>
  <TotalTime>2719</TotalTime>
  <Words>243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Qiskit toqm</vt:lpstr>
      <vt:lpstr>Qiskit TOQM</vt:lpstr>
      <vt:lpstr>Algorithm</vt:lpstr>
      <vt:lpstr>Project Structure</vt:lpstr>
      <vt:lpstr>Why separate from Terra?</vt:lpstr>
      <vt:lpstr>Usage</vt:lpstr>
      <vt:lpstr>Preset pass manager</vt:lpstr>
      <vt:lpstr>Custom pass manager</vt:lpstr>
      <vt:lpstr>Benchmark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TOQM</dc:title>
  <dc:creator>Kevin F Hartman</dc:creator>
  <cp:lastModifiedBy>Kevin F Hartman</cp:lastModifiedBy>
  <cp:revision>3</cp:revision>
  <dcterms:created xsi:type="dcterms:W3CDTF">2022-06-21T21:32:42Z</dcterms:created>
  <dcterms:modified xsi:type="dcterms:W3CDTF">2022-06-23T18:51:48Z</dcterms:modified>
</cp:coreProperties>
</file>