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notesMasterIdLst>
    <p:notesMasterId r:id="rId9"/>
  </p:notesMasterIdLst>
  <p:handoutMasterIdLst>
    <p:handoutMasterId r:id="rId10"/>
  </p:handoutMasterIdLst>
  <p:sldIdLst>
    <p:sldId id="447" r:id="rId2"/>
    <p:sldId id="452" r:id="rId3"/>
    <p:sldId id="446" r:id="rId4"/>
    <p:sldId id="448" r:id="rId5"/>
    <p:sldId id="450" r:id="rId6"/>
    <p:sldId id="453" r:id="rId7"/>
    <p:sldId id="454" r:id="rId8"/>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ernal presentation" id="{DACC9F6D-4555-EC4D-8EF5-BC43604DC2ED}">
          <p14:sldIdLst>
            <p14:sldId id="447"/>
            <p14:sldId id="452"/>
            <p14:sldId id="446"/>
            <p14:sldId id="448"/>
            <p14:sldId id="450"/>
            <p14:sldId id="453"/>
            <p14:sldId id="45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3CE"/>
    <a:srgbClr val="DFDFDF"/>
    <a:srgbClr val="002D9C"/>
    <a:srgbClr val="054ADA"/>
    <a:srgbClr val="3D3D3D"/>
    <a:srgbClr val="E0E0E0"/>
    <a:srgbClr val="323232"/>
    <a:srgbClr val="A6C8FF"/>
    <a:srgbClr val="F2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27"/>
  </p:normalViewPr>
  <p:slideViewPr>
    <p:cSldViewPr snapToGrid="0" snapToObjects="1">
      <p:cViewPr varScale="1">
        <p:scale>
          <a:sx n="166" d="100"/>
          <a:sy n="166" d="100"/>
        </p:scale>
        <p:origin x="54" y="534"/>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7"/>
            <a:ext cx="4142232" cy="477489"/>
          </a:xfrm>
        </p:spPr>
        <p:txBody>
          <a:bodyPr/>
          <a:lstStyle>
            <a:lvl1pPr>
              <a:lnSpc>
                <a:spcPct val="90000"/>
              </a:lnSpc>
              <a:defRPr/>
            </a:lvl1pPr>
          </a:lstStyle>
          <a:p>
            <a:r>
              <a:rPr lang="en-US" altLang="ja-JP"/>
              <a:t>Click to edit Master title style</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4526280"/>
            <a:ext cx="1609344" cy="612648"/>
          </a:xfrm>
          <a:prstGeom prst="rect">
            <a:avLst/>
          </a:prstGeom>
        </p:spPr>
      </p:pic>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987552"/>
            <a:ext cx="4135463" cy="247330"/>
          </a:xfrm>
        </p:spPr>
        <p:txBody>
          <a:body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1252728"/>
            <a:ext cx="4131973" cy="251396"/>
          </a:xfrm>
        </p:spPr>
        <p:txBody>
          <a:bodyPr/>
          <a:lstStyle/>
          <a:p>
            <a:r>
              <a:rPr lang="en-US" dirty="0"/>
              <a:t>Job Title</a:t>
            </a:r>
          </a:p>
        </p:txBody>
      </p:sp>
      <p:pic>
        <p:nvPicPr>
          <p:cNvPr id="12" name="Graphic 11">
            <a:extLst>
              <a:ext uri="{FF2B5EF4-FFF2-40B4-BE49-F238E27FC236}">
                <a16:creationId xmlns:a16="http://schemas.microsoft.com/office/drawing/2014/main" id="{192390BF-0846-3847-8BDF-9018AF0857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0312" y="826754"/>
            <a:ext cx="1308100" cy="12700"/>
          </a:xfrm>
          <a:prstGeom prst="rect">
            <a:avLst/>
          </a:prstGeom>
        </p:spPr>
      </p:pic>
    </p:spTree>
    <p:extLst>
      <p:ext uri="{BB962C8B-B14F-4D97-AF65-F5344CB8AC3E}">
        <p14:creationId xmlns:p14="http://schemas.microsoft.com/office/powerpoint/2010/main" val="35952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727ED31-09B9-2F4F-8BF7-FD8ADC695F5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1"/>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ltLang="ja-JP"/>
              <a:t>Click icon to add picture</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0" name="Picture 9">
            <a:extLst>
              <a:ext uri="{FF2B5EF4-FFF2-40B4-BE49-F238E27FC236}">
                <a16:creationId xmlns:a16="http://schemas.microsoft.com/office/drawing/2014/main" id="{EC740996-FB94-4C41-BF5C-7C66E91DF28D}"/>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1"/>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14" name="Picture 13">
            <a:extLst>
              <a:ext uri="{FF2B5EF4-FFF2-40B4-BE49-F238E27FC236}">
                <a16:creationId xmlns:a16="http://schemas.microsoft.com/office/drawing/2014/main" id="{4FA9BBB0-25AA-FB46-A614-A914AAB4DD0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altLang="ja-JP"/>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9" name="Picture 8">
            <a:extLst>
              <a:ext uri="{FF2B5EF4-FFF2-40B4-BE49-F238E27FC236}">
                <a16:creationId xmlns:a16="http://schemas.microsoft.com/office/drawing/2014/main" id="{E6247D1C-5440-784F-BE29-75456EAC64CA}"/>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1pPr>
              <a:defRPr sz="1800"/>
            </a:lvl1pPr>
            <a:lvl2pPr>
              <a:defRPr sz="1600"/>
            </a:lvl2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1A63CAA-CD94-4445-9635-ACF0C2BB7B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pic>
        <p:nvPicPr>
          <p:cNvPr id="8" name="Picture 7">
            <a:extLst>
              <a:ext uri="{FF2B5EF4-FFF2-40B4-BE49-F238E27FC236}">
                <a16:creationId xmlns:a16="http://schemas.microsoft.com/office/drawing/2014/main" id="{12E6C3BF-3922-6641-BF4A-44363364029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altLang="ja-JP"/>
              <a:t>Click to edit Master text styles</a:t>
            </a:r>
          </a:p>
        </p:txBody>
      </p:sp>
      <p:pic>
        <p:nvPicPr>
          <p:cNvPr id="10" name="Picture 9">
            <a:extLst>
              <a:ext uri="{FF2B5EF4-FFF2-40B4-BE49-F238E27FC236}">
                <a16:creationId xmlns:a16="http://schemas.microsoft.com/office/drawing/2014/main" id="{0A41A6EC-62E3-B64F-8916-4A69B1CEE78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AD298876-C1E6-EC4B-A655-096B6E6D40B5}"/>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lue (1 line)">
    <p:bg>
      <p:bgPr>
        <a:solidFill>
          <a:schemeClr val="accent3"/>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9"/>
            <a:ext cx="4325969" cy="477488"/>
          </a:xfrm>
        </p:spPr>
        <p:txBody>
          <a:bodyPr/>
          <a:lstStyle>
            <a:lvl1pPr>
              <a:lnSpc>
                <a:spcPct val="90000"/>
              </a:lnSpc>
              <a:defRPr>
                <a:solidFill>
                  <a:schemeClr val="bg1"/>
                </a:solidFill>
              </a:defRPr>
            </a:lvl1pPr>
          </a:lstStyle>
          <a:p>
            <a:r>
              <a:rPr lang="en-US" altLang="ja-JP"/>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2"/>
                </a:solidFill>
              </a:defRPr>
            </a:lvl1pPr>
          </a:lstStyle>
          <a:p>
            <a:r>
              <a:rPr lang="en-US"/>
              <a:t>IBM Confidential – For Internal Use Only</a:t>
            </a:r>
            <a:endParaRPr lang="en-US" dirty="0"/>
          </a:p>
        </p:txBody>
      </p:sp>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987552"/>
            <a:ext cx="4135463" cy="247330"/>
          </a:xfrm>
        </p:spPr>
        <p:txBody>
          <a:bodyPr/>
          <a:lstStyle>
            <a:lvl1pPr>
              <a:defRPr>
                <a:solidFill>
                  <a:schemeClr val="bg1"/>
                </a:solidFill>
              </a:defRPr>
            </a:lvl1p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1252728"/>
            <a:ext cx="4131973" cy="251396"/>
          </a:xfrm>
        </p:spPr>
        <p:txBody>
          <a:bodyPr/>
          <a:lstStyle>
            <a:lvl1pPr>
              <a:defRPr>
                <a:solidFill>
                  <a:schemeClr val="bg1"/>
                </a:solidFill>
              </a:defRPr>
            </a:lvl1pPr>
          </a:lstStyle>
          <a:p>
            <a:r>
              <a:rPr lang="en-US" dirty="0"/>
              <a:t>Job Title</a:t>
            </a:r>
          </a:p>
        </p:txBody>
      </p:sp>
      <p:pic>
        <p:nvPicPr>
          <p:cNvPr id="11" name="Picture 10">
            <a:extLst>
              <a:ext uri="{FF2B5EF4-FFF2-40B4-BE49-F238E27FC236}">
                <a16:creationId xmlns:a16="http://schemas.microsoft.com/office/drawing/2014/main" id="{06FD8E5D-DD29-8940-A03B-1A463EC043AF}"/>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10" name="Graphic 9">
            <a:extLst>
              <a:ext uri="{FF2B5EF4-FFF2-40B4-BE49-F238E27FC236}">
                <a16:creationId xmlns:a16="http://schemas.microsoft.com/office/drawing/2014/main" id="{6E73ABA4-3F6A-DF45-B292-922D1538BF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0312" y="833104"/>
            <a:ext cx="1308100" cy="12700"/>
          </a:xfrm>
          <a:prstGeom prst="rect">
            <a:avLst/>
          </a:prstGeom>
        </p:spPr>
      </p:pic>
    </p:spTree>
    <p:extLst>
      <p:ext uri="{BB962C8B-B14F-4D97-AF65-F5344CB8AC3E}">
        <p14:creationId xmlns:p14="http://schemas.microsoft.com/office/powerpoint/2010/main" val="243163199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1"/>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1"/>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1"/>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1"/>
                </a:solidFill>
              </a:defRPr>
            </a:lvl1pPr>
          </a:lstStyle>
          <a:p>
            <a:pPr lvl="0"/>
            <a:r>
              <a:rPr lang="en-US" dirty="0"/>
              <a:t>4</a:t>
            </a:r>
          </a:p>
        </p:txBody>
      </p:sp>
      <p:pic>
        <p:nvPicPr>
          <p:cNvPr id="16" name="Picture 15">
            <a:extLst>
              <a:ext uri="{FF2B5EF4-FFF2-40B4-BE49-F238E27FC236}">
                <a16:creationId xmlns:a16="http://schemas.microsoft.com/office/drawing/2014/main" id="{3C0F0089-2AF8-784E-BDFC-C82D162A2588}"/>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ltLang="ja-JP"/>
              <a:t>Click icon to add picture</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D009232-E2BC-3C46-BBA7-E52FB6EFC2D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ltLang="ja-JP"/>
              <a:t>Click icon to add picture</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pic>
        <p:nvPicPr>
          <p:cNvPr id="11" name="Picture 10">
            <a:extLst>
              <a:ext uri="{FF2B5EF4-FFF2-40B4-BE49-F238E27FC236}">
                <a16:creationId xmlns:a16="http://schemas.microsoft.com/office/drawing/2014/main" id="{5C276499-CBE5-D346-BF22-FD93B3FAD4C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1"/>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altLang="ja-JP"/>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pic>
        <p:nvPicPr>
          <p:cNvPr id="17" name="Picture 16">
            <a:extLst>
              <a:ext uri="{FF2B5EF4-FFF2-40B4-BE49-F238E27FC236}">
                <a16:creationId xmlns:a16="http://schemas.microsoft.com/office/drawing/2014/main" id="{35E93564-0997-F943-A427-D795A61EC1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2"/>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1"/>
          </a:solidFill>
        </p:spPr>
        <p:txBody>
          <a:bodyPr lIns="91440" tIns="91440" rIns="91440" bIns="91440"/>
          <a:lstStyle/>
          <a:p>
            <a:r>
              <a:rPr lang="en-US" altLang="ja-JP"/>
              <a:t>Click icon to add picture</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altLang="ja-JP"/>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altLang="ja-JP"/>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D7850CD9-0F56-5C4D-8CF7-2F109E172934}"/>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ltLang="ja-JP"/>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9" name="Content Placeholder 1"/>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ltLang="ja-JP"/>
              <a:t>Click to edit Master text styles</a:t>
            </a:r>
          </a:p>
        </p:txBody>
      </p:sp>
      <p:sp>
        <p:nvSpPr>
          <p:cNvPr id="10" name="Content Placeholder 2"/>
          <p:cNvSpPr>
            <a:spLocks noGrp="1"/>
          </p:cNvSpPr>
          <p:nvPr>
            <p:ph sz="quarter" idx="18"/>
          </p:nvPr>
        </p:nvSpPr>
        <p:spPr>
          <a:xfrm>
            <a:off x="6858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en-US" altLang="ja-JP"/>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altLang="ja-JP"/>
              <a:t>Click to edit Master text styles</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ltLang="ja-JP"/>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9" name="Content Placeholder 1"/>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10" name="Content Placeholder 2"/>
          <p:cNvSpPr>
            <a:spLocks noGrp="1"/>
          </p:cNvSpPr>
          <p:nvPr>
            <p:ph sz="quarter" idx="18"/>
          </p:nvPr>
        </p:nvSpPr>
        <p:spPr>
          <a:xfrm>
            <a:off x="6858000" y="0"/>
            <a:ext cx="2286000" cy="2571750"/>
          </a:xfrm>
          <a:solidFill>
            <a:srgbClr val="DCDCDC"/>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12" name="Content Placeholder 3"/>
          <p:cNvSpPr>
            <a:spLocks noGrp="1"/>
          </p:cNvSpPr>
          <p:nvPr>
            <p:ph sz="quarter" idx="19"/>
          </p:nvPr>
        </p:nvSpPr>
        <p:spPr>
          <a:xfrm>
            <a:off x="4572000" y="2570163"/>
            <a:ext cx="4572000" cy="2573337"/>
          </a:xfrm>
          <a:solidFill>
            <a:srgbClr val="BEBEBE"/>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alt)">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ltLang="ja-JP"/>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altLang="ja-JP"/>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US" altLang="ja-JP"/>
              <a:t>Click to edit Master text styles</a:t>
            </a:r>
          </a:p>
        </p:txBody>
      </p:sp>
      <p:sp>
        <p:nvSpPr>
          <p:cNvPr id="6" name="Content Placeholder 3"/>
          <p:cNvSpPr>
            <a:spLocks noGrp="1"/>
          </p:cNvSpPr>
          <p:nvPr>
            <p:ph sz="quarter" idx="17"/>
          </p:nvPr>
        </p:nvSpPr>
        <p:spPr>
          <a:xfrm>
            <a:off x="4572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altLang="ja-JP"/>
              <a:t>Click to edit Master text styles</a:t>
            </a:r>
          </a:p>
        </p:txBody>
      </p:sp>
      <p:sp>
        <p:nvSpPr>
          <p:cNvPr id="11" name="Content Placeholder 4"/>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ltLang="ja-JP"/>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7"/>
            <a:ext cx="4861751" cy="821183"/>
          </a:xfrm>
        </p:spPr>
        <p:txBody>
          <a:bodyPr/>
          <a:lstStyle>
            <a:lvl1pPr>
              <a:lnSpc>
                <a:spcPct val="90000"/>
              </a:lnSpc>
              <a:defRPr/>
            </a:lvl1pPr>
          </a:lstStyle>
          <a:p>
            <a:r>
              <a:rPr lang="en-US" dirty="0"/>
              <a:t>IBM Quantum template, two line maximum</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4526280"/>
            <a:ext cx="1609344" cy="612648"/>
          </a:xfrm>
          <a:prstGeom prst="rect">
            <a:avLst/>
          </a:prstGeom>
        </p:spPr>
      </p:pic>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1371600"/>
            <a:ext cx="4135463" cy="247330"/>
          </a:xfrm>
        </p:spPr>
        <p:txBody>
          <a:body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1636776"/>
            <a:ext cx="4131973" cy="251396"/>
          </a:xfrm>
        </p:spPr>
        <p:txBody>
          <a:bodyPr/>
          <a:lstStyle/>
          <a:p>
            <a:r>
              <a:rPr lang="en-US" dirty="0"/>
              <a:t>Job Title</a:t>
            </a:r>
          </a:p>
        </p:txBody>
      </p:sp>
      <p:pic>
        <p:nvPicPr>
          <p:cNvPr id="11" name="Graphic 10">
            <a:extLst>
              <a:ext uri="{FF2B5EF4-FFF2-40B4-BE49-F238E27FC236}">
                <a16:creationId xmlns:a16="http://schemas.microsoft.com/office/drawing/2014/main" id="{8CE82DCC-5A91-1246-8649-F9D1876769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0311" y="1190625"/>
            <a:ext cx="1308100" cy="12700"/>
          </a:xfrm>
          <a:prstGeom prst="rect">
            <a:avLst/>
          </a:prstGeom>
        </p:spPr>
      </p:pic>
    </p:spTree>
    <p:extLst>
      <p:ext uri="{BB962C8B-B14F-4D97-AF65-F5344CB8AC3E}">
        <p14:creationId xmlns:p14="http://schemas.microsoft.com/office/powerpoint/2010/main" val="1586927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4 boxes (alt)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ltLang="ja-JP"/>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tx2"/>
          </a:solidFill>
        </p:spPr>
        <p:txBody>
          <a:bodyPr lIns="219456" tIns="201168" rIns="228600" bIns="228600"/>
          <a:lstStyle>
            <a:lvl1pPr>
              <a:defRPr>
                <a:solidFill>
                  <a:schemeClr val="bg1"/>
                </a:solidFill>
              </a:defRPr>
            </a:lvl1pPr>
          </a:lstStyle>
          <a:p>
            <a:pPr lvl="0"/>
            <a:r>
              <a:rPr lang="en-US" altLang="ja-JP"/>
              <a:t>Click to edit Master text styles</a:t>
            </a:r>
          </a:p>
        </p:txBody>
      </p:sp>
      <p:sp>
        <p:nvSpPr>
          <p:cNvPr id="14" name="Content Placeholder 2"/>
          <p:cNvSpPr>
            <a:spLocks noGrp="1"/>
          </p:cNvSpPr>
          <p:nvPr>
            <p:ph sz="quarter" idx="19"/>
          </p:nvPr>
        </p:nvSpPr>
        <p:spPr>
          <a:xfrm>
            <a:off x="2286001" y="2570163"/>
            <a:ext cx="2286000" cy="2573337"/>
          </a:xfrm>
          <a:solidFill>
            <a:srgbClr val="DCDCDC"/>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6" name="Content Placeholder 3"/>
          <p:cNvSpPr>
            <a:spLocks noGrp="1"/>
          </p:cNvSpPr>
          <p:nvPr>
            <p:ph sz="quarter" idx="17"/>
          </p:nvPr>
        </p:nvSpPr>
        <p:spPr>
          <a:xfrm>
            <a:off x="4572000" y="2570162"/>
            <a:ext cx="2286000" cy="2573338"/>
          </a:xfrm>
          <a:solidFill>
            <a:srgbClr val="BEBEBE"/>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11" name="Content Placeholder 4"/>
          <p:cNvSpPr>
            <a:spLocks noGrp="1"/>
          </p:cNvSpPr>
          <p:nvPr>
            <p:ph sz="quarter" idx="18"/>
          </p:nvPr>
        </p:nvSpPr>
        <p:spPr>
          <a:xfrm>
            <a:off x="6858000" y="2570162"/>
            <a:ext cx="2286000" cy="2573338"/>
          </a:xfrm>
          <a:solidFill>
            <a:srgbClr val="A4A4A4"/>
          </a:solidFill>
          <a:ln>
            <a:noFill/>
          </a:ln>
        </p:spPr>
        <p:txBody>
          <a:bodyPr lIns="219456" tIns="201168" rIns="228600" bIns="228600"/>
          <a:lstStyle>
            <a:lvl1pPr>
              <a:defRPr>
                <a:solidFill>
                  <a:schemeClr val="bg1"/>
                </a:solidFill>
              </a:defRPr>
            </a:lvl1pPr>
          </a:lstStyle>
          <a:p>
            <a:pPr lvl="0"/>
            <a:r>
              <a:rPr lang="en-US" altLang="ja-JP"/>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4" name="Content Placeholder 2"/>
          <p:cNvSpPr>
            <a:spLocks noGrp="1"/>
          </p:cNvSpPr>
          <p:nvPr>
            <p:ph sz="quarter" idx="13"/>
          </p:nvPr>
        </p:nvSpPr>
        <p:spPr>
          <a:xfrm>
            <a:off x="3044951" y="0"/>
            <a:ext cx="3044952"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3"/>
          <p:cNvSpPr>
            <a:spLocks noGrp="1"/>
          </p:cNvSpPr>
          <p:nvPr>
            <p:ph sz="quarter" idx="14"/>
          </p:nvPr>
        </p:nvSpPr>
        <p:spPr>
          <a:xfrm>
            <a:off x="6090348" y="0"/>
            <a:ext cx="3044952" cy="5148072"/>
          </a:xfrm>
          <a:solidFill>
            <a:schemeClr val="accent3"/>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4" name="Content Placeholder 2"/>
          <p:cNvSpPr>
            <a:spLocks noGrp="1"/>
          </p:cNvSpPr>
          <p:nvPr>
            <p:ph sz="quarter" idx="13"/>
          </p:nvPr>
        </p:nvSpPr>
        <p:spPr>
          <a:xfrm>
            <a:off x="3044951" y="0"/>
            <a:ext cx="3044952" cy="5148072"/>
          </a:xfrm>
          <a:solidFill>
            <a:srgbClr val="F3F3F3"/>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3"/>
          <p:cNvSpPr>
            <a:spLocks noGrp="1"/>
          </p:cNvSpPr>
          <p:nvPr>
            <p:ph sz="quarter" idx="14"/>
          </p:nvPr>
        </p:nvSpPr>
        <p:spPr>
          <a:xfrm>
            <a:off x="6090348" y="0"/>
            <a:ext cx="3044952"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B8BDF67B-42AF-FB48-9926-C225A9833879}"/>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4" name="Content Placeholder 2"/>
          <p:cNvSpPr>
            <a:spLocks noGrp="1"/>
          </p:cNvSpPr>
          <p:nvPr>
            <p:ph sz="quarter" idx="13"/>
          </p:nvPr>
        </p:nvSpPr>
        <p:spPr>
          <a:xfrm>
            <a:off x="2286000" y="0"/>
            <a:ext cx="2286000" cy="5148072"/>
          </a:xfrm>
          <a:solidFill>
            <a:schemeClr val="tx2"/>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6" name="Content Placeholder 3"/>
          <p:cNvSpPr>
            <a:spLocks noGrp="1"/>
          </p:cNvSpPr>
          <p:nvPr>
            <p:ph sz="quarter" idx="14"/>
          </p:nvPr>
        </p:nvSpPr>
        <p:spPr>
          <a:xfrm>
            <a:off x="4572000" y="0"/>
            <a:ext cx="2286000"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8" name="Content Placeholder 4"/>
          <p:cNvSpPr>
            <a:spLocks noGrp="1"/>
          </p:cNvSpPr>
          <p:nvPr>
            <p:ph sz="quarter" idx="15"/>
          </p:nvPr>
        </p:nvSpPr>
        <p:spPr>
          <a:xfrm>
            <a:off x="6858000" y="0"/>
            <a:ext cx="2286000" cy="5148072"/>
          </a:xfrm>
          <a:solidFill>
            <a:srgbClr val="BEBEBE"/>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Confidential – For Internal Use Only</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6BCFE05A-7200-A940-9456-D3383C4107F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FF5C387-486D-AB4A-BFE7-AD6AF72450BA}"/>
              </a:ext>
            </a:extLst>
          </p:cNvPr>
          <p:cNvPicPr>
            <a:picLocks noChangeAspect="1"/>
          </p:cNvPicPr>
          <p:nvPr userDrawn="1"/>
        </p:nvPicPr>
        <p:blipFill>
          <a:blip r:embed="rId2"/>
          <a:stretch>
            <a:fillRect/>
          </a:stretch>
        </p:blipFill>
        <p:spPr>
          <a:xfrm>
            <a:off x="2882215" y="1922526"/>
            <a:ext cx="3379570" cy="1298448"/>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ue (2 line)">
    <p:bg>
      <p:bgPr>
        <a:solidFill>
          <a:schemeClr val="accent3"/>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647438" cy="870395"/>
          </a:xfrm>
        </p:spPr>
        <p:txBody>
          <a:bodyPr/>
          <a:lstStyle>
            <a:lvl1pPr>
              <a:lnSpc>
                <a:spcPct val="90000"/>
              </a:lnSpc>
              <a:defRPr>
                <a:solidFill>
                  <a:schemeClr val="tx2"/>
                </a:solidFill>
              </a:defRPr>
            </a:lvl1pPr>
          </a:lstStyle>
          <a:p>
            <a:r>
              <a:rPr lang="en-US" dirty="0"/>
              <a:t>IBM Quantum template, two line maximum</a:t>
            </a:r>
          </a:p>
        </p:txBody>
      </p:sp>
      <p:sp>
        <p:nvSpPr>
          <p:cNvPr id="3" name="Footer Placeholder"/>
          <p:cNvSpPr>
            <a:spLocks noGrp="1"/>
          </p:cNvSpPr>
          <p:nvPr>
            <p:ph type="ftr" sz="quarter" idx="10"/>
          </p:nvPr>
        </p:nvSpPr>
        <p:spPr/>
        <p:txBody>
          <a:bodyPr/>
          <a:lstStyle>
            <a:lvl1pPr>
              <a:defRPr>
                <a:solidFill>
                  <a:schemeClr val="tx2"/>
                </a:solidFill>
              </a:defRPr>
            </a:lvl1pPr>
          </a:lstStyle>
          <a:p>
            <a:r>
              <a:rPr lang="en-US"/>
              <a:t>IBM Confidential – For Internal Use Only</a:t>
            </a:r>
            <a:endParaRPr lang="en-US" dirty="0"/>
          </a:p>
        </p:txBody>
      </p:sp>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1371600"/>
            <a:ext cx="4135463" cy="247330"/>
          </a:xfrm>
        </p:spPr>
        <p:txBody>
          <a:bodyPr/>
          <a:lstStyle>
            <a:lvl1pPr>
              <a:defRPr>
                <a:solidFill>
                  <a:schemeClr val="tx2"/>
                </a:solidFill>
              </a:defRPr>
            </a:lvl1p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1636776"/>
            <a:ext cx="4131973" cy="251396"/>
          </a:xfrm>
        </p:spPr>
        <p:txBody>
          <a:bodyPr/>
          <a:lstStyle>
            <a:lvl1pPr>
              <a:defRPr>
                <a:solidFill>
                  <a:schemeClr val="tx2"/>
                </a:solidFill>
              </a:defRPr>
            </a:lvl1pPr>
          </a:lstStyle>
          <a:p>
            <a:r>
              <a:rPr lang="en-US" dirty="0"/>
              <a:t>Job Title</a:t>
            </a:r>
          </a:p>
        </p:txBody>
      </p:sp>
      <p:pic>
        <p:nvPicPr>
          <p:cNvPr id="11" name="Picture 10">
            <a:extLst>
              <a:ext uri="{FF2B5EF4-FFF2-40B4-BE49-F238E27FC236}">
                <a16:creationId xmlns:a16="http://schemas.microsoft.com/office/drawing/2014/main" id="{06FD8E5D-DD29-8940-A03B-1A463EC043AF}"/>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10" name="Graphic 9">
            <a:extLst>
              <a:ext uri="{FF2B5EF4-FFF2-40B4-BE49-F238E27FC236}">
                <a16:creationId xmlns:a16="http://schemas.microsoft.com/office/drawing/2014/main" id="{A830B861-108A-704C-B60D-43C05DDFE29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0312" y="1221581"/>
            <a:ext cx="1308100" cy="12700"/>
          </a:xfrm>
          <a:prstGeom prst="rect">
            <a:avLst/>
          </a:prstGeom>
        </p:spPr>
      </p:pic>
    </p:spTree>
    <p:extLst>
      <p:ext uri="{BB962C8B-B14F-4D97-AF65-F5344CB8AC3E}">
        <p14:creationId xmlns:p14="http://schemas.microsoft.com/office/powerpoint/2010/main" val="153263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4576001" cy="1204300"/>
          </a:xfrm>
        </p:spPr>
        <p:txBody>
          <a:bodyPr/>
          <a:lstStyle>
            <a:lvl1pPr>
              <a:lnSpc>
                <a:spcPct val="90000"/>
              </a:lnSpc>
              <a:defRPr/>
            </a:lvl1pPr>
          </a:lstStyle>
          <a:p>
            <a:r>
              <a:rPr lang="en-US" dirty="0"/>
              <a:t>IBM Quantum template on white background, three line maximum</a:t>
            </a:r>
          </a:p>
        </p:txBody>
      </p:sp>
      <p:sp>
        <p:nvSpPr>
          <p:cNvPr id="3" name="Footer Placeholder"/>
          <p:cNvSpPr>
            <a:spLocks noGrp="1"/>
          </p:cNvSpPr>
          <p:nvPr>
            <p:ph type="ftr" sz="quarter" idx="10"/>
          </p:nvPr>
        </p:nvSpPr>
        <p:spPr/>
        <p:txBody>
          <a:bodyPr/>
          <a:lstStyle/>
          <a:p>
            <a:r>
              <a:rPr lang="en-US"/>
              <a:t>IBM Confidential – For Internal Use Only</a:t>
            </a:r>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4526280"/>
            <a:ext cx="1609344" cy="612648"/>
          </a:xfrm>
          <a:prstGeom prst="rect">
            <a:avLst/>
          </a:prstGeom>
        </p:spPr>
      </p:pic>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2021302"/>
            <a:ext cx="4131973" cy="251396"/>
          </a:xfrm>
        </p:spPr>
        <p:txBody>
          <a:bodyPr/>
          <a:lstStyle/>
          <a:p>
            <a:r>
              <a:rPr lang="en-US" dirty="0"/>
              <a:t>Job Title</a:t>
            </a:r>
          </a:p>
        </p:txBody>
      </p:sp>
      <p:pic>
        <p:nvPicPr>
          <p:cNvPr id="12" name="Graphic 11">
            <a:extLst>
              <a:ext uri="{FF2B5EF4-FFF2-40B4-BE49-F238E27FC236}">
                <a16:creationId xmlns:a16="http://schemas.microsoft.com/office/drawing/2014/main" id="{8E38B00C-A17D-7245-B7BF-1018C24B1EE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0311" y="1573830"/>
            <a:ext cx="1308100" cy="12700"/>
          </a:xfrm>
          <a:prstGeom prst="rect">
            <a:avLst/>
          </a:prstGeom>
        </p:spPr>
      </p:pic>
    </p:spTree>
    <p:extLst>
      <p:ext uri="{BB962C8B-B14F-4D97-AF65-F5344CB8AC3E}">
        <p14:creationId xmlns:p14="http://schemas.microsoft.com/office/powerpoint/2010/main" val="13663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Blue (3 line)">
    <p:bg>
      <p:bgPr>
        <a:solidFill>
          <a:schemeClr val="accent3"/>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590288" cy="1222280"/>
          </a:xfrm>
        </p:spPr>
        <p:txBody>
          <a:bodyPr/>
          <a:lstStyle>
            <a:lvl1pPr>
              <a:lnSpc>
                <a:spcPct val="90000"/>
              </a:lnSpc>
              <a:defRPr>
                <a:solidFill>
                  <a:schemeClr val="tx2"/>
                </a:solidFill>
              </a:defRPr>
            </a:lvl1pPr>
          </a:lstStyle>
          <a:p>
            <a:r>
              <a:rPr lang="en-US" dirty="0"/>
              <a:t>IBM Quantum template on blue background, three line maximum</a:t>
            </a:r>
          </a:p>
        </p:txBody>
      </p:sp>
      <p:sp>
        <p:nvSpPr>
          <p:cNvPr id="3" name="Footer Placeholder"/>
          <p:cNvSpPr>
            <a:spLocks noGrp="1"/>
          </p:cNvSpPr>
          <p:nvPr>
            <p:ph type="ftr" sz="quarter" idx="10"/>
          </p:nvPr>
        </p:nvSpPr>
        <p:spPr/>
        <p:txBody>
          <a:bodyPr/>
          <a:lstStyle>
            <a:lvl1pPr>
              <a:defRPr>
                <a:solidFill>
                  <a:schemeClr val="tx2"/>
                </a:solidFill>
              </a:defRPr>
            </a:lvl1pPr>
          </a:lstStyle>
          <a:p>
            <a:r>
              <a:rPr lang="en-US"/>
              <a:t>IBM Confidential – For Internal Use Only</a:t>
            </a:r>
            <a:endParaRPr lang="en-US" dirty="0"/>
          </a:p>
        </p:txBody>
      </p:sp>
      <p:sp>
        <p:nvSpPr>
          <p:cNvPr id="7" name="Text Placeholder 7">
            <a:extLst>
              <a:ext uri="{FF2B5EF4-FFF2-40B4-BE49-F238E27FC236}">
                <a16:creationId xmlns:a16="http://schemas.microsoft.com/office/drawing/2014/main" id="{AFC633C5-65CF-184D-B9B0-3AF5AF43F03B}"/>
              </a:ext>
            </a:extLst>
          </p:cNvPr>
          <p:cNvSpPr>
            <a:spLocks noGrp="1"/>
          </p:cNvSpPr>
          <p:nvPr>
            <p:ph type="body" sz="quarter" idx="13" hasCustomPrompt="1"/>
          </p:nvPr>
        </p:nvSpPr>
        <p:spPr>
          <a:xfrm>
            <a:off x="216662" y="1754892"/>
            <a:ext cx="4135463" cy="247330"/>
          </a:xfrm>
        </p:spPr>
        <p:txBody>
          <a:bodyPr/>
          <a:lstStyle>
            <a:lvl1pPr>
              <a:defRPr>
                <a:solidFill>
                  <a:schemeClr val="tx2"/>
                </a:solidFill>
              </a:defRPr>
            </a:lvl1pPr>
          </a:lstStyle>
          <a:p>
            <a:r>
              <a:rPr lang="en-US" dirty="0" err="1"/>
              <a:t>Firstname</a:t>
            </a:r>
            <a:r>
              <a:rPr lang="en-US" dirty="0"/>
              <a:t> </a:t>
            </a:r>
            <a:r>
              <a:rPr lang="en-US" dirty="0" err="1"/>
              <a:t>Lastname</a:t>
            </a:r>
            <a:endParaRPr lang="en-US" dirty="0"/>
          </a:p>
        </p:txBody>
      </p:sp>
      <p:sp>
        <p:nvSpPr>
          <p:cNvPr id="8" name="Text Placeholder 8">
            <a:extLst>
              <a:ext uri="{FF2B5EF4-FFF2-40B4-BE49-F238E27FC236}">
                <a16:creationId xmlns:a16="http://schemas.microsoft.com/office/drawing/2014/main" id="{82CADD8E-6C35-0E41-B4A9-4C8CA39A5624}"/>
              </a:ext>
            </a:extLst>
          </p:cNvPr>
          <p:cNvSpPr>
            <a:spLocks noGrp="1"/>
          </p:cNvSpPr>
          <p:nvPr>
            <p:ph type="body" sz="quarter" idx="14" hasCustomPrompt="1"/>
          </p:nvPr>
        </p:nvSpPr>
        <p:spPr>
          <a:xfrm>
            <a:off x="216661" y="2021302"/>
            <a:ext cx="4131973" cy="251396"/>
          </a:xfrm>
        </p:spPr>
        <p:txBody>
          <a:bodyPr/>
          <a:lstStyle>
            <a:lvl1pPr>
              <a:defRPr>
                <a:solidFill>
                  <a:schemeClr val="tx2"/>
                </a:solidFill>
              </a:defRPr>
            </a:lvl1pPr>
          </a:lstStyle>
          <a:p>
            <a:r>
              <a:rPr lang="en-US" dirty="0"/>
              <a:t>Job Title</a:t>
            </a:r>
          </a:p>
        </p:txBody>
      </p:sp>
      <p:pic>
        <p:nvPicPr>
          <p:cNvPr id="11" name="Picture 10">
            <a:extLst>
              <a:ext uri="{FF2B5EF4-FFF2-40B4-BE49-F238E27FC236}">
                <a16:creationId xmlns:a16="http://schemas.microsoft.com/office/drawing/2014/main" id="{06FD8E5D-DD29-8940-A03B-1A463EC043AF}"/>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12" name="Graphic 11">
            <a:extLst>
              <a:ext uri="{FF2B5EF4-FFF2-40B4-BE49-F238E27FC236}">
                <a16:creationId xmlns:a16="http://schemas.microsoft.com/office/drawing/2014/main" id="{14CE9A24-5E6B-9D40-8C3D-5D64CDA1EF5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0822" y="1576470"/>
            <a:ext cx="1308100" cy="12700"/>
          </a:xfrm>
          <a:prstGeom prst="rect">
            <a:avLst/>
          </a:prstGeom>
        </p:spPr>
      </p:pic>
    </p:spTree>
    <p:extLst>
      <p:ext uri="{BB962C8B-B14F-4D97-AF65-F5344CB8AC3E}">
        <p14:creationId xmlns:p14="http://schemas.microsoft.com/office/powerpoint/2010/main" val="412555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Confidential – For Internal Use Only</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0CA2F38-20CE-244D-9F18-6922B667D65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6" name="Picture 5">
            <a:extLst>
              <a:ext uri="{FF2B5EF4-FFF2-40B4-BE49-F238E27FC236}">
                <a16:creationId xmlns:a16="http://schemas.microsoft.com/office/drawing/2014/main" id="{99DCD91D-6EEE-A449-BBBB-4C464064DE5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ltLang="ja-JP"/>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Confidential – For Internal Use Only</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27" r:id="rId3"/>
    <p:sldLayoutId id="2147484028" r:id="rId4"/>
    <p:sldLayoutId id="2147484025" r:id="rId5"/>
    <p:sldLayoutId id="2147484026" r:id="rId6"/>
    <p:sldLayoutId id="2147483987" r:id="rId7"/>
    <p:sldLayoutId id="2147483986"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 id="2147483997" r:id="rId18"/>
    <p:sldLayoutId id="2147483998" r:id="rId19"/>
    <p:sldLayoutId id="2147483999" r:id="rId20"/>
    <p:sldLayoutId id="2147484000" r:id="rId21"/>
    <p:sldLayoutId id="2147484001" r:id="rId22"/>
    <p:sldLayoutId id="2147484002" r:id="rId23"/>
    <p:sldLayoutId id="2147484003" r:id="rId24"/>
    <p:sldLayoutId id="2147484004" r:id="rId25"/>
    <p:sldLayoutId id="2147484005" r:id="rId26"/>
    <p:sldLayoutId id="2147484006" r:id="rId27"/>
    <p:sldLayoutId id="2147484020" r:id="rId28"/>
    <p:sldLayoutId id="2147484008" r:id="rId29"/>
    <p:sldLayoutId id="2147484021" r:id="rId30"/>
    <p:sldLayoutId id="2147484024" r:id="rId31"/>
    <p:sldLayoutId id="2147484023" r:id="rId32"/>
    <p:sldLayoutId id="2147484010" r:id="rId33"/>
    <p:sldLayoutId id="2147484022" r:id="rId34"/>
    <p:sldLayoutId id="2147484011" r:id="rId35"/>
    <p:sldLayoutId id="2147484014" r:id="rId36"/>
    <p:sldLayoutId id="2147484012" r:id="rId37"/>
  </p:sldLayoutIdLst>
  <p:hf sldNum="0" hdr="0" ftr="0" dt="0"/>
  <p:txStyles>
    <p:titleStyle>
      <a:lvl1pPr algn="l" rtl="0" eaLnBrk="1" fontAlgn="base" hangingPunct="1">
        <a:lnSpc>
          <a:spcPct val="90000"/>
        </a:lnSpc>
        <a:spcBef>
          <a:spcPct val="0"/>
        </a:spcBef>
        <a:spcAft>
          <a:spcPct val="0"/>
        </a:spcAft>
        <a:defRPr kumimoji="1"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kumimoji="1"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kumimoji="1"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kumimoji="1"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kumimoji="1"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kumimoji="1"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kumimoji="1"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kumimoji="1"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kumimoji="1"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kumimoji="1"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kumimoji="1"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kumimoji="1"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kumimoji="1"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kumimoji="1"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kumimoji="1"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kumimoji="1"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kumimoji="1"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kumimoji="1" sz="1269">
          <a:solidFill>
            <a:schemeClr val="bg1"/>
          </a:solidFill>
          <a:latin typeface="Arial" charset="0"/>
        </a:defRPr>
      </a:lvl9pPr>
    </p:bodyStyle>
    <p:otherStyle>
      <a:defPPr>
        <a:defRPr lang="en-US"/>
      </a:defPPr>
      <a:lvl1pPr marL="0" algn="l" defTabSz="725139" rtl="0" eaLnBrk="1" latinLnBrk="0" hangingPunct="1">
        <a:defRPr kumimoji="1" sz="1428" kern="1200">
          <a:solidFill>
            <a:schemeClr val="tx1"/>
          </a:solidFill>
          <a:latin typeface="+mn-lt"/>
          <a:ea typeface="+mn-ea"/>
          <a:cs typeface="+mn-cs"/>
        </a:defRPr>
      </a:lvl1pPr>
      <a:lvl2pPr marL="362568" algn="l" defTabSz="725139" rtl="0" eaLnBrk="1" latinLnBrk="0" hangingPunct="1">
        <a:defRPr kumimoji="1" sz="1428" kern="1200">
          <a:solidFill>
            <a:schemeClr val="tx1"/>
          </a:solidFill>
          <a:latin typeface="+mn-lt"/>
          <a:ea typeface="+mn-ea"/>
          <a:cs typeface="+mn-cs"/>
        </a:defRPr>
      </a:lvl2pPr>
      <a:lvl3pPr marL="725139" algn="l" defTabSz="725139" rtl="0" eaLnBrk="1" latinLnBrk="0" hangingPunct="1">
        <a:defRPr kumimoji="1" sz="1428" kern="1200">
          <a:solidFill>
            <a:schemeClr val="tx1"/>
          </a:solidFill>
          <a:latin typeface="+mn-lt"/>
          <a:ea typeface="+mn-ea"/>
          <a:cs typeface="+mn-cs"/>
        </a:defRPr>
      </a:lvl3pPr>
      <a:lvl4pPr marL="1087707" algn="l" defTabSz="725139" rtl="0" eaLnBrk="1" latinLnBrk="0" hangingPunct="1">
        <a:defRPr kumimoji="1" sz="1428" kern="1200">
          <a:solidFill>
            <a:schemeClr val="tx1"/>
          </a:solidFill>
          <a:latin typeface="+mn-lt"/>
          <a:ea typeface="+mn-ea"/>
          <a:cs typeface="+mn-cs"/>
        </a:defRPr>
      </a:lvl4pPr>
      <a:lvl5pPr marL="1450276" algn="l" defTabSz="725139" rtl="0" eaLnBrk="1" latinLnBrk="0" hangingPunct="1">
        <a:defRPr kumimoji="1" sz="1428" kern="1200">
          <a:solidFill>
            <a:schemeClr val="tx1"/>
          </a:solidFill>
          <a:latin typeface="+mn-lt"/>
          <a:ea typeface="+mn-ea"/>
          <a:cs typeface="+mn-cs"/>
        </a:defRPr>
      </a:lvl5pPr>
      <a:lvl6pPr marL="1812846" algn="l" defTabSz="725139" rtl="0" eaLnBrk="1" latinLnBrk="0" hangingPunct="1">
        <a:defRPr kumimoji="1" sz="1428" kern="1200">
          <a:solidFill>
            <a:schemeClr val="tx1"/>
          </a:solidFill>
          <a:latin typeface="+mn-lt"/>
          <a:ea typeface="+mn-ea"/>
          <a:cs typeface="+mn-cs"/>
        </a:defRPr>
      </a:lvl6pPr>
      <a:lvl7pPr marL="2175414" algn="l" defTabSz="725139" rtl="0" eaLnBrk="1" latinLnBrk="0" hangingPunct="1">
        <a:defRPr kumimoji="1" sz="1428" kern="1200">
          <a:solidFill>
            <a:schemeClr val="tx1"/>
          </a:solidFill>
          <a:latin typeface="+mn-lt"/>
          <a:ea typeface="+mn-ea"/>
          <a:cs typeface="+mn-cs"/>
        </a:defRPr>
      </a:lvl7pPr>
      <a:lvl8pPr marL="2537983" algn="l" defTabSz="725139" rtl="0" eaLnBrk="1" latinLnBrk="0" hangingPunct="1">
        <a:defRPr kumimoji="1" sz="1428" kern="1200">
          <a:solidFill>
            <a:schemeClr val="tx1"/>
          </a:solidFill>
          <a:latin typeface="+mn-lt"/>
          <a:ea typeface="+mn-ea"/>
          <a:cs typeface="+mn-cs"/>
        </a:defRPr>
      </a:lvl8pPr>
      <a:lvl9pPr marL="2900552" algn="l" defTabSz="725139" rtl="0" eaLnBrk="1" latinLnBrk="0" hangingPunct="1">
        <a:defRPr kumimoji="1"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66C2E9-9EC4-4828-9AE2-94686BDBAD9A}"/>
              </a:ext>
            </a:extLst>
          </p:cNvPr>
          <p:cNvSpPr>
            <a:spLocks noGrp="1"/>
          </p:cNvSpPr>
          <p:nvPr>
            <p:ph type="title"/>
          </p:nvPr>
        </p:nvSpPr>
        <p:spPr>
          <a:xfrm>
            <a:off x="210311" y="201168"/>
            <a:ext cx="5092059" cy="1204300"/>
          </a:xfrm>
        </p:spPr>
        <p:txBody>
          <a:bodyPr/>
          <a:lstStyle/>
          <a:p>
            <a:r>
              <a:rPr lang="en-US" altLang="ja-JP" dirty="0"/>
              <a:t>Introducing Tensor Network Simulator on </a:t>
            </a:r>
            <a:r>
              <a:rPr lang="en-US" altLang="ja-JP" dirty="0" err="1"/>
              <a:t>Qiskit</a:t>
            </a:r>
            <a:r>
              <a:rPr lang="en-US" altLang="ja-JP" dirty="0"/>
              <a:t> Aer</a:t>
            </a:r>
            <a:endParaRPr lang="ja-JP" altLang="en-US" dirty="0"/>
          </a:p>
        </p:txBody>
      </p:sp>
      <p:sp>
        <p:nvSpPr>
          <p:cNvPr id="8" name="Text Placeholder 7">
            <a:extLst>
              <a:ext uri="{FF2B5EF4-FFF2-40B4-BE49-F238E27FC236}">
                <a16:creationId xmlns:a16="http://schemas.microsoft.com/office/drawing/2014/main" id="{D1651E85-FFAC-414B-8E6A-D86E2C4A73F6}"/>
              </a:ext>
            </a:extLst>
          </p:cNvPr>
          <p:cNvSpPr>
            <a:spLocks noGrp="1"/>
          </p:cNvSpPr>
          <p:nvPr>
            <p:ph type="body" sz="quarter" idx="13"/>
          </p:nvPr>
        </p:nvSpPr>
        <p:spPr/>
        <p:txBody>
          <a:bodyPr/>
          <a:lstStyle/>
          <a:p>
            <a:r>
              <a:rPr lang="en-US" altLang="ja-JP" dirty="0"/>
              <a:t>Jun Doi</a:t>
            </a:r>
            <a:endParaRPr lang="ja-JP" altLang="en-US" dirty="0"/>
          </a:p>
        </p:txBody>
      </p:sp>
      <p:sp>
        <p:nvSpPr>
          <p:cNvPr id="9" name="Text Placeholder 8">
            <a:extLst>
              <a:ext uri="{FF2B5EF4-FFF2-40B4-BE49-F238E27FC236}">
                <a16:creationId xmlns:a16="http://schemas.microsoft.com/office/drawing/2014/main" id="{16D5D865-E786-4369-A579-CE65CC06B511}"/>
              </a:ext>
            </a:extLst>
          </p:cNvPr>
          <p:cNvSpPr>
            <a:spLocks noGrp="1"/>
          </p:cNvSpPr>
          <p:nvPr>
            <p:ph type="body" sz="quarter" idx="14"/>
          </p:nvPr>
        </p:nvSpPr>
        <p:spPr/>
        <p:txBody>
          <a:bodyPr/>
          <a:lstStyle/>
          <a:p>
            <a:r>
              <a:rPr lang="en-US" altLang="ja-JP" dirty="0"/>
              <a:t>IBM Quantum, IBM Research – Tokyo</a:t>
            </a:r>
          </a:p>
          <a:p>
            <a:r>
              <a:rPr lang="en-US" altLang="ja-JP" dirty="0"/>
              <a:t>doichan@jp.ibm.com</a:t>
            </a:r>
            <a:endParaRPr lang="ja-JP" altLang="en-US" dirty="0"/>
          </a:p>
        </p:txBody>
      </p:sp>
    </p:spTree>
    <p:extLst>
      <p:ext uri="{BB962C8B-B14F-4D97-AF65-F5344CB8AC3E}">
        <p14:creationId xmlns:p14="http://schemas.microsoft.com/office/powerpoint/2010/main" val="215655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0F59-703A-B5C6-D13C-FD853416B60B}"/>
              </a:ext>
            </a:extLst>
          </p:cNvPr>
          <p:cNvSpPr>
            <a:spLocks noGrp="1"/>
          </p:cNvSpPr>
          <p:nvPr>
            <p:ph type="title"/>
          </p:nvPr>
        </p:nvSpPr>
        <p:spPr/>
        <p:txBody>
          <a:bodyPr/>
          <a:lstStyle/>
          <a:p>
            <a:r>
              <a:rPr kumimoji="1" lang="en-US" altLang="ja-JP" dirty="0" err="1"/>
              <a:t>Qiskit</a:t>
            </a:r>
            <a:r>
              <a:rPr kumimoji="1" lang="en-US" altLang="ja-JP" dirty="0"/>
              <a:t> Aer </a:t>
            </a:r>
            <a:r>
              <a:rPr kumimoji="1" lang="en-US" altLang="ja-JP" dirty="0" err="1"/>
              <a:t>cuQuantum</a:t>
            </a:r>
            <a:r>
              <a:rPr kumimoji="1" lang="en-US" altLang="ja-JP" dirty="0"/>
              <a:t> support</a:t>
            </a:r>
            <a:endParaRPr kumimoji="1" lang="ja-JP" altLang="en-US" dirty="0"/>
          </a:p>
        </p:txBody>
      </p:sp>
      <p:pic>
        <p:nvPicPr>
          <p:cNvPr id="4" name="Picture 3">
            <a:extLst>
              <a:ext uri="{FF2B5EF4-FFF2-40B4-BE49-F238E27FC236}">
                <a16:creationId xmlns:a16="http://schemas.microsoft.com/office/drawing/2014/main" id="{0A48609D-10FB-F203-4966-65190F3F8EE5}"/>
              </a:ext>
            </a:extLst>
          </p:cNvPr>
          <p:cNvPicPr>
            <a:picLocks noChangeAspect="1"/>
          </p:cNvPicPr>
          <p:nvPr/>
        </p:nvPicPr>
        <p:blipFill>
          <a:blip r:embed="rId2"/>
          <a:stretch>
            <a:fillRect/>
          </a:stretch>
        </p:blipFill>
        <p:spPr>
          <a:xfrm>
            <a:off x="59932" y="1512037"/>
            <a:ext cx="4208736" cy="2806921"/>
          </a:xfrm>
          <a:prstGeom prst="rect">
            <a:avLst/>
          </a:prstGeom>
        </p:spPr>
      </p:pic>
      <p:sp>
        <p:nvSpPr>
          <p:cNvPr id="5" name="TextBox 4">
            <a:extLst>
              <a:ext uri="{FF2B5EF4-FFF2-40B4-BE49-F238E27FC236}">
                <a16:creationId xmlns:a16="http://schemas.microsoft.com/office/drawing/2014/main" id="{6E72AEB5-CB38-880A-7923-23F4A88802F3}"/>
              </a:ext>
            </a:extLst>
          </p:cNvPr>
          <p:cNvSpPr txBox="1"/>
          <p:nvPr/>
        </p:nvSpPr>
        <p:spPr>
          <a:xfrm>
            <a:off x="517585" y="894174"/>
            <a:ext cx="5766002"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Accelerated </a:t>
            </a:r>
            <a:r>
              <a:rPr kumimoji="1" lang="en-US" altLang="ja-JP" sz="1400" dirty="0" err="1">
                <a:solidFill>
                  <a:schemeClr val="bg1"/>
                </a:solidFill>
                <a:latin typeface="IBM Plex Sans" charset="0"/>
                <a:ea typeface="IBM Plex Sans" charset="0"/>
                <a:cs typeface="IBM Plex Sans" charset="0"/>
              </a:rPr>
              <a:t>statevector</a:t>
            </a:r>
            <a:r>
              <a:rPr kumimoji="1" lang="en-US" altLang="ja-JP" sz="1400" dirty="0">
                <a:solidFill>
                  <a:schemeClr val="bg1"/>
                </a:solidFill>
                <a:latin typeface="IBM Plex Sans" charset="0"/>
                <a:ea typeface="IBM Plex Sans" charset="0"/>
                <a:cs typeface="IBM Plex Sans" charset="0"/>
              </a:rPr>
              <a:t> simulations by using NVIDIA’s </a:t>
            </a:r>
            <a:r>
              <a:rPr kumimoji="1" lang="en-US" altLang="ja-JP" sz="1400" dirty="0" err="1">
                <a:solidFill>
                  <a:schemeClr val="bg1"/>
                </a:solidFill>
                <a:latin typeface="IBM Plex Sans" charset="0"/>
                <a:ea typeface="IBM Plex Sans" charset="0"/>
                <a:cs typeface="IBM Plex Sans" charset="0"/>
              </a:rPr>
              <a:t>cuQuantum</a:t>
            </a:r>
            <a:r>
              <a:rPr kumimoji="1" lang="en-US" altLang="ja-JP" sz="1400" dirty="0">
                <a:solidFill>
                  <a:schemeClr val="bg1"/>
                </a:solidFill>
                <a:latin typeface="IBM Plex Sans" charset="0"/>
                <a:ea typeface="IBM Plex Sans" charset="0"/>
                <a:cs typeface="IBM Plex Sans" charset="0"/>
              </a:rPr>
              <a:t> SDK</a:t>
            </a:r>
            <a:endParaRPr kumimoji="1" lang="ja-JP" altLang="en-US" sz="1400" dirty="0" err="1">
              <a:solidFill>
                <a:schemeClr val="bg1"/>
              </a:solidFill>
              <a:latin typeface="IBM Plex Sans" charset="0"/>
              <a:ea typeface="IBM Plex Sans" charset="0"/>
              <a:cs typeface="IBM Plex Sans" charset="0"/>
            </a:endParaRPr>
          </a:p>
        </p:txBody>
      </p:sp>
      <p:pic>
        <p:nvPicPr>
          <p:cNvPr id="1030" name="Picture 6" descr="Chart showing scaling state vector-based quantum circuit simulations from 30 to 40 qubits, of Quantum Volume with a depth of 10. cuQuantum Appliance and Qiskit Aer multi-node was run on NVIDIA A100 40GB GPUs on AIST’s ABCI supercomputer. The cuQuantum Appliance scaled up to 512 GPUs (64 nodes), made easy by our new multi-node capability. At 36 qubits, the cuQuantum appliance is up to 62x faster than Qiskit multi-node on the same GPUs, and 3.4x faster than mpiQulacs on Fujitsu’s A64FX CPU. ">
            <a:extLst>
              <a:ext uri="{FF2B5EF4-FFF2-40B4-BE49-F238E27FC236}">
                <a16:creationId xmlns:a16="http://schemas.microsoft.com/office/drawing/2014/main" id="{1223B702-B532-4496-7C46-43E102AC0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045" y="1374476"/>
            <a:ext cx="4944955" cy="30616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EFB3256-DA8D-93F6-7CF0-DC34632D4FC8}"/>
              </a:ext>
            </a:extLst>
          </p:cNvPr>
          <p:cNvSpPr txBox="1"/>
          <p:nvPr/>
        </p:nvSpPr>
        <p:spPr>
          <a:xfrm>
            <a:off x="4953000" y="4335314"/>
            <a:ext cx="4684142" cy="715581"/>
          </a:xfrm>
          <a:prstGeom prst="rect">
            <a:avLst/>
          </a:prstGeom>
          <a:noFill/>
        </p:spPr>
        <p:txBody>
          <a:bodyPr wrap="square">
            <a:spAutoFit/>
          </a:bodyPr>
          <a:lstStyle/>
          <a:p>
            <a:r>
              <a:rPr lang="ja-JP" altLang="en-US" dirty="0">
                <a:solidFill>
                  <a:schemeClr val="bg1"/>
                </a:solidFill>
              </a:rPr>
              <a:t>https://developer.nvidia.com/blog/best-in-class-quantum-circuit-simulation-at-scale-with-nvidia-cuquantum-appliance/</a:t>
            </a:r>
          </a:p>
        </p:txBody>
      </p:sp>
    </p:spTree>
    <p:extLst>
      <p:ext uri="{BB962C8B-B14F-4D97-AF65-F5344CB8AC3E}">
        <p14:creationId xmlns:p14="http://schemas.microsoft.com/office/powerpoint/2010/main" val="390600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1D361F6-8459-4CAC-AC8B-D3961E783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91" y="940148"/>
            <a:ext cx="2334233" cy="14470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213A30-CA9C-470E-A5A7-8F847004D8AD}"/>
              </a:ext>
            </a:extLst>
          </p:cNvPr>
          <p:cNvSpPr>
            <a:spLocks noGrp="1"/>
          </p:cNvSpPr>
          <p:nvPr>
            <p:ph type="title"/>
          </p:nvPr>
        </p:nvSpPr>
        <p:spPr>
          <a:xfrm>
            <a:off x="210311" y="201168"/>
            <a:ext cx="7812255" cy="804672"/>
          </a:xfrm>
        </p:spPr>
        <p:txBody>
          <a:bodyPr/>
          <a:lstStyle/>
          <a:p>
            <a:r>
              <a:rPr kumimoji="1" lang="en-US" altLang="ja-JP" dirty="0"/>
              <a:t>Tensor Network Simulator Overview</a:t>
            </a:r>
            <a:endParaRPr kumimoji="1" lang="ja-JP" altLang="en-US" dirty="0"/>
          </a:p>
        </p:txBody>
      </p:sp>
      <p:sp>
        <p:nvSpPr>
          <p:cNvPr id="5" name="TextBox 4">
            <a:extLst>
              <a:ext uri="{FF2B5EF4-FFF2-40B4-BE49-F238E27FC236}">
                <a16:creationId xmlns:a16="http://schemas.microsoft.com/office/drawing/2014/main" id="{80874364-A84F-4F5E-A93B-D5084D6CC36C}"/>
              </a:ext>
            </a:extLst>
          </p:cNvPr>
          <p:cNvSpPr txBox="1"/>
          <p:nvPr/>
        </p:nvSpPr>
        <p:spPr>
          <a:xfrm>
            <a:off x="115679" y="858346"/>
            <a:ext cx="985847"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Input circuit</a:t>
            </a:r>
            <a:endParaRPr kumimoji="1" lang="ja-JP" altLang="en-US" sz="1400" dirty="0" err="1">
              <a:solidFill>
                <a:schemeClr val="bg1"/>
              </a:solidFill>
              <a:latin typeface="IBM Plex Sans" charset="0"/>
              <a:ea typeface="IBM Plex Sans" charset="0"/>
              <a:cs typeface="IBM Plex Sans" charset="0"/>
            </a:endParaRPr>
          </a:p>
        </p:txBody>
      </p:sp>
      <p:sp>
        <p:nvSpPr>
          <p:cNvPr id="55" name="TextBox 54">
            <a:extLst>
              <a:ext uri="{FF2B5EF4-FFF2-40B4-BE49-F238E27FC236}">
                <a16:creationId xmlns:a16="http://schemas.microsoft.com/office/drawing/2014/main" id="{44BD92A2-05F8-4566-8B6D-2F31564253B6}"/>
              </a:ext>
            </a:extLst>
          </p:cNvPr>
          <p:cNvSpPr txBox="1"/>
          <p:nvPr/>
        </p:nvSpPr>
        <p:spPr>
          <a:xfrm>
            <a:off x="7522933" y="2433262"/>
            <a:ext cx="1192634"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Output (</a:t>
            </a:r>
            <a:r>
              <a:rPr kumimoji="1" lang="en-US" altLang="ja-JP" sz="1050" i="1" dirty="0" err="1">
                <a:solidFill>
                  <a:schemeClr val="bg1"/>
                </a:solidFill>
                <a:latin typeface="IBM Plex Sans" charset="0"/>
                <a:ea typeface="IBM Plex Sans" charset="0"/>
                <a:cs typeface="IBM Plex Sans" charset="0"/>
              </a:rPr>
              <a:t>statevector</a:t>
            </a:r>
            <a:r>
              <a:rPr kumimoji="1" lang="en-US" altLang="ja-JP" sz="1050" i="1" dirty="0">
                <a:solidFill>
                  <a:schemeClr val="bg1"/>
                </a:solidFill>
                <a:latin typeface="IBM Plex Sans" charset="0"/>
                <a:ea typeface="IBM Plex Sans" charset="0"/>
                <a:cs typeface="IBM Plex Sans" charset="0"/>
              </a:rPr>
              <a:t>)</a:t>
            </a:r>
            <a:endParaRPr kumimoji="1" lang="ja-JP" altLang="en-US" sz="1050" i="1" dirty="0" err="1">
              <a:solidFill>
                <a:schemeClr val="bg1"/>
              </a:solidFill>
              <a:latin typeface="IBM Plex Sans" charset="0"/>
              <a:ea typeface="IBM Plex Sans" charset="0"/>
              <a:cs typeface="IBM Plex Sans"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5758EAB-39A2-4BC9-97B6-7C9487351E86}"/>
                  </a:ext>
                </a:extLst>
              </p:cNvPr>
              <p:cNvSpPr txBox="1"/>
              <p:nvPr/>
            </p:nvSpPr>
            <p:spPr>
              <a:xfrm>
                <a:off x="7656797" y="2611502"/>
                <a:ext cx="1186159" cy="873060"/>
              </a:xfrm>
              <a:prstGeom prst="rect">
                <a:avLst/>
              </a:prstGeom>
              <a:noFill/>
            </p:spPr>
            <p:txBody>
              <a:bodyPr wrap="non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1"/>
                                    <m:mcJc m:val="center"/>
                                  </m:mcPr>
                                </m:mc>
                              </m:mcs>
                              <m:ctrlPr>
                                <a:rPr kumimoji="1" lang="en-US" altLang="ja-JP" sz="1400" b="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mr>
                            <m:mr>
                              <m:e>
                                <m:r>
                                  <a:rPr kumimoji="1" lang="en-US" altLang="ja-JP" sz="1400" i="1">
                                    <a:solidFill>
                                      <a:schemeClr val="bg1"/>
                                    </a:solidFill>
                                    <a:latin typeface="Cambria Math" panose="02040503050406030204" pitchFamily="18" charset="0"/>
                                  </a:rPr>
                                  <m:t>0.70710678</m:t>
                                </m:r>
                                <m:r>
                                  <a:rPr kumimoji="1" lang="en-US" altLang="ja-JP" sz="1400" i="1">
                                    <a:solidFill>
                                      <a:schemeClr val="bg1"/>
                                    </a:solidFill>
                                    <a:latin typeface="Cambria Math" panose="02040503050406030204" pitchFamily="18" charset="0"/>
                                  </a:rPr>
                                  <m:t>𝑖</m:t>
                                </m:r>
                              </m:e>
                            </m:mr>
                            <m:mr>
                              <m:e>
                                <m:r>
                                  <a:rPr kumimoji="1" lang="en-US" altLang="ja-JP" sz="1400" i="1">
                                    <a:solidFill>
                                      <a:schemeClr val="bg1"/>
                                    </a:solidFill>
                                    <a:latin typeface="Cambria Math" panose="02040503050406030204" pitchFamily="18" charset="0"/>
                                  </a:rPr>
                                  <m:t>0.70710678</m:t>
                                </m:r>
                                <m:r>
                                  <a:rPr kumimoji="1" lang="en-US" altLang="ja-JP" sz="1400" i="1">
                                    <a:solidFill>
                                      <a:schemeClr val="bg1"/>
                                    </a:solidFill>
                                    <a:latin typeface="Cambria Math" panose="02040503050406030204" pitchFamily="18" charset="0"/>
                                  </a:rPr>
                                  <m:t>𝑖</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56" name="TextBox 55">
                <a:extLst>
                  <a:ext uri="{FF2B5EF4-FFF2-40B4-BE49-F238E27FC236}">
                    <a16:creationId xmlns:a16="http://schemas.microsoft.com/office/drawing/2014/main" id="{45758EAB-39A2-4BC9-97B6-7C9487351E86}"/>
                  </a:ext>
                </a:extLst>
              </p:cNvPr>
              <p:cNvSpPr txBox="1">
                <a:spLocks noRot="1" noChangeAspect="1" noMove="1" noResize="1" noEditPoints="1" noAdjustHandles="1" noChangeArrowheads="1" noChangeShapeType="1" noTextEdit="1"/>
              </p:cNvSpPr>
              <p:nvPr/>
            </p:nvSpPr>
            <p:spPr>
              <a:xfrm>
                <a:off x="7656797" y="2611502"/>
                <a:ext cx="1186159" cy="873060"/>
              </a:xfrm>
              <a:prstGeom prst="rect">
                <a:avLst/>
              </a:prstGeom>
              <a:blipFill>
                <a:blip r:embed="rId3"/>
                <a:stretch>
                  <a:fillRect/>
                </a:stretch>
              </a:blipFill>
            </p:spPr>
            <p:txBody>
              <a:bodyPr/>
              <a:lstStyle/>
              <a:p>
                <a:r>
                  <a:rPr lang="ja-JP" altLang="en-US">
                    <a:noFill/>
                  </a:rPr>
                  <a:t> </a:t>
                </a:r>
              </a:p>
            </p:txBody>
          </p:sp>
        </mc:Fallback>
      </mc:AlternateContent>
      <p:sp>
        <p:nvSpPr>
          <p:cNvPr id="57" name="Arrow: Right 56">
            <a:extLst>
              <a:ext uri="{FF2B5EF4-FFF2-40B4-BE49-F238E27FC236}">
                <a16:creationId xmlns:a16="http://schemas.microsoft.com/office/drawing/2014/main" id="{AF32CE74-2F77-4154-94CF-7F21C855DF5C}"/>
              </a:ext>
            </a:extLst>
          </p:cNvPr>
          <p:cNvSpPr/>
          <p:nvPr/>
        </p:nvSpPr>
        <p:spPr bwMode="auto">
          <a:xfrm>
            <a:off x="1247312" y="2784072"/>
            <a:ext cx="488830" cy="483079"/>
          </a:xfrm>
          <a:prstGeom prst="rightArrow">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58" name="TextBox 57">
            <a:extLst>
              <a:ext uri="{FF2B5EF4-FFF2-40B4-BE49-F238E27FC236}">
                <a16:creationId xmlns:a16="http://schemas.microsoft.com/office/drawing/2014/main" id="{3BEC1B53-AB59-464E-B04B-9E77CF3F6FBF}"/>
              </a:ext>
            </a:extLst>
          </p:cNvPr>
          <p:cNvSpPr txBox="1"/>
          <p:nvPr/>
        </p:nvSpPr>
        <p:spPr>
          <a:xfrm>
            <a:off x="143689" y="2293672"/>
            <a:ext cx="1285608"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Tensor Network</a:t>
            </a:r>
            <a:endParaRPr kumimoji="1" lang="ja-JP" altLang="en-US" sz="1400" dirty="0" err="1">
              <a:solidFill>
                <a:schemeClr val="bg1"/>
              </a:solidFill>
              <a:latin typeface="IBM Plex Sans" charset="0"/>
              <a:ea typeface="IBM Plex Sans" charset="0"/>
              <a:cs typeface="IBM Plex Sans" charset="0"/>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388419C-F31E-4E40-B174-1ABC160213F7}"/>
                  </a:ext>
                </a:extLst>
              </p:cNvPr>
              <p:cNvSpPr txBox="1"/>
              <p:nvPr/>
            </p:nvSpPr>
            <p:spPr>
              <a:xfrm>
                <a:off x="1995658" y="2749684"/>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59" name="TextBox 58">
                <a:extLst>
                  <a:ext uri="{FF2B5EF4-FFF2-40B4-BE49-F238E27FC236}">
                    <a16:creationId xmlns:a16="http://schemas.microsoft.com/office/drawing/2014/main" id="{7388419C-F31E-4E40-B174-1ABC160213F7}"/>
                  </a:ext>
                </a:extLst>
              </p:cNvPr>
              <p:cNvSpPr txBox="1">
                <a:spLocks noRot="1" noChangeAspect="1" noMove="1" noResize="1" noEditPoints="1" noAdjustHandles="1" noChangeArrowheads="1" noChangeShapeType="1" noTextEdit="1"/>
              </p:cNvSpPr>
              <p:nvPr/>
            </p:nvSpPr>
            <p:spPr>
              <a:xfrm>
                <a:off x="1995658" y="2749684"/>
                <a:ext cx="545662" cy="236988"/>
              </a:xfrm>
              <a:prstGeom prst="rect">
                <a:avLst/>
              </a:prstGeom>
              <a:blipFill>
                <a:blip r:embed="rId4"/>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861760-E2BC-4CCA-960D-4FC78BCC5E5D}"/>
                  </a:ext>
                </a:extLst>
              </p:cNvPr>
              <p:cNvSpPr txBox="1"/>
              <p:nvPr/>
            </p:nvSpPr>
            <p:spPr>
              <a:xfrm>
                <a:off x="2001601" y="3191351"/>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0" name="TextBox 59">
                <a:extLst>
                  <a:ext uri="{FF2B5EF4-FFF2-40B4-BE49-F238E27FC236}">
                    <a16:creationId xmlns:a16="http://schemas.microsoft.com/office/drawing/2014/main" id="{99861760-E2BC-4CCA-960D-4FC78BCC5E5D}"/>
                  </a:ext>
                </a:extLst>
              </p:cNvPr>
              <p:cNvSpPr txBox="1">
                <a:spLocks noRot="1" noChangeAspect="1" noMove="1" noResize="1" noEditPoints="1" noAdjustHandles="1" noChangeArrowheads="1" noChangeShapeType="1" noTextEdit="1"/>
              </p:cNvSpPr>
              <p:nvPr/>
            </p:nvSpPr>
            <p:spPr>
              <a:xfrm>
                <a:off x="2001601" y="3191351"/>
                <a:ext cx="545662" cy="236988"/>
              </a:xfrm>
              <a:prstGeom prst="rect">
                <a:avLst/>
              </a:prstGeom>
              <a:blipFill>
                <a:blip r:embed="rId5"/>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E17CCBD-39A7-4DF9-9606-44690CCCD04E}"/>
                  </a:ext>
                </a:extLst>
              </p:cNvPr>
              <p:cNvSpPr txBox="1"/>
              <p:nvPr/>
            </p:nvSpPr>
            <p:spPr>
              <a:xfrm>
                <a:off x="3941951" y="2611502"/>
                <a:ext cx="1129155" cy="873060"/>
              </a:xfrm>
              <a:prstGeom prst="rect">
                <a:avLst/>
              </a:prstGeom>
              <a:noFill/>
            </p:spPr>
            <p:txBody>
              <a:bodyPr wrap="squar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1" name="TextBox 60">
                <a:extLst>
                  <a:ext uri="{FF2B5EF4-FFF2-40B4-BE49-F238E27FC236}">
                    <a16:creationId xmlns:a16="http://schemas.microsoft.com/office/drawing/2014/main" id="{6E17CCBD-39A7-4DF9-9606-44690CCCD04E}"/>
                  </a:ext>
                </a:extLst>
              </p:cNvPr>
              <p:cNvSpPr txBox="1">
                <a:spLocks noRot="1" noChangeAspect="1" noMove="1" noResize="1" noEditPoints="1" noAdjustHandles="1" noChangeArrowheads="1" noChangeShapeType="1" noTextEdit="1"/>
              </p:cNvSpPr>
              <p:nvPr/>
            </p:nvSpPr>
            <p:spPr>
              <a:xfrm>
                <a:off x="3941951" y="2611502"/>
                <a:ext cx="1129155" cy="873060"/>
              </a:xfrm>
              <a:prstGeom prst="rect">
                <a:avLst/>
              </a:prstGeom>
              <a:blipFill>
                <a:blip r:embed="rId6"/>
                <a:stretch>
                  <a:fillRect/>
                </a:stretch>
              </a:blipFill>
            </p:spPr>
            <p:txBody>
              <a:bodyPr/>
              <a:lstStyle/>
              <a:p>
                <a:r>
                  <a:rPr lang="ja-JP" altLang="en-US">
                    <a:noFill/>
                  </a:rPr>
                  <a:t> </a:t>
                </a:r>
              </a:p>
            </p:txBody>
          </p:sp>
        </mc:Fallback>
      </mc:AlternateContent>
      <p:cxnSp>
        <p:nvCxnSpPr>
          <p:cNvPr id="62" name="Straight Arrow Connector 61">
            <a:extLst>
              <a:ext uri="{FF2B5EF4-FFF2-40B4-BE49-F238E27FC236}">
                <a16:creationId xmlns:a16="http://schemas.microsoft.com/office/drawing/2014/main" id="{CFF19F18-33C4-4897-9197-3CA9DA482A4A}"/>
              </a:ext>
            </a:extLst>
          </p:cNvPr>
          <p:cNvCxnSpPr>
            <a:cxnSpLocks/>
            <a:stCxn id="60" idx="3"/>
          </p:cNvCxnSpPr>
          <p:nvPr/>
        </p:nvCxnSpPr>
        <p:spPr bwMode="auto">
          <a:xfrm>
            <a:off x="2547263" y="3309845"/>
            <a:ext cx="1394688" cy="1234"/>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7FE66B4-BD27-43B6-A5A5-70BBA1CF197E}"/>
              </a:ext>
            </a:extLst>
          </p:cNvPr>
          <p:cNvCxnSpPr>
            <a:cxnSpLocks/>
            <a:stCxn id="59" idx="3"/>
          </p:cNvCxnSpPr>
          <p:nvPr/>
        </p:nvCxnSpPr>
        <p:spPr bwMode="auto">
          <a:xfrm>
            <a:off x="2541320" y="2868178"/>
            <a:ext cx="25492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C312B6B-3514-45CE-BB5B-D2CFEA126331}"/>
                  </a:ext>
                </a:extLst>
              </p:cNvPr>
              <p:cNvSpPr txBox="1"/>
              <p:nvPr/>
            </p:nvSpPr>
            <p:spPr>
              <a:xfrm>
                <a:off x="5334616" y="3099604"/>
                <a:ext cx="648254" cy="395173"/>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r>
                                  <a:rPr kumimoji="1" lang="en-US" altLang="ja-JP" sz="1400" b="0" i="1" smtClean="0">
                                    <a:solidFill>
                                      <a:schemeClr val="bg1"/>
                                    </a:solidFill>
                                    <a:latin typeface="Cambria Math" panose="02040503050406030204" pitchFamily="18" charset="0"/>
                                  </a:rPr>
                                  <m:t>𝑖</m:t>
                                </m:r>
                              </m:e>
                            </m:mr>
                            <m:mr>
                              <m:e>
                                <m:r>
                                  <a:rPr kumimoji="1" lang="en-US" altLang="ja-JP" sz="1400" b="0" i="1" smtClean="0">
                                    <a:solidFill>
                                      <a:schemeClr val="bg1"/>
                                    </a:solidFill>
                                    <a:latin typeface="Cambria Math" panose="02040503050406030204" pitchFamily="18" charset="0"/>
                                  </a:rPr>
                                  <m:t>𝑖</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4" name="TextBox 63">
                <a:extLst>
                  <a:ext uri="{FF2B5EF4-FFF2-40B4-BE49-F238E27FC236}">
                    <a16:creationId xmlns:a16="http://schemas.microsoft.com/office/drawing/2014/main" id="{CC312B6B-3514-45CE-BB5B-D2CFEA126331}"/>
                  </a:ext>
                </a:extLst>
              </p:cNvPr>
              <p:cNvSpPr txBox="1">
                <a:spLocks noRot="1" noChangeAspect="1" noMove="1" noResize="1" noEditPoints="1" noAdjustHandles="1" noChangeArrowheads="1" noChangeShapeType="1" noTextEdit="1"/>
              </p:cNvSpPr>
              <p:nvPr/>
            </p:nvSpPr>
            <p:spPr>
              <a:xfrm>
                <a:off x="5334616" y="3099604"/>
                <a:ext cx="648254" cy="395173"/>
              </a:xfrm>
              <a:prstGeom prst="rect">
                <a:avLst/>
              </a:prstGeom>
              <a:blipFill>
                <a:blip r:embed="rId7"/>
                <a:stretch>
                  <a:fillRect b="-13846"/>
                </a:stretch>
              </a:blipFill>
            </p:spPr>
            <p:txBody>
              <a:bodyPr/>
              <a:lstStyle/>
              <a:p>
                <a:r>
                  <a:rPr lang="ja-JP" altLang="en-US">
                    <a:noFill/>
                  </a:rPr>
                  <a:t> </a:t>
                </a:r>
              </a:p>
            </p:txBody>
          </p:sp>
        </mc:Fallback>
      </mc:AlternateContent>
      <p:cxnSp>
        <p:nvCxnSpPr>
          <p:cNvPr id="65" name="Straight Arrow Connector 64">
            <a:extLst>
              <a:ext uri="{FF2B5EF4-FFF2-40B4-BE49-F238E27FC236}">
                <a16:creationId xmlns:a16="http://schemas.microsoft.com/office/drawing/2014/main" id="{6CC75191-D13F-459A-AFD2-B505B3888098}"/>
              </a:ext>
            </a:extLst>
          </p:cNvPr>
          <p:cNvCxnSpPr>
            <a:cxnSpLocks/>
            <a:endCxn id="64" idx="1"/>
          </p:cNvCxnSpPr>
          <p:nvPr/>
        </p:nvCxnSpPr>
        <p:spPr bwMode="auto">
          <a:xfrm>
            <a:off x="5079700" y="3297191"/>
            <a:ext cx="254916"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D924F01-FC5C-4A61-B4E1-C5B6BE47F871}"/>
              </a:ext>
            </a:extLst>
          </p:cNvPr>
          <p:cNvCxnSpPr>
            <a:cxnSpLocks/>
          </p:cNvCxnSpPr>
          <p:nvPr/>
        </p:nvCxnSpPr>
        <p:spPr bwMode="auto">
          <a:xfrm>
            <a:off x="5079700" y="2854368"/>
            <a:ext cx="118469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3219344-848F-493A-B748-2A9680824135}"/>
              </a:ext>
            </a:extLst>
          </p:cNvPr>
          <p:cNvCxnSpPr>
            <a:cxnSpLocks/>
            <a:stCxn id="64" idx="3"/>
          </p:cNvCxnSpPr>
          <p:nvPr/>
        </p:nvCxnSpPr>
        <p:spPr bwMode="auto">
          <a:xfrm>
            <a:off x="5982870" y="3297191"/>
            <a:ext cx="28152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4D41E72-58F0-405C-9A06-451E12A15F88}"/>
                  </a:ext>
                </a:extLst>
              </p:cNvPr>
              <p:cNvSpPr txBox="1"/>
              <p:nvPr/>
            </p:nvSpPr>
            <p:spPr>
              <a:xfrm>
                <a:off x="6272989" y="2611502"/>
                <a:ext cx="1129155" cy="873060"/>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8" name="TextBox 67">
                <a:extLst>
                  <a:ext uri="{FF2B5EF4-FFF2-40B4-BE49-F238E27FC236}">
                    <a16:creationId xmlns:a16="http://schemas.microsoft.com/office/drawing/2014/main" id="{D4D41E72-58F0-405C-9A06-451E12A15F88}"/>
                  </a:ext>
                </a:extLst>
              </p:cNvPr>
              <p:cNvSpPr txBox="1">
                <a:spLocks noRot="1" noChangeAspect="1" noMove="1" noResize="1" noEditPoints="1" noAdjustHandles="1" noChangeArrowheads="1" noChangeShapeType="1" noTextEdit="1"/>
              </p:cNvSpPr>
              <p:nvPr/>
            </p:nvSpPr>
            <p:spPr>
              <a:xfrm>
                <a:off x="6272989" y="2611502"/>
                <a:ext cx="1129155" cy="873060"/>
              </a:xfrm>
              <a:prstGeom prst="rect">
                <a:avLst/>
              </a:prstGeom>
              <a:blipFill>
                <a:blip r:embed="rId8"/>
                <a:stretch>
                  <a:fillRect/>
                </a:stretch>
              </a:blipFill>
            </p:spPr>
            <p:txBody>
              <a:bodyPr/>
              <a:lstStyle/>
              <a:p>
                <a:r>
                  <a:rPr lang="ja-JP" altLang="en-US">
                    <a:noFill/>
                  </a:rPr>
                  <a:t> </a:t>
                </a:r>
              </a:p>
            </p:txBody>
          </p:sp>
        </mc:Fallback>
      </mc:AlternateContent>
      <p:cxnSp>
        <p:nvCxnSpPr>
          <p:cNvPr id="69" name="Straight Arrow Connector 68">
            <a:extLst>
              <a:ext uri="{FF2B5EF4-FFF2-40B4-BE49-F238E27FC236}">
                <a16:creationId xmlns:a16="http://schemas.microsoft.com/office/drawing/2014/main" id="{E94E03F9-9D75-4BBA-B96C-4831E066BED6}"/>
              </a:ext>
            </a:extLst>
          </p:cNvPr>
          <p:cNvCxnSpPr>
            <a:cxnSpLocks/>
          </p:cNvCxnSpPr>
          <p:nvPr/>
        </p:nvCxnSpPr>
        <p:spPr bwMode="auto">
          <a:xfrm flipV="1">
            <a:off x="7391178" y="3311079"/>
            <a:ext cx="263510" cy="1"/>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0CBA0DD-70A1-4A75-BCE7-69766A171EBB}"/>
              </a:ext>
            </a:extLst>
          </p:cNvPr>
          <p:cNvCxnSpPr>
            <a:cxnSpLocks/>
          </p:cNvCxnSpPr>
          <p:nvPr/>
        </p:nvCxnSpPr>
        <p:spPr bwMode="auto">
          <a:xfrm flipV="1">
            <a:off x="7391178" y="2838820"/>
            <a:ext cx="263510" cy="11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5A5E5C6-970D-4BA0-A450-FBE91D18728F}"/>
              </a:ext>
            </a:extLst>
          </p:cNvPr>
          <p:cNvSpPr txBox="1"/>
          <p:nvPr/>
        </p:nvSpPr>
        <p:spPr>
          <a:xfrm>
            <a:off x="1779145" y="2589306"/>
            <a:ext cx="756617"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Initial states</a:t>
            </a:r>
            <a:endParaRPr kumimoji="1" lang="ja-JP" altLang="en-US" sz="1050" i="1" dirty="0" err="1">
              <a:solidFill>
                <a:schemeClr val="bg1"/>
              </a:solidFill>
              <a:latin typeface="IBM Plex Sans" charset="0"/>
              <a:ea typeface="IBM Plex Sans" charset="0"/>
              <a:cs typeface="IBM Plex Sans" charset="0"/>
            </a:endParaRPr>
          </a:p>
        </p:txBody>
      </p:sp>
      <p:sp>
        <p:nvSpPr>
          <p:cNvPr id="73" name="TextBox 72">
            <a:extLst>
              <a:ext uri="{FF2B5EF4-FFF2-40B4-BE49-F238E27FC236}">
                <a16:creationId xmlns:a16="http://schemas.microsoft.com/office/drawing/2014/main" id="{C1FB51DF-9730-464A-AAC3-1E5230F24361}"/>
              </a:ext>
            </a:extLst>
          </p:cNvPr>
          <p:cNvSpPr txBox="1"/>
          <p:nvPr/>
        </p:nvSpPr>
        <p:spPr>
          <a:xfrm>
            <a:off x="7374605" y="3843759"/>
            <a:ext cx="1730806" cy="345223"/>
          </a:xfrm>
          <a:prstGeom prst="rect">
            <a:avLst/>
          </a:prstGeom>
          <a:noFill/>
        </p:spPr>
        <p:txBody>
          <a:bodyPr wrap="squar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Output can be obtained by contracting tensor network</a:t>
            </a:r>
            <a:endParaRPr kumimoji="1" lang="ja-JP" altLang="en-US" sz="1050" i="1" dirty="0" err="1">
              <a:solidFill>
                <a:schemeClr val="bg1"/>
              </a:solidFill>
              <a:latin typeface="IBM Plex Sans" charset="0"/>
              <a:ea typeface="IBM Plex Sans" charset="0"/>
              <a:cs typeface="IBM Plex Sans" charset="0"/>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895D2F0-40D6-446D-9FD6-C2AA6437CD3A}"/>
                  </a:ext>
                </a:extLst>
              </p:cNvPr>
              <p:cNvSpPr txBox="1"/>
              <p:nvPr/>
            </p:nvSpPr>
            <p:spPr>
              <a:xfrm>
                <a:off x="2565535" y="2497378"/>
                <a:ext cx="1285608" cy="753220"/>
              </a:xfrm>
              <a:prstGeom prst="rect">
                <a:avLst/>
              </a:prstGeom>
              <a:noFill/>
            </p:spPr>
            <p:txBody>
              <a:bodyPr wrap="squar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box>
                                  <m:boxPr>
                                    <m:ctrlPr>
                                      <a:rPr kumimoji="1" lang="en-US" altLang="ja-JP" sz="1400" i="1" smtClean="0">
                                        <a:solidFill>
                                          <a:schemeClr val="bg1"/>
                                        </a:solidFill>
                                        <a:latin typeface="Cambria Math" panose="02040503050406030204" pitchFamily="18" charset="0"/>
                                      </a:rPr>
                                    </m:ctrlPr>
                                  </m:boxPr>
                                  <m:e>
                                    <m:argPr>
                                      <m:argSz m:val="-1"/>
                                    </m:argPr>
                                    <m:f>
                                      <m:fPr>
                                        <m:ctrlPr>
                                          <a:rPr kumimoji="1" lang="en-US" altLang="ja-JP" sz="1400" i="1" smtClean="0">
                                            <a:solidFill>
                                              <a:schemeClr val="bg1"/>
                                            </a:solidFill>
                                            <a:latin typeface="Cambria Math" panose="02040503050406030204" pitchFamily="18" charset="0"/>
                                          </a:rPr>
                                        </m:ctrlPr>
                                      </m:fPr>
                                      <m:num>
                                        <m:r>
                                          <a:rPr kumimoji="1" lang="en-US" altLang="ja-JP" sz="1400" b="0" i="1" smtClean="0">
                                            <a:solidFill>
                                              <a:schemeClr val="bg1"/>
                                            </a:solidFill>
                                            <a:latin typeface="Cambria Math" panose="02040503050406030204" pitchFamily="18" charset="0"/>
                                          </a:rPr>
                                          <m:t>1</m:t>
                                        </m:r>
                                      </m:num>
                                      <m:den>
                                        <m:rad>
                                          <m:radPr>
                                            <m:degHide m:val="on"/>
                                            <m:ctrlPr>
                                              <a:rPr kumimoji="1" lang="en-US" altLang="ja-JP" sz="1400" i="1" smtClean="0">
                                                <a:solidFill>
                                                  <a:schemeClr val="bg1"/>
                                                </a:solidFill>
                                                <a:latin typeface="Cambria Math" panose="02040503050406030204" pitchFamily="18" charset="0"/>
                                              </a:rPr>
                                            </m:ctrlPr>
                                          </m:radPr>
                                          <m:deg/>
                                          <m:e>
                                            <m:r>
                                              <a:rPr kumimoji="1" lang="en-US" altLang="ja-JP" sz="1400" b="0" i="1" smtClean="0">
                                                <a:solidFill>
                                                  <a:schemeClr val="bg1"/>
                                                </a:solidFill>
                                                <a:latin typeface="Cambria Math" panose="02040503050406030204" pitchFamily="18" charset="0"/>
                                              </a:rPr>
                                              <m:t>2</m:t>
                                            </m:r>
                                          </m:e>
                                        </m:rad>
                                      </m:den>
                                    </m:f>
                                  </m:e>
                                </m:box>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box>
                                  <m:boxPr>
                                    <m:ctrlPr>
                                      <a:rPr kumimoji="1" lang="en-US" altLang="ja-JP" sz="1400" i="1">
                                        <a:solidFill>
                                          <a:schemeClr val="bg1"/>
                                        </a:solidFill>
                                        <a:latin typeface="Cambria Math" panose="02040503050406030204" pitchFamily="18" charset="0"/>
                                      </a:rPr>
                                    </m:ctrlPr>
                                  </m:boxPr>
                                  <m:e>
                                    <m:argPr>
                                      <m:argSz m:val="-1"/>
                                    </m:argPr>
                                    <m:f>
                                      <m:fPr>
                                        <m:ctrlPr>
                                          <a:rPr kumimoji="1" lang="en-US" altLang="ja-JP" sz="1400" i="1">
                                            <a:solidFill>
                                              <a:schemeClr val="bg1"/>
                                            </a:solidFill>
                                            <a:latin typeface="Cambria Math" panose="02040503050406030204" pitchFamily="18" charset="0"/>
                                          </a:rPr>
                                        </m:ctrlPr>
                                      </m:fPr>
                                      <m:num>
                                        <m:r>
                                          <a:rPr kumimoji="1" lang="en-US" altLang="ja-JP" sz="1400" i="1">
                                            <a:solidFill>
                                              <a:schemeClr val="bg1"/>
                                            </a:solidFill>
                                            <a:latin typeface="Cambria Math" panose="02040503050406030204" pitchFamily="18" charset="0"/>
                                          </a:rPr>
                                          <m:t>1</m:t>
                                        </m:r>
                                      </m:num>
                                      <m:den>
                                        <m:rad>
                                          <m:radPr>
                                            <m:degHide m:val="on"/>
                                            <m:ctrlPr>
                                              <a:rPr kumimoji="1" lang="en-US" altLang="ja-JP" sz="1400" i="1">
                                                <a:solidFill>
                                                  <a:schemeClr val="bg1"/>
                                                </a:solidFill>
                                                <a:latin typeface="Cambria Math" panose="02040503050406030204" pitchFamily="18" charset="0"/>
                                              </a:rPr>
                                            </m:ctrlPr>
                                          </m:radPr>
                                          <m:deg/>
                                          <m:e>
                                            <m:r>
                                              <a:rPr kumimoji="1" lang="en-US" altLang="ja-JP" sz="1400" i="1">
                                                <a:solidFill>
                                                  <a:schemeClr val="bg1"/>
                                                </a:solidFill>
                                                <a:latin typeface="Cambria Math" panose="02040503050406030204" pitchFamily="18" charset="0"/>
                                              </a:rPr>
                                              <m:t>2</m:t>
                                            </m:r>
                                          </m:e>
                                        </m:rad>
                                      </m:den>
                                    </m:f>
                                  </m:e>
                                </m:box>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74" name="TextBox 73">
                <a:extLst>
                  <a:ext uri="{FF2B5EF4-FFF2-40B4-BE49-F238E27FC236}">
                    <a16:creationId xmlns:a16="http://schemas.microsoft.com/office/drawing/2014/main" id="{F895D2F0-40D6-446D-9FD6-C2AA6437CD3A}"/>
                  </a:ext>
                </a:extLst>
              </p:cNvPr>
              <p:cNvSpPr txBox="1">
                <a:spLocks noRot="1" noChangeAspect="1" noMove="1" noResize="1" noEditPoints="1" noAdjustHandles="1" noChangeArrowheads="1" noChangeShapeType="1" noTextEdit="1"/>
              </p:cNvSpPr>
              <p:nvPr/>
            </p:nvSpPr>
            <p:spPr>
              <a:xfrm>
                <a:off x="2565535" y="2497378"/>
                <a:ext cx="1285608" cy="753220"/>
              </a:xfrm>
              <a:prstGeom prst="rect">
                <a:avLst/>
              </a:prstGeom>
              <a:blipFill>
                <a:blip r:embed="rId9"/>
                <a:stretch>
                  <a:fillRect/>
                </a:stretch>
              </a:blipFill>
            </p:spPr>
            <p:txBody>
              <a:bodyPr/>
              <a:lstStyle/>
              <a:p>
                <a:r>
                  <a:rPr lang="ja-JP" altLang="en-US">
                    <a:noFill/>
                  </a:rPr>
                  <a:t> </a:t>
                </a:r>
              </a:p>
            </p:txBody>
          </p:sp>
        </mc:Fallback>
      </mc:AlternateContent>
      <p:cxnSp>
        <p:nvCxnSpPr>
          <p:cNvPr id="75" name="Straight Arrow Connector 74">
            <a:extLst>
              <a:ext uri="{FF2B5EF4-FFF2-40B4-BE49-F238E27FC236}">
                <a16:creationId xmlns:a16="http://schemas.microsoft.com/office/drawing/2014/main" id="{75A557D1-3C10-4BD3-A783-65D3F7BD5707}"/>
              </a:ext>
            </a:extLst>
          </p:cNvPr>
          <p:cNvCxnSpPr>
            <a:cxnSpLocks/>
          </p:cNvCxnSpPr>
          <p:nvPr/>
        </p:nvCxnSpPr>
        <p:spPr bwMode="auto">
          <a:xfrm>
            <a:off x="3653951" y="2856591"/>
            <a:ext cx="27649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862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3A30-CA9C-470E-A5A7-8F847004D8AD}"/>
              </a:ext>
            </a:extLst>
          </p:cNvPr>
          <p:cNvSpPr>
            <a:spLocks noGrp="1"/>
          </p:cNvSpPr>
          <p:nvPr>
            <p:ph type="title"/>
          </p:nvPr>
        </p:nvSpPr>
        <p:spPr>
          <a:xfrm>
            <a:off x="210311" y="201168"/>
            <a:ext cx="7812255" cy="804672"/>
          </a:xfrm>
        </p:spPr>
        <p:txBody>
          <a:bodyPr/>
          <a:lstStyle/>
          <a:p>
            <a:r>
              <a:rPr kumimoji="1" lang="en-US" altLang="ja-JP" dirty="0"/>
              <a:t>Using Density Matrix Representation</a:t>
            </a:r>
            <a:endParaRPr kumimoji="1" lang="ja-JP" altLang="en-US" dirty="0"/>
          </a:p>
        </p:txBody>
      </p:sp>
      <p:sp>
        <p:nvSpPr>
          <p:cNvPr id="55" name="TextBox 54">
            <a:extLst>
              <a:ext uri="{FF2B5EF4-FFF2-40B4-BE49-F238E27FC236}">
                <a16:creationId xmlns:a16="http://schemas.microsoft.com/office/drawing/2014/main" id="{44BD92A2-05F8-4566-8B6D-2F31564253B6}"/>
              </a:ext>
            </a:extLst>
          </p:cNvPr>
          <p:cNvSpPr txBox="1"/>
          <p:nvPr/>
        </p:nvSpPr>
        <p:spPr>
          <a:xfrm>
            <a:off x="6097059" y="709113"/>
            <a:ext cx="405560"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Output</a:t>
            </a:r>
            <a:endParaRPr kumimoji="1" lang="ja-JP" altLang="en-US" sz="1050" i="1" dirty="0" err="1">
              <a:solidFill>
                <a:schemeClr val="bg1"/>
              </a:solidFill>
              <a:latin typeface="IBM Plex Sans" charset="0"/>
              <a:ea typeface="IBM Plex Sans" charset="0"/>
              <a:cs typeface="IBM Plex Sans" charset="0"/>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388419C-F31E-4E40-B174-1ABC160213F7}"/>
                  </a:ext>
                </a:extLst>
              </p:cNvPr>
              <p:cNvSpPr txBox="1"/>
              <p:nvPr/>
            </p:nvSpPr>
            <p:spPr>
              <a:xfrm>
                <a:off x="576384" y="1001393"/>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59" name="TextBox 58">
                <a:extLst>
                  <a:ext uri="{FF2B5EF4-FFF2-40B4-BE49-F238E27FC236}">
                    <a16:creationId xmlns:a16="http://schemas.microsoft.com/office/drawing/2014/main" id="{7388419C-F31E-4E40-B174-1ABC160213F7}"/>
                  </a:ext>
                </a:extLst>
              </p:cNvPr>
              <p:cNvSpPr txBox="1">
                <a:spLocks noRot="1" noChangeAspect="1" noMove="1" noResize="1" noEditPoints="1" noAdjustHandles="1" noChangeArrowheads="1" noChangeShapeType="1" noTextEdit="1"/>
              </p:cNvSpPr>
              <p:nvPr/>
            </p:nvSpPr>
            <p:spPr>
              <a:xfrm>
                <a:off x="576384" y="1001393"/>
                <a:ext cx="545662" cy="236988"/>
              </a:xfrm>
              <a:prstGeom prst="rect">
                <a:avLst/>
              </a:prstGeom>
              <a:blipFill>
                <a:blip r:embed="rId2"/>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861760-E2BC-4CCA-960D-4FC78BCC5E5D}"/>
                  </a:ext>
                </a:extLst>
              </p:cNvPr>
              <p:cNvSpPr txBox="1"/>
              <p:nvPr/>
            </p:nvSpPr>
            <p:spPr>
              <a:xfrm>
                <a:off x="582327" y="1443060"/>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0" name="TextBox 59">
                <a:extLst>
                  <a:ext uri="{FF2B5EF4-FFF2-40B4-BE49-F238E27FC236}">
                    <a16:creationId xmlns:a16="http://schemas.microsoft.com/office/drawing/2014/main" id="{99861760-E2BC-4CCA-960D-4FC78BCC5E5D}"/>
                  </a:ext>
                </a:extLst>
              </p:cNvPr>
              <p:cNvSpPr txBox="1">
                <a:spLocks noRot="1" noChangeAspect="1" noMove="1" noResize="1" noEditPoints="1" noAdjustHandles="1" noChangeArrowheads="1" noChangeShapeType="1" noTextEdit="1"/>
              </p:cNvSpPr>
              <p:nvPr/>
            </p:nvSpPr>
            <p:spPr>
              <a:xfrm>
                <a:off x="582327" y="1443060"/>
                <a:ext cx="545662" cy="236988"/>
              </a:xfrm>
              <a:prstGeom prst="rect">
                <a:avLst/>
              </a:prstGeom>
              <a:blipFill>
                <a:blip r:embed="rId3"/>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E17CCBD-39A7-4DF9-9606-44690CCCD04E}"/>
                  </a:ext>
                </a:extLst>
              </p:cNvPr>
              <p:cNvSpPr txBox="1"/>
              <p:nvPr/>
            </p:nvSpPr>
            <p:spPr>
              <a:xfrm>
                <a:off x="2522677" y="863211"/>
                <a:ext cx="1129155" cy="873060"/>
              </a:xfrm>
              <a:prstGeom prst="rect">
                <a:avLst/>
              </a:prstGeom>
              <a:noFill/>
            </p:spPr>
            <p:txBody>
              <a:bodyPr wrap="squar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1" name="TextBox 60">
                <a:extLst>
                  <a:ext uri="{FF2B5EF4-FFF2-40B4-BE49-F238E27FC236}">
                    <a16:creationId xmlns:a16="http://schemas.microsoft.com/office/drawing/2014/main" id="{6E17CCBD-39A7-4DF9-9606-44690CCCD04E}"/>
                  </a:ext>
                </a:extLst>
              </p:cNvPr>
              <p:cNvSpPr txBox="1">
                <a:spLocks noRot="1" noChangeAspect="1" noMove="1" noResize="1" noEditPoints="1" noAdjustHandles="1" noChangeArrowheads="1" noChangeShapeType="1" noTextEdit="1"/>
              </p:cNvSpPr>
              <p:nvPr/>
            </p:nvSpPr>
            <p:spPr>
              <a:xfrm>
                <a:off x="2522677" y="863211"/>
                <a:ext cx="1129155" cy="873060"/>
              </a:xfrm>
              <a:prstGeom prst="rect">
                <a:avLst/>
              </a:prstGeom>
              <a:blipFill>
                <a:blip r:embed="rId4"/>
                <a:stretch>
                  <a:fillRect/>
                </a:stretch>
              </a:blipFill>
            </p:spPr>
            <p:txBody>
              <a:bodyPr/>
              <a:lstStyle/>
              <a:p>
                <a:r>
                  <a:rPr lang="ja-JP" altLang="en-US">
                    <a:noFill/>
                  </a:rPr>
                  <a:t> </a:t>
                </a:r>
              </a:p>
            </p:txBody>
          </p:sp>
        </mc:Fallback>
      </mc:AlternateContent>
      <p:cxnSp>
        <p:nvCxnSpPr>
          <p:cNvPr id="62" name="Straight Arrow Connector 61">
            <a:extLst>
              <a:ext uri="{FF2B5EF4-FFF2-40B4-BE49-F238E27FC236}">
                <a16:creationId xmlns:a16="http://schemas.microsoft.com/office/drawing/2014/main" id="{CFF19F18-33C4-4897-9197-3CA9DA482A4A}"/>
              </a:ext>
            </a:extLst>
          </p:cNvPr>
          <p:cNvCxnSpPr>
            <a:cxnSpLocks/>
            <a:stCxn id="60" idx="3"/>
          </p:cNvCxnSpPr>
          <p:nvPr/>
        </p:nvCxnSpPr>
        <p:spPr bwMode="auto">
          <a:xfrm>
            <a:off x="1127989" y="1561554"/>
            <a:ext cx="1394688" cy="1234"/>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7FE66B4-BD27-43B6-A5A5-70BBA1CF197E}"/>
              </a:ext>
            </a:extLst>
          </p:cNvPr>
          <p:cNvCxnSpPr>
            <a:cxnSpLocks/>
            <a:stCxn id="59" idx="3"/>
          </p:cNvCxnSpPr>
          <p:nvPr/>
        </p:nvCxnSpPr>
        <p:spPr bwMode="auto">
          <a:xfrm>
            <a:off x="1122046" y="1119887"/>
            <a:ext cx="25492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C312B6B-3514-45CE-BB5B-D2CFEA126331}"/>
                  </a:ext>
                </a:extLst>
              </p:cNvPr>
              <p:cNvSpPr txBox="1"/>
              <p:nvPr/>
            </p:nvSpPr>
            <p:spPr>
              <a:xfrm>
                <a:off x="3915342" y="1351313"/>
                <a:ext cx="648254" cy="395173"/>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r>
                                  <a:rPr kumimoji="1" lang="en-US" altLang="ja-JP" sz="1400" b="0" i="1" smtClean="0">
                                    <a:solidFill>
                                      <a:schemeClr val="bg1"/>
                                    </a:solidFill>
                                    <a:latin typeface="Cambria Math" panose="02040503050406030204" pitchFamily="18" charset="0"/>
                                  </a:rPr>
                                  <m:t>𝑖</m:t>
                                </m:r>
                              </m:e>
                            </m:mr>
                            <m:mr>
                              <m:e>
                                <m:r>
                                  <a:rPr kumimoji="1" lang="en-US" altLang="ja-JP" sz="1400" b="0" i="1" smtClean="0">
                                    <a:solidFill>
                                      <a:schemeClr val="bg1"/>
                                    </a:solidFill>
                                    <a:latin typeface="Cambria Math" panose="02040503050406030204" pitchFamily="18" charset="0"/>
                                  </a:rPr>
                                  <m:t>𝑖</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4" name="TextBox 63">
                <a:extLst>
                  <a:ext uri="{FF2B5EF4-FFF2-40B4-BE49-F238E27FC236}">
                    <a16:creationId xmlns:a16="http://schemas.microsoft.com/office/drawing/2014/main" id="{CC312B6B-3514-45CE-BB5B-D2CFEA126331}"/>
                  </a:ext>
                </a:extLst>
              </p:cNvPr>
              <p:cNvSpPr txBox="1">
                <a:spLocks noRot="1" noChangeAspect="1" noMove="1" noResize="1" noEditPoints="1" noAdjustHandles="1" noChangeArrowheads="1" noChangeShapeType="1" noTextEdit="1"/>
              </p:cNvSpPr>
              <p:nvPr/>
            </p:nvSpPr>
            <p:spPr>
              <a:xfrm>
                <a:off x="3915342" y="1351313"/>
                <a:ext cx="648254" cy="395173"/>
              </a:xfrm>
              <a:prstGeom prst="rect">
                <a:avLst/>
              </a:prstGeom>
              <a:blipFill>
                <a:blip r:embed="rId5"/>
                <a:stretch>
                  <a:fillRect b="-14063"/>
                </a:stretch>
              </a:blipFill>
            </p:spPr>
            <p:txBody>
              <a:bodyPr/>
              <a:lstStyle/>
              <a:p>
                <a:r>
                  <a:rPr lang="ja-JP" altLang="en-US">
                    <a:noFill/>
                  </a:rPr>
                  <a:t> </a:t>
                </a:r>
              </a:p>
            </p:txBody>
          </p:sp>
        </mc:Fallback>
      </mc:AlternateContent>
      <p:cxnSp>
        <p:nvCxnSpPr>
          <p:cNvPr id="65" name="Straight Arrow Connector 64">
            <a:extLst>
              <a:ext uri="{FF2B5EF4-FFF2-40B4-BE49-F238E27FC236}">
                <a16:creationId xmlns:a16="http://schemas.microsoft.com/office/drawing/2014/main" id="{6CC75191-D13F-459A-AFD2-B505B3888098}"/>
              </a:ext>
            </a:extLst>
          </p:cNvPr>
          <p:cNvCxnSpPr>
            <a:cxnSpLocks/>
            <a:endCxn id="64" idx="1"/>
          </p:cNvCxnSpPr>
          <p:nvPr/>
        </p:nvCxnSpPr>
        <p:spPr bwMode="auto">
          <a:xfrm>
            <a:off x="3660426" y="1548900"/>
            <a:ext cx="254916"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D924F01-FC5C-4A61-B4E1-C5B6BE47F871}"/>
              </a:ext>
            </a:extLst>
          </p:cNvPr>
          <p:cNvCxnSpPr>
            <a:cxnSpLocks/>
          </p:cNvCxnSpPr>
          <p:nvPr/>
        </p:nvCxnSpPr>
        <p:spPr bwMode="auto">
          <a:xfrm>
            <a:off x="3660426" y="1106077"/>
            <a:ext cx="118469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3219344-848F-493A-B748-2A9680824135}"/>
              </a:ext>
            </a:extLst>
          </p:cNvPr>
          <p:cNvCxnSpPr>
            <a:cxnSpLocks/>
            <a:stCxn id="64" idx="3"/>
          </p:cNvCxnSpPr>
          <p:nvPr/>
        </p:nvCxnSpPr>
        <p:spPr bwMode="auto">
          <a:xfrm>
            <a:off x="4563596" y="1548900"/>
            <a:ext cx="28152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4D41E72-58F0-405C-9A06-451E12A15F88}"/>
                  </a:ext>
                </a:extLst>
              </p:cNvPr>
              <p:cNvSpPr txBox="1"/>
              <p:nvPr/>
            </p:nvSpPr>
            <p:spPr>
              <a:xfrm>
                <a:off x="4853715" y="863211"/>
                <a:ext cx="1129155" cy="873060"/>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68" name="TextBox 67">
                <a:extLst>
                  <a:ext uri="{FF2B5EF4-FFF2-40B4-BE49-F238E27FC236}">
                    <a16:creationId xmlns:a16="http://schemas.microsoft.com/office/drawing/2014/main" id="{D4D41E72-58F0-405C-9A06-451E12A15F88}"/>
                  </a:ext>
                </a:extLst>
              </p:cNvPr>
              <p:cNvSpPr txBox="1">
                <a:spLocks noRot="1" noChangeAspect="1" noMove="1" noResize="1" noEditPoints="1" noAdjustHandles="1" noChangeArrowheads="1" noChangeShapeType="1" noTextEdit="1"/>
              </p:cNvSpPr>
              <p:nvPr/>
            </p:nvSpPr>
            <p:spPr>
              <a:xfrm>
                <a:off x="4853715" y="863211"/>
                <a:ext cx="1129155" cy="873060"/>
              </a:xfrm>
              <a:prstGeom prst="rect">
                <a:avLst/>
              </a:prstGeom>
              <a:blipFill>
                <a:blip r:embed="rId6"/>
                <a:stretch>
                  <a:fillRect/>
                </a:stretch>
              </a:blipFill>
            </p:spPr>
            <p:txBody>
              <a:bodyPr/>
              <a:lstStyle/>
              <a:p>
                <a:r>
                  <a:rPr lang="ja-JP" altLang="en-US">
                    <a:noFill/>
                  </a:rPr>
                  <a:t> </a:t>
                </a:r>
              </a:p>
            </p:txBody>
          </p:sp>
        </mc:Fallback>
      </mc:AlternateContent>
      <p:cxnSp>
        <p:nvCxnSpPr>
          <p:cNvPr id="70" name="Straight Arrow Connector 69">
            <a:extLst>
              <a:ext uri="{FF2B5EF4-FFF2-40B4-BE49-F238E27FC236}">
                <a16:creationId xmlns:a16="http://schemas.microsoft.com/office/drawing/2014/main" id="{50CBA0DD-70A1-4A75-BCE7-69766A171EBB}"/>
              </a:ext>
            </a:extLst>
          </p:cNvPr>
          <p:cNvCxnSpPr>
            <a:cxnSpLocks/>
          </p:cNvCxnSpPr>
          <p:nvPr/>
        </p:nvCxnSpPr>
        <p:spPr bwMode="auto">
          <a:xfrm flipV="1">
            <a:off x="5971904" y="1090529"/>
            <a:ext cx="263510" cy="11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5A5E5C6-970D-4BA0-A450-FBE91D18728F}"/>
              </a:ext>
            </a:extLst>
          </p:cNvPr>
          <p:cNvSpPr txBox="1"/>
          <p:nvPr/>
        </p:nvSpPr>
        <p:spPr>
          <a:xfrm>
            <a:off x="359871" y="841015"/>
            <a:ext cx="756617"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Initial states</a:t>
            </a:r>
            <a:endParaRPr kumimoji="1" lang="ja-JP" altLang="en-US" sz="1050" i="1" dirty="0" err="1">
              <a:solidFill>
                <a:schemeClr val="bg1"/>
              </a:solidFill>
              <a:latin typeface="IBM Plex Sans" charset="0"/>
              <a:ea typeface="IBM Plex Sans" charset="0"/>
              <a:cs typeface="IBM Plex Sans" charset="0"/>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895D2F0-40D6-446D-9FD6-C2AA6437CD3A}"/>
                  </a:ext>
                </a:extLst>
              </p:cNvPr>
              <p:cNvSpPr txBox="1"/>
              <p:nvPr/>
            </p:nvSpPr>
            <p:spPr>
              <a:xfrm>
                <a:off x="1146261" y="749087"/>
                <a:ext cx="1285608" cy="753220"/>
              </a:xfrm>
              <a:prstGeom prst="rect">
                <a:avLst/>
              </a:prstGeom>
              <a:noFill/>
            </p:spPr>
            <p:txBody>
              <a:bodyPr wrap="squar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box>
                                  <m:boxPr>
                                    <m:ctrlPr>
                                      <a:rPr kumimoji="1" lang="en-US" altLang="ja-JP" sz="1400" i="1" smtClean="0">
                                        <a:solidFill>
                                          <a:schemeClr val="bg1"/>
                                        </a:solidFill>
                                        <a:latin typeface="Cambria Math" panose="02040503050406030204" pitchFamily="18" charset="0"/>
                                      </a:rPr>
                                    </m:ctrlPr>
                                  </m:boxPr>
                                  <m:e>
                                    <m:argPr>
                                      <m:argSz m:val="-1"/>
                                    </m:argPr>
                                    <m:f>
                                      <m:fPr>
                                        <m:ctrlPr>
                                          <a:rPr kumimoji="1" lang="en-US" altLang="ja-JP" sz="1400" i="1" smtClean="0">
                                            <a:solidFill>
                                              <a:schemeClr val="bg1"/>
                                            </a:solidFill>
                                            <a:latin typeface="Cambria Math" panose="02040503050406030204" pitchFamily="18" charset="0"/>
                                          </a:rPr>
                                        </m:ctrlPr>
                                      </m:fPr>
                                      <m:num>
                                        <m:r>
                                          <a:rPr kumimoji="1" lang="en-US" altLang="ja-JP" sz="1400" b="0" i="1" smtClean="0">
                                            <a:solidFill>
                                              <a:schemeClr val="bg1"/>
                                            </a:solidFill>
                                            <a:latin typeface="Cambria Math" panose="02040503050406030204" pitchFamily="18" charset="0"/>
                                          </a:rPr>
                                          <m:t>1</m:t>
                                        </m:r>
                                      </m:num>
                                      <m:den>
                                        <m:rad>
                                          <m:radPr>
                                            <m:degHide m:val="on"/>
                                            <m:ctrlPr>
                                              <a:rPr kumimoji="1" lang="en-US" altLang="ja-JP" sz="1400" i="1" smtClean="0">
                                                <a:solidFill>
                                                  <a:schemeClr val="bg1"/>
                                                </a:solidFill>
                                                <a:latin typeface="Cambria Math" panose="02040503050406030204" pitchFamily="18" charset="0"/>
                                              </a:rPr>
                                            </m:ctrlPr>
                                          </m:radPr>
                                          <m:deg/>
                                          <m:e>
                                            <m:r>
                                              <a:rPr kumimoji="1" lang="en-US" altLang="ja-JP" sz="1400" b="0" i="1" smtClean="0">
                                                <a:solidFill>
                                                  <a:schemeClr val="bg1"/>
                                                </a:solidFill>
                                                <a:latin typeface="Cambria Math" panose="02040503050406030204" pitchFamily="18" charset="0"/>
                                              </a:rPr>
                                              <m:t>2</m:t>
                                            </m:r>
                                          </m:e>
                                        </m:rad>
                                      </m:den>
                                    </m:f>
                                  </m:e>
                                </m:box>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box>
                                  <m:boxPr>
                                    <m:ctrlPr>
                                      <a:rPr kumimoji="1" lang="en-US" altLang="ja-JP" sz="1400" i="1">
                                        <a:solidFill>
                                          <a:schemeClr val="bg1"/>
                                        </a:solidFill>
                                        <a:latin typeface="Cambria Math" panose="02040503050406030204" pitchFamily="18" charset="0"/>
                                      </a:rPr>
                                    </m:ctrlPr>
                                  </m:boxPr>
                                  <m:e>
                                    <m:argPr>
                                      <m:argSz m:val="-1"/>
                                    </m:argPr>
                                    <m:f>
                                      <m:fPr>
                                        <m:ctrlPr>
                                          <a:rPr kumimoji="1" lang="en-US" altLang="ja-JP" sz="1400" i="1">
                                            <a:solidFill>
                                              <a:schemeClr val="bg1"/>
                                            </a:solidFill>
                                            <a:latin typeface="Cambria Math" panose="02040503050406030204" pitchFamily="18" charset="0"/>
                                          </a:rPr>
                                        </m:ctrlPr>
                                      </m:fPr>
                                      <m:num>
                                        <m:r>
                                          <a:rPr kumimoji="1" lang="en-US" altLang="ja-JP" sz="1400" i="1">
                                            <a:solidFill>
                                              <a:schemeClr val="bg1"/>
                                            </a:solidFill>
                                            <a:latin typeface="Cambria Math" panose="02040503050406030204" pitchFamily="18" charset="0"/>
                                          </a:rPr>
                                          <m:t>1</m:t>
                                        </m:r>
                                      </m:num>
                                      <m:den>
                                        <m:rad>
                                          <m:radPr>
                                            <m:degHide m:val="on"/>
                                            <m:ctrlPr>
                                              <a:rPr kumimoji="1" lang="en-US" altLang="ja-JP" sz="1400" i="1">
                                                <a:solidFill>
                                                  <a:schemeClr val="bg1"/>
                                                </a:solidFill>
                                                <a:latin typeface="Cambria Math" panose="02040503050406030204" pitchFamily="18" charset="0"/>
                                              </a:rPr>
                                            </m:ctrlPr>
                                          </m:radPr>
                                          <m:deg/>
                                          <m:e>
                                            <m:r>
                                              <a:rPr kumimoji="1" lang="en-US" altLang="ja-JP" sz="1400" i="1">
                                                <a:solidFill>
                                                  <a:schemeClr val="bg1"/>
                                                </a:solidFill>
                                                <a:latin typeface="Cambria Math" panose="02040503050406030204" pitchFamily="18" charset="0"/>
                                              </a:rPr>
                                              <m:t>2</m:t>
                                            </m:r>
                                          </m:e>
                                        </m:rad>
                                      </m:den>
                                    </m:f>
                                  </m:e>
                                </m:box>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74" name="TextBox 73">
                <a:extLst>
                  <a:ext uri="{FF2B5EF4-FFF2-40B4-BE49-F238E27FC236}">
                    <a16:creationId xmlns:a16="http://schemas.microsoft.com/office/drawing/2014/main" id="{F895D2F0-40D6-446D-9FD6-C2AA6437CD3A}"/>
                  </a:ext>
                </a:extLst>
              </p:cNvPr>
              <p:cNvSpPr txBox="1">
                <a:spLocks noRot="1" noChangeAspect="1" noMove="1" noResize="1" noEditPoints="1" noAdjustHandles="1" noChangeArrowheads="1" noChangeShapeType="1" noTextEdit="1"/>
              </p:cNvSpPr>
              <p:nvPr/>
            </p:nvSpPr>
            <p:spPr>
              <a:xfrm>
                <a:off x="1146261" y="749087"/>
                <a:ext cx="1285608" cy="753220"/>
              </a:xfrm>
              <a:prstGeom prst="rect">
                <a:avLst/>
              </a:prstGeom>
              <a:blipFill>
                <a:blip r:embed="rId7"/>
                <a:stretch>
                  <a:fillRect/>
                </a:stretch>
              </a:blipFill>
            </p:spPr>
            <p:txBody>
              <a:bodyPr/>
              <a:lstStyle/>
              <a:p>
                <a:r>
                  <a:rPr lang="ja-JP" altLang="en-US">
                    <a:noFill/>
                  </a:rPr>
                  <a:t> </a:t>
                </a:r>
              </a:p>
            </p:txBody>
          </p:sp>
        </mc:Fallback>
      </mc:AlternateContent>
      <p:cxnSp>
        <p:nvCxnSpPr>
          <p:cNvPr id="75" name="Straight Arrow Connector 74">
            <a:extLst>
              <a:ext uri="{FF2B5EF4-FFF2-40B4-BE49-F238E27FC236}">
                <a16:creationId xmlns:a16="http://schemas.microsoft.com/office/drawing/2014/main" id="{75A557D1-3C10-4BD3-A783-65D3F7BD5707}"/>
              </a:ext>
            </a:extLst>
          </p:cNvPr>
          <p:cNvCxnSpPr>
            <a:cxnSpLocks/>
          </p:cNvCxnSpPr>
          <p:nvPr/>
        </p:nvCxnSpPr>
        <p:spPr bwMode="auto">
          <a:xfrm>
            <a:off x="2234677" y="1108300"/>
            <a:ext cx="27649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1FFA00D-69D8-4106-ACBA-7D326955EEB6}"/>
                  </a:ext>
                </a:extLst>
              </p:cNvPr>
              <p:cNvSpPr txBox="1"/>
              <p:nvPr/>
            </p:nvSpPr>
            <p:spPr>
              <a:xfrm>
                <a:off x="6273794" y="973191"/>
                <a:ext cx="2333203" cy="236988"/>
              </a:xfrm>
              <a:prstGeom prst="rect">
                <a:avLst/>
              </a:prstGeom>
              <a:noFill/>
            </p:spPr>
            <p:txBody>
              <a:bodyPr wrap="non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a:rPr kumimoji="1" lang="en-US" altLang="ja-JP" sz="1400" i="1">
                                    <a:solidFill>
                                      <a:schemeClr val="bg1"/>
                                    </a:solidFill>
                                    <a:latin typeface="Cambria Math" panose="02040503050406030204" pitchFamily="18" charset="0"/>
                                  </a:rPr>
                                  <m:t>0.70710678</m:t>
                                </m:r>
                                <m:r>
                                  <a:rPr kumimoji="1" lang="en-US" altLang="ja-JP" sz="1400" i="1">
                                    <a:solidFill>
                                      <a:schemeClr val="bg1"/>
                                    </a:solidFill>
                                    <a:latin typeface="Cambria Math" panose="02040503050406030204" pitchFamily="18" charset="0"/>
                                  </a:rPr>
                                  <m:t>𝑖</m:t>
                                </m:r>
                              </m:e>
                              <m:e>
                                <m:r>
                                  <a:rPr kumimoji="1" lang="en-US" altLang="ja-JP" sz="1400" i="1">
                                    <a:solidFill>
                                      <a:schemeClr val="bg1"/>
                                    </a:solidFill>
                                    <a:latin typeface="Cambria Math" panose="02040503050406030204" pitchFamily="18" charset="0"/>
                                  </a:rPr>
                                  <m:t>0.70710678</m:t>
                                </m:r>
                                <m:r>
                                  <a:rPr kumimoji="1" lang="en-US" altLang="ja-JP" sz="1400" i="1">
                                    <a:solidFill>
                                      <a:schemeClr val="bg1"/>
                                    </a:solidFill>
                                    <a:latin typeface="Cambria Math" panose="02040503050406030204" pitchFamily="18" charset="0"/>
                                  </a:rPr>
                                  <m:t>𝑖</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26" name="TextBox 25">
                <a:extLst>
                  <a:ext uri="{FF2B5EF4-FFF2-40B4-BE49-F238E27FC236}">
                    <a16:creationId xmlns:a16="http://schemas.microsoft.com/office/drawing/2014/main" id="{F1FFA00D-69D8-4106-ACBA-7D326955EEB6}"/>
                  </a:ext>
                </a:extLst>
              </p:cNvPr>
              <p:cNvSpPr txBox="1">
                <a:spLocks noRot="1" noChangeAspect="1" noMove="1" noResize="1" noEditPoints="1" noAdjustHandles="1" noChangeArrowheads="1" noChangeShapeType="1" noTextEdit="1"/>
              </p:cNvSpPr>
              <p:nvPr/>
            </p:nvSpPr>
            <p:spPr>
              <a:xfrm>
                <a:off x="6273794" y="973191"/>
                <a:ext cx="2333203" cy="236988"/>
              </a:xfrm>
              <a:prstGeom prst="rect">
                <a:avLst/>
              </a:prstGeom>
              <a:blipFill>
                <a:blip r:embed="rId8"/>
                <a:stretch>
                  <a:fillRect b="-2564"/>
                </a:stretch>
              </a:blipFill>
            </p:spPr>
            <p:txBody>
              <a:bodyPr/>
              <a:lstStyle/>
              <a:p>
                <a:r>
                  <a:rPr lang="ja-JP" altLang="en-US">
                    <a:noFill/>
                  </a:rPr>
                  <a:t> </a:t>
                </a:r>
              </a:p>
            </p:txBody>
          </p:sp>
        </mc:Fallback>
      </mc:AlternateContent>
      <p:sp>
        <p:nvSpPr>
          <p:cNvPr id="3" name="TextBox 2">
            <a:extLst>
              <a:ext uri="{FF2B5EF4-FFF2-40B4-BE49-F238E27FC236}">
                <a16:creationId xmlns:a16="http://schemas.microsoft.com/office/drawing/2014/main" id="{E37359F0-CE08-4940-893E-1FEF8621CACE}"/>
              </a:ext>
            </a:extLst>
          </p:cNvPr>
          <p:cNvSpPr txBox="1"/>
          <p:nvPr/>
        </p:nvSpPr>
        <p:spPr>
          <a:xfrm>
            <a:off x="6275293" y="1582324"/>
            <a:ext cx="2868706" cy="460319"/>
          </a:xfrm>
          <a:prstGeom prst="rect">
            <a:avLst/>
          </a:prstGeom>
          <a:noFill/>
        </p:spPr>
        <p:txBody>
          <a:bodyPr wrap="square" lIns="0" tIns="0" rIns="0" bIns="0" rtlCol="0">
            <a:spAutoFit/>
          </a:bodyPr>
          <a:lstStyle/>
          <a:p>
            <a:pPr algn="l">
              <a:lnSpc>
                <a:spcPct val="110000"/>
              </a:lnSpc>
              <a:spcBef>
                <a:spcPts val="1100"/>
              </a:spcBef>
            </a:pPr>
            <a:r>
              <a:rPr kumimoji="1" lang="en-US" altLang="ja-JP" sz="1400" dirty="0">
                <a:solidFill>
                  <a:srgbClr val="FF0000"/>
                </a:solidFill>
                <a:latin typeface="IBM Plex Sans" charset="0"/>
                <a:ea typeface="IBM Plex Sans" charset="0"/>
                <a:cs typeface="IBM Plex Sans" charset="0"/>
              </a:rPr>
              <a:t>Sum of </a:t>
            </a:r>
            <a:r>
              <a:rPr kumimoji="1" lang="en-US" altLang="ja-JP" sz="1400" dirty="0" err="1">
                <a:solidFill>
                  <a:srgbClr val="FF0000"/>
                </a:solidFill>
                <a:latin typeface="IBM Plex Sans" charset="0"/>
                <a:ea typeface="IBM Plex Sans" charset="0"/>
                <a:cs typeface="IBM Plex Sans" charset="0"/>
              </a:rPr>
              <a:t>statevector</a:t>
            </a:r>
            <a:r>
              <a:rPr kumimoji="1" lang="en-US" altLang="ja-JP" sz="1400" dirty="0">
                <a:solidFill>
                  <a:srgbClr val="FF0000"/>
                </a:solidFill>
                <a:latin typeface="IBM Plex Sans" charset="0"/>
                <a:ea typeface="IBM Plex Sans" charset="0"/>
                <a:cs typeface="IBM Plex Sans" charset="0"/>
              </a:rPr>
              <a:t> is calculated,</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but</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this</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is</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not</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measured</a:t>
            </a:r>
            <a:r>
              <a:rPr kumimoji="1" lang="ja-JP" altLang="en-US" sz="1400" dirty="0">
                <a:solidFill>
                  <a:srgbClr val="FF0000"/>
                </a:solidFill>
                <a:latin typeface="IBM Plex Sans" charset="0"/>
                <a:ea typeface="IBM Plex Sans" charset="0"/>
                <a:cs typeface="IBM Plex Sans" charset="0"/>
              </a:rPr>
              <a:t> </a:t>
            </a:r>
            <a:r>
              <a:rPr kumimoji="1" lang="en-US" altLang="ja-JP" sz="1400" dirty="0">
                <a:solidFill>
                  <a:srgbClr val="FF0000"/>
                </a:solidFill>
                <a:latin typeface="IBM Plex Sans" charset="0"/>
                <a:ea typeface="IBM Plex Sans" charset="0"/>
                <a:cs typeface="IBM Plex Sans" charset="0"/>
              </a:rPr>
              <a:t>probability</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8D690CA-4352-4FCC-BC6B-01974DCABE2B}"/>
                  </a:ext>
                </a:extLst>
              </p:cNvPr>
              <p:cNvSpPr txBox="1"/>
              <p:nvPr/>
            </p:nvSpPr>
            <p:spPr>
              <a:xfrm>
                <a:off x="576384" y="2651933"/>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28" name="TextBox 27">
                <a:extLst>
                  <a:ext uri="{FF2B5EF4-FFF2-40B4-BE49-F238E27FC236}">
                    <a16:creationId xmlns:a16="http://schemas.microsoft.com/office/drawing/2014/main" id="{E8D690CA-4352-4FCC-BC6B-01974DCABE2B}"/>
                  </a:ext>
                </a:extLst>
              </p:cNvPr>
              <p:cNvSpPr txBox="1">
                <a:spLocks noRot="1" noChangeAspect="1" noMove="1" noResize="1" noEditPoints="1" noAdjustHandles="1" noChangeArrowheads="1" noChangeShapeType="1" noTextEdit="1"/>
              </p:cNvSpPr>
              <p:nvPr/>
            </p:nvSpPr>
            <p:spPr>
              <a:xfrm>
                <a:off x="576384" y="2651933"/>
                <a:ext cx="545662" cy="236988"/>
              </a:xfrm>
              <a:prstGeom prst="rect">
                <a:avLst/>
              </a:prstGeom>
              <a:blipFill>
                <a:blip r:embed="rId9"/>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70F8E1D-A8CC-473A-8E15-ADED1EA4345D}"/>
                  </a:ext>
                </a:extLst>
              </p:cNvPr>
              <p:cNvSpPr txBox="1"/>
              <p:nvPr/>
            </p:nvSpPr>
            <p:spPr>
              <a:xfrm>
                <a:off x="582327" y="3093600"/>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29" name="TextBox 28">
                <a:extLst>
                  <a:ext uri="{FF2B5EF4-FFF2-40B4-BE49-F238E27FC236}">
                    <a16:creationId xmlns:a16="http://schemas.microsoft.com/office/drawing/2014/main" id="{B70F8E1D-A8CC-473A-8E15-ADED1EA4345D}"/>
                  </a:ext>
                </a:extLst>
              </p:cNvPr>
              <p:cNvSpPr txBox="1">
                <a:spLocks noRot="1" noChangeAspect="1" noMove="1" noResize="1" noEditPoints="1" noAdjustHandles="1" noChangeArrowheads="1" noChangeShapeType="1" noTextEdit="1"/>
              </p:cNvSpPr>
              <p:nvPr/>
            </p:nvSpPr>
            <p:spPr>
              <a:xfrm>
                <a:off x="582327" y="3093600"/>
                <a:ext cx="545662" cy="236988"/>
              </a:xfrm>
              <a:prstGeom prst="rect">
                <a:avLst/>
              </a:prstGeom>
              <a:blipFill>
                <a:blip r:embed="rId10"/>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74EC83F-D87D-4F8A-9ABF-65F18E8662BC}"/>
                  </a:ext>
                </a:extLst>
              </p:cNvPr>
              <p:cNvSpPr txBox="1"/>
              <p:nvPr/>
            </p:nvSpPr>
            <p:spPr>
              <a:xfrm>
                <a:off x="2522677" y="2513751"/>
                <a:ext cx="1129155" cy="873060"/>
              </a:xfrm>
              <a:prstGeom prst="rect">
                <a:avLst/>
              </a:prstGeom>
              <a:noFill/>
            </p:spPr>
            <p:txBody>
              <a:bodyPr wrap="squar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30" name="TextBox 29">
                <a:extLst>
                  <a:ext uri="{FF2B5EF4-FFF2-40B4-BE49-F238E27FC236}">
                    <a16:creationId xmlns:a16="http://schemas.microsoft.com/office/drawing/2014/main" id="{674EC83F-D87D-4F8A-9ABF-65F18E8662BC}"/>
                  </a:ext>
                </a:extLst>
              </p:cNvPr>
              <p:cNvSpPr txBox="1">
                <a:spLocks noRot="1" noChangeAspect="1" noMove="1" noResize="1" noEditPoints="1" noAdjustHandles="1" noChangeArrowheads="1" noChangeShapeType="1" noTextEdit="1"/>
              </p:cNvSpPr>
              <p:nvPr/>
            </p:nvSpPr>
            <p:spPr>
              <a:xfrm>
                <a:off x="2522677" y="2513751"/>
                <a:ext cx="1129155" cy="873060"/>
              </a:xfrm>
              <a:prstGeom prst="rect">
                <a:avLst/>
              </a:prstGeom>
              <a:blipFill>
                <a:blip r:embed="rId11"/>
                <a:stretch>
                  <a:fillRect/>
                </a:stretch>
              </a:blipFill>
            </p:spPr>
            <p:txBody>
              <a:bodyPr/>
              <a:lstStyle/>
              <a:p>
                <a:r>
                  <a:rPr lang="ja-JP" altLang="en-US">
                    <a:noFill/>
                  </a:rPr>
                  <a:t> </a:t>
                </a:r>
              </a:p>
            </p:txBody>
          </p:sp>
        </mc:Fallback>
      </mc:AlternateContent>
      <p:cxnSp>
        <p:nvCxnSpPr>
          <p:cNvPr id="31" name="Straight Arrow Connector 30">
            <a:extLst>
              <a:ext uri="{FF2B5EF4-FFF2-40B4-BE49-F238E27FC236}">
                <a16:creationId xmlns:a16="http://schemas.microsoft.com/office/drawing/2014/main" id="{EC97BFA0-A464-43FE-8AAD-0C3970171525}"/>
              </a:ext>
            </a:extLst>
          </p:cNvPr>
          <p:cNvCxnSpPr>
            <a:cxnSpLocks/>
            <a:stCxn id="29" idx="3"/>
          </p:cNvCxnSpPr>
          <p:nvPr/>
        </p:nvCxnSpPr>
        <p:spPr bwMode="auto">
          <a:xfrm>
            <a:off x="1127989" y="3212094"/>
            <a:ext cx="1394688" cy="1234"/>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84A94C8-7150-4900-B59C-F4F4ACBB91A3}"/>
              </a:ext>
            </a:extLst>
          </p:cNvPr>
          <p:cNvCxnSpPr>
            <a:cxnSpLocks/>
            <a:stCxn id="28" idx="3"/>
          </p:cNvCxnSpPr>
          <p:nvPr/>
        </p:nvCxnSpPr>
        <p:spPr bwMode="auto">
          <a:xfrm>
            <a:off x="1122046" y="2770427"/>
            <a:ext cx="25492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2D85BE7-3112-4AF0-A38C-BD3C5EDF48C6}"/>
                  </a:ext>
                </a:extLst>
              </p:cNvPr>
              <p:cNvSpPr txBox="1"/>
              <p:nvPr/>
            </p:nvSpPr>
            <p:spPr>
              <a:xfrm>
                <a:off x="3915342" y="3001853"/>
                <a:ext cx="648254" cy="395173"/>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r>
                                  <a:rPr kumimoji="1" lang="en-US" altLang="ja-JP" sz="1400" b="0" i="1" smtClean="0">
                                    <a:solidFill>
                                      <a:schemeClr val="bg1"/>
                                    </a:solidFill>
                                    <a:latin typeface="Cambria Math" panose="02040503050406030204" pitchFamily="18" charset="0"/>
                                  </a:rPr>
                                  <m:t>𝑖</m:t>
                                </m:r>
                              </m:e>
                            </m:mr>
                            <m:mr>
                              <m:e>
                                <m:r>
                                  <a:rPr kumimoji="1" lang="en-US" altLang="ja-JP" sz="1400" b="0" i="1" smtClean="0">
                                    <a:solidFill>
                                      <a:schemeClr val="bg1"/>
                                    </a:solidFill>
                                    <a:latin typeface="Cambria Math" panose="02040503050406030204" pitchFamily="18" charset="0"/>
                                  </a:rPr>
                                  <m:t>𝑖</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33" name="TextBox 32">
                <a:extLst>
                  <a:ext uri="{FF2B5EF4-FFF2-40B4-BE49-F238E27FC236}">
                    <a16:creationId xmlns:a16="http://schemas.microsoft.com/office/drawing/2014/main" id="{F2D85BE7-3112-4AF0-A38C-BD3C5EDF48C6}"/>
                  </a:ext>
                </a:extLst>
              </p:cNvPr>
              <p:cNvSpPr txBox="1">
                <a:spLocks noRot="1" noChangeAspect="1" noMove="1" noResize="1" noEditPoints="1" noAdjustHandles="1" noChangeArrowheads="1" noChangeShapeType="1" noTextEdit="1"/>
              </p:cNvSpPr>
              <p:nvPr/>
            </p:nvSpPr>
            <p:spPr>
              <a:xfrm>
                <a:off x="3915342" y="3001853"/>
                <a:ext cx="648254" cy="395173"/>
              </a:xfrm>
              <a:prstGeom prst="rect">
                <a:avLst/>
              </a:prstGeom>
              <a:blipFill>
                <a:blip r:embed="rId12"/>
                <a:stretch>
                  <a:fillRect b="-13846"/>
                </a:stretch>
              </a:blipFill>
            </p:spPr>
            <p:txBody>
              <a:bodyPr/>
              <a:lstStyle/>
              <a:p>
                <a:r>
                  <a:rPr lang="ja-JP" altLang="en-US">
                    <a:noFill/>
                  </a:rPr>
                  <a:t> </a:t>
                </a:r>
              </a:p>
            </p:txBody>
          </p:sp>
        </mc:Fallback>
      </mc:AlternateContent>
      <p:cxnSp>
        <p:nvCxnSpPr>
          <p:cNvPr id="34" name="Straight Arrow Connector 33">
            <a:extLst>
              <a:ext uri="{FF2B5EF4-FFF2-40B4-BE49-F238E27FC236}">
                <a16:creationId xmlns:a16="http://schemas.microsoft.com/office/drawing/2014/main" id="{9AC177CD-833A-4F44-90D3-32CBC1DBFE0E}"/>
              </a:ext>
            </a:extLst>
          </p:cNvPr>
          <p:cNvCxnSpPr>
            <a:cxnSpLocks/>
            <a:endCxn id="33" idx="1"/>
          </p:cNvCxnSpPr>
          <p:nvPr/>
        </p:nvCxnSpPr>
        <p:spPr bwMode="auto">
          <a:xfrm>
            <a:off x="3660426" y="3199440"/>
            <a:ext cx="254916"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4DDFDEA-084D-4EA6-AC81-F312DF357FE7}"/>
              </a:ext>
            </a:extLst>
          </p:cNvPr>
          <p:cNvCxnSpPr>
            <a:cxnSpLocks/>
          </p:cNvCxnSpPr>
          <p:nvPr/>
        </p:nvCxnSpPr>
        <p:spPr bwMode="auto">
          <a:xfrm>
            <a:off x="3660426" y="2756617"/>
            <a:ext cx="118469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1C8A1DA-48EE-45D6-AC2D-7DF12714DA6F}"/>
              </a:ext>
            </a:extLst>
          </p:cNvPr>
          <p:cNvCxnSpPr>
            <a:cxnSpLocks/>
            <a:stCxn id="33" idx="3"/>
          </p:cNvCxnSpPr>
          <p:nvPr/>
        </p:nvCxnSpPr>
        <p:spPr bwMode="auto">
          <a:xfrm>
            <a:off x="4563596" y="3199440"/>
            <a:ext cx="28152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E324F02-14B7-4652-831F-4F0A3731288A}"/>
                  </a:ext>
                </a:extLst>
              </p:cNvPr>
              <p:cNvSpPr txBox="1"/>
              <p:nvPr/>
            </p:nvSpPr>
            <p:spPr>
              <a:xfrm>
                <a:off x="4853715" y="2513751"/>
                <a:ext cx="1129155" cy="873060"/>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37" name="TextBox 36">
                <a:extLst>
                  <a:ext uri="{FF2B5EF4-FFF2-40B4-BE49-F238E27FC236}">
                    <a16:creationId xmlns:a16="http://schemas.microsoft.com/office/drawing/2014/main" id="{FE324F02-14B7-4652-831F-4F0A3731288A}"/>
                  </a:ext>
                </a:extLst>
              </p:cNvPr>
              <p:cNvSpPr txBox="1">
                <a:spLocks noRot="1" noChangeAspect="1" noMove="1" noResize="1" noEditPoints="1" noAdjustHandles="1" noChangeArrowheads="1" noChangeShapeType="1" noTextEdit="1"/>
              </p:cNvSpPr>
              <p:nvPr/>
            </p:nvSpPr>
            <p:spPr>
              <a:xfrm>
                <a:off x="4853715" y="2513751"/>
                <a:ext cx="1129155" cy="87306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BC6B40F-FCB9-418F-AEB3-5C5DBE88A8DF}"/>
                  </a:ext>
                </a:extLst>
              </p:cNvPr>
              <p:cNvSpPr txBox="1"/>
              <p:nvPr/>
            </p:nvSpPr>
            <p:spPr>
              <a:xfrm>
                <a:off x="1146261" y="2399627"/>
                <a:ext cx="1285608" cy="753220"/>
              </a:xfrm>
              <a:prstGeom prst="rect">
                <a:avLst/>
              </a:prstGeom>
              <a:noFill/>
            </p:spPr>
            <p:txBody>
              <a:bodyPr wrap="squar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box>
                                  <m:boxPr>
                                    <m:ctrlPr>
                                      <a:rPr kumimoji="1" lang="en-US" altLang="ja-JP" sz="1400" i="1" smtClean="0">
                                        <a:solidFill>
                                          <a:schemeClr val="bg1"/>
                                        </a:solidFill>
                                        <a:latin typeface="Cambria Math" panose="02040503050406030204" pitchFamily="18" charset="0"/>
                                      </a:rPr>
                                    </m:ctrlPr>
                                  </m:boxPr>
                                  <m:e>
                                    <m:argPr>
                                      <m:argSz m:val="-1"/>
                                    </m:argPr>
                                    <m:f>
                                      <m:fPr>
                                        <m:ctrlPr>
                                          <a:rPr kumimoji="1" lang="en-US" altLang="ja-JP" sz="1400" i="1" smtClean="0">
                                            <a:solidFill>
                                              <a:schemeClr val="bg1"/>
                                            </a:solidFill>
                                            <a:latin typeface="Cambria Math" panose="02040503050406030204" pitchFamily="18" charset="0"/>
                                          </a:rPr>
                                        </m:ctrlPr>
                                      </m:fPr>
                                      <m:num>
                                        <m:r>
                                          <a:rPr kumimoji="1" lang="en-US" altLang="ja-JP" sz="1400" b="0" i="1" smtClean="0">
                                            <a:solidFill>
                                              <a:schemeClr val="bg1"/>
                                            </a:solidFill>
                                            <a:latin typeface="Cambria Math" panose="02040503050406030204" pitchFamily="18" charset="0"/>
                                          </a:rPr>
                                          <m:t>1</m:t>
                                        </m:r>
                                      </m:num>
                                      <m:den>
                                        <m:rad>
                                          <m:radPr>
                                            <m:degHide m:val="on"/>
                                            <m:ctrlPr>
                                              <a:rPr kumimoji="1" lang="en-US" altLang="ja-JP" sz="1400" i="1" smtClean="0">
                                                <a:solidFill>
                                                  <a:schemeClr val="bg1"/>
                                                </a:solidFill>
                                                <a:latin typeface="Cambria Math" panose="02040503050406030204" pitchFamily="18" charset="0"/>
                                              </a:rPr>
                                            </m:ctrlPr>
                                          </m:radPr>
                                          <m:deg/>
                                          <m:e>
                                            <m:r>
                                              <a:rPr kumimoji="1" lang="en-US" altLang="ja-JP" sz="1400" b="0" i="1" smtClean="0">
                                                <a:solidFill>
                                                  <a:schemeClr val="bg1"/>
                                                </a:solidFill>
                                                <a:latin typeface="Cambria Math" panose="02040503050406030204" pitchFamily="18" charset="0"/>
                                              </a:rPr>
                                              <m:t>2</m:t>
                                            </m:r>
                                          </m:e>
                                        </m:rad>
                                      </m:den>
                                    </m:f>
                                  </m:e>
                                </m:box>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box>
                                  <m:boxPr>
                                    <m:ctrlPr>
                                      <a:rPr kumimoji="1" lang="en-US" altLang="ja-JP" sz="1400" i="1">
                                        <a:solidFill>
                                          <a:schemeClr val="bg1"/>
                                        </a:solidFill>
                                        <a:latin typeface="Cambria Math" panose="02040503050406030204" pitchFamily="18" charset="0"/>
                                      </a:rPr>
                                    </m:ctrlPr>
                                  </m:boxPr>
                                  <m:e>
                                    <m:argPr>
                                      <m:argSz m:val="-1"/>
                                    </m:argPr>
                                    <m:f>
                                      <m:fPr>
                                        <m:ctrlPr>
                                          <a:rPr kumimoji="1" lang="en-US" altLang="ja-JP" sz="1400" i="1">
                                            <a:solidFill>
                                              <a:schemeClr val="bg1"/>
                                            </a:solidFill>
                                            <a:latin typeface="Cambria Math" panose="02040503050406030204" pitchFamily="18" charset="0"/>
                                          </a:rPr>
                                        </m:ctrlPr>
                                      </m:fPr>
                                      <m:num>
                                        <m:r>
                                          <a:rPr kumimoji="1" lang="en-US" altLang="ja-JP" sz="1400" i="1">
                                            <a:solidFill>
                                              <a:schemeClr val="bg1"/>
                                            </a:solidFill>
                                            <a:latin typeface="Cambria Math" panose="02040503050406030204" pitchFamily="18" charset="0"/>
                                          </a:rPr>
                                          <m:t>1</m:t>
                                        </m:r>
                                      </m:num>
                                      <m:den>
                                        <m:rad>
                                          <m:radPr>
                                            <m:degHide m:val="on"/>
                                            <m:ctrlPr>
                                              <a:rPr kumimoji="1" lang="en-US" altLang="ja-JP" sz="1400" i="1">
                                                <a:solidFill>
                                                  <a:schemeClr val="bg1"/>
                                                </a:solidFill>
                                                <a:latin typeface="Cambria Math" panose="02040503050406030204" pitchFamily="18" charset="0"/>
                                              </a:rPr>
                                            </m:ctrlPr>
                                          </m:radPr>
                                          <m:deg/>
                                          <m:e>
                                            <m:r>
                                              <a:rPr kumimoji="1" lang="en-US" altLang="ja-JP" sz="1400" i="1">
                                                <a:solidFill>
                                                  <a:schemeClr val="bg1"/>
                                                </a:solidFill>
                                                <a:latin typeface="Cambria Math" panose="02040503050406030204" pitchFamily="18" charset="0"/>
                                              </a:rPr>
                                              <m:t>2</m:t>
                                            </m:r>
                                          </m:e>
                                        </m:rad>
                                      </m:den>
                                    </m:f>
                                  </m:e>
                                </m:box>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39" name="TextBox 38">
                <a:extLst>
                  <a:ext uri="{FF2B5EF4-FFF2-40B4-BE49-F238E27FC236}">
                    <a16:creationId xmlns:a16="http://schemas.microsoft.com/office/drawing/2014/main" id="{ABC6B40F-FCB9-418F-AEB3-5C5DBE88A8DF}"/>
                  </a:ext>
                </a:extLst>
              </p:cNvPr>
              <p:cNvSpPr txBox="1">
                <a:spLocks noRot="1" noChangeAspect="1" noMove="1" noResize="1" noEditPoints="1" noAdjustHandles="1" noChangeArrowheads="1" noChangeShapeType="1" noTextEdit="1"/>
              </p:cNvSpPr>
              <p:nvPr/>
            </p:nvSpPr>
            <p:spPr>
              <a:xfrm>
                <a:off x="1146261" y="2399627"/>
                <a:ext cx="1285608" cy="753220"/>
              </a:xfrm>
              <a:prstGeom prst="rect">
                <a:avLst/>
              </a:prstGeom>
              <a:blipFill>
                <a:blip r:embed="rId14"/>
                <a:stretch>
                  <a:fillRect/>
                </a:stretch>
              </a:blipFill>
            </p:spPr>
            <p:txBody>
              <a:bodyPr/>
              <a:lstStyle/>
              <a:p>
                <a:r>
                  <a:rPr lang="ja-JP" altLang="en-US">
                    <a:noFill/>
                  </a:rPr>
                  <a:t> </a:t>
                </a:r>
              </a:p>
            </p:txBody>
          </p:sp>
        </mc:Fallback>
      </mc:AlternateContent>
      <p:cxnSp>
        <p:nvCxnSpPr>
          <p:cNvPr id="40" name="Straight Arrow Connector 39">
            <a:extLst>
              <a:ext uri="{FF2B5EF4-FFF2-40B4-BE49-F238E27FC236}">
                <a16:creationId xmlns:a16="http://schemas.microsoft.com/office/drawing/2014/main" id="{7E6C59ED-0E0B-49F3-9BC5-0F3E93F0F082}"/>
              </a:ext>
            </a:extLst>
          </p:cNvPr>
          <p:cNvCxnSpPr>
            <a:cxnSpLocks/>
          </p:cNvCxnSpPr>
          <p:nvPr/>
        </p:nvCxnSpPr>
        <p:spPr bwMode="auto">
          <a:xfrm>
            <a:off x="2234677" y="2758840"/>
            <a:ext cx="27649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A97614B-E440-4043-B454-1A9B4083CC79}"/>
                  </a:ext>
                </a:extLst>
              </p:cNvPr>
              <p:cNvSpPr txBox="1"/>
              <p:nvPr/>
            </p:nvSpPr>
            <p:spPr>
              <a:xfrm>
                <a:off x="578465" y="3709623"/>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41" name="TextBox 40">
                <a:extLst>
                  <a:ext uri="{FF2B5EF4-FFF2-40B4-BE49-F238E27FC236}">
                    <a16:creationId xmlns:a16="http://schemas.microsoft.com/office/drawing/2014/main" id="{BA97614B-E440-4043-B454-1A9B4083CC79}"/>
                  </a:ext>
                </a:extLst>
              </p:cNvPr>
              <p:cNvSpPr txBox="1">
                <a:spLocks noRot="1" noChangeAspect="1" noMove="1" noResize="1" noEditPoints="1" noAdjustHandles="1" noChangeArrowheads="1" noChangeShapeType="1" noTextEdit="1"/>
              </p:cNvSpPr>
              <p:nvPr/>
            </p:nvSpPr>
            <p:spPr>
              <a:xfrm>
                <a:off x="578465" y="3709623"/>
                <a:ext cx="545662" cy="236988"/>
              </a:xfrm>
              <a:prstGeom prst="rect">
                <a:avLst/>
              </a:prstGeom>
              <a:blipFill>
                <a:blip r:embed="rId15"/>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EDAF0E5-5089-4121-8EBC-2AC980AFEA63}"/>
                  </a:ext>
                </a:extLst>
              </p:cNvPr>
              <p:cNvSpPr txBox="1"/>
              <p:nvPr/>
            </p:nvSpPr>
            <p:spPr>
              <a:xfrm>
                <a:off x="584408" y="4151290"/>
                <a:ext cx="545662" cy="236988"/>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42" name="TextBox 41">
                <a:extLst>
                  <a:ext uri="{FF2B5EF4-FFF2-40B4-BE49-F238E27FC236}">
                    <a16:creationId xmlns:a16="http://schemas.microsoft.com/office/drawing/2014/main" id="{FEDAF0E5-5089-4121-8EBC-2AC980AFEA63}"/>
                  </a:ext>
                </a:extLst>
              </p:cNvPr>
              <p:cNvSpPr txBox="1">
                <a:spLocks noRot="1" noChangeAspect="1" noMove="1" noResize="1" noEditPoints="1" noAdjustHandles="1" noChangeArrowheads="1" noChangeShapeType="1" noTextEdit="1"/>
              </p:cNvSpPr>
              <p:nvPr/>
            </p:nvSpPr>
            <p:spPr>
              <a:xfrm>
                <a:off x="584408" y="4151290"/>
                <a:ext cx="545662" cy="236988"/>
              </a:xfrm>
              <a:prstGeom prst="rect">
                <a:avLst/>
              </a:prstGeom>
              <a:blipFill>
                <a:blip r:embed="rId16"/>
                <a:stretch>
                  <a:fillRect b="-25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9B3F91E-3516-4812-8080-06756E6AA73B}"/>
                  </a:ext>
                </a:extLst>
              </p:cNvPr>
              <p:cNvSpPr txBox="1"/>
              <p:nvPr/>
            </p:nvSpPr>
            <p:spPr>
              <a:xfrm>
                <a:off x="2524758" y="3571441"/>
                <a:ext cx="1129155" cy="873060"/>
              </a:xfrm>
              <a:prstGeom prst="rect">
                <a:avLst/>
              </a:prstGeom>
              <a:noFill/>
            </p:spPr>
            <p:txBody>
              <a:bodyPr wrap="squar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43" name="TextBox 42">
                <a:extLst>
                  <a:ext uri="{FF2B5EF4-FFF2-40B4-BE49-F238E27FC236}">
                    <a16:creationId xmlns:a16="http://schemas.microsoft.com/office/drawing/2014/main" id="{29B3F91E-3516-4812-8080-06756E6AA73B}"/>
                  </a:ext>
                </a:extLst>
              </p:cNvPr>
              <p:cNvSpPr txBox="1">
                <a:spLocks noRot="1" noChangeAspect="1" noMove="1" noResize="1" noEditPoints="1" noAdjustHandles="1" noChangeArrowheads="1" noChangeShapeType="1" noTextEdit="1"/>
              </p:cNvSpPr>
              <p:nvPr/>
            </p:nvSpPr>
            <p:spPr>
              <a:xfrm>
                <a:off x="2524758" y="3571441"/>
                <a:ext cx="1129155" cy="873060"/>
              </a:xfrm>
              <a:prstGeom prst="rect">
                <a:avLst/>
              </a:prstGeom>
              <a:blipFill>
                <a:blip r:embed="rId17"/>
                <a:stretch>
                  <a:fillRect/>
                </a:stretch>
              </a:blipFill>
            </p:spPr>
            <p:txBody>
              <a:bodyPr/>
              <a:lstStyle/>
              <a:p>
                <a:r>
                  <a:rPr lang="ja-JP" altLang="en-US">
                    <a:noFill/>
                  </a:rPr>
                  <a:t> </a:t>
                </a:r>
              </a:p>
            </p:txBody>
          </p:sp>
        </mc:Fallback>
      </mc:AlternateContent>
      <p:cxnSp>
        <p:nvCxnSpPr>
          <p:cNvPr id="44" name="Straight Arrow Connector 43">
            <a:extLst>
              <a:ext uri="{FF2B5EF4-FFF2-40B4-BE49-F238E27FC236}">
                <a16:creationId xmlns:a16="http://schemas.microsoft.com/office/drawing/2014/main" id="{57211F76-FD1E-4B13-A5D5-FE0C6C5B979B}"/>
              </a:ext>
            </a:extLst>
          </p:cNvPr>
          <p:cNvCxnSpPr>
            <a:cxnSpLocks/>
            <a:stCxn id="42" idx="3"/>
          </p:cNvCxnSpPr>
          <p:nvPr/>
        </p:nvCxnSpPr>
        <p:spPr bwMode="auto">
          <a:xfrm>
            <a:off x="1130070" y="4269784"/>
            <a:ext cx="1394688" cy="1234"/>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AC8298B-5359-45B6-BE17-6428E2CB6E57}"/>
              </a:ext>
            </a:extLst>
          </p:cNvPr>
          <p:cNvCxnSpPr>
            <a:cxnSpLocks/>
            <a:stCxn id="41" idx="3"/>
          </p:cNvCxnSpPr>
          <p:nvPr/>
        </p:nvCxnSpPr>
        <p:spPr bwMode="auto">
          <a:xfrm>
            <a:off x="1124127" y="3828117"/>
            <a:ext cx="25492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A23026C-BB7F-4F3B-BABD-854E909DFA38}"/>
                  </a:ext>
                </a:extLst>
              </p:cNvPr>
              <p:cNvSpPr txBox="1"/>
              <p:nvPr/>
            </p:nvSpPr>
            <p:spPr>
              <a:xfrm>
                <a:off x="3917423" y="4059543"/>
                <a:ext cx="648254" cy="395173"/>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𝑖</m:t>
                                </m:r>
                              </m:e>
                            </m:mr>
                            <m:mr>
                              <m:e>
                                <m:r>
                                  <a:rPr kumimoji="1" lang="en-US" altLang="ja-JP" sz="1400" b="0" i="1" smtClean="0">
                                    <a:solidFill>
                                      <a:schemeClr val="bg1"/>
                                    </a:solidFill>
                                    <a:latin typeface="Cambria Math" panose="02040503050406030204" pitchFamily="18" charset="0"/>
                                  </a:rPr>
                                  <m:t>−</m:t>
                                </m:r>
                                <m:r>
                                  <a:rPr kumimoji="1" lang="en-US" altLang="ja-JP" sz="1400" b="0" i="1" smtClean="0">
                                    <a:solidFill>
                                      <a:schemeClr val="bg1"/>
                                    </a:solidFill>
                                    <a:latin typeface="Cambria Math" panose="02040503050406030204" pitchFamily="18" charset="0"/>
                                  </a:rPr>
                                  <m:t>𝑖</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46" name="TextBox 45">
                <a:extLst>
                  <a:ext uri="{FF2B5EF4-FFF2-40B4-BE49-F238E27FC236}">
                    <a16:creationId xmlns:a16="http://schemas.microsoft.com/office/drawing/2014/main" id="{3A23026C-BB7F-4F3B-BABD-854E909DFA38}"/>
                  </a:ext>
                </a:extLst>
              </p:cNvPr>
              <p:cNvSpPr txBox="1">
                <a:spLocks noRot="1" noChangeAspect="1" noMove="1" noResize="1" noEditPoints="1" noAdjustHandles="1" noChangeArrowheads="1" noChangeShapeType="1" noTextEdit="1"/>
              </p:cNvSpPr>
              <p:nvPr/>
            </p:nvSpPr>
            <p:spPr>
              <a:xfrm>
                <a:off x="3917423" y="4059543"/>
                <a:ext cx="648254" cy="395173"/>
              </a:xfrm>
              <a:prstGeom prst="rect">
                <a:avLst/>
              </a:prstGeom>
              <a:blipFill>
                <a:blip r:embed="rId18"/>
                <a:stretch>
                  <a:fillRect b="-12308"/>
                </a:stretch>
              </a:blipFill>
            </p:spPr>
            <p:txBody>
              <a:bodyPr/>
              <a:lstStyle/>
              <a:p>
                <a:r>
                  <a:rPr lang="ja-JP" altLang="en-US">
                    <a:noFill/>
                  </a:rPr>
                  <a:t> </a:t>
                </a:r>
              </a:p>
            </p:txBody>
          </p:sp>
        </mc:Fallback>
      </mc:AlternateContent>
      <p:cxnSp>
        <p:nvCxnSpPr>
          <p:cNvPr id="47" name="Straight Arrow Connector 46">
            <a:extLst>
              <a:ext uri="{FF2B5EF4-FFF2-40B4-BE49-F238E27FC236}">
                <a16:creationId xmlns:a16="http://schemas.microsoft.com/office/drawing/2014/main" id="{B8934F65-604E-404A-B2CB-FD686AC1DB57}"/>
              </a:ext>
            </a:extLst>
          </p:cNvPr>
          <p:cNvCxnSpPr>
            <a:cxnSpLocks/>
            <a:endCxn id="46" idx="1"/>
          </p:cNvCxnSpPr>
          <p:nvPr/>
        </p:nvCxnSpPr>
        <p:spPr bwMode="auto">
          <a:xfrm>
            <a:off x="3662507" y="4257130"/>
            <a:ext cx="254916"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0EECE9B-8DCD-4EAD-8E65-983778485BF7}"/>
              </a:ext>
            </a:extLst>
          </p:cNvPr>
          <p:cNvCxnSpPr>
            <a:cxnSpLocks/>
          </p:cNvCxnSpPr>
          <p:nvPr/>
        </p:nvCxnSpPr>
        <p:spPr bwMode="auto">
          <a:xfrm>
            <a:off x="3662507" y="3814307"/>
            <a:ext cx="118469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3750BCC-F80D-484B-9451-572F829E8DDB}"/>
              </a:ext>
            </a:extLst>
          </p:cNvPr>
          <p:cNvCxnSpPr>
            <a:cxnSpLocks/>
            <a:stCxn id="46" idx="3"/>
          </p:cNvCxnSpPr>
          <p:nvPr/>
        </p:nvCxnSpPr>
        <p:spPr bwMode="auto">
          <a:xfrm>
            <a:off x="4565677" y="4257130"/>
            <a:ext cx="281525"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416E892-302E-4428-B4B4-3BF22C1FDF13}"/>
                  </a:ext>
                </a:extLst>
              </p:cNvPr>
              <p:cNvSpPr txBox="1"/>
              <p:nvPr/>
            </p:nvSpPr>
            <p:spPr>
              <a:xfrm>
                <a:off x="4855796" y="3571441"/>
                <a:ext cx="1129155" cy="873060"/>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4"/>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1</m:t>
                                </m:r>
                              </m:e>
                              <m:e>
                                <m:r>
                                  <a:rPr kumimoji="1" lang="en-US" altLang="ja-JP" sz="1400" b="0" i="1" smtClean="0">
                                    <a:solidFill>
                                      <a:schemeClr val="bg1"/>
                                    </a:solidFill>
                                    <a:latin typeface="Cambria Math" panose="02040503050406030204" pitchFamily="18" charset="0"/>
                                  </a:rPr>
                                  <m:t>0</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50" name="TextBox 49">
                <a:extLst>
                  <a:ext uri="{FF2B5EF4-FFF2-40B4-BE49-F238E27FC236}">
                    <a16:creationId xmlns:a16="http://schemas.microsoft.com/office/drawing/2014/main" id="{2416E892-302E-4428-B4B4-3BF22C1FDF13}"/>
                  </a:ext>
                </a:extLst>
              </p:cNvPr>
              <p:cNvSpPr txBox="1">
                <a:spLocks noRot="1" noChangeAspect="1" noMove="1" noResize="1" noEditPoints="1" noAdjustHandles="1" noChangeArrowheads="1" noChangeShapeType="1" noTextEdit="1"/>
              </p:cNvSpPr>
              <p:nvPr/>
            </p:nvSpPr>
            <p:spPr>
              <a:xfrm>
                <a:off x="4855796" y="3571441"/>
                <a:ext cx="1129155" cy="873060"/>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69E0CBD-BADA-482B-863C-86EFA7198591}"/>
                  </a:ext>
                </a:extLst>
              </p:cNvPr>
              <p:cNvSpPr txBox="1"/>
              <p:nvPr/>
            </p:nvSpPr>
            <p:spPr>
              <a:xfrm>
                <a:off x="1148342" y="3457317"/>
                <a:ext cx="1285608" cy="753220"/>
              </a:xfrm>
              <a:prstGeom prst="rect">
                <a:avLst/>
              </a:prstGeom>
              <a:noFill/>
            </p:spPr>
            <p:txBody>
              <a:bodyPr wrap="square" lIns="0" tIns="0" rIns="0" bIns="0" rtlCol="0">
                <a:spAutoFit/>
              </a:bodyPr>
              <a:lstStyle/>
              <a:p>
                <a:pPr>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box>
                                  <m:boxPr>
                                    <m:ctrlPr>
                                      <a:rPr kumimoji="1" lang="en-US" altLang="ja-JP" sz="1400" i="1" smtClean="0">
                                        <a:solidFill>
                                          <a:schemeClr val="bg1"/>
                                        </a:solidFill>
                                        <a:latin typeface="Cambria Math" panose="02040503050406030204" pitchFamily="18" charset="0"/>
                                      </a:rPr>
                                    </m:ctrlPr>
                                  </m:boxPr>
                                  <m:e>
                                    <m:argPr>
                                      <m:argSz m:val="-1"/>
                                    </m:argPr>
                                    <m:f>
                                      <m:fPr>
                                        <m:ctrlPr>
                                          <a:rPr kumimoji="1" lang="en-US" altLang="ja-JP" sz="1400" i="1" smtClean="0">
                                            <a:solidFill>
                                              <a:schemeClr val="bg1"/>
                                            </a:solidFill>
                                            <a:latin typeface="Cambria Math" panose="02040503050406030204" pitchFamily="18" charset="0"/>
                                          </a:rPr>
                                        </m:ctrlPr>
                                      </m:fPr>
                                      <m:num>
                                        <m:r>
                                          <a:rPr kumimoji="1" lang="en-US" altLang="ja-JP" sz="1400" b="0" i="1" smtClean="0">
                                            <a:solidFill>
                                              <a:schemeClr val="bg1"/>
                                            </a:solidFill>
                                            <a:latin typeface="Cambria Math" panose="02040503050406030204" pitchFamily="18" charset="0"/>
                                          </a:rPr>
                                          <m:t>1</m:t>
                                        </m:r>
                                      </m:num>
                                      <m:den>
                                        <m:rad>
                                          <m:radPr>
                                            <m:degHide m:val="on"/>
                                            <m:ctrlPr>
                                              <a:rPr kumimoji="1" lang="en-US" altLang="ja-JP" sz="1400" i="1" smtClean="0">
                                                <a:solidFill>
                                                  <a:schemeClr val="bg1"/>
                                                </a:solidFill>
                                                <a:latin typeface="Cambria Math" panose="02040503050406030204" pitchFamily="18" charset="0"/>
                                              </a:rPr>
                                            </m:ctrlPr>
                                          </m:radPr>
                                          <m:deg/>
                                          <m:e>
                                            <m:r>
                                              <a:rPr kumimoji="1" lang="en-US" altLang="ja-JP" sz="1400" b="0" i="1" smtClean="0">
                                                <a:solidFill>
                                                  <a:schemeClr val="bg1"/>
                                                </a:solidFill>
                                                <a:latin typeface="Cambria Math" panose="02040503050406030204" pitchFamily="18" charset="0"/>
                                              </a:rPr>
                                              <m:t>2</m:t>
                                            </m:r>
                                          </m:e>
                                        </m:rad>
                                      </m:den>
                                    </m:f>
                                  </m:e>
                                </m:box>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m:t>
                                </m:r>
                                <m:box>
                                  <m:boxPr>
                                    <m:ctrlPr>
                                      <a:rPr kumimoji="1" lang="en-US" altLang="ja-JP" sz="1400" i="1">
                                        <a:solidFill>
                                          <a:schemeClr val="bg1"/>
                                        </a:solidFill>
                                        <a:latin typeface="Cambria Math" panose="02040503050406030204" pitchFamily="18" charset="0"/>
                                      </a:rPr>
                                    </m:ctrlPr>
                                  </m:boxPr>
                                  <m:e>
                                    <m:argPr>
                                      <m:argSz m:val="-1"/>
                                    </m:argPr>
                                    <m:f>
                                      <m:fPr>
                                        <m:ctrlPr>
                                          <a:rPr kumimoji="1" lang="en-US" altLang="ja-JP" sz="1400" i="1">
                                            <a:solidFill>
                                              <a:schemeClr val="bg1"/>
                                            </a:solidFill>
                                            <a:latin typeface="Cambria Math" panose="02040503050406030204" pitchFamily="18" charset="0"/>
                                          </a:rPr>
                                        </m:ctrlPr>
                                      </m:fPr>
                                      <m:num>
                                        <m:r>
                                          <a:rPr kumimoji="1" lang="en-US" altLang="ja-JP" sz="1400" i="1">
                                            <a:solidFill>
                                              <a:schemeClr val="bg1"/>
                                            </a:solidFill>
                                            <a:latin typeface="Cambria Math" panose="02040503050406030204" pitchFamily="18" charset="0"/>
                                          </a:rPr>
                                          <m:t>1</m:t>
                                        </m:r>
                                      </m:num>
                                      <m:den>
                                        <m:rad>
                                          <m:radPr>
                                            <m:degHide m:val="on"/>
                                            <m:ctrlPr>
                                              <a:rPr kumimoji="1" lang="en-US" altLang="ja-JP" sz="1400" i="1">
                                                <a:solidFill>
                                                  <a:schemeClr val="bg1"/>
                                                </a:solidFill>
                                                <a:latin typeface="Cambria Math" panose="02040503050406030204" pitchFamily="18" charset="0"/>
                                              </a:rPr>
                                            </m:ctrlPr>
                                          </m:radPr>
                                          <m:deg/>
                                          <m:e>
                                            <m:r>
                                              <a:rPr kumimoji="1" lang="en-US" altLang="ja-JP" sz="1400" i="1">
                                                <a:solidFill>
                                                  <a:schemeClr val="bg1"/>
                                                </a:solidFill>
                                                <a:latin typeface="Cambria Math" panose="02040503050406030204" pitchFamily="18" charset="0"/>
                                              </a:rPr>
                                              <m:t>2</m:t>
                                            </m:r>
                                          </m:e>
                                        </m:rad>
                                      </m:den>
                                    </m:f>
                                  </m:e>
                                </m:box>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51" name="TextBox 50">
                <a:extLst>
                  <a:ext uri="{FF2B5EF4-FFF2-40B4-BE49-F238E27FC236}">
                    <a16:creationId xmlns:a16="http://schemas.microsoft.com/office/drawing/2014/main" id="{A69E0CBD-BADA-482B-863C-86EFA7198591}"/>
                  </a:ext>
                </a:extLst>
              </p:cNvPr>
              <p:cNvSpPr txBox="1">
                <a:spLocks noRot="1" noChangeAspect="1" noMove="1" noResize="1" noEditPoints="1" noAdjustHandles="1" noChangeArrowheads="1" noChangeShapeType="1" noTextEdit="1"/>
              </p:cNvSpPr>
              <p:nvPr/>
            </p:nvSpPr>
            <p:spPr>
              <a:xfrm>
                <a:off x="1148342" y="3457317"/>
                <a:ext cx="1285608" cy="753220"/>
              </a:xfrm>
              <a:prstGeom prst="rect">
                <a:avLst/>
              </a:prstGeom>
              <a:blipFill>
                <a:blip r:embed="rId20"/>
                <a:stretch>
                  <a:fillRect/>
                </a:stretch>
              </a:blipFill>
            </p:spPr>
            <p:txBody>
              <a:bodyPr/>
              <a:lstStyle/>
              <a:p>
                <a:r>
                  <a:rPr lang="ja-JP" altLang="en-US">
                    <a:noFill/>
                  </a:rPr>
                  <a:t> </a:t>
                </a:r>
              </a:p>
            </p:txBody>
          </p:sp>
        </mc:Fallback>
      </mc:AlternateContent>
      <p:cxnSp>
        <p:nvCxnSpPr>
          <p:cNvPr id="52" name="Straight Arrow Connector 51">
            <a:extLst>
              <a:ext uri="{FF2B5EF4-FFF2-40B4-BE49-F238E27FC236}">
                <a16:creationId xmlns:a16="http://schemas.microsoft.com/office/drawing/2014/main" id="{239C66A6-22B3-4C41-A675-7F6B12388726}"/>
              </a:ext>
            </a:extLst>
          </p:cNvPr>
          <p:cNvCxnSpPr>
            <a:cxnSpLocks/>
          </p:cNvCxnSpPr>
          <p:nvPr/>
        </p:nvCxnSpPr>
        <p:spPr bwMode="auto">
          <a:xfrm>
            <a:off x="2236758" y="3816530"/>
            <a:ext cx="276499"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4" name="Arrow: Down 3">
            <a:extLst>
              <a:ext uri="{FF2B5EF4-FFF2-40B4-BE49-F238E27FC236}">
                <a16:creationId xmlns:a16="http://schemas.microsoft.com/office/drawing/2014/main" id="{05DC1A6B-565B-491B-B8BB-30662348E5C7}"/>
              </a:ext>
            </a:extLst>
          </p:cNvPr>
          <p:cNvSpPr/>
          <p:nvPr/>
        </p:nvSpPr>
        <p:spPr bwMode="auto">
          <a:xfrm>
            <a:off x="5223764" y="1887100"/>
            <a:ext cx="879895" cy="470332"/>
          </a:xfrm>
          <a:prstGeom prst="downArrow">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6" name="TextBox 5">
            <a:extLst>
              <a:ext uri="{FF2B5EF4-FFF2-40B4-BE49-F238E27FC236}">
                <a16:creationId xmlns:a16="http://schemas.microsoft.com/office/drawing/2014/main" id="{A5E5E039-7369-49E2-9B8E-8E98B437E45A}"/>
              </a:ext>
            </a:extLst>
          </p:cNvPr>
          <p:cNvSpPr txBox="1"/>
          <p:nvPr/>
        </p:nvSpPr>
        <p:spPr>
          <a:xfrm>
            <a:off x="276045" y="1980260"/>
            <a:ext cx="4937249"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Using density matrix to get probabilities (norm of </a:t>
            </a:r>
            <a:r>
              <a:rPr kumimoji="1" lang="en-US" altLang="ja-JP" sz="1400" dirty="0" err="1">
                <a:solidFill>
                  <a:schemeClr val="bg1"/>
                </a:solidFill>
                <a:latin typeface="IBM Plex Sans" charset="0"/>
                <a:ea typeface="IBM Plex Sans" charset="0"/>
                <a:cs typeface="IBM Plex Sans" charset="0"/>
              </a:rPr>
              <a:t>statevector</a:t>
            </a:r>
            <a:r>
              <a:rPr kumimoji="1" lang="en-US" altLang="ja-JP" sz="1400" dirty="0">
                <a:solidFill>
                  <a:schemeClr val="bg1"/>
                </a:solidFill>
                <a:latin typeface="IBM Plex Sans" charset="0"/>
                <a:ea typeface="IBM Plex Sans" charset="0"/>
                <a:cs typeface="IBM Plex Sans" charset="0"/>
              </a:rPr>
              <a:t>)</a:t>
            </a:r>
            <a:endParaRPr kumimoji="1" lang="ja-JP" altLang="en-US" sz="1400" dirty="0" err="1">
              <a:solidFill>
                <a:schemeClr val="bg1"/>
              </a:solidFill>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id="{8BEBC4F1-1102-4C3C-96D1-B7356EE2F764}"/>
              </a:ext>
            </a:extLst>
          </p:cNvPr>
          <p:cNvSpPr txBox="1"/>
          <p:nvPr/>
        </p:nvSpPr>
        <p:spPr>
          <a:xfrm>
            <a:off x="463296" y="3355131"/>
            <a:ext cx="2061462"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i="1" dirty="0">
                <a:solidFill>
                  <a:schemeClr val="bg1"/>
                </a:solidFill>
                <a:latin typeface="IBM Plex Sans" charset="0"/>
                <a:ea typeface="IBM Plex Sans" charset="0"/>
                <a:cs typeface="IBM Plex Sans" charset="0"/>
              </a:rPr>
              <a:t>Hermitian tensor network</a:t>
            </a:r>
            <a:endParaRPr kumimoji="1" lang="ja-JP" altLang="en-US" sz="1400" i="1" dirty="0" err="1">
              <a:solidFill>
                <a:schemeClr val="bg1"/>
              </a:solidFill>
              <a:latin typeface="IBM Plex Sans" charset="0"/>
              <a:ea typeface="IBM Plex Sans" charset="0"/>
              <a:cs typeface="IBM Plex Sans" charset="0"/>
            </a:endParaRPr>
          </a:p>
        </p:txBody>
      </p:sp>
      <p:cxnSp>
        <p:nvCxnSpPr>
          <p:cNvPr id="72" name="Straight Arrow Connector 71">
            <a:extLst>
              <a:ext uri="{FF2B5EF4-FFF2-40B4-BE49-F238E27FC236}">
                <a16:creationId xmlns:a16="http://schemas.microsoft.com/office/drawing/2014/main" id="{2206E60B-2AB8-489D-837C-247436E552CC}"/>
              </a:ext>
            </a:extLst>
          </p:cNvPr>
          <p:cNvCxnSpPr>
            <a:cxnSpLocks/>
          </p:cNvCxnSpPr>
          <p:nvPr/>
        </p:nvCxnSpPr>
        <p:spPr bwMode="auto">
          <a:xfrm>
            <a:off x="5984951" y="2756617"/>
            <a:ext cx="427092"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B5A4C158-3774-4B43-B84F-C24C776A3E1F}"/>
                  </a:ext>
                </a:extLst>
              </p:cNvPr>
              <p:cNvSpPr txBox="1"/>
              <p:nvPr/>
            </p:nvSpPr>
            <p:spPr>
              <a:xfrm>
                <a:off x="6425303" y="2688930"/>
                <a:ext cx="823687" cy="399981"/>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bg1"/>
                              </a:solidFill>
                              <a:latin typeface="Cambria Math" panose="02040503050406030204" pitchFamily="18" charset="0"/>
                            </a:rPr>
                          </m:ctrlPr>
                        </m:dPr>
                        <m:e>
                          <m:m>
                            <m:mPr>
                              <m:mcs>
                                <m:mc>
                                  <m:mcPr>
                                    <m:count m:val="2"/>
                                    <m:mcJc m:val="center"/>
                                  </m:mcPr>
                                </m:mc>
                              </m:mcs>
                              <m:ctrlPr>
                                <a:rPr kumimoji="1" lang="en-US" altLang="ja-JP" sz="1400" i="1" smtClean="0">
                                  <a:solidFill>
                                    <a:schemeClr val="bg1"/>
                                  </a:solidFill>
                                  <a:latin typeface="Cambria Math" panose="02040503050406030204" pitchFamily="18" charset="0"/>
                                </a:rPr>
                              </m:ctrlPr>
                            </m:mPr>
                            <m:mr>
                              <m:e>
                                <m:r>
                                  <m:rPr>
                                    <m:brk m:alnAt="7"/>
                                  </m:rPr>
                                  <a:rPr kumimoji="1" lang="en-US" altLang="ja-JP" sz="1400" b="0" i="1" smtClean="0">
                                    <a:solidFill>
                                      <a:schemeClr val="bg1"/>
                                    </a:solidFill>
                                    <a:latin typeface="Cambria Math" panose="02040503050406030204" pitchFamily="18" charset="0"/>
                                  </a:rPr>
                                  <m:t>0</m:t>
                                </m:r>
                                <m:r>
                                  <a:rPr kumimoji="1" lang="en-US" altLang="ja-JP" sz="1400" b="0" i="1" smtClean="0">
                                    <a:solidFill>
                                      <a:schemeClr val="bg1"/>
                                    </a:solidFill>
                                    <a:latin typeface="Cambria Math" panose="02040503050406030204" pitchFamily="18" charset="0"/>
                                  </a:rPr>
                                  <m:t>.5</m:t>
                                </m:r>
                              </m:e>
                              <m:e>
                                <m:r>
                                  <a:rPr kumimoji="1" lang="en-US" altLang="ja-JP" sz="1400" b="0" i="1" smtClean="0">
                                    <a:solidFill>
                                      <a:schemeClr val="bg1"/>
                                    </a:solidFill>
                                    <a:latin typeface="Cambria Math" panose="02040503050406030204" pitchFamily="18" charset="0"/>
                                  </a:rPr>
                                  <m:t>0</m:t>
                                </m:r>
                              </m:e>
                            </m:mr>
                            <m:mr>
                              <m:e>
                                <m:r>
                                  <a:rPr kumimoji="1" lang="en-US" altLang="ja-JP" sz="1400" b="0" i="1" smtClean="0">
                                    <a:solidFill>
                                      <a:schemeClr val="bg1"/>
                                    </a:solidFill>
                                    <a:latin typeface="Cambria Math" panose="02040503050406030204" pitchFamily="18" charset="0"/>
                                  </a:rPr>
                                  <m:t>0</m:t>
                                </m:r>
                              </m:e>
                              <m:e>
                                <m:r>
                                  <a:rPr kumimoji="1" lang="en-US" altLang="ja-JP" sz="1400" b="0" i="1" smtClean="0">
                                    <a:solidFill>
                                      <a:schemeClr val="bg1"/>
                                    </a:solidFill>
                                    <a:latin typeface="Cambria Math" panose="02040503050406030204" pitchFamily="18" charset="0"/>
                                  </a:rPr>
                                  <m:t>0.5</m:t>
                                </m:r>
                              </m:e>
                            </m:mr>
                          </m:m>
                        </m:e>
                      </m:d>
                    </m:oMath>
                  </m:oMathPara>
                </a14:m>
                <a:endParaRPr kumimoji="1" lang="ja-JP" altLang="en-US" sz="1400" dirty="0" err="1">
                  <a:solidFill>
                    <a:schemeClr val="bg1"/>
                  </a:solidFill>
                  <a:latin typeface="IBM Plex Sans" charset="0"/>
                  <a:ea typeface="IBM Plex Sans" charset="0"/>
                  <a:cs typeface="IBM Plex Sans" charset="0"/>
                </a:endParaRPr>
              </a:p>
            </p:txBody>
          </p:sp>
        </mc:Choice>
        <mc:Fallback xmlns="">
          <p:sp>
            <p:nvSpPr>
              <p:cNvPr id="79" name="TextBox 78">
                <a:extLst>
                  <a:ext uri="{FF2B5EF4-FFF2-40B4-BE49-F238E27FC236}">
                    <a16:creationId xmlns:a16="http://schemas.microsoft.com/office/drawing/2014/main" id="{B5A4C158-3774-4B43-B84F-C24C776A3E1F}"/>
                  </a:ext>
                </a:extLst>
              </p:cNvPr>
              <p:cNvSpPr txBox="1">
                <a:spLocks noRot="1" noChangeAspect="1" noMove="1" noResize="1" noEditPoints="1" noAdjustHandles="1" noChangeArrowheads="1" noChangeShapeType="1" noTextEdit="1"/>
              </p:cNvSpPr>
              <p:nvPr/>
            </p:nvSpPr>
            <p:spPr>
              <a:xfrm>
                <a:off x="6425303" y="2688930"/>
                <a:ext cx="823687" cy="399981"/>
              </a:xfrm>
              <a:prstGeom prst="rect">
                <a:avLst/>
              </a:prstGeom>
              <a:blipFill>
                <a:blip r:embed="rId21"/>
                <a:stretch>
                  <a:fillRect b="-15152"/>
                </a:stretch>
              </a:blipFill>
            </p:spPr>
            <p:txBody>
              <a:bodyPr/>
              <a:lstStyle/>
              <a:p>
                <a:r>
                  <a:rPr lang="ja-JP" altLang="en-US">
                    <a:noFill/>
                  </a:rPr>
                  <a:t> </a:t>
                </a:r>
              </a:p>
            </p:txBody>
          </p:sp>
        </mc:Fallback>
      </mc:AlternateContent>
      <p:cxnSp>
        <p:nvCxnSpPr>
          <p:cNvPr id="12" name="Connector: Elbow 11">
            <a:extLst>
              <a:ext uri="{FF2B5EF4-FFF2-40B4-BE49-F238E27FC236}">
                <a16:creationId xmlns:a16="http://schemas.microsoft.com/office/drawing/2014/main" id="{6978ABB0-E5D6-44D2-B2A9-DA27B6DCA479}"/>
              </a:ext>
            </a:extLst>
          </p:cNvPr>
          <p:cNvCxnSpPr>
            <a:cxnSpLocks/>
            <a:stCxn id="50" idx="3"/>
            <a:endCxn id="79" idx="1"/>
          </p:cNvCxnSpPr>
          <p:nvPr/>
        </p:nvCxnSpPr>
        <p:spPr bwMode="auto">
          <a:xfrm flipV="1">
            <a:off x="5984951" y="2888921"/>
            <a:ext cx="440352" cy="1119050"/>
          </a:xfrm>
          <a:prstGeom prst="bentConnector3">
            <a:avLst>
              <a:gd name="adj1" fmla="val 50000"/>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DC62A2D4-6E1B-43AF-974E-EF22724AE604}"/>
              </a:ext>
            </a:extLst>
          </p:cNvPr>
          <p:cNvSpPr txBox="1"/>
          <p:nvPr/>
        </p:nvSpPr>
        <p:spPr>
          <a:xfrm>
            <a:off x="6275293" y="2434868"/>
            <a:ext cx="2494273"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i="1" dirty="0">
                <a:solidFill>
                  <a:schemeClr val="bg1"/>
                </a:solidFill>
                <a:latin typeface="IBM Plex Sans" charset="0"/>
                <a:ea typeface="IBM Plex Sans" charset="0"/>
                <a:cs typeface="IBM Plex Sans" charset="0"/>
              </a:rPr>
              <a:t>Output (reduced density matrix of qubit 0)</a:t>
            </a:r>
            <a:endParaRPr kumimoji="1" lang="ja-JP" altLang="en-US" sz="1050" i="1" dirty="0" err="1">
              <a:solidFill>
                <a:schemeClr val="bg1"/>
              </a:solidFill>
              <a:latin typeface="IBM Plex Sans" charset="0"/>
              <a:ea typeface="IBM Plex Sans" charset="0"/>
              <a:cs typeface="IBM Plex Sans" charset="0"/>
            </a:endParaRPr>
          </a:p>
        </p:txBody>
      </p:sp>
      <p:sp>
        <p:nvSpPr>
          <p:cNvPr id="81" name="TextBox 80">
            <a:extLst>
              <a:ext uri="{FF2B5EF4-FFF2-40B4-BE49-F238E27FC236}">
                <a16:creationId xmlns:a16="http://schemas.microsoft.com/office/drawing/2014/main" id="{BF38E627-FD57-4050-8FD3-964B83690570}"/>
              </a:ext>
            </a:extLst>
          </p:cNvPr>
          <p:cNvSpPr txBox="1"/>
          <p:nvPr/>
        </p:nvSpPr>
        <p:spPr>
          <a:xfrm>
            <a:off x="6474213" y="3318281"/>
            <a:ext cx="2669786" cy="460319"/>
          </a:xfrm>
          <a:prstGeom prst="rect">
            <a:avLst/>
          </a:prstGeom>
          <a:noFill/>
        </p:spPr>
        <p:txBody>
          <a:bodyPr wrap="square" lIns="0" tIns="0" rIns="0" bIns="0" rtlCol="0">
            <a:spAutoFit/>
          </a:bodyPr>
          <a:lstStyle/>
          <a:p>
            <a:pPr algn="l">
              <a:lnSpc>
                <a:spcPct val="110000"/>
              </a:lnSpc>
              <a:spcBef>
                <a:spcPts val="1100"/>
              </a:spcBef>
            </a:pPr>
            <a:r>
              <a:rPr kumimoji="1" lang="en-US" altLang="ja-JP" sz="1400" dirty="0">
                <a:solidFill>
                  <a:srgbClr val="FF0000"/>
                </a:solidFill>
                <a:latin typeface="IBM Plex Sans" charset="0"/>
                <a:ea typeface="IBM Plex Sans" charset="0"/>
                <a:cs typeface="IBM Plex Sans" charset="0"/>
              </a:rPr>
              <a:t>Trace of reduced density matrix is measured probabilities</a:t>
            </a:r>
          </a:p>
        </p:txBody>
      </p:sp>
      <p:sp>
        <p:nvSpPr>
          <p:cNvPr id="20" name="Rectangle: Rounded Corners 19">
            <a:extLst>
              <a:ext uri="{FF2B5EF4-FFF2-40B4-BE49-F238E27FC236}">
                <a16:creationId xmlns:a16="http://schemas.microsoft.com/office/drawing/2014/main" id="{E5277C26-4226-4A51-8596-EE76BD513A8B}"/>
              </a:ext>
            </a:extLst>
          </p:cNvPr>
          <p:cNvSpPr/>
          <p:nvPr/>
        </p:nvSpPr>
        <p:spPr bwMode="auto">
          <a:xfrm rot="1565868">
            <a:off x="6476471" y="2797425"/>
            <a:ext cx="751847" cy="242499"/>
          </a:xfrm>
          <a:prstGeom prst="roundRect">
            <a:avLst/>
          </a:prstGeom>
          <a:noFill/>
          <a:ln w="19050">
            <a:solidFill>
              <a:srgbClr val="FF0000"/>
            </a:solidFill>
            <a:prstDash val="dash"/>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54" name="Freeform: Shape 53">
            <a:extLst>
              <a:ext uri="{FF2B5EF4-FFF2-40B4-BE49-F238E27FC236}">
                <a16:creationId xmlns:a16="http://schemas.microsoft.com/office/drawing/2014/main" id="{4626F924-D72F-429C-8FD2-FFA8464A9D5A}"/>
              </a:ext>
            </a:extLst>
          </p:cNvPr>
          <p:cNvSpPr/>
          <p:nvPr/>
        </p:nvSpPr>
        <p:spPr bwMode="auto">
          <a:xfrm>
            <a:off x="5998234" y="3128513"/>
            <a:ext cx="414068" cy="1184695"/>
          </a:xfrm>
          <a:custGeom>
            <a:avLst/>
            <a:gdLst>
              <a:gd name="connsiteX0" fmla="*/ 0 w 414068"/>
              <a:gd name="connsiteY0" fmla="*/ 0 h 1184695"/>
              <a:gd name="connsiteX1" fmla="*/ 414068 w 414068"/>
              <a:gd name="connsiteY1" fmla="*/ 0 h 1184695"/>
              <a:gd name="connsiteX2" fmla="*/ 408317 w 414068"/>
              <a:gd name="connsiteY2" fmla="*/ 1178944 h 1184695"/>
              <a:gd name="connsiteX3" fmla="*/ 5751 w 414068"/>
              <a:gd name="connsiteY3" fmla="*/ 1184695 h 1184695"/>
            </a:gdLst>
            <a:ahLst/>
            <a:cxnLst>
              <a:cxn ang="0">
                <a:pos x="connsiteX0" y="connsiteY0"/>
              </a:cxn>
              <a:cxn ang="0">
                <a:pos x="connsiteX1" y="connsiteY1"/>
              </a:cxn>
              <a:cxn ang="0">
                <a:pos x="connsiteX2" y="connsiteY2"/>
              </a:cxn>
              <a:cxn ang="0">
                <a:pos x="connsiteX3" y="connsiteY3"/>
              </a:cxn>
            </a:cxnLst>
            <a:rect l="l" t="t" r="r" b="b"/>
            <a:pathLst>
              <a:path w="414068" h="1184695">
                <a:moveTo>
                  <a:pt x="0" y="0"/>
                </a:moveTo>
                <a:lnTo>
                  <a:pt x="414068" y="0"/>
                </a:lnTo>
                <a:lnTo>
                  <a:pt x="408317" y="1178944"/>
                </a:lnTo>
                <a:lnTo>
                  <a:pt x="5751" y="1184695"/>
                </a:lnTo>
              </a:path>
            </a:pathLst>
          </a:custGeom>
          <a:no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3" name="Straight Connector 82">
            <a:extLst>
              <a:ext uri="{FF2B5EF4-FFF2-40B4-BE49-F238E27FC236}">
                <a16:creationId xmlns:a16="http://schemas.microsoft.com/office/drawing/2014/main" id="{FF2BDEEC-BE45-4355-B0DF-49CE670A6297}"/>
              </a:ext>
            </a:extLst>
          </p:cNvPr>
          <p:cNvCxnSpPr/>
          <p:nvPr/>
        </p:nvCxnSpPr>
        <p:spPr bwMode="auto">
          <a:xfrm>
            <a:off x="5984951" y="1548899"/>
            <a:ext cx="213546" cy="1"/>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C1F918A-5964-928A-8011-4D4A887F42DE}"/>
              </a:ext>
            </a:extLst>
          </p:cNvPr>
          <p:cNvSpPr txBox="1"/>
          <p:nvPr/>
        </p:nvSpPr>
        <p:spPr>
          <a:xfrm>
            <a:off x="210311" y="4774501"/>
            <a:ext cx="8917506" cy="255198"/>
          </a:xfrm>
          <a:prstGeom prst="rect">
            <a:avLst/>
          </a:prstGeom>
          <a:noFill/>
        </p:spPr>
        <p:txBody>
          <a:bodyPr wrap="none" lIns="0" tIns="0" rIns="0" bIns="0" rtlCol="0">
            <a:spAutoFit/>
          </a:bodyPr>
          <a:lstStyle/>
          <a:p>
            <a:pPr algn="l">
              <a:lnSpc>
                <a:spcPct val="110000"/>
              </a:lnSpc>
              <a:spcBef>
                <a:spcPts val="1100"/>
              </a:spcBef>
            </a:pPr>
            <a:r>
              <a:rPr kumimoji="1" lang="en-US" altLang="ja-JP" sz="1600" dirty="0">
                <a:solidFill>
                  <a:srgbClr val="00B050"/>
                </a:solidFill>
                <a:latin typeface="IBM Plex Sans" charset="0"/>
                <a:ea typeface="IBM Plex Sans" charset="0"/>
                <a:cs typeface="IBM Plex Sans" charset="0"/>
              </a:rPr>
              <a:t>So we can simulate using both </a:t>
            </a:r>
            <a:r>
              <a:rPr kumimoji="1" lang="en-US" altLang="ja-JP" sz="1600" dirty="0" err="1">
                <a:solidFill>
                  <a:srgbClr val="00B050"/>
                </a:solidFill>
                <a:latin typeface="IBM Plex Sans" charset="0"/>
                <a:ea typeface="IBM Plex Sans" charset="0"/>
                <a:cs typeface="IBM Plex Sans" charset="0"/>
              </a:rPr>
              <a:t>statevector</a:t>
            </a:r>
            <a:r>
              <a:rPr kumimoji="1" lang="en-US" altLang="ja-JP" sz="1600" dirty="0">
                <a:solidFill>
                  <a:srgbClr val="00B050"/>
                </a:solidFill>
                <a:latin typeface="IBM Plex Sans" charset="0"/>
                <a:ea typeface="IBM Plex Sans" charset="0"/>
                <a:cs typeface="IBM Plex Sans" charset="0"/>
              </a:rPr>
              <a:t> and density matrix methods in tensor network method</a:t>
            </a:r>
            <a:endParaRPr kumimoji="1" lang="ja-JP" altLang="en-US" sz="1600" dirty="0" err="1">
              <a:solidFill>
                <a:srgbClr val="00B050"/>
              </a:solidFill>
              <a:latin typeface="IBM Plex Sans" charset="0"/>
              <a:ea typeface="IBM Plex Sans" charset="0"/>
              <a:cs typeface="IBM Plex Sans" charset="0"/>
            </a:endParaRPr>
          </a:p>
        </p:txBody>
      </p:sp>
    </p:spTree>
    <p:extLst>
      <p:ext uri="{BB962C8B-B14F-4D97-AF65-F5344CB8AC3E}">
        <p14:creationId xmlns:p14="http://schemas.microsoft.com/office/powerpoint/2010/main" val="177144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5F0-C40B-4672-AB89-1A8EABC1C7DC}"/>
              </a:ext>
            </a:extLst>
          </p:cNvPr>
          <p:cNvSpPr>
            <a:spLocks noGrp="1"/>
          </p:cNvSpPr>
          <p:nvPr>
            <p:ph type="title"/>
          </p:nvPr>
        </p:nvSpPr>
        <p:spPr/>
        <p:txBody>
          <a:bodyPr/>
          <a:lstStyle/>
          <a:p>
            <a:r>
              <a:rPr kumimoji="1" lang="en-US" altLang="ja-JP" dirty="0"/>
              <a:t>How to Use Tensor Network Simulator</a:t>
            </a:r>
            <a:endParaRPr kumimoji="1" lang="ja-JP" altLang="en-US" dirty="0"/>
          </a:p>
        </p:txBody>
      </p:sp>
      <p:sp>
        <p:nvSpPr>
          <p:cNvPr id="111" name="TextBox 110">
            <a:extLst>
              <a:ext uri="{FF2B5EF4-FFF2-40B4-BE49-F238E27FC236}">
                <a16:creationId xmlns:a16="http://schemas.microsoft.com/office/drawing/2014/main" id="{5D4970EE-D3F8-43E8-B5CD-806913E3DEE1}"/>
              </a:ext>
            </a:extLst>
          </p:cNvPr>
          <p:cNvSpPr txBox="1"/>
          <p:nvPr/>
        </p:nvSpPr>
        <p:spPr>
          <a:xfrm>
            <a:off x="182218" y="672212"/>
            <a:ext cx="1426673"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Build from source</a:t>
            </a:r>
            <a:endParaRPr kumimoji="1" lang="ja-JP" altLang="en-US" sz="1400" dirty="0" err="1">
              <a:solidFill>
                <a:schemeClr val="bg1"/>
              </a:solidFill>
              <a:latin typeface="IBM Plex Sans" charset="0"/>
              <a:ea typeface="IBM Plex Sans" charset="0"/>
              <a:cs typeface="IBM Plex Sans" charset="0"/>
            </a:endParaRPr>
          </a:p>
        </p:txBody>
      </p:sp>
      <p:sp>
        <p:nvSpPr>
          <p:cNvPr id="17" name="TextBox 16">
            <a:extLst>
              <a:ext uri="{FF2B5EF4-FFF2-40B4-BE49-F238E27FC236}">
                <a16:creationId xmlns:a16="http://schemas.microsoft.com/office/drawing/2014/main" id="{C15BBDC7-9D11-3D17-C07B-DC4E494B5A89}"/>
              </a:ext>
            </a:extLst>
          </p:cNvPr>
          <p:cNvSpPr txBox="1"/>
          <p:nvPr/>
        </p:nvSpPr>
        <p:spPr>
          <a:xfrm>
            <a:off x="538115" y="2249716"/>
            <a:ext cx="8552559" cy="923330"/>
          </a:xfrm>
          <a:prstGeom prst="rect">
            <a:avLst/>
          </a:prstGeom>
          <a:noFill/>
        </p:spPr>
        <p:txBody>
          <a:bodyPr wrap="square">
            <a:spAutoFit/>
          </a:bodyPr>
          <a:lstStyle/>
          <a:p>
            <a:r>
              <a:rPr lang="ja-JP" altLang="en-US" dirty="0">
                <a:solidFill>
                  <a:schemeClr val="bg1"/>
                </a:solidFill>
              </a:rPr>
              <a:t>python ./setup.py bdist_wheel -- </a:t>
            </a:r>
            <a:r>
              <a:rPr lang="ja-JP" altLang="en-US" b="1" dirty="0">
                <a:solidFill>
                  <a:srgbClr val="00B050"/>
                </a:solidFill>
              </a:rPr>
              <a:t>-DAER_THRUST_BACKEND=CUDA</a:t>
            </a:r>
            <a:r>
              <a:rPr lang="ja-JP" altLang="en-US" dirty="0">
                <a:solidFill>
                  <a:schemeClr val="bg1"/>
                </a:solidFill>
              </a:rPr>
              <a:t> -DCMAKE_VERBOSE_MAKEFILE=true  -DAER_DEBUG=false -DAER_MPI=false -DCMAKE_CUDA_FLAGS=-std=c++14 -DAER_CUDA_ARCH=“7.0”    </a:t>
            </a:r>
            <a:r>
              <a:rPr lang="ja-JP" altLang="en-US" b="1" dirty="0">
                <a:solidFill>
                  <a:srgbClr val="00B050"/>
                </a:solidFill>
              </a:rPr>
              <a:t>-DCUQUANTUM_ROOT=/home/doichan/cuQuantum/cuquantum</a:t>
            </a:r>
            <a:r>
              <a:rPr lang="ja-JP" altLang="en-US" dirty="0">
                <a:solidFill>
                  <a:schemeClr val="bg1"/>
                </a:solidFill>
              </a:rPr>
              <a:t>                                                                                </a:t>
            </a:r>
            <a:r>
              <a:rPr lang="ja-JP" altLang="en-US" b="1" dirty="0">
                <a:solidFill>
                  <a:srgbClr val="00B050"/>
                </a:solidFill>
              </a:rPr>
              <a:t>-DCUTENSOR_ROOT=/home/doichan/cuTENSOR/cuTENSOR</a:t>
            </a:r>
            <a:r>
              <a:rPr lang="ja-JP" altLang="en-US" dirty="0">
                <a:solidFill>
                  <a:schemeClr val="bg1"/>
                </a:solidFill>
              </a:rPr>
              <a:t> </a:t>
            </a:r>
            <a:r>
              <a:rPr lang="ja-JP" altLang="en-US" b="1" dirty="0">
                <a:solidFill>
                  <a:srgbClr val="00B050"/>
                </a:solidFill>
              </a:rPr>
              <a:t>-DAER_ENABLE_CUQUANTUM=true</a:t>
            </a:r>
            <a:r>
              <a:rPr lang="ja-JP" altLang="en-US" dirty="0">
                <a:solidFill>
                  <a:schemeClr val="bg1"/>
                </a:solidFill>
              </a:rPr>
              <a:t>  --</a:t>
            </a:r>
          </a:p>
        </p:txBody>
      </p:sp>
      <p:sp>
        <p:nvSpPr>
          <p:cNvPr id="18" name="TextBox 17">
            <a:extLst>
              <a:ext uri="{FF2B5EF4-FFF2-40B4-BE49-F238E27FC236}">
                <a16:creationId xmlns:a16="http://schemas.microsoft.com/office/drawing/2014/main" id="{F7EB0032-FD99-AF0B-C56A-B95A9844AB3E}"/>
              </a:ext>
            </a:extLst>
          </p:cNvPr>
          <p:cNvSpPr txBox="1"/>
          <p:nvPr/>
        </p:nvSpPr>
        <p:spPr>
          <a:xfrm>
            <a:off x="373811" y="958008"/>
            <a:ext cx="2200924"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1) Install required software</a:t>
            </a:r>
            <a:endParaRPr kumimoji="1" lang="ja-JP" altLang="en-US" sz="1400" dirty="0" err="1">
              <a:solidFill>
                <a:schemeClr val="bg1"/>
              </a:solidFill>
              <a:latin typeface="IBM Plex Sans" charset="0"/>
              <a:ea typeface="IBM Plex Sans" charset="0"/>
              <a:cs typeface="IBM Plex Sans" charset="0"/>
            </a:endParaRPr>
          </a:p>
        </p:txBody>
      </p:sp>
      <p:sp>
        <p:nvSpPr>
          <p:cNvPr id="19" name="TextBox 18">
            <a:extLst>
              <a:ext uri="{FF2B5EF4-FFF2-40B4-BE49-F238E27FC236}">
                <a16:creationId xmlns:a16="http://schemas.microsoft.com/office/drawing/2014/main" id="{950C5A02-A30B-F9C1-AD1C-A03E6F49B332}"/>
              </a:ext>
            </a:extLst>
          </p:cNvPr>
          <p:cNvSpPr txBox="1"/>
          <p:nvPr/>
        </p:nvSpPr>
        <p:spPr>
          <a:xfrm>
            <a:off x="642294" y="1200788"/>
            <a:ext cx="4661533"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CUDA toolkit  (https://developer.nvidia.com/cuda-toolkit)</a:t>
            </a:r>
            <a:endParaRPr kumimoji="1" lang="ja-JP" altLang="en-US" sz="1400" dirty="0" err="1">
              <a:solidFill>
                <a:schemeClr val="bg1"/>
              </a:solidFill>
              <a:latin typeface="IBM Plex Sans" charset="0"/>
              <a:ea typeface="IBM Plex Sans" charset="0"/>
              <a:cs typeface="IBM Plex Sans" charset="0"/>
            </a:endParaRPr>
          </a:p>
        </p:txBody>
      </p:sp>
      <p:sp>
        <p:nvSpPr>
          <p:cNvPr id="20" name="TextBox 19">
            <a:extLst>
              <a:ext uri="{FF2B5EF4-FFF2-40B4-BE49-F238E27FC236}">
                <a16:creationId xmlns:a16="http://schemas.microsoft.com/office/drawing/2014/main" id="{DF4B5D6F-EB5E-071C-C84A-554170ADC88D}"/>
              </a:ext>
            </a:extLst>
          </p:cNvPr>
          <p:cNvSpPr txBox="1"/>
          <p:nvPr/>
        </p:nvSpPr>
        <p:spPr>
          <a:xfrm>
            <a:off x="642294" y="1441382"/>
            <a:ext cx="5174493"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err="1">
                <a:solidFill>
                  <a:schemeClr val="bg1"/>
                </a:solidFill>
                <a:latin typeface="IBM Plex Sans" charset="0"/>
                <a:ea typeface="IBM Plex Sans" charset="0"/>
                <a:cs typeface="IBM Plex Sans" charset="0"/>
              </a:rPr>
              <a:t>cuQuantumSDK</a:t>
            </a:r>
            <a:r>
              <a:rPr kumimoji="1" lang="en-US" altLang="ja-JP" sz="1400" dirty="0">
                <a:solidFill>
                  <a:schemeClr val="bg1"/>
                </a:solidFill>
                <a:latin typeface="IBM Plex Sans" charset="0"/>
                <a:ea typeface="IBM Plex Sans" charset="0"/>
                <a:cs typeface="IBM Plex Sans" charset="0"/>
              </a:rPr>
              <a:t>  (https://developer.nvidia.com/cuquantum-sdk)</a:t>
            </a:r>
            <a:endParaRPr kumimoji="1" lang="ja-JP" altLang="en-US" sz="1400" dirty="0" err="1">
              <a:solidFill>
                <a:schemeClr val="bg1"/>
              </a:solidFill>
              <a:latin typeface="IBM Plex Sans" charset="0"/>
              <a:ea typeface="IBM Plex Sans" charset="0"/>
              <a:cs typeface="IBM Plex Sans" charset="0"/>
            </a:endParaRPr>
          </a:p>
        </p:txBody>
      </p:sp>
      <p:sp>
        <p:nvSpPr>
          <p:cNvPr id="21" name="TextBox 20">
            <a:extLst>
              <a:ext uri="{FF2B5EF4-FFF2-40B4-BE49-F238E27FC236}">
                <a16:creationId xmlns:a16="http://schemas.microsoft.com/office/drawing/2014/main" id="{A978B774-D4A2-1752-6DE8-349889D03419}"/>
              </a:ext>
            </a:extLst>
          </p:cNvPr>
          <p:cNvSpPr txBox="1"/>
          <p:nvPr/>
        </p:nvSpPr>
        <p:spPr>
          <a:xfrm>
            <a:off x="642294" y="1727550"/>
            <a:ext cx="4280018"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err="1">
                <a:solidFill>
                  <a:schemeClr val="bg1"/>
                </a:solidFill>
                <a:latin typeface="IBM Plex Sans" charset="0"/>
                <a:ea typeface="IBM Plex Sans" charset="0"/>
                <a:cs typeface="IBM Plex Sans" charset="0"/>
              </a:rPr>
              <a:t>cuTENSOR</a:t>
            </a:r>
            <a:r>
              <a:rPr kumimoji="1" lang="en-US" altLang="ja-JP" sz="1400" dirty="0">
                <a:solidFill>
                  <a:schemeClr val="bg1"/>
                </a:solidFill>
                <a:latin typeface="IBM Plex Sans" charset="0"/>
                <a:ea typeface="IBM Plex Sans" charset="0"/>
                <a:cs typeface="IBM Plex Sans" charset="0"/>
              </a:rPr>
              <a:t>    (https://developer.nvidia.com/cutensor)</a:t>
            </a:r>
            <a:endParaRPr kumimoji="1" lang="ja-JP" altLang="en-US" sz="1400" dirty="0" err="1">
              <a:solidFill>
                <a:schemeClr val="bg1"/>
              </a:solidFill>
              <a:latin typeface="IBM Plex Sans" charset="0"/>
              <a:ea typeface="IBM Plex Sans" charset="0"/>
              <a:cs typeface="IBM Plex Sans" charset="0"/>
            </a:endParaRPr>
          </a:p>
        </p:txBody>
      </p:sp>
      <p:sp>
        <p:nvSpPr>
          <p:cNvPr id="22" name="TextBox 21">
            <a:extLst>
              <a:ext uri="{FF2B5EF4-FFF2-40B4-BE49-F238E27FC236}">
                <a16:creationId xmlns:a16="http://schemas.microsoft.com/office/drawing/2014/main" id="{9698511F-0BAF-88BE-0632-A8CF98C2CBF1}"/>
              </a:ext>
            </a:extLst>
          </p:cNvPr>
          <p:cNvSpPr txBox="1"/>
          <p:nvPr/>
        </p:nvSpPr>
        <p:spPr>
          <a:xfrm>
            <a:off x="373811" y="2009122"/>
            <a:ext cx="3452868"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2)Build </a:t>
            </a:r>
            <a:r>
              <a:rPr kumimoji="1" lang="en-US" altLang="ja-JP" sz="1400" dirty="0" err="1">
                <a:solidFill>
                  <a:schemeClr val="bg1"/>
                </a:solidFill>
                <a:latin typeface="IBM Plex Sans" charset="0"/>
                <a:ea typeface="IBM Plex Sans" charset="0"/>
                <a:cs typeface="IBM Plex Sans" charset="0"/>
              </a:rPr>
              <a:t>Qiskit</a:t>
            </a:r>
            <a:r>
              <a:rPr kumimoji="1" lang="en-US" altLang="ja-JP" sz="1400" dirty="0">
                <a:solidFill>
                  <a:schemeClr val="bg1"/>
                </a:solidFill>
                <a:latin typeface="IBM Plex Sans" charset="0"/>
                <a:ea typeface="IBM Plex Sans" charset="0"/>
                <a:cs typeface="IBM Plex Sans" charset="0"/>
              </a:rPr>
              <a:t> Aer with </a:t>
            </a:r>
            <a:r>
              <a:rPr kumimoji="1" lang="en-US" altLang="ja-JP" sz="1400" dirty="0" err="1">
                <a:solidFill>
                  <a:schemeClr val="bg1"/>
                </a:solidFill>
                <a:latin typeface="IBM Plex Sans" charset="0"/>
                <a:ea typeface="IBM Plex Sans" charset="0"/>
                <a:cs typeface="IBM Plex Sans" charset="0"/>
              </a:rPr>
              <a:t>cuQuantum</a:t>
            </a:r>
            <a:r>
              <a:rPr kumimoji="1" lang="en-US" altLang="ja-JP" sz="1400" dirty="0">
                <a:solidFill>
                  <a:schemeClr val="bg1"/>
                </a:solidFill>
                <a:latin typeface="IBM Plex Sans" charset="0"/>
                <a:ea typeface="IBM Plex Sans" charset="0"/>
                <a:cs typeface="IBM Plex Sans" charset="0"/>
              </a:rPr>
              <a:t> support</a:t>
            </a:r>
            <a:endParaRPr kumimoji="1" lang="ja-JP" altLang="en-US" sz="1400" dirty="0" err="1">
              <a:solidFill>
                <a:schemeClr val="bg1"/>
              </a:solidFill>
              <a:latin typeface="IBM Plex Sans" charset="0"/>
              <a:ea typeface="IBM Plex Sans" charset="0"/>
              <a:cs typeface="IBM Plex Sans" charset="0"/>
            </a:endParaRPr>
          </a:p>
        </p:txBody>
      </p:sp>
      <p:sp>
        <p:nvSpPr>
          <p:cNvPr id="23" name="TextBox 22">
            <a:extLst>
              <a:ext uri="{FF2B5EF4-FFF2-40B4-BE49-F238E27FC236}">
                <a16:creationId xmlns:a16="http://schemas.microsoft.com/office/drawing/2014/main" id="{078389FC-073B-9589-C7A6-45C0C2715779}"/>
              </a:ext>
            </a:extLst>
          </p:cNvPr>
          <p:cNvSpPr txBox="1"/>
          <p:nvPr/>
        </p:nvSpPr>
        <p:spPr>
          <a:xfrm>
            <a:off x="182218" y="3278861"/>
            <a:ext cx="2433358"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Run tensor network simulator</a:t>
            </a:r>
            <a:endParaRPr kumimoji="1" lang="ja-JP" altLang="en-US" sz="1400" dirty="0" err="1">
              <a:solidFill>
                <a:schemeClr val="bg1"/>
              </a:solidFill>
              <a:latin typeface="IBM Plex Sans" charset="0"/>
              <a:ea typeface="IBM Plex Sans" charset="0"/>
              <a:cs typeface="IBM Plex Sans" charset="0"/>
            </a:endParaRPr>
          </a:p>
        </p:txBody>
      </p:sp>
      <p:sp>
        <p:nvSpPr>
          <p:cNvPr id="25" name="TextBox 24">
            <a:extLst>
              <a:ext uri="{FF2B5EF4-FFF2-40B4-BE49-F238E27FC236}">
                <a16:creationId xmlns:a16="http://schemas.microsoft.com/office/drawing/2014/main" id="{E701360B-A6D4-15B1-27DA-B1B1D94FE390}"/>
              </a:ext>
            </a:extLst>
          </p:cNvPr>
          <p:cNvSpPr txBox="1"/>
          <p:nvPr/>
        </p:nvSpPr>
        <p:spPr>
          <a:xfrm>
            <a:off x="642294" y="3608008"/>
            <a:ext cx="5738004" cy="300082"/>
          </a:xfrm>
          <a:prstGeom prst="rect">
            <a:avLst/>
          </a:prstGeom>
          <a:noFill/>
        </p:spPr>
        <p:txBody>
          <a:bodyPr wrap="square">
            <a:spAutoFit/>
          </a:bodyPr>
          <a:lstStyle/>
          <a:p>
            <a:r>
              <a:rPr lang="ja-JP" altLang="en-US" dirty="0">
                <a:solidFill>
                  <a:schemeClr val="bg1"/>
                </a:solidFill>
              </a:rPr>
              <a:t>sim = AerSimulator(method='tensor_network', device='GPU')</a:t>
            </a:r>
          </a:p>
        </p:txBody>
      </p:sp>
      <p:sp>
        <p:nvSpPr>
          <p:cNvPr id="26" name="TextBox 25">
            <a:extLst>
              <a:ext uri="{FF2B5EF4-FFF2-40B4-BE49-F238E27FC236}">
                <a16:creationId xmlns:a16="http://schemas.microsoft.com/office/drawing/2014/main" id="{36430BDF-6DCC-6B08-7D1A-12CB09983121}"/>
              </a:ext>
            </a:extLst>
          </p:cNvPr>
          <p:cNvSpPr txBox="1"/>
          <p:nvPr/>
        </p:nvSpPr>
        <p:spPr>
          <a:xfrm>
            <a:off x="4351651" y="4021702"/>
            <a:ext cx="3193182"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rgbClr val="00B0F0"/>
                </a:solidFill>
                <a:latin typeface="IBM Plex Sans" charset="0"/>
                <a:ea typeface="IBM Plex Sans" charset="0"/>
                <a:cs typeface="IBM Plex Sans" charset="0"/>
              </a:rPr>
              <a:t>device=</a:t>
            </a:r>
            <a:r>
              <a:rPr lang="ja-JP" altLang="en-US" sz="1400" dirty="0">
                <a:solidFill>
                  <a:srgbClr val="00B0F0"/>
                </a:solidFill>
              </a:rPr>
              <a:t>‘</a:t>
            </a:r>
            <a:r>
              <a:rPr lang="en-US" altLang="ja-JP" sz="1400" dirty="0">
                <a:solidFill>
                  <a:srgbClr val="00B0F0"/>
                </a:solidFill>
              </a:rPr>
              <a:t>C</a:t>
            </a:r>
            <a:r>
              <a:rPr lang="ja-JP" altLang="en-US" sz="1400" dirty="0">
                <a:solidFill>
                  <a:srgbClr val="00B0F0"/>
                </a:solidFill>
              </a:rPr>
              <a:t>PU‘ </a:t>
            </a:r>
            <a:r>
              <a:rPr lang="en-US" altLang="ja-JP" sz="1400" dirty="0">
                <a:solidFill>
                  <a:srgbClr val="00B0F0"/>
                </a:solidFill>
              </a:rPr>
              <a:t>is not supported currently</a:t>
            </a:r>
            <a:endParaRPr kumimoji="1" lang="ja-JP" altLang="en-US" sz="1400" dirty="0">
              <a:solidFill>
                <a:srgbClr val="00B0F0"/>
              </a:solidFill>
              <a:latin typeface="IBM Plex Sans" charset="0"/>
              <a:ea typeface="IBM Plex Sans" charset="0"/>
              <a:cs typeface="IBM Plex Sans" charset="0"/>
            </a:endParaRPr>
          </a:p>
        </p:txBody>
      </p:sp>
    </p:spTree>
    <p:extLst>
      <p:ext uri="{BB962C8B-B14F-4D97-AF65-F5344CB8AC3E}">
        <p14:creationId xmlns:p14="http://schemas.microsoft.com/office/powerpoint/2010/main" val="200424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61A-0C68-0DE5-E610-DC59D900F6DB}"/>
              </a:ext>
            </a:extLst>
          </p:cNvPr>
          <p:cNvSpPr>
            <a:spLocks noGrp="1"/>
          </p:cNvSpPr>
          <p:nvPr>
            <p:ph type="title"/>
          </p:nvPr>
        </p:nvSpPr>
        <p:spPr/>
        <p:txBody>
          <a:bodyPr/>
          <a:lstStyle/>
          <a:p>
            <a:r>
              <a:rPr lang="en-US" altLang="ja-JP" dirty="0"/>
              <a:t>Simulating QAOA by Tensor Network</a:t>
            </a:r>
            <a:endParaRPr kumimoji="1" lang="ja-JP" altLang="en-US" dirty="0"/>
          </a:p>
        </p:txBody>
      </p:sp>
      <p:pic>
        <p:nvPicPr>
          <p:cNvPr id="4" name="Picture 3">
            <a:extLst>
              <a:ext uri="{FF2B5EF4-FFF2-40B4-BE49-F238E27FC236}">
                <a16:creationId xmlns:a16="http://schemas.microsoft.com/office/drawing/2014/main" id="{AB0F83FA-5C81-896D-3B20-5438F05212E2}"/>
              </a:ext>
            </a:extLst>
          </p:cNvPr>
          <p:cNvPicPr>
            <a:picLocks noChangeAspect="1"/>
          </p:cNvPicPr>
          <p:nvPr/>
        </p:nvPicPr>
        <p:blipFill>
          <a:blip r:embed="rId2"/>
          <a:stretch>
            <a:fillRect/>
          </a:stretch>
        </p:blipFill>
        <p:spPr>
          <a:xfrm>
            <a:off x="109125" y="719415"/>
            <a:ext cx="6050860" cy="4222917"/>
          </a:xfrm>
          <a:prstGeom prst="rect">
            <a:avLst/>
          </a:prstGeom>
        </p:spPr>
      </p:pic>
      <p:sp>
        <p:nvSpPr>
          <p:cNvPr id="5" name="TextBox 4">
            <a:extLst>
              <a:ext uri="{FF2B5EF4-FFF2-40B4-BE49-F238E27FC236}">
                <a16:creationId xmlns:a16="http://schemas.microsoft.com/office/drawing/2014/main" id="{02737905-77A0-EBD3-93C5-D5936561E5F1}"/>
              </a:ext>
            </a:extLst>
          </p:cNvPr>
          <p:cNvSpPr txBox="1"/>
          <p:nvPr/>
        </p:nvSpPr>
        <p:spPr>
          <a:xfrm>
            <a:off x="6261171" y="833887"/>
            <a:ext cx="2881223" cy="1216423"/>
          </a:xfrm>
          <a:prstGeom prst="rect">
            <a:avLst/>
          </a:prstGeom>
          <a:noFill/>
        </p:spPr>
        <p:txBody>
          <a:bodyPr wrap="squar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Simulating QAOA circuit with expectation values</a:t>
            </a:r>
          </a:p>
          <a:p>
            <a:pPr algn="l">
              <a:lnSpc>
                <a:spcPct val="110000"/>
              </a:lnSpc>
              <a:spcBef>
                <a:spcPts val="1100"/>
              </a:spcBef>
            </a:pPr>
            <a:endParaRPr kumimoji="1" lang="en-US" altLang="ja-JP" sz="1400" dirty="0">
              <a:solidFill>
                <a:schemeClr val="bg1"/>
              </a:solidFill>
              <a:latin typeface="IBM Plex Sans" charset="0"/>
              <a:ea typeface="IBM Plex Sans" charset="0"/>
              <a:cs typeface="IBM Plex Sans" charset="0"/>
            </a:endParaRPr>
          </a:p>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Using NVIDIA Tesla V100 (32GB)</a:t>
            </a:r>
            <a:endParaRPr kumimoji="1" lang="ja-JP" altLang="en-US" sz="14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790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11E2-0962-CFB0-DF6A-CD59D910EFAE}"/>
              </a:ext>
            </a:extLst>
          </p:cNvPr>
          <p:cNvSpPr>
            <a:spLocks noGrp="1"/>
          </p:cNvSpPr>
          <p:nvPr>
            <p:ph type="title"/>
          </p:nvPr>
        </p:nvSpPr>
        <p:spPr/>
        <p:txBody>
          <a:bodyPr/>
          <a:lstStyle/>
          <a:p>
            <a:r>
              <a:rPr kumimoji="1" lang="en-US" altLang="ja-JP" dirty="0"/>
              <a:t>What is Good Application for Tensor Network Simulator ?</a:t>
            </a:r>
            <a:endParaRPr kumimoji="1" lang="ja-JP" altLang="en-US" dirty="0"/>
          </a:p>
        </p:txBody>
      </p:sp>
      <p:sp>
        <p:nvSpPr>
          <p:cNvPr id="3" name="Text Placeholder 2">
            <a:extLst>
              <a:ext uri="{FF2B5EF4-FFF2-40B4-BE49-F238E27FC236}">
                <a16:creationId xmlns:a16="http://schemas.microsoft.com/office/drawing/2014/main" id="{023B010A-15E9-9966-8387-616DCD495243}"/>
              </a:ext>
            </a:extLst>
          </p:cNvPr>
          <p:cNvSpPr>
            <a:spLocks noGrp="1"/>
          </p:cNvSpPr>
          <p:nvPr>
            <p:ph type="body" sz="quarter" idx="12"/>
          </p:nvPr>
        </p:nvSpPr>
        <p:spPr/>
        <p:txBody>
          <a:bodyPr/>
          <a:lstStyle/>
          <a:p>
            <a:pPr marL="285750" indent="-285750">
              <a:buFont typeface="Arial" panose="020B0604020202020204" pitchFamily="34" charset="0"/>
              <a:buChar char="•"/>
            </a:pPr>
            <a:r>
              <a:rPr kumimoji="1" lang="en-US" altLang="ja-JP" dirty="0"/>
              <a:t>Small number of entanglements</a:t>
            </a:r>
          </a:p>
          <a:p>
            <a:pPr marL="422910" lvl="1" indent="-285750">
              <a:buFont typeface="Arial" panose="020B0604020202020204" pitchFamily="34" charset="0"/>
              <a:buChar char="•"/>
            </a:pPr>
            <a:r>
              <a:rPr kumimoji="1" lang="en-US" altLang="ja-JP" dirty="0"/>
              <a:t>Size of tensor for network contraction is depending on complexity of circuit</a:t>
            </a:r>
          </a:p>
          <a:p>
            <a:pPr marL="285750" indent="-285750">
              <a:buFont typeface="Arial" panose="020B0604020202020204" pitchFamily="34" charset="0"/>
              <a:buChar char="•"/>
            </a:pPr>
            <a:r>
              <a:rPr lang="en-US" altLang="ja-JP" dirty="0"/>
              <a:t>Small number of branches</a:t>
            </a:r>
          </a:p>
          <a:p>
            <a:pPr marL="422910" lvl="1" indent="-285750">
              <a:buFont typeface="Arial" panose="020B0604020202020204" pitchFamily="34" charset="0"/>
              <a:buChar char="•"/>
            </a:pPr>
            <a:r>
              <a:rPr kumimoji="1" lang="en-US" altLang="ja-JP" dirty="0"/>
              <a:t>Multi-shots simulation </a:t>
            </a:r>
            <a:r>
              <a:rPr lang="en-US" altLang="ja-JP" dirty="0"/>
              <a:t>takes very long time</a:t>
            </a:r>
          </a:p>
          <a:p>
            <a:pPr marL="285750" indent="-285750">
              <a:buFont typeface="Arial" panose="020B0604020202020204" pitchFamily="34" charset="0"/>
              <a:buChar char="•"/>
            </a:pPr>
            <a:r>
              <a:rPr kumimoji="1" lang="en-US" altLang="ja-JP" dirty="0"/>
              <a:t>Without measure / sampling measure</a:t>
            </a:r>
          </a:p>
          <a:p>
            <a:pPr marL="422910" lvl="1" indent="-285750">
              <a:buFont typeface="Arial" panose="020B0604020202020204" pitchFamily="34" charset="0"/>
              <a:buChar char="•"/>
            </a:pPr>
            <a:r>
              <a:rPr kumimoji="1" lang="en-US" altLang="ja-JP" dirty="0"/>
              <a:t>Expectation values is very fast </a:t>
            </a:r>
            <a:r>
              <a:rPr kumimoji="1" lang="en-US" altLang="ja-JP" dirty="0">
                <a:sym typeface="Wingdings" panose="05000000000000000000" pitchFamily="2" charset="2"/>
              </a:rPr>
              <a:t></a:t>
            </a:r>
          </a:p>
          <a:p>
            <a:pPr marL="285750" indent="-285750">
              <a:buFont typeface="Arial" panose="020B0604020202020204" pitchFamily="34" charset="0"/>
              <a:buChar char="•"/>
            </a:pPr>
            <a:r>
              <a:rPr lang="en-US" altLang="ja-JP" dirty="0">
                <a:sym typeface="Wingdings" panose="05000000000000000000" pitchFamily="2" charset="2"/>
              </a:rPr>
              <a:t>So what is good application?</a:t>
            </a:r>
          </a:p>
          <a:p>
            <a:pPr marL="422910" lvl="1" indent="-285750">
              <a:buFont typeface="Arial" panose="020B0604020202020204" pitchFamily="34" charset="0"/>
              <a:buChar char="•"/>
            </a:pPr>
            <a:r>
              <a:rPr lang="en-US" altLang="ja-JP" dirty="0">
                <a:sym typeface="Wingdings" panose="05000000000000000000" pitchFamily="2" charset="2"/>
              </a:rPr>
              <a:t>It is similar to circuit cutting / knitting</a:t>
            </a:r>
            <a:endParaRPr kumimoji="1" lang="ja-JP" altLang="en-US" dirty="0"/>
          </a:p>
        </p:txBody>
      </p:sp>
    </p:spTree>
    <p:extLst>
      <p:ext uri="{BB962C8B-B14F-4D97-AF65-F5344CB8AC3E}">
        <p14:creationId xmlns:p14="http://schemas.microsoft.com/office/powerpoint/2010/main" val="3661716684"/>
      </p:ext>
    </p:extLst>
  </p:cSld>
  <p:clrMapOvr>
    <a:masterClrMapping/>
  </p:clrMapOvr>
</p:sld>
</file>

<file path=ppt/theme/theme1.xml><?xml version="1.0" encoding="utf-8"?>
<a:theme xmlns:a="http://schemas.openxmlformats.org/drawingml/2006/main" name="IBM Quantum Master (Light)">
  <a:themeElements>
    <a:clrScheme name="Custom 17">
      <a:dk1>
        <a:srgbClr val="161616"/>
      </a:dk1>
      <a:lt1>
        <a:srgbClr val="FFFFFF"/>
      </a:lt1>
      <a:dk2>
        <a:srgbClr val="262626"/>
      </a:dk2>
      <a:lt2>
        <a:srgbClr val="F4F4F4"/>
      </a:lt2>
      <a:accent1>
        <a:srgbClr val="0F61FE"/>
      </a:accent1>
      <a:accent2>
        <a:srgbClr val="33B1FF"/>
      </a:accent2>
      <a:accent3>
        <a:srgbClr val="002C9C"/>
      </a:accent3>
      <a:accent4>
        <a:srgbClr val="82CFFF"/>
      </a:accent4>
      <a:accent5>
        <a:srgbClr val="C6C6C6"/>
      </a:accent5>
      <a:accent6>
        <a:srgbClr val="38383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Internal_Presentation_2021_V02" id="{C0D6BECC-41C1-3642-AE4D-E85ABAF7E1D3}" vid="{2F241BAE-D550-C042-9C31-610E0BF45092}"/>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IBM-Quantum_Internal_Presentation_2021_V02</Template>
  <TotalTime>4406</TotalTime>
  <Words>762</Words>
  <Application>Microsoft Office PowerPoint</Application>
  <PresentationFormat>On-screen Show (16:9)</PresentationFormat>
  <Paragraphs>73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.AppleSystemUIFont</vt:lpstr>
      <vt:lpstr>HelvNeue Light for IBM</vt:lpstr>
      <vt:lpstr>IBM Plex Sans Regular</vt:lpstr>
      <vt:lpstr>System Font Regular</vt:lpstr>
      <vt:lpstr>Arial</vt:lpstr>
      <vt:lpstr>Cambria Math</vt:lpstr>
      <vt:lpstr>IBM Plex Sans</vt:lpstr>
      <vt:lpstr>IBM Plex Sans Light</vt:lpstr>
      <vt:lpstr>IBM Plex Sans SemiBold</vt:lpstr>
      <vt:lpstr>Wingdings</vt:lpstr>
      <vt:lpstr>IBM Quantum Master (Light)</vt:lpstr>
      <vt:lpstr>Introducing Tensor Network Simulator on Qiskit Aer</vt:lpstr>
      <vt:lpstr>Qiskit Aer cuQuantum support</vt:lpstr>
      <vt:lpstr>Tensor Network Simulator Overview</vt:lpstr>
      <vt:lpstr>Using Density Matrix Representation</vt:lpstr>
      <vt:lpstr>How to Use Tensor Network Simulator</vt:lpstr>
      <vt:lpstr>Simulating QAOA by Tensor Network</vt:lpstr>
      <vt:lpstr>What is Good Application for Tensor Network Simulator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 Doi</dc:creator>
  <cp:lastModifiedBy>Jun Doi</cp:lastModifiedBy>
  <cp:revision>112</cp:revision>
  <dcterms:created xsi:type="dcterms:W3CDTF">2021-05-25T01:32:15Z</dcterms:created>
  <dcterms:modified xsi:type="dcterms:W3CDTF">2023-03-23T08:36:51Z</dcterms:modified>
</cp:coreProperties>
</file>