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16"/>
  </p:notesMasterIdLst>
  <p:handoutMasterIdLst>
    <p:handoutMasterId r:id="rId17"/>
  </p:handoutMasterIdLst>
  <p:sldIdLst>
    <p:sldId id="425" r:id="rId3"/>
    <p:sldId id="443" r:id="rId4"/>
    <p:sldId id="436" r:id="rId5"/>
    <p:sldId id="445" r:id="rId6"/>
    <p:sldId id="447" r:id="rId7"/>
    <p:sldId id="449" r:id="rId8"/>
    <p:sldId id="448" r:id="rId9"/>
    <p:sldId id="452" r:id="rId10"/>
    <p:sldId id="450" r:id="rId11"/>
    <p:sldId id="441" r:id="rId12"/>
    <p:sldId id="451" r:id="rId13"/>
    <p:sldId id="442" r:id="rId14"/>
    <p:sldId id="439" r:id="rId15"/>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ldId id="425"/>
            <p14:sldId id="443"/>
            <p14:sldId id="436"/>
            <p14:sldId id="445"/>
            <p14:sldId id="447"/>
            <p14:sldId id="449"/>
            <p14:sldId id="448"/>
            <p14:sldId id="452"/>
            <p14:sldId id="450"/>
            <p14:sldId id="441"/>
            <p14:sldId id="451"/>
            <p14:sldId id="442"/>
            <p14:sldId id="439"/>
          </p14:sldIdLst>
        </p14:section>
        <p14:section name="Cover Slides" id="{DACC9F6D-4555-EC4D-8EF5-BC43604DC2E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CE"/>
    <a:srgbClr val="054ADA"/>
    <a:srgbClr val="C1C7CD"/>
    <a:srgbClr val="A2A9B0"/>
    <a:srgbClr val="D4BBFF"/>
    <a:srgbClr val="343A3F"/>
    <a:srgbClr val="491D8B"/>
    <a:srgbClr val="351062"/>
    <a:srgbClr val="DFDFDF"/>
    <a:srgbClr val="002D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7" autoAdjust="0"/>
    <p:restoredTop sz="87640"/>
  </p:normalViewPr>
  <p:slideViewPr>
    <p:cSldViewPr snapToGrid="0" snapToObjects="1">
      <p:cViewPr varScale="1">
        <p:scale>
          <a:sx n="182" d="100"/>
          <a:sy n="182" d="100"/>
        </p:scale>
        <p:origin x="1552" y="6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273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 altLang="ja-JP" sz="1000" b="0" i="0" kern="1200" dirty="0">
                <a:solidFill>
                  <a:schemeClr val="bg1"/>
                </a:solidFill>
                <a:effectLst/>
                <a:latin typeface="IBM Plex Sans" panose="020B0503050203000203" pitchFamily="34" charset="0"/>
                <a:ea typeface="+mn-ea"/>
                <a:cs typeface="+mn-cs"/>
              </a:rPr>
              <a:t>My contribution is efficient evaluation of observable by grouping operators.</a:t>
            </a:r>
          </a:p>
          <a:p>
            <a:r>
              <a:rPr lang="en" altLang="ja-JP" sz="1000" b="0" i="0" kern="1200" dirty="0">
                <a:solidFill>
                  <a:schemeClr val="bg1"/>
                </a:solidFill>
                <a:effectLst/>
                <a:latin typeface="IBM Plex Sans" panose="020B0503050203000203" pitchFamily="34" charset="0"/>
                <a:ea typeface="+mn-ea"/>
                <a:cs typeface="+mn-cs"/>
              </a:rPr>
              <a:t>In quantum chemistry, especially VQE, requires a number of evaluations of expectation.</a:t>
            </a:r>
          </a:p>
          <a:p>
            <a:r>
              <a:rPr lang="en" altLang="ja-JP" sz="1000" b="0" i="0" kern="1200" dirty="0">
                <a:solidFill>
                  <a:schemeClr val="bg1"/>
                </a:solidFill>
                <a:effectLst/>
                <a:latin typeface="IBM Plex Sans" panose="020B0503050203000203" pitchFamily="34" charset="0"/>
                <a:ea typeface="+mn-ea"/>
                <a:cs typeface="+mn-cs"/>
              </a:rPr>
              <a:t>If some of observables are commutating each other, we can apply simultaneous measurement.</a:t>
            </a:r>
          </a:p>
          <a:p>
            <a:r>
              <a:rPr lang="en" altLang="ja-JP" sz="1000" b="0" i="0" kern="1200" dirty="0">
                <a:solidFill>
                  <a:schemeClr val="bg1"/>
                </a:solidFill>
                <a:effectLst/>
                <a:latin typeface="IBM Plex Sans" panose="020B0503050203000203" pitchFamily="34" charset="0"/>
                <a:ea typeface="+mn-ea"/>
                <a:cs typeface="+mn-cs"/>
              </a:rPr>
              <a:t>It can be done by grouping operators according to commutation.</a:t>
            </a:r>
            <a:br>
              <a:rPr lang="en" altLang="ja-JP" sz="1000" b="0" i="0" kern="1200" dirty="0">
                <a:solidFill>
                  <a:schemeClr val="bg1"/>
                </a:solidFill>
                <a:effectLst/>
                <a:latin typeface="IBM Plex Sans" panose="020B0503050203000203" pitchFamily="34" charset="0"/>
                <a:ea typeface="+mn-ea"/>
                <a:cs typeface="+mn-cs"/>
              </a:rPr>
            </a:br>
            <a:endParaRPr lang="en" altLang="ja-JP" sz="1000" b="0" i="0" kern="1200" dirty="0">
              <a:solidFill>
                <a:schemeClr val="bg1"/>
              </a:solidFill>
              <a:effectLst/>
              <a:latin typeface="IBM Plex Sans" panose="020B0503050203000203" pitchFamily="34" charset="0"/>
              <a:ea typeface="+mn-ea"/>
              <a:cs typeface="+mn-cs"/>
            </a:endParaRPr>
          </a:p>
          <a:p>
            <a:r>
              <a:rPr lang="en" altLang="ja-JP" sz="1000" b="0" i="0" kern="1200" dirty="0">
                <a:solidFill>
                  <a:schemeClr val="bg1"/>
                </a:solidFill>
                <a:effectLst/>
                <a:latin typeface="IBM Plex Sans" panose="020B0503050203000203" pitchFamily="34" charset="0"/>
                <a:ea typeface="+mn-ea"/>
                <a:cs typeface="+mn-cs"/>
              </a:rPr>
              <a:t>For example, let Hamiltonian be  I@Z, X@X and I@X. </a:t>
            </a:r>
          </a:p>
          <a:p>
            <a:r>
              <a:rPr lang="en" altLang="ja-JP" sz="1000" b="0" i="0" kern="1200" dirty="0">
                <a:solidFill>
                  <a:schemeClr val="bg1"/>
                </a:solidFill>
                <a:effectLst/>
                <a:latin typeface="IBM Plex Sans" panose="020B0503050203000203" pitchFamily="34" charset="0"/>
                <a:ea typeface="+mn-ea"/>
                <a:cs typeface="+mn-cs"/>
              </a:rPr>
              <a:t>Since X@X and I@X are commuting, this evaluation only need to  calculate I@Z, X@X </a:t>
            </a:r>
          </a:p>
          <a:p>
            <a:br>
              <a:rPr lang="en" altLang="ja-JP" sz="1000" b="0" i="0" kern="1200" dirty="0">
                <a:solidFill>
                  <a:schemeClr val="bg1"/>
                </a:solidFill>
                <a:effectLst/>
                <a:latin typeface="IBM Plex Sans" panose="020B0503050203000203" pitchFamily="34" charset="0"/>
                <a:ea typeface="+mn-ea"/>
                <a:cs typeface="+mn-cs"/>
              </a:rPr>
            </a:b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8246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 altLang="ja-JP" sz="1000" b="0" i="0" kern="1200" dirty="0">
                <a:solidFill>
                  <a:schemeClr val="bg1"/>
                </a:solidFill>
                <a:effectLst/>
                <a:latin typeface="IBM Plex Sans" panose="020B0503050203000203" pitchFamily="34" charset="0"/>
                <a:ea typeface="+mn-ea"/>
                <a:cs typeface="+mn-cs"/>
              </a:rPr>
              <a:t>Existing implementation only check qubit wise commutation. However this method is not equals to general commutation rule.</a:t>
            </a:r>
          </a:p>
          <a:p>
            <a:r>
              <a:rPr lang="en" altLang="ja-JP" sz="1000" b="0" i="0" kern="1200" dirty="0">
                <a:solidFill>
                  <a:schemeClr val="bg1"/>
                </a:solidFill>
                <a:effectLst/>
                <a:latin typeface="IBM Plex Sans" panose="020B0503050203000203" pitchFamily="34" charset="0"/>
                <a:ea typeface="+mn-ea"/>
                <a:cs typeface="+mn-cs"/>
              </a:rPr>
              <a:t>On my implementation, general commutation is evaluated efficiently.</a:t>
            </a:r>
          </a:p>
          <a:p>
            <a:br>
              <a:rPr lang="en" altLang="ja-JP" sz="1000" b="0" i="0" kern="1200" dirty="0">
                <a:solidFill>
                  <a:schemeClr val="bg1"/>
                </a:solidFill>
                <a:effectLst/>
                <a:latin typeface="IBM Plex Sans" panose="020B0503050203000203" pitchFamily="34" charset="0"/>
                <a:ea typeface="+mn-ea"/>
                <a:cs typeface="+mn-cs"/>
              </a:rPr>
            </a:br>
            <a:endParaRPr lang="en" altLang="ja-JP" sz="1000" b="0" i="0" kern="1200" dirty="0">
              <a:solidFill>
                <a:schemeClr val="bg1"/>
              </a:solidFill>
              <a:effectLst/>
              <a:latin typeface="IBM Plex Sans" panose="020B0503050203000203" pitchFamily="34" charset="0"/>
              <a:ea typeface="+mn-ea"/>
              <a:cs typeface="+mn-cs"/>
            </a:endParaRPr>
          </a:p>
          <a:p>
            <a:r>
              <a:rPr lang="en" altLang="ja-JP" sz="1000" b="0" i="0" kern="1200" dirty="0">
                <a:solidFill>
                  <a:schemeClr val="bg1"/>
                </a:solidFill>
                <a:effectLst/>
                <a:latin typeface="IBM Plex Sans" panose="020B0503050203000203" pitchFamily="34" charset="0"/>
                <a:ea typeface="+mn-ea"/>
                <a:cs typeface="+mn-cs"/>
              </a:rPr>
              <a:t>These two implementation makes difference when we consider X@X and Y@Y commutation, where qubit-wise commutation results in incorrect commutation</a:t>
            </a:r>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5856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US" altLang="ja-JP" sz="1000" b="0" i="0" kern="1200" dirty="0">
                <a:solidFill>
                  <a:schemeClr val="bg1"/>
                </a:solidFill>
                <a:effectLst/>
                <a:latin typeface="IBM Plex Sans" panose="020B0503050203000203" pitchFamily="34" charset="0"/>
                <a:ea typeface="+mn-ea"/>
                <a:cs typeface="+mn-cs"/>
              </a:rPr>
              <a:t>This new feature is now merged to main branch last month so that you can use it from Terra 0.21.</a:t>
            </a:r>
          </a:p>
          <a:p>
            <a:r>
              <a:rPr kumimoji="1" lang="en-US" altLang="ja-JP" dirty="0"/>
              <a:t>You can see more detail on </a:t>
            </a:r>
            <a:r>
              <a:rPr kumimoji="1" lang="en-US" altLang="ja-JP" dirty="0" err="1"/>
              <a:t>ReleaseNote</a:t>
            </a:r>
            <a:r>
              <a:rPr kumimoji="1" lang="en-US" altLang="ja-JP" dirty="0"/>
              <a:t> or documentation page.</a:t>
            </a:r>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0900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kumimoji="1" lang="en-US" altLang="ja-JP" dirty="0"/>
              <a:t>The grouping feature is implemented as the name of group_commuting in the class of PauliList and SparsePauliOp. </a:t>
            </a:r>
          </a:p>
          <a:p>
            <a:r>
              <a:rPr kumimoji="1" lang="en-US" altLang="ja-JP" dirty="0"/>
              <a:t>You can see that entire commuting rule results in smaller number of groups compared to </a:t>
            </a:r>
            <a:r>
              <a:rPr kumimoji="1" lang="en-US" altLang="ja-JP" dirty="0" err="1"/>
              <a:t>qubitwise</a:t>
            </a:r>
            <a:r>
              <a:rPr kumimoji="1" lang="en-US" altLang="ja-JP" dirty="0"/>
              <a:t> commuting.</a:t>
            </a:r>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9738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US" altLang="ja-JP" sz="1000" b="0" i="0" kern="1200" dirty="0">
                <a:solidFill>
                  <a:schemeClr val="bg1"/>
                </a:solidFill>
                <a:effectLst/>
                <a:latin typeface="IBM Plex Sans" panose="020B0503050203000203" pitchFamily="34" charset="0"/>
                <a:ea typeface="+mn-ea"/>
                <a:cs typeface="+mn-cs"/>
              </a:rPr>
              <a:t>In addition to my mentor </a:t>
            </a:r>
            <a:r>
              <a:rPr lang="en-US" altLang="ja-JP" sz="1000" b="0" i="0" kern="1200" dirty="0" err="1">
                <a:solidFill>
                  <a:schemeClr val="bg1"/>
                </a:solidFill>
                <a:effectLst/>
                <a:latin typeface="IBM Plex Sans" panose="020B0503050203000203" pitchFamily="34" charset="0"/>
                <a:ea typeface="+mn-ea"/>
                <a:cs typeface="+mn-cs"/>
              </a:rPr>
              <a:t>Ikko</a:t>
            </a:r>
            <a:r>
              <a:rPr lang="en-US" altLang="ja-JP" sz="1000" b="0" i="0" kern="1200" dirty="0">
                <a:solidFill>
                  <a:schemeClr val="bg1"/>
                </a:solidFill>
                <a:effectLst/>
                <a:latin typeface="IBM Plex Sans" panose="020B0503050203000203" pitchFamily="34" charset="0"/>
                <a:ea typeface="+mn-ea"/>
                <a:cs typeface="+mn-cs"/>
              </a:rPr>
              <a:t>,  Jake reviewed my pull request and advised about readable coding especially </a:t>
            </a:r>
            <a:r>
              <a:rPr lang="en-US" altLang="ja-JP" sz="1000" b="0" i="0" kern="1200" dirty="0" err="1">
                <a:solidFill>
                  <a:schemeClr val="bg1"/>
                </a:solidFill>
                <a:effectLst/>
                <a:latin typeface="IBM Plex Sans" panose="020B0503050203000203" pitchFamily="34" charset="0"/>
                <a:ea typeface="+mn-ea"/>
                <a:cs typeface="+mn-cs"/>
              </a:rPr>
              <a:t>numpy</a:t>
            </a:r>
            <a:r>
              <a:rPr lang="en-US" altLang="ja-JP" sz="1000" b="0" i="0" kern="1200" dirty="0">
                <a:solidFill>
                  <a:schemeClr val="bg1"/>
                </a:solidFill>
                <a:effectLst/>
                <a:latin typeface="IBM Plex Sans" panose="020B0503050203000203" pitchFamily="34" charset="0"/>
                <a:ea typeface="+mn-ea"/>
                <a:cs typeface="+mn-cs"/>
              </a:rPr>
              <a:t> operation.</a:t>
            </a:r>
          </a:p>
          <a:p>
            <a:r>
              <a:rPr lang="en-US" altLang="ja-JP" sz="1000" b="0" i="0" kern="1200" dirty="0">
                <a:solidFill>
                  <a:schemeClr val="bg1"/>
                </a:solidFill>
                <a:effectLst/>
                <a:latin typeface="IBM Plex Sans" panose="020B0503050203000203" pitchFamily="34" charset="0"/>
                <a:ea typeface="+mn-ea"/>
                <a:cs typeface="+mn-cs"/>
              </a:rPr>
              <a:t>Thanks to his kind help, we achieved clear performance improvement of 10%.</a:t>
            </a:r>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83513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 altLang="ja-JP" sz="1000" b="0" i="0" kern="1200" dirty="0">
                <a:solidFill>
                  <a:schemeClr val="bg1"/>
                </a:solidFill>
                <a:effectLst/>
                <a:latin typeface="IBM Plex Sans" panose="020B0503050203000203" pitchFamily="34" charset="0"/>
                <a:ea typeface="+mn-ea"/>
                <a:cs typeface="+mn-cs"/>
              </a:rPr>
              <a:t>As the use case of this feature, we expect that we are able to reduce calculation of VQE 20 times smaller.</a:t>
            </a:r>
          </a:p>
          <a:p>
            <a:r>
              <a:rPr lang="en" altLang="ja-JP" sz="1000" b="0" i="0" kern="1200" dirty="0">
                <a:solidFill>
                  <a:schemeClr val="bg1"/>
                </a:solidFill>
                <a:effectLst/>
                <a:latin typeface="IBM Plex Sans" panose="020B0503050203000203" pitchFamily="34" charset="0"/>
                <a:ea typeface="+mn-ea"/>
                <a:cs typeface="+mn-cs"/>
              </a:rPr>
              <a:t>Here I will show it in short demo taking the example of Qiskit Challenge 2022 exercise 4.</a:t>
            </a:r>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67860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kumimoji="1" lang="en-US" altLang="ja-JP" dirty="0"/>
              <a:t>Let me mention the future work.</a:t>
            </a:r>
          </a:p>
          <a:p>
            <a:r>
              <a:rPr kumimoji="1" lang="en-US" altLang="ja-JP" dirty="0"/>
              <a:t>This is the tutorial page of </a:t>
            </a:r>
            <a:r>
              <a:rPr kumimoji="1" lang="en-US" altLang="ja-JP" dirty="0" err="1"/>
              <a:t>operator_flow</a:t>
            </a:r>
            <a:r>
              <a:rPr kumimoji="1" lang="en-US" altLang="ja-JP" dirty="0"/>
              <a:t> class.</a:t>
            </a:r>
          </a:p>
          <a:p>
            <a:r>
              <a:rPr kumimoji="1" lang="en-US" altLang="ja-JP" dirty="0"/>
              <a:t>In this tutorial, </a:t>
            </a:r>
            <a:r>
              <a:rPr kumimoji="1" lang="en-US" altLang="ja-JP" dirty="0" err="1"/>
              <a:t>AbrianGrouper</a:t>
            </a:r>
            <a:r>
              <a:rPr kumimoji="1" lang="en-US" altLang="ja-JP" dirty="0"/>
              <a:t> option is used to reduce calculation.</a:t>
            </a:r>
          </a:p>
          <a:p>
            <a:r>
              <a:rPr kumimoji="1" lang="en-US" altLang="ja-JP" dirty="0"/>
              <a:t>I found that the internal algorithm still use qubit-wise commutation, meaning that my algorithm can come into play.</a:t>
            </a:r>
          </a:p>
          <a:p>
            <a:r>
              <a:rPr kumimoji="1" lang="en-US" altLang="ja-JP" dirty="0"/>
              <a:t>I am planning switching this algorithm into my developed algorithm.</a:t>
            </a:r>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96089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822450" y="228600"/>
            <a:ext cx="3213100" cy="1808163"/>
          </a:xfrm>
        </p:spPr>
      </p:sp>
      <p:sp>
        <p:nvSpPr>
          <p:cNvPr id="3" name="ノート プレースホルダー 2"/>
          <p:cNvSpPr>
            <a:spLocks noGrp="1"/>
          </p:cNvSpPr>
          <p:nvPr>
            <p:ph type="body" idx="1"/>
          </p:nvPr>
        </p:nvSpPr>
        <p:spPr/>
        <p:txBody>
          <a:bodyPr/>
          <a:lstStyle/>
          <a:p>
            <a:r>
              <a:rPr lang="en" altLang="ja-JP" sz="1000" b="0" i="0" kern="1200" dirty="0">
                <a:solidFill>
                  <a:schemeClr val="bg1"/>
                </a:solidFill>
                <a:effectLst/>
                <a:latin typeface="IBM Plex Sans" panose="020B0503050203000203" pitchFamily="34" charset="0"/>
                <a:ea typeface="+mn-ea"/>
                <a:cs typeface="+mn-cs"/>
              </a:rPr>
              <a:t>Here is a summary of our work.</a:t>
            </a:r>
          </a:p>
          <a:p>
            <a:r>
              <a:rPr lang="en" altLang="ja-JP" sz="1000" b="0" i="0" kern="1200" dirty="0">
                <a:solidFill>
                  <a:schemeClr val="bg1"/>
                </a:solidFill>
                <a:effectLst/>
                <a:latin typeface="IBM Plex Sans" panose="020B0503050203000203" pitchFamily="34" charset="0"/>
                <a:ea typeface="+mn-ea"/>
                <a:cs typeface="+mn-cs"/>
              </a:rPr>
              <a:t>We have contributed Qiskit </a:t>
            </a:r>
            <a:r>
              <a:rPr lang="en" altLang="ja-JP" sz="1000" b="0" i="0" kern="1200" dirty="0" err="1">
                <a:solidFill>
                  <a:schemeClr val="bg1"/>
                </a:solidFill>
                <a:effectLst/>
                <a:latin typeface="IBM Plex Sans" panose="020B0503050203000203" pitchFamily="34" charset="0"/>
                <a:ea typeface="+mn-ea"/>
                <a:cs typeface="+mn-cs"/>
              </a:rPr>
              <a:t>Github</a:t>
            </a:r>
            <a:r>
              <a:rPr lang="en" altLang="ja-JP" sz="1000" b="0" i="0" kern="1200" dirty="0">
                <a:solidFill>
                  <a:schemeClr val="bg1"/>
                </a:solidFill>
                <a:effectLst/>
                <a:latin typeface="IBM Plex Sans" panose="020B0503050203000203" pitchFamily="34" charset="0"/>
                <a:ea typeface="+mn-ea"/>
                <a:cs typeface="+mn-cs"/>
              </a:rPr>
              <a:t> especially for </a:t>
            </a:r>
            <a:r>
              <a:rPr lang="en" altLang="ja-JP" sz="1000" b="0" i="0" kern="1200" dirty="0" err="1">
                <a:solidFill>
                  <a:schemeClr val="bg1"/>
                </a:solidFill>
                <a:effectLst/>
                <a:latin typeface="IBM Plex Sans" panose="020B0503050203000203" pitchFamily="34" charset="0"/>
                <a:ea typeface="+mn-ea"/>
                <a:cs typeface="+mn-cs"/>
              </a:rPr>
              <a:t>quantum_info</a:t>
            </a:r>
            <a:r>
              <a:rPr lang="en" altLang="ja-JP" sz="1000" b="0" i="0" kern="1200" dirty="0">
                <a:solidFill>
                  <a:schemeClr val="bg1"/>
                </a:solidFill>
                <a:effectLst/>
                <a:latin typeface="IBM Plex Sans" panose="020B0503050203000203" pitchFamily="34" charset="0"/>
                <a:ea typeface="+mn-ea"/>
                <a:cs typeface="+mn-cs"/>
              </a:rPr>
              <a:t> module.</a:t>
            </a:r>
          </a:p>
          <a:p>
            <a:r>
              <a:rPr lang="en" altLang="ja-JP" sz="1000" b="0" i="0" kern="1200" dirty="0">
                <a:solidFill>
                  <a:schemeClr val="bg1"/>
                </a:solidFill>
                <a:effectLst/>
                <a:latin typeface="IBM Plex Sans" panose="020B0503050203000203" pitchFamily="34" charset="0"/>
                <a:ea typeface="+mn-ea"/>
                <a:cs typeface="+mn-cs"/>
              </a:rPr>
              <a:t>Our derivable are implementation of Alias of </a:t>
            </a:r>
            <a:r>
              <a:rPr lang="en" altLang="ja-JP" sz="1000" b="0" i="0" kern="1200" dirty="0" err="1">
                <a:solidFill>
                  <a:schemeClr val="bg1"/>
                </a:solidFill>
                <a:effectLst/>
                <a:latin typeface="IBM Plex Sans" panose="020B0503050203000203" pitchFamily="34" charset="0"/>
                <a:ea typeface="+mn-ea"/>
                <a:cs typeface="+mn-cs"/>
              </a:rPr>
              <a:t>BaseOperator</a:t>
            </a:r>
            <a:r>
              <a:rPr lang="en" altLang="ja-JP" sz="1000" b="0" i="0" kern="1200" dirty="0">
                <a:solidFill>
                  <a:schemeClr val="bg1"/>
                </a:solidFill>
                <a:effectLst/>
                <a:latin typeface="IBM Plex Sans" panose="020B0503050203000203" pitchFamily="34" charset="0"/>
                <a:ea typeface="+mn-ea"/>
                <a:cs typeface="+mn-cs"/>
              </a:rPr>
              <a:t>, sorting Pauli operators, and grouping Pauli Operator for simultaneous measurement.</a:t>
            </a:r>
            <a:br>
              <a:rPr lang="en" altLang="ja-JP" sz="1000" b="0" i="0" kern="1200" dirty="0">
                <a:solidFill>
                  <a:schemeClr val="bg1"/>
                </a:solidFill>
                <a:effectLst/>
                <a:latin typeface="IBM Plex Sans" panose="020B0503050203000203" pitchFamily="34" charset="0"/>
                <a:ea typeface="+mn-ea"/>
                <a:cs typeface="+mn-cs"/>
              </a:rPr>
            </a:br>
            <a:r>
              <a:rPr lang="en" altLang="ja-JP" sz="1000" b="0" i="0" kern="1200" dirty="0">
                <a:solidFill>
                  <a:schemeClr val="bg1"/>
                </a:solidFill>
                <a:effectLst/>
                <a:latin typeface="IBM Plex Sans" panose="020B0503050203000203" pitchFamily="34" charset="0"/>
                <a:ea typeface="+mn-ea"/>
                <a:cs typeface="+mn-cs"/>
              </a:rPr>
              <a:t>Our contribution will appear on </a:t>
            </a:r>
            <a:r>
              <a:rPr lang="en" altLang="ja-JP" sz="1000" b="0" i="0" kern="1200" dirty="0" err="1">
                <a:solidFill>
                  <a:schemeClr val="bg1"/>
                </a:solidFill>
                <a:effectLst/>
                <a:latin typeface="IBM Plex Sans" panose="020B0503050203000203" pitchFamily="34" charset="0"/>
                <a:ea typeface="+mn-ea"/>
                <a:cs typeface="+mn-cs"/>
              </a:rPr>
              <a:t>qiskit</a:t>
            </a:r>
            <a:r>
              <a:rPr lang="en" altLang="ja-JP" sz="1000" b="0" i="0" kern="1200" dirty="0">
                <a:solidFill>
                  <a:schemeClr val="bg1"/>
                </a:solidFill>
                <a:effectLst/>
                <a:latin typeface="IBM Plex Sans" panose="020B0503050203000203" pitchFamily="34" charset="0"/>
                <a:ea typeface="+mn-ea"/>
                <a:cs typeface="+mn-cs"/>
              </a:rPr>
              <a:t>-terra in future version.</a:t>
            </a:r>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フッター プレースホルダー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1260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ja-JP" altLang="en-US"/>
              <a:t>アイコンをクリックして図を追加</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793488" y="1276350"/>
            <a:ext cx="7557025" cy="3867150"/>
          </a:xfrm>
        </p:spPr>
        <p:txBody>
          <a:bodyPr lIns="91440" tIns="91440" rIns="91440" bIns="91440"/>
          <a:lstStyle/>
          <a:p>
            <a:r>
              <a:rPr lang="ja-JP" altLang="en-US"/>
              <a:t>アイコンをクリックして図を追加</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ja-JP" altLang="en-US"/>
              <a:t>マスター タイトルの書式設定</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ja-JP" altLang="en-US"/>
              <a:t>マスター テキストの書式設定</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ja-JP" altLang="en-US"/>
              <a:t>マスター テキストの書式設定</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ja-JP" altLang="en-US"/>
              <a:t>アイコンをクリックして図を追加</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ja-JP" altLang="en-US"/>
              <a:t>アイコンをクリックして図を追加</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ja-JP" altLang="en-US"/>
              <a:t>マスター テキストの書式設定</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ja-JP" altLang="en-US"/>
              <a:t>アイコンをクリックして図を追加</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ja-JP" altLang="en-US"/>
              <a:t>マスター テキストの書式設定</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ja-JP" altLang="en-US"/>
              <a:t>マスター テキストの書式設定</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ja-JP" altLang="en-US"/>
              <a:t>マスター タイトルの書式設定</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ja-JP" altLang="en-US"/>
              <a:t>マスター タイトルの書式設定</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ja-JP" altLang="en-US"/>
              <a:t>マスター タイトルの書式設定</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ja-JP" altLang="en-US"/>
              <a:t>マスター タイトルの書式設定</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ja-JP" altLang="en-US"/>
              <a:t>マスター テキストの書式設定</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ja-JP" altLang="en-US"/>
              <a:t>マスター テキストの書式設定</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p:spPr>
        <p:txBody>
          <a:bodyPr/>
          <a:lstStyle/>
          <a:p>
            <a:r>
              <a:rPr lang="en-US"/>
              <a:t>IBM Quantum / © 2021 IBM Corporation</a:t>
            </a:r>
            <a:endParaRPr lang="en-US" dirty="0"/>
          </a:p>
        </p:txBody>
      </p:sp>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246086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228666" y="4787900"/>
            <a:ext cx="4114735" cy="166687"/>
          </a:xfrm>
        </p:spPr>
        <p:txBody>
          <a:bodyPr/>
          <a:lstStyle>
            <a:lvl1pPr>
              <a:defRPr lang="en-US" smtClean="0">
                <a:solidFill>
                  <a:schemeClr val="bg2"/>
                </a:solidFill>
                <a:effectLst/>
              </a:defRPr>
            </a:lvl1pPr>
          </a:lstStyle>
          <a:p>
            <a:r>
              <a:rPr lang="en-US"/>
              <a:t>IBM Quantum / © 2021 IBM Corporation</a:t>
            </a:r>
            <a:endParaRPr lang="en-US" dirty="0"/>
          </a:p>
        </p:txBody>
      </p:sp>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2.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ja-JP" altLang="en-US"/>
              <a:t>マスター タイトルの書式設定</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Quantum / © 2021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kumimoji="1"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kumimoji="1"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kumimoji="1"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kumimoji="1"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kumimoji="1"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kumimoji="1"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kumimoji="1"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kumimoji="1"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kumimoji="1"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kumimoji="1"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kumimoji="1"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kumimoji="1"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kumimoji="1"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kumimoji="1"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kumimoji="1"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kumimoji="1"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kumimoji="1"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kumimoji="1" sz="1269">
          <a:solidFill>
            <a:schemeClr val="bg1"/>
          </a:solidFill>
          <a:latin typeface="Arial" charset="0"/>
        </a:defRPr>
      </a:lvl9pPr>
    </p:bodyStyle>
    <p:otherStyle>
      <a:defPPr>
        <a:defRPr lang="en-US"/>
      </a:defPPr>
      <a:lvl1pPr marL="0" algn="l" defTabSz="725139" rtl="0" eaLnBrk="1" latinLnBrk="0" hangingPunct="1">
        <a:defRPr kumimoji="1" sz="1428" kern="1200">
          <a:solidFill>
            <a:schemeClr val="tx1"/>
          </a:solidFill>
          <a:latin typeface="+mn-lt"/>
          <a:ea typeface="+mn-ea"/>
          <a:cs typeface="+mn-cs"/>
        </a:defRPr>
      </a:lvl1pPr>
      <a:lvl2pPr marL="362568" algn="l" defTabSz="725139" rtl="0" eaLnBrk="1" latinLnBrk="0" hangingPunct="1">
        <a:defRPr kumimoji="1" sz="1428" kern="1200">
          <a:solidFill>
            <a:schemeClr val="tx1"/>
          </a:solidFill>
          <a:latin typeface="+mn-lt"/>
          <a:ea typeface="+mn-ea"/>
          <a:cs typeface="+mn-cs"/>
        </a:defRPr>
      </a:lvl2pPr>
      <a:lvl3pPr marL="725139" algn="l" defTabSz="725139" rtl="0" eaLnBrk="1" latinLnBrk="0" hangingPunct="1">
        <a:defRPr kumimoji="1" sz="1428" kern="1200">
          <a:solidFill>
            <a:schemeClr val="tx1"/>
          </a:solidFill>
          <a:latin typeface="+mn-lt"/>
          <a:ea typeface="+mn-ea"/>
          <a:cs typeface="+mn-cs"/>
        </a:defRPr>
      </a:lvl3pPr>
      <a:lvl4pPr marL="1087707" algn="l" defTabSz="725139" rtl="0" eaLnBrk="1" latinLnBrk="0" hangingPunct="1">
        <a:defRPr kumimoji="1" sz="1428" kern="1200">
          <a:solidFill>
            <a:schemeClr val="tx1"/>
          </a:solidFill>
          <a:latin typeface="+mn-lt"/>
          <a:ea typeface="+mn-ea"/>
          <a:cs typeface="+mn-cs"/>
        </a:defRPr>
      </a:lvl4pPr>
      <a:lvl5pPr marL="1450276" algn="l" defTabSz="725139" rtl="0" eaLnBrk="1" latinLnBrk="0" hangingPunct="1">
        <a:defRPr kumimoji="1" sz="1428" kern="1200">
          <a:solidFill>
            <a:schemeClr val="tx1"/>
          </a:solidFill>
          <a:latin typeface="+mn-lt"/>
          <a:ea typeface="+mn-ea"/>
          <a:cs typeface="+mn-cs"/>
        </a:defRPr>
      </a:lvl5pPr>
      <a:lvl6pPr marL="1812846" algn="l" defTabSz="725139" rtl="0" eaLnBrk="1" latinLnBrk="0" hangingPunct="1">
        <a:defRPr kumimoji="1" sz="1428" kern="1200">
          <a:solidFill>
            <a:schemeClr val="tx1"/>
          </a:solidFill>
          <a:latin typeface="+mn-lt"/>
          <a:ea typeface="+mn-ea"/>
          <a:cs typeface="+mn-cs"/>
        </a:defRPr>
      </a:lvl6pPr>
      <a:lvl7pPr marL="2175414" algn="l" defTabSz="725139" rtl="0" eaLnBrk="1" latinLnBrk="0" hangingPunct="1">
        <a:defRPr kumimoji="1" sz="1428" kern="1200">
          <a:solidFill>
            <a:schemeClr val="tx1"/>
          </a:solidFill>
          <a:latin typeface="+mn-lt"/>
          <a:ea typeface="+mn-ea"/>
          <a:cs typeface="+mn-cs"/>
        </a:defRPr>
      </a:lvl7pPr>
      <a:lvl8pPr marL="2537983" algn="l" defTabSz="725139" rtl="0" eaLnBrk="1" latinLnBrk="0" hangingPunct="1">
        <a:defRPr kumimoji="1" sz="1428" kern="1200">
          <a:solidFill>
            <a:schemeClr val="tx1"/>
          </a:solidFill>
          <a:latin typeface="+mn-lt"/>
          <a:ea typeface="+mn-ea"/>
          <a:cs typeface="+mn-cs"/>
        </a:defRPr>
      </a:lvl8pPr>
      <a:lvl9pPr marL="2900552" algn="l" defTabSz="725139" rtl="0" eaLnBrk="1" latinLnBrk="0" hangingPunct="1">
        <a:defRPr kumimoji="1"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Quantum / © 2021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5" r:id="rId33"/>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Qiskit/qiskit-terra/pull/7874" TargetMode="External"/><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6.xml"/><Relationship Id="rId5" Type="http://schemas.openxmlformats.org/officeDocument/2006/relationships/hyperlink" Target="https://qiskit.org/documentation/tutorials/operators/01_operator_flow.html" TargetMode="Externa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46.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6.xml"/><Relationship Id="rId4" Type="http://schemas.openxmlformats.org/officeDocument/2006/relationships/hyperlink" Target="https://github.com/Qiskit/qiskit-terra/releas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hyperlink" Target="https://qiskit.org/documentation/stubs/qiskit.quantum_info.SparsePauliOp.group_commuting.html" TargetMode="External"/><Relationship Id="rId5" Type="http://schemas.openxmlformats.org/officeDocument/2006/relationships/image" Target="../media/image20.png"/><Relationship Id="rId4" Type="http://schemas.openxmlformats.org/officeDocument/2006/relationships/hyperlink" Target="https://qiskit.org/documentation/stubs/qiskit.quantum_info.PauliList.group_commuting.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3088E8-7A86-4044-8C92-317E941898A1}"/>
              </a:ext>
            </a:extLst>
          </p:cNvPr>
          <p:cNvSpPr>
            <a:spLocks noGrp="1"/>
          </p:cNvSpPr>
          <p:nvPr>
            <p:ph type="ftr" sz="quarter" idx="10"/>
          </p:nvPr>
        </p:nvSpPr>
        <p:spPr/>
        <p:txBody>
          <a:bodyPr/>
          <a:lstStyle/>
          <a:p>
            <a:r>
              <a:rPr lang="en-US"/>
              <a:t>IBM Quantum / © 2021 IBM Corporation</a:t>
            </a:r>
            <a:endParaRPr lang="en-US" dirty="0"/>
          </a:p>
        </p:txBody>
      </p:sp>
      <p:sp>
        <p:nvSpPr>
          <p:cNvPr id="3" name="Title 2">
            <a:extLst>
              <a:ext uri="{FF2B5EF4-FFF2-40B4-BE49-F238E27FC236}">
                <a16:creationId xmlns:a16="http://schemas.microsoft.com/office/drawing/2014/main" id="{756CE12F-00C4-DE44-91C6-1EF112C05FE3}"/>
              </a:ext>
            </a:extLst>
          </p:cNvPr>
          <p:cNvSpPr>
            <a:spLocks noGrp="1"/>
          </p:cNvSpPr>
          <p:nvPr>
            <p:ph type="title"/>
          </p:nvPr>
        </p:nvSpPr>
        <p:spPr>
          <a:xfrm>
            <a:off x="210311" y="201168"/>
            <a:ext cx="8658729" cy="1454631"/>
          </a:xfrm>
        </p:spPr>
        <p:txBody>
          <a:bodyPr/>
          <a:lstStyle/>
          <a:p>
            <a:pPr marL="0" lvl="0" indent="0" algn="l" rtl="0">
              <a:spcBef>
                <a:spcPts val="0"/>
              </a:spcBef>
              <a:spcAft>
                <a:spcPts val="0"/>
              </a:spcAft>
              <a:buNone/>
            </a:pPr>
            <a:r>
              <a:rPr lang="en-US" altLang="ko" sz="2800" dirty="0" err="1">
                <a:solidFill>
                  <a:srgbClr val="FFFFFF"/>
                </a:solidFill>
                <a:latin typeface="IBM Plex Sans"/>
                <a:ea typeface="IBM Plex Sans"/>
                <a:cs typeface="IBM Plex Sans"/>
                <a:sym typeface="IBM Plex Sans"/>
              </a:rPr>
              <a:t>Qiskit</a:t>
            </a:r>
            <a:r>
              <a:rPr lang="en-US" altLang="ko" sz="2800" dirty="0">
                <a:solidFill>
                  <a:srgbClr val="FFFFFF"/>
                </a:solidFill>
                <a:latin typeface="IBM Plex Sans"/>
                <a:ea typeface="IBM Plex Sans"/>
                <a:cs typeface="IBM Plex Sans"/>
                <a:sym typeface="IBM Plex Sans"/>
              </a:rPr>
              <a:t> Advocate </a:t>
            </a:r>
            <a:br>
              <a:rPr lang="en-US" altLang="ja-JP" sz="2800" dirty="0">
                <a:solidFill>
                  <a:srgbClr val="FFFFFF"/>
                </a:solidFill>
                <a:latin typeface="IBM Plex Sans"/>
                <a:ea typeface="IBM Plex Sans"/>
                <a:cs typeface="IBM Plex Sans"/>
                <a:sym typeface="IBM Plex Sans"/>
              </a:rPr>
            </a:br>
            <a:r>
              <a:rPr lang="en-US" altLang="ko" sz="2800" dirty="0">
                <a:solidFill>
                  <a:srgbClr val="FFFFFF"/>
                </a:solidFill>
                <a:latin typeface="IBM Plex Sans"/>
                <a:ea typeface="IBM Plex Sans"/>
                <a:cs typeface="IBM Plex Sans"/>
                <a:sym typeface="IBM Plex Sans"/>
              </a:rPr>
              <a:t>Mentorship Program</a:t>
            </a:r>
            <a:br>
              <a:rPr lang="en-US" altLang="ko" sz="2800" dirty="0">
                <a:solidFill>
                  <a:srgbClr val="FFFFFF"/>
                </a:solidFill>
                <a:latin typeface="IBM Plex Sans"/>
                <a:ea typeface="IBM Plex Sans"/>
                <a:cs typeface="IBM Plex Sans"/>
                <a:sym typeface="IBM Plex Sans"/>
              </a:rPr>
            </a:br>
            <a:br>
              <a:rPr lang="en-US" altLang="ko" sz="2800" dirty="0">
                <a:solidFill>
                  <a:srgbClr val="FFFFFF"/>
                </a:solidFill>
                <a:latin typeface="IBM Plex Sans"/>
                <a:ea typeface="IBM Plex Sans"/>
                <a:cs typeface="IBM Plex Sans"/>
                <a:sym typeface="IBM Plex Sans"/>
              </a:rPr>
            </a:br>
            <a:br>
              <a:rPr lang="en-US" altLang="ko" sz="2800" dirty="0">
                <a:solidFill>
                  <a:srgbClr val="FFFFFF"/>
                </a:solidFill>
                <a:latin typeface="IBM Plex Sans"/>
                <a:ea typeface="IBM Plex Sans"/>
                <a:cs typeface="IBM Plex Sans"/>
                <a:sym typeface="IBM Plex Sans"/>
              </a:rPr>
            </a:br>
            <a:r>
              <a:rPr lang="en-US" altLang="ko" sz="2000" dirty="0">
                <a:solidFill>
                  <a:srgbClr val="FFFFFF"/>
                </a:solidFill>
                <a:latin typeface="IBM Plex Sans"/>
                <a:ea typeface="IBM Plex Sans"/>
                <a:cs typeface="IBM Plex Sans"/>
                <a:sym typeface="IBM Plex Sans"/>
              </a:rPr>
              <a:t>#20 </a:t>
            </a:r>
            <a:br>
              <a:rPr lang="en-US" altLang="ko" sz="2000" dirty="0">
                <a:solidFill>
                  <a:srgbClr val="FFFFFF"/>
                </a:solidFill>
                <a:latin typeface="IBM Plex Sans"/>
                <a:ea typeface="IBM Plex Sans"/>
                <a:cs typeface="IBM Plex Sans"/>
                <a:sym typeface="IBM Plex Sans"/>
              </a:rPr>
            </a:br>
            <a:r>
              <a:rPr lang="en-US" altLang="ko" sz="2000" dirty="0">
                <a:solidFill>
                  <a:srgbClr val="FFFFFF"/>
                </a:solidFill>
                <a:latin typeface="IBM Plex Sans"/>
                <a:ea typeface="IBM Plex Sans"/>
                <a:cs typeface="IBM Plex Sans"/>
                <a:sym typeface="IBM Plex Sans"/>
              </a:rPr>
              <a:t>Implement new features and improve documentation in Operators</a:t>
            </a:r>
            <a:endParaRPr lang="en-US" sz="2000" dirty="0">
              <a:solidFill>
                <a:schemeClr val="tx2"/>
              </a:solidFill>
            </a:endParaRPr>
          </a:p>
        </p:txBody>
      </p:sp>
      <p:sp>
        <p:nvSpPr>
          <p:cNvPr id="5" name="Google Shape;59;p13">
            <a:extLst>
              <a:ext uri="{FF2B5EF4-FFF2-40B4-BE49-F238E27FC236}">
                <a16:creationId xmlns:a16="http://schemas.microsoft.com/office/drawing/2014/main" id="{56CD64BA-4E07-4485-ADC4-D6E52C8BC730}"/>
              </a:ext>
            </a:extLst>
          </p:cNvPr>
          <p:cNvSpPr txBox="1"/>
          <p:nvPr/>
        </p:nvSpPr>
        <p:spPr>
          <a:xfrm>
            <a:off x="6117177" y="2868783"/>
            <a:ext cx="3000000" cy="627834"/>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ko" sz="1200" dirty="0">
                <a:solidFill>
                  <a:srgbClr val="FFFFFF"/>
                </a:solidFill>
                <a:latin typeface="IBM Plex Sans"/>
                <a:ea typeface="IBM Plex Sans"/>
                <a:cs typeface="IBM Plex Sans"/>
                <a:sym typeface="IBM Plex Sans"/>
              </a:rPr>
              <a:t>Mentor:</a:t>
            </a:r>
            <a:br>
              <a:rPr lang="ko" sz="1200" dirty="0">
                <a:solidFill>
                  <a:srgbClr val="FFFFFF"/>
                </a:solidFill>
                <a:latin typeface="IBM Plex Sans"/>
                <a:ea typeface="IBM Plex Sans"/>
                <a:cs typeface="IBM Plex Sans"/>
                <a:sym typeface="IBM Plex Sans"/>
              </a:rPr>
            </a:br>
            <a:endParaRPr sz="1200" dirty="0">
              <a:solidFill>
                <a:srgbClr val="FFFFFF"/>
              </a:solidFill>
              <a:latin typeface="IBM Plex Sans"/>
              <a:ea typeface="IBM Plex Sans"/>
              <a:cs typeface="IBM Plex Sans"/>
              <a:sym typeface="IBM Plex Sans"/>
            </a:endParaRPr>
          </a:p>
          <a:p>
            <a:pPr marL="0" lvl="0" indent="0" algn="l" rtl="0">
              <a:lnSpc>
                <a:spcPct val="80000"/>
              </a:lnSpc>
              <a:spcBef>
                <a:spcPts val="0"/>
              </a:spcBef>
              <a:spcAft>
                <a:spcPts val="0"/>
              </a:spcAft>
              <a:buNone/>
            </a:pPr>
            <a:r>
              <a:rPr lang="en-US" sz="1200" dirty="0" err="1">
                <a:solidFill>
                  <a:srgbClr val="FFFFFF"/>
                </a:solidFill>
                <a:latin typeface="IBM Plex Sans"/>
                <a:ea typeface="IBM Plex Sans"/>
                <a:cs typeface="IBM Plex Sans"/>
                <a:sym typeface="IBM Plex Sans"/>
              </a:rPr>
              <a:t>Ikko</a:t>
            </a:r>
            <a:r>
              <a:rPr lang="en-US" sz="1200" dirty="0">
                <a:solidFill>
                  <a:srgbClr val="FFFFFF"/>
                </a:solidFill>
                <a:latin typeface="IBM Plex Sans"/>
                <a:ea typeface="IBM Plex Sans"/>
                <a:cs typeface="IBM Plex Sans"/>
                <a:sym typeface="IBM Plex Sans"/>
              </a:rPr>
              <a:t> </a:t>
            </a:r>
            <a:r>
              <a:rPr lang="en-US" sz="1200" dirty="0" err="1">
                <a:solidFill>
                  <a:srgbClr val="FFFFFF"/>
                </a:solidFill>
                <a:latin typeface="IBM Plex Sans"/>
                <a:ea typeface="IBM Plex Sans"/>
                <a:cs typeface="IBM Plex Sans"/>
                <a:sym typeface="IBM Plex Sans"/>
              </a:rPr>
              <a:t>Hamamura</a:t>
            </a:r>
            <a:endParaRPr sz="1200" dirty="0">
              <a:solidFill>
                <a:srgbClr val="FFFFFF"/>
              </a:solidFill>
              <a:latin typeface="IBM Plex Sans"/>
              <a:ea typeface="IBM Plex Sans"/>
              <a:cs typeface="IBM Plex Sans"/>
              <a:sym typeface="IBM Plex Sans"/>
            </a:endParaRPr>
          </a:p>
        </p:txBody>
      </p:sp>
      <p:sp>
        <p:nvSpPr>
          <p:cNvPr id="7" name="Google Shape;60;p13">
            <a:extLst>
              <a:ext uri="{FF2B5EF4-FFF2-40B4-BE49-F238E27FC236}">
                <a16:creationId xmlns:a16="http://schemas.microsoft.com/office/drawing/2014/main" id="{56CA4055-BBE0-418F-9533-A5E62FE12486}"/>
              </a:ext>
            </a:extLst>
          </p:cNvPr>
          <p:cNvSpPr txBox="1"/>
          <p:nvPr/>
        </p:nvSpPr>
        <p:spPr>
          <a:xfrm>
            <a:off x="4416640" y="3527840"/>
            <a:ext cx="30000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dirty="0">
                <a:solidFill>
                  <a:srgbClr val="FFFFFF"/>
                </a:solidFill>
                <a:latin typeface="IBM Plex Sans"/>
                <a:ea typeface="IBM Plex Sans"/>
                <a:cs typeface="IBM Plex Sans"/>
                <a:sym typeface="IBM Plex Sans"/>
              </a:rPr>
              <a:t>Mentees: </a:t>
            </a:r>
            <a:endParaRPr sz="1200" dirty="0">
              <a:solidFill>
                <a:srgbClr val="FFFFFF"/>
              </a:solidFill>
              <a:latin typeface="IBM Plex Sans"/>
              <a:ea typeface="IBM Plex Sans"/>
              <a:cs typeface="IBM Plex Sans"/>
              <a:sym typeface="IBM Plex Sans"/>
            </a:endParaRPr>
          </a:p>
        </p:txBody>
      </p:sp>
      <p:sp>
        <p:nvSpPr>
          <p:cNvPr id="8" name="Google Shape;65;p13">
            <a:extLst>
              <a:ext uri="{FF2B5EF4-FFF2-40B4-BE49-F238E27FC236}">
                <a16:creationId xmlns:a16="http://schemas.microsoft.com/office/drawing/2014/main" id="{F08CC4A4-C039-478C-9B77-1B20078EC41E}"/>
              </a:ext>
            </a:extLst>
          </p:cNvPr>
          <p:cNvSpPr txBox="1"/>
          <p:nvPr/>
        </p:nvSpPr>
        <p:spPr>
          <a:xfrm>
            <a:off x="4969200" y="4536289"/>
            <a:ext cx="1317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solidFill>
                  <a:srgbClr val="FFFFFF"/>
                </a:solidFill>
                <a:latin typeface="IBM Plex Sans"/>
                <a:ea typeface="IBM Plex Sans"/>
                <a:cs typeface="IBM Plex Sans"/>
                <a:sym typeface="IBM Plex Sans"/>
              </a:rPr>
              <a:t>Daiki</a:t>
            </a:r>
            <a:endParaRPr sz="900" dirty="0">
              <a:solidFill>
                <a:srgbClr val="FFFFFF"/>
              </a:solidFill>
              <a:latin typeface="IBM Plex Sans"/>
              <a:ea typeface="IBM Plex Sans"/>
              <a:cs typeface="IBM Plex Sans"/>
              <a:sym typeface="IBM Plex Sans"/>
            </a:endParaRPr>
          </a:p>
          <a:p>
            <a:pPr marL="0" lvl="0" indent="0" algn="l" rtl="0">
              <a:spcBef>
                <a:spcPts val="0"/>
              </a:spcBef>
              <a:spcAft>
                <a:spcPts val="0"/>
              </a:spcAft>
              <a:buNone/>
            </a:pPr>
            <a:r>
              <a:rPr lang="ko" sz="900" dirty="0">
                <a:solidFill>
                  <a:srgbClr val="FFFFFF"/>
                </a:solidFill>
                <a:latin typeface="IBM Plex Sans"/>
                <a:ea typeface="IBM Plex Sans"/>
                <a:cs typeface="IBM Plex Sans"/>
                <a:sym typeface="IBM Plex Sans"/>
              </a:rPr>
              <a:t>M</a:t>
            </a:r>
            <a:r>
              <a:rPr lang="en-US" altLang="ko" sz="900" dirty="0" err="1">
                <a:solidFill>
                  <a:srgbClr val="FFFFFF"/>
                </a:solidFill>
                <a:latin typeface="IBM Plex Sans"/>
                <a:ea typeface="IBM Plex Sans"/>
                <a:cs typeface="IBM Plex Sans"/>
                <a:sym typeface="IBM Plex Sans"/>
              </a:rPr>
              <a:t>urata</a:t>
            </a:r>
            <a:br>
              <a:rPr lang="ko" sz="900" dirty="0">
                <a:solidFill>
                  <a:srgbClr val="FFFFFF"/>
                </a:solidFill>
                <a:latin typeface="IBM Plex Sans"/>
                <a:ea typeface="IBM Plex Sans"/>
                <a:cs typeface="IBM Plex Sans"/>
                <a:sym typeface="IBM Plex Sans"/>
              </a:rPr>
            </a:br>
            <a:endParaRPr sz="700" dirty="0"/>
          </a:p>
        </p:txBody>
      </p:sp>
      <p:sp>
        <p:nvSpPr>
          <p:cNvPr id="9" name="Google Shape;66;p13">
            <a:extLst>
              <a:ext uri="{FF2B5EF4-FFF2-40B4-BE49-F238E27FC236}">
                <a16:creationId xmlns:a16="http://schemas.microsoft.com/office/drawing/2014/main" id="{CC4710C5-5D7F-4999-A889-1D7EAE28259F}"/>
              </a:ext>
            </a:extLst>
          </p:cNvPr>
          <p:cNvSpPr txBox="1"/>
          <p:nvPr/>
        </p:nvSpPr>
        <p:spPr>
          <a:xfrm>
            <a:off x="5802575" y="4557082"/>
            <a:ext cx="859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dirty="0">
                <a:solidFill>
                  <a:srgbClr val="FFFFFF"/>
                </a:solidFill>
                <a:latin typeface="IBM Plex Sans"/>
                <a:ea typeface="IBM Plex Sans"/>
                <a:cs typeface="IBM Plex Sans"/>
                <a:sym typeface="IBM Plex Sans"/>
              </a:rPr>
              <a:t>Yuma</a:t>
            </a:r>
            <a:endParaRPr sz="900" dirty="0">
              <a:solidFill>
                <a:srgbClr val="FFFFFF"/>
              </a:solidFill>
              <a:latin typeface="IBM Plex Sans"/>
              <a:ea typeface="IBM Plex Sans"/>
              <a:cs typeface="IBM Plex Sans"/>
              <a:sym typeface="IBM Plex Sans"/>
            </a:endParaRPr>
          </a:p>
          <a:p>
            <a:pPr marL="0" lvl="0" indent="0" algn="l" rtl="0">
              <a:spcBef>
                <a:spcPts val="0"/>
              </a:spcBef>
              <a:spcAft>
                <a:spcPts val="0"/>
              </a:spcAft>
              <a:buNone/>
            </a:pPr>
            <a:r>
              <a:rPr lang="en-US" sz="900" dirty="0">
                <a:solidFill>
                  <a:srgbClr val="FFFFFF"/>
                </a:solidFill>
                <a:latin typeface="IBM Plex Sans"/>
                <a:sym typeface="IBM Plex Sans"/>
              </a:rPr>
              <a:t>Nakamura</a:t>
            </a:r>
            <a:endParaRPr sz="700" dirty="0"/>
          </a:p>
        </p:txBody>
      </p:sp>
      <p:sp>
        <p:nvSpPr>
          <p:cNvPr id="10" name="Google Shape;67;p13">
            <a:extLst>
              <a:ext uri="{FF2B5EF4-FFF2-40B4-BE49-F238E27FC236}">
                <a16:creationId xmlns:a16="http://schemas.microsoft.com/office/drawing/2014/main" id="{951929E6-0A70-48FB-8D03-4CAEE19EB204}"/>
              </a:ext>
            </a:extLst>
          </p:cNvPr>
          <p:cNvSpPr txBox="1"/>
          <p:nvPr/>
        </p:nvSpPr>
        <p:spPr>
          <a:xfrm>
            <a:off x="6757377" y="4571093"/>
            <a:ext cx="85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900" dirty="0">
                <a:solidFill>
                  <a:srgbClr val="FFFFFF"/>
                </a:solidFill>
                <a:latin typeface="IBM Plex Sans"/>
                <a:ea typeface="IBM Plex Sans"/>
                <a:cs typeface="IBM Plex Sans"/>
                <a:sym typeface="IBM Plex Sans"/>
              </a:rPr>
              <a:t>Kazumasa Umezawa</a:t>
            </a:r>
            <a:endParaRPr sz="900" dirty="0">
              <a:solidFill>
                <a:srgbClr val="FFFFFF"/>
              </a:solidFill>
              <a:latin typeface="IBM Plex Sans"/>
              <a:ea typeface="IBM Plex Sans"/>
              <a:cs typeface="IBM Plex Sans"/>
              <a:sym typeface="IBM Plex Sans"/>
            </a:endParaRPr>
          </a:p>
          <a:p>
            <a:pPr marL="0" lvl="0" indent="0" algn="l" rtl="0">
              <a:spcBef>
                <a:spcPts val="0"/>
              </a:spcBef>
              <a:spcAft>
                <a:spcPts val="0"/>
              </a:spcAft>
              <a:buNone/>
            </a:pPr>
            <a:endParaRPr sz="900" dirty="0">
              <a:solidFill>
                <a:srgbClr val="FFFFFF"/>
              </a:solidFill>
              <a:latin typeface="IBM Plex Sans"/>
              <a:ea typeface="IBM Plex Sans"/>
              <a:cs typeface="IBM Plex Sans"/>
              <a:sym typeface="IBM Plex Sans"/>
            </a:endParaRPr>
          </a:p>
        </p:txBody>
      </p:sp>
      <p:pic>
        <p:nvPicPr>
          <p:cNvPr id="11" name="Google Shape;276;p1">
            <a:extLst>
              <a:ext uri="{FF2B5EF4-FFF2-40B4-BE49-F238E27FC236}">
                <a16:creationId xmlns:a16="http://schemas.microsoft.com/office/drawing/2014/main" id="{A167AC8B-27AA-46E2-9FFD-22878BC1D68B}"/>
              </a:ext>
            </a:extLst>
          </p:cNvPr>
          <p:cNvPicPr preferRelativeResize="0"/>
          <p:nvPr/>
        </p:nvPicPr>
        <p:blipFill>
          <a:blip r:embed="rId3">
            <a:alphaModFix/>
          </a:blip>
          <a:stretch>
            <a:fillRect/>
          </a:stretch>
        </p:blipFill>
        <p:spPr>
          <a:xfrm>
            <a:off x="6662375" y="3896533"/>
            <a:ext cx="753492" cy="713833"/>
          </a:xfrm>
          <a:prstGeom prst="rect">
            <a:avLst/>
          </a:prstGeom>
          <a:noFill/>
          <a:ln>
            <a:noFill/>
          </a:ln>
        </p:spPr>
      </p:pic>
      <p:pic>
        <p:nvPicPr>
          <p:cNvPr id="12" name="図 11">
            <a:extLst>
              <a:ext uri="{FF2B5EF4-FFF2-40B4-BE49-F238E27FC236}">
                <a16:creationId xmlns:a16="http://schemas.microsoft.com/office/drawing/2014/main" id="{32B2DFBF-7A34-4A4B-90BA-364D0D840480}"/>
              </a:ext>
            </a:extLst>
          </p:cNvPr>
          <p:cNvPicPr>
            <a:picLocks noChangeAspect="1"/>
          </p:cNvPicPr>
          <p:nvPr/>
        </p:nvPicPr>
        <p:blipFill rotWithShape="1">
          <a:blip r:embed="rId4"/>
          <a:srcRect l="4099" r="4099"/>
          <a:stretch/>
        </p:blipFill>
        <p:spPr>
          <a:xfrm>
            <a:off x="5456477" y="2912332"/>
            <a:ext cx="598252" cy="598252"/>
          </a:xfrm>
          <a:prstGeom prst="ellipse">
            <a:avLst/>
          </a:prstGeom>
          <a:solidFill>
            <a:schemeClr val="bg1"/>
          </a:solidFill>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図 12">
            <a:extLst>
              <a:ext uri="{FF2B5EF4-FFF2-40B4-BE49-F238E27FC236}">
                <a16:creationId xmlns:a16="http://schemas.microsoft.com/office/drawing/2014/main" id="{38999111-05BF-45BF-8ADE-68EDF4DC9DF0}"/>
              </a:ext>
            </a:extLst>
          </p:cNvPr>
          <p:cNvPicPr>
            <a:picLocks noChangeAspect="1"/>
          </p:cNvPicPr>
          <p:nvPr/>
        </p:nvPicPr>
        <p:blipFill rotWithShape="1">
          <a:blip r:embed="rId5"/>
          <a:srcRect/>
          <a:stretch/>
        </p:blipFill>
        <p:spPr>
          <a:xfrm>
            <a:off x="4899752" y="3933571"/>
            <a:ext cx="639756" cy="639756"/>
          </a:xfrm>
          <a:prstGeom prst="ellipse">
            <a:avLst/>
          </a:prstGeom>
        </p:spPr>
      </p:pic>
      <p:pic>
        <p:nvPicPr>
          <p:cNvPr id="14" name="図 13">
            <a:extLst>
              <a:ext uri="{FF2B5EF4-FFF2-40B4-BE49-F238E27FC236}">
                <a16:creationId xmlns:a16="http://schemas.microsoft.com/office/drawing/2014/main" id="{EF0930E1-C09C-4C77-9526-175CBEDB93C6}"/>
              </a:ext>
            </a:extLst>
          </p:cNvPr>
          <p:cNvPicPr>
            <a:picLocks noChangeAspect="1"/>
          </p:cNvPicPr>
          <p:nvPr/>
        </p:nvPicPr>
        <p:blipFill rotWithShape="1">
          <a:blip r:embed="rId6"/>
          <a:srcRect t="598" b="598"/>
          <a:stretch/>
        </p:blipFill>
        <p:spPr>
          <a:xfrm>
            <a:off x="5831132" y="3914398"/>
            <a:ext cx="668350" cy="668350"/>
          </a:xfrm>
          <a:prstGeom prst="ellipse">
            <a:avLst/>
          </a:prstGeom>
        </p:spPr>
      </p:pic>
    </p:spTree>
    <p:extLst>
      <p:ext uri="{BB962C8B-B14F-4D97-AF65-F5344CB8AC3E}">
        <p14:creationId xmlns:p14="http://schemas.microsoft.com/office/powerpoint/2010/main" val="357315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3CAB0249-8AF8-5D45-8386-8C69349EFD9B}"/>
              </a:ext>
            </a:extLst>
          </p:cNvPr>
          <p:cNvSpPr txBox="1"/>
          <p:nvPr/>
        </p:nvSpPr>
        <p:spPr>
          <a:xfrm>
            <a:off x="164371" y="894174"/>
            <a:ext cx="610745" cy="223331"/>
          </a:xfrm>
          <a:prstGeom prst="rect">
            <a:avLst/>
          </a:prstGeom>
        </p:spPr>
        <p:txBody>
          <a:bodyPr wrap="none" lIns="0" tIns="0" rIns="0" bIns="0" rtlCol="0">
            <a:spAutoFit/>
          </a:bodyPr>
          <a:lstStyle/>
          <a:p>
            <a:pPr algn="l">
              <a:lnSpc>
                <a:spcPct val="110000"/>
              </a:lnSpc>
              <a:spcBef>
                <a:spcPts val="1100"/>
              </a:spcBef>
            </a:pPr>
            <a:r>
              <a:rPr kumimoji="1" lang="en-US" altLang="ja-JP" sz="1400" b="1" dirty="0">
                <a:solidFill>
                  <a:schemeClr val="bg1"/>
                </a:solidFill>
                <a:latin typeface="IBM Plex Sans" charset="0"/>
                <a:ea typeface="IBM Plex Sans" charset="0"/>
                <a:cs typeface="IBM Plex Sans" charset="0"/>
              </a:rPr>
              <a:t>Impact</a:t>
            </a:r>
            <a:endParaRPr kumimoji="1" lang="ja-JP" altLang="en-US" sz="1400" b="1" dirty="0" err="1">
              <a:solidFill>
                <a:schemeClr val="bg1"/>
              </a:solidFill>
              <a:latin typeface="IBM Plex Sans" charset="0"/>
              <a:ea typeface="IBM Plex Sans" charset="0"/>
              <a:cs typeface="IBM Plex Sans" charset="0"/>
            </a:endParaRPr>
          </a:p>
        </p:txBody>
      </p:sp>
      <p:graphicFrame>
        <p:nvGraphicFramePr>
          <p:cNvPr id="13" name="表 13">
            <a:extLst>
              <a:ext uri="{FF2B5EF4-FFF2-40B4-BE49-F238E27FC236}">
                <a16:creationId xmlns:a16="http://schemas.microsoft.com/office/drawing/2014/main" id="{AB4D6750-75A3-B340-9BB5-EF65CE903F95}"/>
              </a:ext>
            </a:extLst>
          </p:cNvPr>
          <p:cNvGraphicFramePr>
            <a:graphicFrameLocks noGrp="1"/>
          </p:cNvGraphicFramePr>
          <p:nvPr>
            <p:extLst>
              <p:ext uri="{D42A27DB-BD31-4B8C-83A1-F6EECF244321}">
                <p14:modId xmlns:p14="http://schemas.microsoft.com/office/powerpoint/2010/main" val="3583835320"/>
              </p:ext>
            </p:extLst>
          </p:nvPr>
        </p:nvGraphicFramePr>
        <p:xfrm>
          <a:off x="4157474" y="1117505"/>
          <a:ext cx="4603821" cy="3233325"/>
        </p:xfrm>
        <a:graphic>
          <a:graphicData uri="http://schemas.openxmlformats.org/drawingml/2006/table">
            <a:tbl>
              <a:tblPr firstRow="1" bandRow="1">
                <a:tableStyleId>{5C22544A-7EE6-4342-B048-85BDC9FD1C3A}</a:tableStyleId>
              </a:tblPr>
              <a:tblGrid>
                <a:gridCol w="586375">
                  <a:extLst>
                    <a:ext uri="{9D8B030D-6E8A-4147-A177-3AD203B41FA5}">
                      <a16:colId xmlns:a16="http://schemas.microsoft.com/office/drawing/2014/main" val="1794621420"/>
                    </a:ext>
                  </a:extLst>
                </a:gridCol>
                <a:gridCol w="840803">
                  <a:extLst>
                    <a:ext uri="{9D8B030D-6E8A-4147-A177-3AD203B41FA5}">
                      <a16:colId xmlns:a16="http://schemas.microsoft.com/office/drawing/2014/main" val="3394085266"/>
                    </a:ext>
                  </a:extLst>
                </a:gridCol>
                <a:gridCol w="728643">
                  <a:extLst>
                    <a:ext uri="{9D8B030D-6E8A-4147-A177-3AD203B41FA5}">
                      <a16:colId xmlns:a16="http://schemas.microsoft.com/office/drawing/2014/main" val="3796095104"/>
                    </a:ext>
                  </a:extLst>
                </a:gridCol>
                <a:gridCol w="1296000">
                  <a:extLst>
                    <a:ext uri="{9D8B030D-6E8A-4147-A177-3AD203B41FA5}">
                      <a16:colId xmlns:a16="http://schemas.microsoft.com/office/drawing/2014/main" val="4268636360"/>
                    </a:ext>
                  </a:extLst>
                </a:gridCol>
                <a:gridCol w="1152000">
                  <a:extLst>
                    <a:ext uri="{9D8B030D-6E8A-4147-A177-3AD203B41FA5}">
                      <a16:colId xmlns:a16="http://schemas.microsoft.com/office/drawing/2014/main" val="1663175865"/>
                    </a:ext>
                  </a:extLst>
                </a:gridCol>
              </a:tblGrid>
              <a:tr h="201500">
                <a:tc rowSpan="2">
                  <a:txBody>
                    <a:bodyPr/>
                    <a:lstStyle/>
                    <a:p>
                      <a:pPr marL="0" algn="l" defTabSz="725139" rtl="0" eaLnBrk="1" latinLnBrk="0" hangingPunct="1"/>
                      <a:r>
                        <a:rPr kumimoji="1" lang="en-US" altLang="ja-JP" sz="800" b="1" kern="1200" dirty="0">
                          <a:solidFill>
                            <a:schemeClr val="lt1"/>
                          </a:solidFill>
                          <a:latin typeface="+mn-lt"/>
                          <a:ea typeface="+mn-ea"/>
                          <a:cs typeface="+mn-cs"/>
                        </a:rPr>
                        <a:t>Molecule</a:t>
                      </a:r>
                      <a:endParaRPr kumimoji="1" lang="ja-JP" altLang="en-US" sz="800" b="1" kern="120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gn="l" defTabSz="725139" rtl="0" eaLnBrk="1" latinLnBrk="0" hangingPunct="1"/>
                      <a:r>
                        <a:rPr kumimoji="1" lang="en-US" altLang="ja-JP" sz="800" b="1" kern="1200" dirty="0">
                          <a:solidFill>
                            <a:schemeClr val="lt1"/>
                          </a:solidFill>
                          <a:latin typeface="+mn-lt"/>
                          <a:ea typeface="+mn-ea"/>
                          <a:cs typeface="+mn-cs"/>
                        </a:rPr>
                        <a:t>Transformation</a:t>
                      </a:r>
                      <a:endParaRPr kumimoji="1" lang="ja-JP" altLang="en-US" sz="800" b="1" kern="1200">
                        <a:solidFill>
                          <a:schemeClr val="lt1"/>
                        </a:solidFill>
                        <a:latin typeface="+mn-lt"/>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kumimoji="1" lang="en-US" altLang="ja-JP" sz="800" dirty="0"/>
                        <a:t>Number of Groups</a:t>
                      </a:r>
                      <a:endParaRPr kumimoji="1" lang="ja-JP" altLang="en-US" sz="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kumimoji="1" lang="ja-JP" altLang="en-US" sz="800"/>
                    </a:p>
                  </a:txBody>
                  <a:tcPr/>
                </a:tc>
                <a:tc hMerge="1">
                  <a:txBody>
                    <a:bodyPr/>
                    <a:lstStyle/>
                    <a:p>
                      <a:endParaRPr kumimoji="1" lang="ja-JP" altLang="en-US" sz="800"/>
                    </a:p>
                  </a:txBody>
                  <a:tcPr/>
                </a:tc>
                <a:extLst>
                  <a:ext uri="{0D108BD9-81ED-4DB2-BD59-A6C34878D82A}">
                    <a16:rowId xmlns:a16="http://schemas.microsoft.com/office/drawing/2014/main" val="716161371"/>
                  </a:ext>
                </a:extLst>
              </a:tr>
              <a:tr h="201500">
                <a:tc vMerge="1">
                  <a:txBody>
                    <a:bodyPr/>
                    <a:lstStyle/>
                    <a:p>
                      <a:pPr marL="0" algn="l" defTabSz="725139" rtl="0" eaLnBrk="1" latinLnBrk="0" hangingPunct="1"/>
                      <a:r>
                        <a:rPr kumimoji="1" lang="en-US" altLang="ja-JP" sz="800" b="1" kern="1200" dirty="0">
                          <a:solidFill>
                            <a:schemeClr val="lt1"/>
                          </a:solidFill>
                          <a:latin typeface="+mn-lt"/>
                          <a:ea typeface="+mn-ea"/>
                          <a:cs typeface="+mn-cs"/>
                        </a:rPr>
                        <a:t>Molecule</a:t>
                      </a:r>
                      <a:endParaRPr kumimoji="1" lang="ja-JP" altLang="en-US" sz="800" b="1" kern="1200">
                        <a:solidFill>
                          <a:schemeClr val="lt1"/>
                        </a:solidFill>
                        <a:latin typeface="+mn-lt"/>
                        <a:ea typeface="+mn-ea"/>
                        <a:cs typeface="+mn-cs"/>
                      </a:endParaRPr>
                    </a:p>
                  </a:txBody>
                  <a:tcPr>
                    <a:solidFill>
                      <a:srgbClr val="30125E"/>
                    </a:solidFill>
                  </a:tcPr>
                </a:tc>
                <a:tc vMerge="1">
                  <a:txBody>
                    <a:bodyPr/>
                    <a:lstStyle/>
                    <a:p>
                      <a:pPr marL="0" algn="l" defTabSz="725139" rtl="0" eaLnBrk="1" latinLnBrk="0" hangingPunct="1"/>
                      <a:r>
                        <a:rPr kumimoji="1" lang="en-US" altLang="ja-JP" sz="800" b="1" kern="1200" dirty="0">
                          <a:solidFill>
                            <a:schemeClr val="lt1"/>
                          </a:solidFill>
                          <a:latin typeface="+mn-lt"/>
                          <a:ea typeface="+mn-ea"/>
                          <a:cs typeface="+mn-cs"/>
                        </a:rPr>
                        <a:t>Transformation</a:t>
                      </a:r>
                      <a:endParaRPr kumimoji="1" lang="ja-JP" altLang="en-US" sz="800" b="1" kern="1200">
                        <a:solidFill>
                          <a:schemeClr val="lt1"/>
                        </a:solidFill>
                        <a:latin typeface="+mn-lt"/>
                        <a:ea typeface="+mn-ea"/>
                        <a:cs typeface="+mn-cs"/>
                      </a:endParaRPr>
                    </a:p>
                  </a:txBody>
                  <a:tcPr>
                    <a:solidFill>
                      <a:srgbClr val="30125E"/>
                    </a:solidFill>
                  </a:tcPr>
                </a:tc>
                <a:tc>
                  <a:txBody>
                    <a:bodyPr/>
                    <a:lstStyle/>
                    <a:p>
                      <a:pPr marL="0" algn="l" defTabSz="725139" rtl="0" eaLnBrk="1" latinLnBrk="0" hangingPunct="1"/>
                      <a:r>
                        <a:rPr kumimoji="1" lang="en-US" altLang="ja-JP" sz="800" b="1" kern="1200" dirty="0">
                          <a:solidFill>
                            <a:schemeClr val="lt1"/>
                          </a:solidFill>
                          <a:latin typeface="+mn-lt"/>
                          <a:ea typeface="+mn-ea"/>
                          <a:cs typeface="+mn-cs"/>
                        </a:rPr>
                        <a:t>No-grouping</a:t>
                      </a:r>
                      <a:endParaRPr kumimoji="1" lang="ja-JP" altLang="en-US" sz="800" b="1" kern="120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0125E"/>
                    </a:solidFill>
                  </a:tcPr>
                </a:tc>
                <a:tc>
                  <a:txBody>
                    <a:bodyPr/>
                    <a:lstStyle/>
                    <a:p>
                      <a:pPr marL="0" algn="l" defTabSz="725139" rtl="0" eaLnBrk="1" latinLnBrk="0" hangingPunct="1"/>
                      <a:r>
                        <a:rPr kumimoji="1" lang="en-US" altLang="ja-JP" sz="800" b="1" kern="1200" dirty="0">
                          <a:solidFill>
                            <a:schemeClr val="lt1"/>
                          </a:solidFill>
                          <a:latin typeface="+mn-lt"/>
                          <a:ea typeface="+mn-ea"/>
                          <a:cs typeface="+mn-cs"/>
                        </a:rPr>
                        <a:t>Qubit-wide Commutation</a:t>
                      </a:r>
                      <a:endParaRPr kumimoji="1" lang="ja-JP" altLang="en-US" sz="800" b="1" kern="1200">
                        <a:solidFill>
                          <a:schemeClr val="lt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0125E"/>
                    </a:solidFill>
                  </a:tcPr>
                </a:tc>
                <a:tc>
                  <a:txBody>
                    <a:bodyPr/>
                    <a:lstStyle/>
                    <a:p>
                      <a:pPr marL="0" algn="l" defTabSz="725139" rtl="0" eaLnBrk="1" latinLnBrk="0" hangingPunct="1"/>
                      <a:r>
                        <a:rPr kumimoji="1" lang="en-US" altLang="ja-JP" sz="800" b="1" kern="1200" dirty="0">
                          <a:solidFill>
                            <a:schemeClr val="lt1"/>
                          </a:solidFill>
                          <a:latin typeface="+mn-lt"/>
                          <a:ea typeface="+mn-ea"/>
                          <a:cs typeface="+mn-cs"/>
                        </a:rPr>
                        <a:t>General Commutation</a:t>
                      </a:r>
                      <a:endParaRPr kumimoji="1" lang="ja-JP" altLang="en-US" sz="800" b="1" kern="1200">
                        <a:solidFill>
                          <a:schemeClr val="lt1"/>
                        </a:solidFill>
                        <a:latin typeface="+mn-lt"/>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0125E"/>
                    </a:solidFill>
                  </a:tcPr>
                </a:tc>
                <a:extLst>
                  <a:ext uri="{0D108BD9-81ED-4DB2-BD59-A6C34878D82A}">
                    <a16:rowId xmlns:a16="http://schemas.microsoft.com/office/drawing/2014/main" val="2786327630"/>
                  </a:ext>
                </a:extLst>
              </a:tr>
              <a:tr h="187107">
                <a:tc rowSpan="3">
                  <a:txBody>
                    <a:bodyPr/>
                    <a:lstStyle/>
                    <a:p>
                      <a:pPr algn="ctr">
                        <a:lnSpc>
                          <a:spcPts val="580"/>
                        </a:lnSpc>
                      </a:pPr>
                      <a:r>
                        <a:rPr kumimoji="1" lang="en-US" altLang="ja-JP" sz="900" b="0" i="0" u="none" strike="noStrike" kern="1200" cap="none" spc="0" normalizeH="0" baseline="0" noProof="0" dirty="0" err="1">
                          <a:ln>
                            <a:noFill/>
                          </a:ln>
                          <a:solidFill>
                            <a:srgbClr val="121619"/>
                          </a:solidFill>
                          <a:effectLst/>
                          <a:uLnTx/>
                          <a:uFillTx/>
                          <a:latin typeface="+mn-lt"/>
                          <a:ea typeface="+mn-ea"/>
                          <a:cs typeface="+mn-cs"/>
                        </a:rPr>
                        <a:t>LiH</a:t>
                      </a:r>
                      <a:endParaRPr kumimoji="1" lang="ja-JP" altLang="en-US" sz="500"/>
                    </a:p>
                  </a:txBody>
                  <a:tcPr anchor="ctr">
                    <a:lnT w="12700" cap="flat" cmpd="sng" algn="ctr">
                      <a:solidFill>
                        <a:schemeClr val="tx1"/>
                      </a:solidFill>
                      <a:prstDash val="solid"/>
                      <a:round/>
                      <a:headEnd type="none" w="med" len="med"/>
                      <a:tailEnd type="none" w="med" len="med"/>
                    </a:lnT>
                  </a:tcPr>
                </a:tc>
                <a:tc>
                  <a:txBody>
                    <a:bodyPr/>
                    <a:lstStyle/>
                    <a:p>
                      <a:pPr algn="ctr">
                        <a:lnSpc>
                          <a:spcPts val="580"/>
                        </a:lnSpc>
                      </a:pPr>
                      <a:r>
                        <a:rPr kumimoji="1" lang="en-US" altLang="ja-JP" sz="700" dirty="0"/>
                        <a:t>JW</a:t>
                      </a:r>
                      <a:endParaRPr kumimoji="1" lang="ja-JP" altLang="en-US" sz="200"/>
                    </a:p>
                  </a:txBody>
                  <a:tcPr anchor="ctr">
                    <a:lnT w="12700" cap="flat" cmpd="sng" algn="ctr">
                      <a:solidFill>
                        <a:schemeClr val="tx1"/>
                      </a:solidFill>
                      <a:prstDash val="solid"/>
                      <a:round/>
                      <a:headEnd type="none" w="med" len="med"/>
                      <a:tailEnd type="none" w="med" len="med"/>
                    </a:lnT>
                  </a:tcPr>
                </a:tc>
                <a:tc rowSpan="3">
                  <a:txBody>
                    <a:bodyPr/>
                    <a:lstStyle/>
                    <a:p>
                      <a:pPr algn="ctr">
                        <a:lnSpc>
                          <a:spcPts val="580"/>
                        </a:lnSpc>
                      </a:pPr>
                      <a:r>
                        <a:rPr kumimoji="1" lang="en-US" altLang="ja-JP" sz="900" dirty="0"/>
                        <a:t>631</a:t>
                      </a:r>
                      <a:endParaRPr kumimoji="1" lang="ja-JP" altLang="en-US" sz="900"/>
                    </a:p>
                  </a:txBody>
                  <a:tcPr anchor="ctr">
                    <a:lnT w="12700" cap="flat" cmpd="sng" algn="ctr">
                      <a:solidFill>
                        <a:schemeClr val="tx1"/>
                      </a:solidFill>
                      <a:prstDash val="solid"/>
                      <a:round/>
                      <a:headEnd type="none" w="med" len="med"/>
                      <a:tailEnd type="none" w="med" len="med"/>
                    </a:lnT>
                  </a:tcPr>
                </a:tc>
                <a:tc>
                  <a:txBody>
                    <a:bodyPr/>
                    <a:lstStyle/>
                    <a:p>
                      <a:pPr algn="ctr">
                        <a:lnSpc>
                          <a:spcPts val="580"/>
                        </a:lnSpc>
                      </a:pPr>
                      <a:r>
                        <a:rPr kumimoji="1" lang="en-US" altLang="ja-JP" sz="700" dirty="0"/>
                        <a:t>136</a:t>
                      </a:r>
                      <a:endParaRPr kumimoji="1" lang="ja-JP" altLang="en-US" sz="700"/>
                    </a:p>
                  </a:txBody>
                  <a:tcPr>
                    <a:lnT w="12700" cap="flat" cmpd="sng" algn="ctr">
                      <a:solidFill>
                        <a:schemeClr val="tx1"/>
                      </a:solidFill>
                      <a:prstDash val="solid"/>
                      <a:round/>
                      <a:headEnd type="none" w="med" len="med"/>
                      <a:tailEnd type="none" w="med" len="med"/>
                    </a:lnT>
                  </a:tcPr>
                </a:tc>
                <a:tc>
                  <a:txBody>
                    <a:bodyPr/>
                    <a:lstStyle/>
                    <a:p>
                      <a:pPr algn="ctr">
                        <a:lnSpc>
                          <a:spcPts val="580"/>
                        </a:lnSpc>
                      </a:pPr>
                      <a:r>
                        <a:rPr kumimoji="1" lang="en-US" altLang="ja-JP" sz="700" dirty="0"/>
                        <a:t>35</a:t>
                      </a:r>
                      <a:endParaRPr kumimoji="1" lang="ja-JP" altLang="en-US" sz="70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7382837"/>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Parity</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165</a:t>
                      </a:r>
                      <a:endParaRPr kumimoji="1" lang="ja-JP" altLang="en-US" sz="700"/>
                    </a:p>
                  </a:txBody>
                  <a:tcPr/>
                </a:tc>
                <a:tc>
                  <a:txBody>
                    <a:bodyPr/>
                    <a:lstStyle/>
                    <a:p>
                      <a:pPr algn="ctr">
                        <a:lnSpc>
                          <a:spcPts val="580"/>
                        </a:lnSpc>
                      </a:pPr>
                      <a:r>
                        <a:rPr kumimoji="1" lang="en-US" altLang="ja-JP" sz="700" dirty="0"/>
                        <a:t>35</a:t>
                      </a:r>
                      <a:endParaRPr kumimoji="1" lang="ja-JP" altLang="en-US" sz="700"/>
                    </a:p>
                  </a:txBody>
                  <a:tcPr/>
                </a:tc>
                <a:extLst>
                  <a:ext uri="{0D108BD9-81ED-4DB2-BD59-A6C34878D82A}">
                    <a16:rowId xmlns:a16="http://schemas.microsoft.com/office/drawing/2014/main" val="3488739406"/>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BK</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211</a:t>
                      </a:r>
                      <a:endParaRPr kumimoji="1" lang="ja-JP" altLang="en-US" sz="700"/>
                    </a:p>
                  </a:txBody>
                  <a:tcPr/>
                </a:tc>
                <a:tc>
                  <a:txBody>
                    <a:bodyPr/>
                    <a:lstStyle/>
                    <a:p>
                      <a:pPr algn="ctr">
                        <a:lnSpc>
                          <a:spcPts val="580"/>
                        </a:lnSpc>
                      </a:pPr>
                      <a:r>
                        <a:rPr kumimoji="1" lang="en-US" altLang="ja-JP" sz="700" dirty="0"/>
                        <a:t>35</a:t>
                      </a:r>
                      <a:endParaRPr kumimoji="1" lang="ja-JP" altLang="en-US" sz="700"/>
                    </a:p>
                  </a:txBody>
                  <a:tcPr/>
                </a:tc>
                <a:extLst>
                  <a:ext uri="{0D108BD9-81ED-4DB2-BD59-A6C34878D82A}">
                    <a16:rowId xmlns:a16="http://schemas.microsoft.com/office/drawing/2014/main" val="172871966"/>
                  </a:ext>
                </a:extLst>
              </a:tr>
              <a:tr h="187107">
                <a:tc rowSpan="3">
                  <a:txBody>
                    <a:bodyPr/>
                    <a:lstStyle/>
                    <a:p>
                      <a:pPr algn="ctr">
                        <a:lnSpc>
                          <a:spcPts val="580"/>
                        </a:lnSpc>
                      </a:pPr>
                      <a:r>
                        <a:rPr kumimoji="1" lang="en-US" altLang="ja-JP" sz="900" b="0" i="0" u="none" strike="noStrike" kern="1200" cap="none" spc="0" normalizeH="0" baseline="0" noProof="0" dirty="0">
                          <a:ln>
                            <a:noFill/>
                          </a:ln>
                          <a:solidFill>
                            <a:srgbClr val="121619"/>
                          </a:solidFill>
                          <a:effectLst/>
                          <a:uLnTx/>
                          <a:uFillTx/>
                          <a:latin typeface="+mn-lt"/>
                          <a:ea typeface="+mn-ea"/>
                          <a:cs typeface="+mn-cs"/>
                        </a:rPr>
                        <a:t>BeH</a:t>
                      </a:r>
                      <a:r>
                        <a:rPr kumimoji="1" lang="en-US" altLang="ja-JP" sz="900" b="0" i="0" u="none" strike="noStrike" kern="1200" cap="none" spc="0" normalizeH="0" baseline="-25000" noProof="0" dirty="0">
                          <a:ln>
                            <a:noFill/>
                          </a:ln>
                          <a:solidFill>
                            <a:srgbClr val="121619"/>
                          </a:solidFill>
                          <a:effectLst/>
                          <a:uLnTx/>
                          <a:uFillTx/>
                          <a:latin typeface="+mn-lt"/>
                          <a:ea typeface="+mn-ea"/>
                          <a:cs typeface="+mn-cs"/>
                        </a:rPr>
                        <a:t>2</a:t>
                      </a:r>
                      <a:endParaRPr kumimoji="1" lang="ja-JP" altLang="en-US" sz="500" baseline="-25000"/>
                    </a:p>
                  </a:txBody>
                  <a:tcPr anchor="ctr"/>
                </a:tc>
                <a:tc>
                  <a:txBody>
                    <a:bodyPr/>
                    <a:lstStyle/>
                    <a:p>
                      <a:pPr algn="ctr">
                        <a:lnSpc>
                          <a:spcPts val="580"/>
                        </a:lnSpc>
                      </a:pPr>
                      <a:r>
                        <a:rPr kumimoji="1" lang="en-US" altLang="ja-JP" sz="700" dirty="0"/>
                        <a:t>JW</a:t>
                      </a:r>
                      <a:endParaRPr kumimoji="1" lang="ja-JP" altLang="en-US" sz="200"/>
                    </a:p>
                  </a:txBody>
                  <a:tcPr anchor="ctr"/>
                </a:tc>
                <a:tc rowSpan="3">
                  <a:txBody>
                    <a:bodyPr/>
                    <a:lstStyle/>
                    <a:p>
                      <a:pPr algn="ctr">
                        <a:lnSpc>
                          <a:spcPts val="580"/>
                        </a:lnSpc>
                      </a:pPr>
                      <a:r>
                        <a:rPr kumimoji="1" lang="en-US" altLang="ja-JP" sz="900" dirty="0"/>
                        <a:t>1150</a:t>
                      </a:r>
                      <a:endParaRPr kumimoji="1" lang="ja-JP" altLang="en-US" sz="900"/>
                    </a:p>
                  </a:txBody>
                  <a:tcPr anchor="ctr"/>
                </a:tc>
                <a:tc>
                  <a:txBody>
                    <a:bodyPr/>
                    <a:lstStyle/>
                    <a:p>
                      <a:pPr algn="ctr">
                        <a:lnSpc>
                          <a:spcPts val="580"/>
                        </a:lnSpc>
                      </a:pPr>
                      <a:r>
                        <a:rPr kumimoji="1" lang="en-US" altLang="ja-JP" sz="700" dirty="0"/>
                        <a:t>215</a:t>
                      </a:r>
                      <a:endParaRPr kumimoji="1" lang="ja-JP" altLang="en-US" sz="700"/>
                    </a:p>
                  </a:txBody>
                  <a:tcPr/>
                </a:tc>
                <a:tc>
                  <a:txBody>
                    <a:bodyPr/>
                    <a:lstStyle/>
                    <a:p>
                      <a:pPr algn="ctr">
                        <a:lnSpc>
                          <a:spcPts val="580"/>
                        </a:lnSpc>
                      </a:pPr>
                      <a:r>
                        <a:rPr kumimoji="1" lang="en-US" altLang="ja-JP" sz="700" dirty="0"/>
                        <a:t>58</a:t>
                      </a:r>
                      <a:endParaRPr kumimoji="1" lang="ja-JP" altLang="en-US" sz="700"/>
                    </a:p>
                  </a:txBody>
                  <a:tcPr/>
                </a:tc>
                <a:extLst>
                  <a:ext uri="{0D108BD9-81ED-4DB2-BD59-A6C34878D82A}">
                    <a16:rowId xmlns:a16="http://schemas.microsoft.com/office/drawing/2014/main" val="3851901483"/>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Parity</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323</a:t>
                      </a:r>
                      <a:endParaRPr kumimoji="1" lang="ja-JP" altLang="en-US" sz="700"/>
                    </a:p>
                  </a:txBody>
                  <a:tcPr/>
                </a:tc>
                <a:tc>
                  <a:txBody>
                    <a:bodyPr/>
                    <a:lstStyle/>
                    <a:p>
                      <a:pPr algn="ctr">
                        <a:lnSpc>
                          <a:spcPts val="580"/>
                        </a:lnSpc>
                      </a:pPr>
                      <a:r>
                        <a:rPr kumimoji="1" lang="en-US" altLang="ja-JP" sz="700" dirty="0"/>
                        <a:t>58</a:t>
                      </a:r>
                      <a:endParaRPr kumimoji="1" lang="ja-JP" altLang="en-US" sz="700"/>
                    </a:p>
                  </a:txBody>
                  <a:tcPr/>
                </a:tc>
                <a:extLst>
                  <a:ext uri="{0D108BD9-81ED-4DB2-BD59-A6C34878D82A}">
                    <a16:rowId xmlns:a16="http://schemas.microsoft.com/office/drawing/2014/main" val="402046462"/>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BK</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341</a:t>
                      </a:r>
                      <a:endParaRPr kumimoji="1" lang="ja-JP" altLang="en-US" sz="700"/>
                    </a:p>
                  </a:txBody>
                  <a:tcPr/>
                </a:tc>
                <a:tc>
                  <a:txBody>
                    <a:bodyPr/>
                    <a:lstStyle/>
                    <a:p>
                      <a:pPr algn="ctr">
                        <a:lnSpc>
                          <a:spcPts val="580"/>
                        </a:lnSpc>
                      </a:pPr>
                      <a:r>
                        <a:rPr kumimoji="1" lang="en-US" altLang="ja-JP" sz="700" dirty="0"/>
                        <a:t>58</a:t>
                      </a:r>
                      <a:endParaRPr kumimoji="1" lang="ja-JP" altLang="en-US" sz="700"/>
                    </a:p>
                  </a:txBody>
                  <a:tcPr/>
                </a:tc>
                <a:extLst>
                  <a:ext uri="{0D108BD9-81ED-4DB2-BD59-A6C34878D82A}">
                    <a16:rowId xmlns:a16="http://schemas.microsoft.com/office/drawing/2014/main" val="1145956230"/>
                  </a:ext>
                </a:extLst>
              </a:tr>
              <a:tr h="187107">
                <a:tc rowSpan="3">
                  <a:txBody>
                    <a:bodyPr/>
                    <a:lstStyle/>
                    <a:p>
                      <a:pPr marL="0" marR="0" lvl="0" indent="0" algn="ctr" defTabSz="725139" rtl="0" eaLnBrk="1" fontAlgn="auto" latinLnBrk="0" hangingPunct="1">
                        <a:lnSpc>
                          <a:spcPts val="58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121619"/>
                          </a:solidFill>
                          <a:effectLst/>
                          <a:uLnTx/>
                          <a:uFillTx/>
                          <a:latin typeface="+mn-lt"/>
                          <a:ea typeface="+mn-ea"/>
                          <a:cs typeface="+mn-cs"/>
                        </a:rPr>
                        <a:t>H</a:t>
                      </a:r>
                      <a:r>
                        <a:rPr kumimoji="1" lang="en-US" altLang="ja-JP" sz="900" b="0" i="0" u="none" strike="noStrike" kern="1200" cap="none" spc="0" normalizeH="0" baseline="-25000" noProof="0" dirty="0">
                          <a:ln>
                            <a:noFill/>
                          </a:ln>
                          <a:solidFill>
                            <a:srgbClr val="121619"/>
                          </a:solidFill>
                          <a:effectLst/>
                          <a:uLnTx/>
                          <a:uFillTx/>
                          <a:latin typeface="+mn-lt"/>
                          <a:ea typeface="+mn-ea"/>
                          <a:cs typeface="+mn-cs"/>
                        </a:rPr>
                        <a:t>2</a:t>
                      </a:r>
                      <a:r>
                        <a:rPr kumimoji="1" lang="en-US" altLang="ja-JP" sz="900" b="0" i="0" u="none" strike="noStrike" kern="1200" cap="none" spc="0" normalizeH="0" baseline="0" noProof="0" dirty="0">
                          <a:ln>
                            <a:noFill/>
                          </a:ln>
                          <a:solidFill>
                            <a:srgbClr val="121619"/>
                          </a:solidFill>
                          <a:effectLst/>
                          <a:uLnTx/>
                          <a:uFillTx/>
                          <a:latin typeface="+mn-lt"/>
                          <a:ea typeface="+mn-ea"/>
                          <a:cs typeface="+mn-cs"/>
                        </a:rPr>
                        <a:t>O</a:t>
                      </a:r>
                      <a:endParaRPr kumimoji="1" lang="ja-JP" altLang="en-US" sz="400" baseline="0"/>
                    </a:p>
                  </a:txBody>
                  <a:tcPr anchor="ctr"/>
                </a:tc>
                <a:tc>
                  <a:txBody>
                    <a:bodyPr/>
                    <a:lstStyle/>
                    <a:p>
                      <a:pPr algn="ctr">
                        <a:lnSpc>
                          <a:spcPts val="580"/>
                        </a:lnSpc>
                      </a:pPr>
                      <a:r>
                        <a:rPr kumimoji="1" lang="en-US" altLang="ja-JP" sz="700" dirty="0"/>
                        <a:t>JW</a:t>
                      </a:r>
                      <a:endParaRPr kumimoji="1" lang="ja-JP" altLang="en-US" sz="200"/>
                    </a:p>
                  </a:txBody>
                  <a:tcPr anchor="ctr"/>
                </a:tc>
                <a:tc rowSpan="3">
                  <a:txBody>
                    <a:bodyPr/>
                    <a:lstStyle/>
                    <a:p>
                      <a:pPr algn="ctr">
                        <a:lnSpc>
                          <a:spcPts val="580"/>
                        </a:lnSpc>
                      </a:pPr>
                      <a:r>
                        <a:rPr kumimoji="1" lang="en-US" altLang="ja-JP" sz="900" dirty="0"/>
                        <a:t>1858</a:t>
                      </a:r>
                      <a:endParaRPr kumimoji="1" lang="ja-JP" altLang="en-US" sz="900"/>
                    </a:p>
                  </a:txBody>
                  <a:tcPr anchor="ctr"/>
                </a:tc>
                <a:tc>
                  <a:txBody>
                    <a:bodyPr/>
                    <a:lstStyle/>
                    <a:p>
                      <a:pPr algn="ctr">
                        <a:lnSpc>
                          <a:spcPts val="580"/>
                        </a:lnSpc>
                      </a:pPr>
                      <a:r>
                        <a:rPr kumimoji="1" lang="en-US" altLang="ja-JP" sz="700" dirty="0"/>
                        <a:t>380</a:t>
                      </a:r>
                      <a:endParaRPr kumimoji="1" lang="ja-JP" altLang="en-US" sz="700"/>
                    </a:p>
                  </a:txBody>
                  <a:tcPr/>
                </a:tc>
                <a:tc>
                  <a:txBody>
                    <a:bodyPr/>
                    <a:lstStyle/>
                    <a:p>
                      <a:pPr algn="ctr">
                        <a:lnSpc>
                          <a:spcPts val="580"/>
                        </a:lnSpc>
                      </a:pPr>
                      <a:r>
                        <a:rPr kumimoji="1" lang="en-US" altLang="ja-JP" sz="700" dirty="0"/>
                        <a:t>84</a:t>
                      </a:r>
                      <a:endParaRPr kumimoji="1" lang="ja-JP" altLang="en-US" sz="700"/>
                    </a:p>
                  </a:txBody>
                  <a:tcPr/>
                </a:tc>
                <a:extLst>
                  <a:ext uri="{0D108BD9-81ED-4DB2-BD59-A6C34878D82A}">
                    <a16:rowId xmlns:a16="http://schemas.microsoft.com/office/drawing/2014/main" val="3064816558"/>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Parity</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495</a:t>
                      </a:r>
                      <a:endParaRPr kumimoji="1" lang="ja-JP" altLang="en-US" sz="700"/>
                    </a:p>
                  </a:txBody>
                  <a:tcPr/>
                </a:tc>
                <a:tc>
                  <a:txBody>
                    <a:bodyPr/>
                    <a:lstStyle/>
                    <a:p>
                      <a:pPr algn="ctr">
                        <a:lnSpc>
                          <a:spcPts val="580"/>
                        </a:lnSpc>
                      </a:pPr>
                      <a:r>
                        <a:rPr kumimoji="1" lang="en-US" altLang="ja-JP" sz="700" dirty="0"/>
                        <a:t>82</a:t>
                      </a:r>
                      <a:endParaRPr kumimoji="1" lang="ja-JP" altLang="en-US" sz="700"/>
                    </a:p>
                  </a:txBody>
                  <a:tcPr/>
                </a:tc>
                <a:extLst>
                  <a:ext uri="{0D108BD9-81ED-4DB2-BD59-A6C34878D82A}">
                    <a16:rowId xmlns:a16="http://schemas.microsoft.com/office/drawing/2014/main" val="3222757078"/>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BK</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515</a:t>
                      </a:r>
                      <a:endParaRPr kumimoji="1" lang="ja-JP" altLang="en-US" sz="700"/>
                    </a:p>
                  </a:txBody>
                  <a:tcPr/>
                </a:tc>
                <a:tc>
                  <a:txBody>
                    <a:bodyPr/>
                    <a:lstStyle/>
                    <a:p>
                      <a:pPr algn="ctr">
                        <a:lnSpc>
                          <a:spcPts val="580"/>
                        </a:lnSpc>
                      </a:pPr>
                      <a:r>
                        <a:rPr kumimoji="1" lang="en-US" altLang="ja-JP" sz="700" dirty="0"/>
                        <a:t>82</a:t>
                      </a:r>
                      <a:endParaRPr kumimoji="1" lang="ja-JP" altLang="en-US" sz="700"/>
                    </a:p>
                  </a:txBody>
                  <a:tcPr/>
                </a:tc>
                <a:extLst>
                  <a:ext uri="{0D108BD9-81ED-4DB2-BD59-A6C34878D82A}">
                    <a16:rowId xmlns:a16="http://schemas.microsoft.com/office/drawing/2014/main" val="3310475199"/>
                  </a:ext>
                </a:extLst>
              </a:tr>
              <a:tr h="187107">
                <a:tc rowSpan="3">
                  <a:txBody>
                    <a:bodyPr/>
                    <a:lstStyle/>
                    <a:p>
                      <a:pPr algn="ctr">
                        <a:lnSpc>
                          <a:spcPts val="580"/>
                        </a:lnSpc>
                      </a:pPr>
                      <a:r>
                        <a:rPr kumimoji="1" lang="en-US" altLang="ja-JP" sz="900" b="0" i="0" u="none" strike="noStrike" kern="1200" cap="none" spc="0" normalizeH="0" baseline="0" dirty="0">
                          <a:ln>
                            <a:noFill/>
                          </a:ln>
                          <a:solidFill>
                            <a:srgbClr val="121619"/>
                          </a:solidFill>
                          <a:effectLst/>
                          <a:uLnTx/>
                          <a:uFillTx/>
                          <a:latin typeface="+mn-lt"/>
                          <a:ea typeface="+mn-ea"/>
                          <a:cs typeface="+mn-cs"/>
                        </a:rPr>
                        <a:t>NH</a:t>
                      </a:r>
                      <a:r>
                        <a:rPr kumimoji="1" lang="en-US" altLang="ja-JP" sz="900" b="0" i="0" u="none" strike="noStrike" kern="1200" cap="none" spc="0" normalizeH="0" baseline="-25000" dirty="0">
                          <a:ln>
                            <a:noFill/>
                          </a:ln>
                          <a:solidFill>
                            <a:srgbClr val="121619"/>
                          </a:solidFill>
                          <a:effectLst/>
                          <a:uLnTx/>
                          <a:uFillTx/>
                          <a:latin typeface="+mn-lt"/>
                          <a:ea typeface="+mn-ea"/>
                          <a:cs typeface="+mn-cs"/>
                        </a:rPr>
                        <a:t>3</a:t>
                      </a:r>
                      <a:endParaRPr kumimoji="1" lang="ja-JP" altLang="en-US" sz="900" b="0" i="0" u="none" strike="noStrike" kern="1200" cap="none" spc="0" normalizeH="0" baseline="-25000">
                        <a:ln>
                          <a:noFill/>
                        </a:ln>
                        <a:solidFill>
                          <a:srgbClr val="121619"/>
                        </a:solidFill>
                        <a:effectLst/>
                        <a:uLnTx/>
                        <a:uFillTx/>
                        <a:latin typeface="+mn-lt"/>
                        <a:ea typeface="+mn-ea"/>
                        <a:cs typeface="+mn-cs"/>
                      </a:endParaRPr>
                    </a:p>
                  </a:txBody>
                  <a:tcPr anchor="ctr"/>
                </a:tc>
                <a:tc>
                  <a:txBody>
                    <a:bodyPr/>
                    <a:lstStyle/>
                    <a:p>
                      <a:pPr algn="ctr">
                        <a:lnSpc>
                          <a:spcPts val="580"/>
                        </a:lnSpc>
                      </a:pPr>
                      <a:r>
                        <a:rPr kumimoji="1" lang="en-US" altLang="ja-JP" sz="700" dirty="0"/>
                        <a:t>JW</a:t>
                      </a:r>
                      <a:endParaRPr kumimoji="1" lang="ja-JP" altLang="en-US" sz="200"/>
                    </a:p>
                  </a:txBody>
                  <a:tcPr anchor="ctr"/>
                </a:tc>
                <a:tc rowSpan="3">
                  <a:txBody>
                    <a:bodyPr/>
                    <a:lstStyle/>
                    <a:p>
                      <a:pPr algn="ctr">
                        <a:lnSpc>
                          <a:spcPts val="580"/>
                        </a:lnSpc>
                      </a:pPr>
                      <a:r>
                        <a:rPr kumimoji="1" lang="en-US" altLang="ja-JP" sz="900" dirty="0"/>
                        <a:t>4973</a:t>
                      </a:r>
                      <a:endParaRPr kumimoji="1" lang="ja-JP" altLang="en-US" sz="900"/>
                    </a:p>
                  </a:txBody>
                  <a:tcPr anchor="ctr"/>
                </a:tc>
                <a:tc>
                  <a:txBody>
                    <a:bodyPr/>
                    <a:lstStyle/>
                    <a:p>
                      <a:pPr algn="ctr">
                        <a:lnSpc>
                          <a:spcPts val="580"/>
                        </a:lnSpc>
                      </a:pPr>
                      <a:r>
                        <a:rPr kumimoji="1" lang="en-US" altLang="ja-JP" sz="700" dirty="0"/>
                        <a:t>1052</a:t>
                      </a:r>
                      <a:endParaRPr kumimoji="1" lang="ja-JP" altLang="en-US" sz="700"/>
                    </a:p>
                  </a:txBody>
                  <a:tcPr/>
                </a:tc>
                <a:tc>
                  <a:txBody>
                    <a:bodyPr/>
                    <a:lstStyle/>
                    <a:p>
                      <a:pPr algn="ctr">
                        <a:lnSpc>
                          <a:spcPts val="580"/>
                        </a:lnSpc>
                      </a:pPr>
                      <a:r>
                        <a:rPr kumimoji="1" lang="en-US" altLang="ja-JP" sz="700" dirty="0"/>
                        <a:t>117</a:t>
                      </a:r>
                      <a:endParaRPr kumimoji="1" lang="ja-JP" altLang="en-US" sz="700"/>
                    </a:p>
                  </a:txBody>
                  <a:tcPr/>
                </a:tc>
                <a:extLst>
                  <a:ext uri="{0D108BD9-81ED-4DB2-BD59-A6C34878D82A}">
                    <a16:rowId xmlns:a16="http://schemas.microsoft.com/office/drawing/2014/main" val="715522281"/>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Parity</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1091</a:t>
                      </a:r>
                      <a:endParaRPr kumimoji="1" lang="ja-JP" altLang="en-US" sz="700"/>
                    </a:p>
                  </a:txBody>
                  <a:tcPr/>
                </a:tc>
                <a:tc>
                  <a:txBody>
                    <a:bodyPr/>
                    <a:lstStyle/>
                    <a:p>
                      <a:pPr algn="ctr">
                        <a:lnSpc>
                          <a:spcPts val="580"/>
                        </a:lnSpc>
                      </a:pPr>
                      <a:r>
                        <a:rPr kumimoji="1" lang="en-US" altLang="ja-JP" sz="700" dirty="0"/>
                        <a:t>115</a:t>
                      </a:r>
                      <a:endParaRPr kumimoji="1" lang="ja-JP" altLang="en-US" sz="700"/>
                    </a:p>
                  </a:txBody>
                  <a:tcPr/>
                </a:tc>
                <a:extLst>
                  <a:ext uri="{0D108BD9-81ED-4DB2-BD59-A6C34878D82A}">
                    <a16:rowId xmlns:a16="http://schemas.microsoft.com/office/drawing/2014/main" val="892715817"/>
                  </a:ext>
                </a:extLst>
              </a:tr>
              <a:tr h="187107">
                <a:tc vMerge="1">
                  <a:txBody>
                    <a:bodyPr/>
                    <a:lstStyle/>
                    <a:p>
                      <a:endParaRPr kumimoji="1" lang="ja-JP" altLang="en-US" sz="200"/>
                    </a:p>
                  </a:txBody>
                  <a:tcPr/>
                </a:tc>
                <a:tc>
                  <a:txBody>
                    <a:bodyPr/>
                    <a:lstStyle/>
                    <a:p>
                      <a:pPr algn="ctr">
                        <a:lnSpc>
                          <a:spcPts val="580"/>
                        </a:lnSpc>
                      </a:pPr>
                      <a:r>
                        <a:rPr kumimoji="1" lang="en-US" altLang="ja-JP" sz="600" b="0" i="0" u="none" strike="noStrike" kern="1200" cap="none" spc="0" normalizeH="0" baseline="0" noProof="0" dirty="0">
                          <a:ln>
                            <a:noFill/>
                          </a:ln>
                          <a:solidFill>
                            <a:srgbClr val="121619"/>
                          </a:solidFill>
                          <a:effectLst/>
                          <a:uLnTx/>
                          <a:uFillTx/>
                          <a:latin typeface="+mn-lt"/>
                          <a:ea typeface="+mn-ea"/>
                          <a:cs typeface="+mn-cs"/>
                        </a:rPr>
                        <a:t>BK</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1086</a:t>
                      </a:r>
                      <a:endParaRPr kumimoji="1" lang="ja-JP" altLang="en-US" sz="700"/>
                    </a:p>
                  </a:txBody>
                  <a:tcPr/>
                </a:tc>
                <a:tc>
                  <a:txBody>
                    <a:bodyPr/>
                    <a:lstStyle/>
                    <a:p>
                      <a:pPr algn="ctr">
                        <a:lnSpc>
                          <a:spcPts val="580"/>
                        </a:lnSpc>
                      </a:pPr>
                      <a:r>
                        <a:rPr kumimoji="1" lang="en-US" altLang="ja-JP" sz="700" dirty="0"/>
                        <a:t>115</a:t>
                      </a:r>
                      <a:endParaRPr kumimoji="1" lang="ja-JP" altLang="en-US" sz="700"/>
                    </a:p>
                  </a:txBody>
                  <a:tcPr/>
                </a:tc>
                <a:extLst>
                  <a:ext uri="{0D108BD9-81ED-4DB2-BD59-A6C34878D82A}">
                    <a16:rowId xmlns:a16="http://schemas.microsoft.com/office/drawing/2014/main" val="43870145"/>
                  </a:ext>
                </a:extLst>
              </a:tr>
              <a:tr h="187107">
                <a:tc rowSpan="3">
                  <a:txBody>
                    <a:bodyPr/>
                    <a:lstStyle/>
                    <a:p>
                      <a:pPr algn="ctr">
                        <a:lnSpc>
                          <a:spcPts val="580"/>
                        </a:lnSpc>
                      </a:pPr>
                      <a:r>
                        <a:rPr kumimoji="1" lang="en-US" altLang="ja-JP" sz="900" b="0" i="0" u="none" strike="noStrike" kern="1200" cap="none" spc="0" normalizeH="0" baseline="0" dirty="0">
                          <a:ln>
                            <a:noFill/>
                          </a:ln>
                          <a:solidFill>
                            <a:srgbClr val="121619"/>
                          </a:solidFill>
                          <a:effectLst/>
                          <a:uLnTx/>
                          <a:uFillTx/>
                          <a:latin typeface="+mn-lt"/>
                          <a:ea typeface="+mn-ea"/>
                          <a:cs typeface="+mn-cs"/>
                        </a:rPr>
                        <a:t>HCl</a:t>
                      </a:r>
                      <a:endParaRPr kumimoji="1" lang="ja-JP" altLang="en-US" sz="900" b="0" i="0" u="none" strike="noStrike" kern="1200" cap="none" spc="0" normalizeH="0" baseline="0">
                        <a:ln>
                          <a:noFill/>
                        </a:ln>
                        <a:solidFill>
                          <a:srgbClr val="121619"/>
                        </a:solidFill>
                        <a:effectLst/>
                        <a:uLnTx/>
                        <a:uFillTx/>
                        <a:latin typeface="+mn-lt"/>
                        <a:ea typeface="+mn-ea"/>
                        <a:cs typeface="+mn-cs"/>
                      </a:endParaRPr>
                    </a:p>
                  </a:txBody>
                  <a:tcPr anchor="ctr"/>
                </a:tc>
                <a:tc>
                  <a:txBody>
                    <a:bodyPr/>
                    <a:lstStyle/>
                    <a:p>
                      <a:pPr algn="ctr">
                        <a:lnSpc>
                          <a:spcPts val="580"/>
                        </a:lnSpc>
                      </a:pPr>
                      <a:r>
                        <a:rPr kumimoji="1" lang="en-US" altLang="ja-JP" sz="700" dirty="0"/>
                        <a:t>JW</a:t>
                      </a:r>
                      <a:endParaRPr kumimoji="1" lang="ja-JP" altLang="en-US" sz="200"/>
                    </a:p>
                  </a:txBody>
                  <a:tcPr anchor="ctr"/>
                </a:tc>
                <a:tc rowSpan="3">
                  <a:txBody>
                    <a:bodyPr/>
                    <a:lstStyle/>
                    <a:p>
                      <a:pPr algn="ctr">
                        <a:lnSpc>
                          <a:spcPts val="580"/>
                        </a:lnSpc>
                      </a:pPr>
                      <a:r>
                        <a:rPr kumimoji="1" lang="en-US" altLang="ja-JP" sz="900" dirty="0"/>
                        <a:t>4427</a:t>
                      </a:r>
                      <a:endParaRPr kumimoji="1" lang="ja-JP" altLang="en-US" sz="900"/>
                    </a:p>
                  </a:txBody>
                  <a:tcPr anchor="ctr"/>
                </a:tc>
                <a:tc>
                  <a:txBody>
                    <a:bodyPr/>
                    <a:lstStyle/>
                    <a:p>
                      <a:pPr algn="ctr">
                        <a:lnSpc>
                          <a:spcPts val="580"/>
                        </a:lnSpc>
                      </a:pPr>
                      <a:r>
                        <a:rPr kumimoji="1" lang="en-US" altLang="ja-JP" sz="700" dirty="0"/>
                        <a:t>906</a:t>
                      </a:r>
                      <a:endParaRPr kumimoji="1" lang="ja-JP" altLang="en-US" sz="700"/>
                    </a:p>
                  </a:txBody>
                  <a:tcPr/>
                </a:tc>
                <a:tc>
                  <a:txBody>
                    <a:bodyPr/>
                    <a:lstStyle/>
                    <a:p>
                      <a:pPr algn="ctr">
                        <a:lnSpc>
                          <a:spcPts val="580"/>
                        </a:lnSpc>
                      </a:pPr>
                      <a:r>
                        <a:rPr kumimoji="1" lang="en-US" altLang="ja-JP" sz="700" dirty="0"/>
                        <a:t>110</a:t>
                      </a:r>
                      <a:endParaRPr kumimoji="1" lang="ja-JP" altLang="en-US" sz="700"/>
                    </a:p>
                  </a:txBody>
                  <a:tcPr/>
                </a:tc>
                <a:extLst>
                  <a:ext uri="{0D108BD9-81ED-4DB2-BD59-A6C34878D82A}">
                    <a16:rowId xmlns:a16="http://schemas.microsoft.com/office/drawing/2014/main" val="2629945033"/>
                  </a:ext>
                </a:extLst>
              </a:tr>
              <a:tr h="187107">
                <a:tc vMerge="1">
                  <a:txBody>
                    <a:bodyPr/>
                    <a:lstStyle/>
                    <a:p>
                      <a:endParaRPr kumimoji="1" lang="ja-JP" altLang="en-US" sz="200"/>
                    </a:p>
                  </a:txBody>
                  <a:tcPr/>
                </a:tc>
                <a:tc>
                  <a:txBody>
                    <a:bodyPr/>
                    <a:lstStyle/>
                    <a:p>
                      <a:pPr algn="ctr">
                        <a:lnSpc>
                          <a:spcPts val="580"/>
                        </a:lnSpc>
                      </a:pPr>
                      <a:r>
                        <a:rPr kumimoji="1" lang="en-US" altLang="ja-JP" sz="700" b="0" i="0" u="none" strike="noStrike" kern="1200" cap="none" spc="0" normalizeH="0" baseline="0" noProof="0" dirty="0">
                          <a:ln>
                            <a:noFill/>
                          </a:ln>
                          <a:solidFill>
                            <a:srgbClr val="121619"/>
                          </a:solidFill>
                          <a:effectLst/>
                          <a:uLnTx/>
                          <a:uFillTx/>
                          <a:latin typeface="IBM Plex Sans Regular"/>
                          <a:ea typeface="+mn-ea"/>
                          <a:cs typeface="+mn-cs"/>
                        </a:rPr>
                        <a:t>Parity</a:t>
                      </a:r>
                      <a:endParaRPr kumimoji="1" lang="ja-JP" altLang="en-US" sz="200"/>
                    </a:p>
                  </a:txBody>
                  <a:tcPr anchor="ctr"/>
                </a:tc>
                <a:tc vMerge="1">
                  <a:txBody>
                    <a:bodyPr/>
                    <a:lstStyle/>
                    <a:p>
                      <a:endParaRPr kumimoji="1" lang="ja-JP" altLang="en-US" sz="600"/>
                    </a:p>
                  </a:txBody>
                  <a:tcPr/>
                </a:tc>
                <a:tc>
                  <a:txBody>
                    <a:bodyPr/>
                    <a:lstStyle/>
                    <a:p>
                      <a:pPr algn="ctr">
                        <a:lnSpc>
                          <a:spcPts val="580"/>
                        </a:lnSpc>
                      </a:pPr>
                      <a:r>
                        <a:rPr kumimoji="1" lang="en-US" altLang="ja-JP" sz="700" dirty="0"/>
                        <a:t>1098</a:t>
                      </a:r>
                      <a:endParaRPr kumimoji="1" lang="ja-JP" altLang="en-US" sz="700"/>
                    </a:p>
                  </a:txBody>
                  <a:tcPr/>
                </a:tc>
                <a:tc>
                  <a:txBody>
                    <a:bodyPr/>
                    <a:lstStyle/>
                    <a:p>
                      <a:pPr algn="ctr">
                        <a:lnSpc>
                          <a:spcPts val="580"/>
                        </a:lnSpc>
                      </a:pPr>
                      <a:r>
                        <a:rPr kumimoji="1" lang="en-US" altLang="ja-JP" sz="700" dirty="0"/>
                        <a:t>112</a:t>
                      </a:r>
                      <a:endParaRPr kumimoji="1" lang="ja-JP" altLang="en-US" sz="700"/>
                    </a:p>
                  </a:txBody>
                  <a:tcPr/>
                </a:tc>
                <a:extLst>
                  <a:ext uri="{0D108BD9-81ED-4DB2-BD59-A6C34878D82A}">
                    <a16:rowId xmlns:a16="http://schemas.microsoft.com/office/drawing/2014/main" val="3561036856"/>
                  </a:ext>
                </a:extLst>
              </a:tr>
              <a:tr h="187107">
                <a:tc vMerge="1">
                  <a:txBody>
                    <a:bodyPr/>
                    <a:lstStyle/>
                    <a:p>
                      <a:endParaRPr kumimoji="1" lang="ja-JP" altLang="en-US" sz="200"/>
                    </a:p>
                  </a:txBody>
                  <a:tcPr/>
                </a:tc>
                <a:tc>
                  <a:txBody>
                    <a:bodyPr/>
                    <a:lstStyle/>
                    <a:p>
                      <a:pPr algn="ctr">
                        <a:lnSpc>
                          <a:spcPts val="580"/>
                        </a:lnSpc>
                      </a:pPr>
                      <a:r>
                        <a:rPr kumimoji="1" lang="en-US" altLang="ja-JP" sz="600" b="0" i="0" u="none" strike="noStrike" kern="1200" cap="none" spc="0" normalizeH="0" baseline="0" noProof="0" dirty="0">
                          <a:ln>
                            <a:noFill/>
                          </a:ln>
                          <a:solidFill>
                            <a:srgbClr val="121619"/>
                          </a:solidFill>
                          <a:effectLst/>
                          <a:uLnTx/>
                          <a:uFillTx/>
                          <a:latin typeface="+mn-lt"/>
                          <a:ea typeface="+mn-ea"/>
                          <a:cs typeface="+mn-cs"/>
                        </a:rPr>
                        <a:t>BK</a:t>
                      </a:r>
                      <a:endParaRPr kumimoji="1" lang="ja-JP" altLang="en-US" sz="200"/>
                    </a:p>
                  </a:txBody>
                  <a:tcPr/>
                </a:tc>
                <a:tc vMerge="1">
                  <a:txBody>
                    <a:bodyPr/>
                    <a:lstStyle/>
                    <a:p>
                      <a:endParaRPr kumimoji="1" lang="ja-JP" altLang="en-US" sz="600"/>
                    </a:p>
                  </a:txBody>
                  <a:tcPr/>
                </a:tc>
                <a:tc>
                  <a:txBody>
                    <a:bodyPr/>
                    <a:lstStyle/>
                    <a:p>
                      <a:pPr algn="ctr">
                        <a:lnSpc>
                          <a:spcPts val="580"/>
                        </a:lnSpc>
                      </a:pPr>
                      <a:r>
                        <a:rPr kumimoji="1" lang="en-US" altLang="ja-JP" sz="700" dirty="0"/>
                        <a:t>1434</a:t>
                      </a:r>
                      <a:endParaRPr kumimoji="1" lang="ja-JP" altLang="en-US" sz="700"/>
                    </a:p>
                  </a:txBody>
                  <a:tcPr/>
                </a:tc>
                <a:tc>
                  <a:txBody>
                    <a:bodyPr/>
                    <a:lstStyle/>
                    <a:p>
                      <a:pPr algn="ctr">
                        <a:lnSpc>
                          <a:spcPts val="580"/>
                        </a:lnSpc>
                      </a:pPr>
                      <a:r>
                        <a:rPr kumimoji="1" lang="en-US" altLang="ja-JP" sz="700" dirty="0"/>
                        <a:t>112</a:t>
                      </a:r>
                      <a:endParaRPr kumimoji="1" lang="ja-JP" altLang="en-US" sz="700"/>
                    </a:p>
                  </a:txBody>
                  <a:tcPr/>
                </a:tc>
                <a:extLst>
                  <a:ext uri="{0D108BD9-81ED-4DB2-BD59-A6C34878D82A}">
                    <a16:rowId xmlns:a16="http://schemas.microsoft.com/office/drawing/2014/main" val="3174922471"/>
                  </a:ext>
                </a:extLst>
              </a:tr>
            </a:tbl>
          </a:graphicData>
        </a:graphic>
      </p:graphicFrame>
      <p:sp>
        <p:nvSpPr>
          <p:cNvPr id="6" name="タイトル 1">
            <a:extLst>
              <a:ext uri="{FF2B5EF4-FFF2-40B4-BE49-F238E27FC236}">
                <a16:creationId xmlns:a16="http://schemas.microsoft.com/office/drawing/2014/main" id="{B412B679-23BA-DB48-8339-25D9C1615BBC}"/>
              </a:ext>
            </a:extLst>
          </p:cNvPr>
          <p:cNvSpPr>
            <a:spLocks noGrp="1"/>
          </p:cNvSpPr>
          <p:nvPr>
            <p:ph type="title"/>
          </p:nvPr>
        </p:nvSpPr>
        <p:spPr/>
        <p:txBody>
          <a:bodyPr/>
          <a:lstStyle/>
          <a:p>
            <a:r>
              <a:rPr kumimoji="1" lang="en-US" altLang="ja-JP" b="1" dirty="0"/>
              <a:t>Efficient Evaluation of Observable </a:t>
            </a:r>
            <a:endParaRPr kumimoji="1" lang="ja-JP" altLang="en-US" b="1" dirty="0"/>
          </a:p>
        </p:txBody>
      </p:sp>
      <p:sp>
        <p:nvSpPr>
          <p:cNvPr id="4" name="スライド番号プレースホルダー 3">
            <a:extLst>
              <a:ext uri="{FF2B5EF4-FFF2-40B4-BE49-F238E27FC236}">
                <a16:creationId xmlns:a16="http://schemas.microsoft.com/office/drawing/2014/main" id="{3C7278C7-94B6-7141-A602-3EC3A630F5E5}"/>
              </a:ext>
            </a:extLst>
          </p:cNvPr>
          <p:cNvSpPr>
            <a:spLocks noGrp="1"/>
          </p:cNvSpPr>
          <p:nvPr>
            <p:ph type="sldNum" sz="quarter" idx="11"/>
          </p:nvPr>
        </p:nvSpPr>
        <p:spPr/>
        <p:txBody>
          <a:bodyPr/>
          <a:lstStyle/>
          <a:p>
            <a:fld id="{59395FB3-9C97-154F-86B2-7E381B951268}" type="slidenum">
              <a:rPr lang="en-US" smtClean="0"/>
              <a:pPr/>
              <a:t>10</a:t>
            </a:fld>
            <a:endParaRPr lang="en-US" dirty="0"/>
          </a:p>
        </p:txBody>
      </p:sp>
      <p:sp>
        <p:nvSpPr>
          <p:cNvPr id="5" name="フッター プレースホルダー 4">
            <a:extLst>
              <a:ext uri="{FF2B5EF4-FFF2-40B4-BE49-F238E27FC236}">
                <a16:creationId xmlns:a16="http://schemas.microsoft.com/office/drawing/2014/main" id="{4E04F9D7-8B7D-D44C-B5F5-CD20B4458E53}"/>
              </a:ext>
            </a:extLst>
          </p:cNvPr>
          <p:cNvSpPr>
            <a:spLocks noGrp="1"/>
          </p:cNvSpPr>
          <p:nvPr>
            <p:ph type="ftr" sz="quarter" idx="10"/>
          </p:nvPr>
        </p:nvSpPr>
        <p:spPr/>
        <p:txBody>
          <a:bodyPr/>
          <a:lstStyle/>
          <a:p>
            <a:r>
              <a:rPr lang="en-US"/>
              <a:t>IBM Quantum / © 2021 IBM Corporation</a:t>
            </a:r>
            <a:endParaRPr lang="en-US" dirty="0"/>
          </a:p>
        </p:txBody>
      </p:sp>
      <p:sp>
        <p:nvSpPr>
          <p:cNvPr id="10" name="テキスト ボックス 9">
            <a:extLst>
              <a:ext uri="{FF2B5EF4-FFF2-40B4-BE49-F238E27FC236}">
                <a16:creationId xmlns:a16="http://schemas.microsoft.com/office/drawing/2014/main" id="{6F3C4974-D36D-7743-9A7E-A354380B4E70}"/>
              </a:ext>
            </a:extLst>
          </p:cNvPr>
          <p:cNvSpPr txBox="1"/>
          <p:nvPr/>
        </p:nvSpPr>
        <p:spPr>
          <a:xfrm>
            <a:off x="125978" y="2220935"/>
            <a:ext cx="3741409" cy="394532"/>
          </a:xfrm>
          <a:prstGeom prst="rect">
            <a:avLst/>
          </a:prstGeom>
          <a:noFill/>
        </p:spPr>
        <p:txBody>
          <a:bodyPr wrap="none" lIns="0" tIns="0" rIns="0" bIns="0" rtlCol="0">
            <a:spAutoFit/>
          </a:bodyPr>
          <a:lstStyle/>
          <a:p>
            <a:pPr>
              <a:lnSpc>
                <a:spcPct val="110000"/>
              </a:lnSpc>
              <a:spcBef>
                <a:spcPts val="1100"/>
              </a:spcBef>
            </a:pPr>
            <a:r>
              <a:rPr kumimoji="1" lang="en-US" altLang="ja-JP" sz="1200" b="1" dirty="0">
                <a:solidFill>
                  <a:schemeClr val="bg1"/>
                </a:solidFill>
                <a:latin typeface="IBM Plex Sans" charset="0"/>
                <a:ea typeface="IBM Plex Sans" charset="0"/>
                <a:cs typeface="IBM Plex Sans" charset="0"/>
              </a:rPr>
              <a:t>Pull Request (merged) </a:t>
            </a:r>
            <a:br>
              <a:rPr kumimoji="1" lang="en-US" altLang="ja-JP" sz="1200" b="1" dirty="0">
                <a:solidFill>
                  <a:schemeClr val="bg1"/>
                </a:solidFill>
                <a:latin typeface="IBM Plex Sans" charset="0"/>
                <a:ea typeface="IBM Plex Sans" charset="0"/>
                <a:cs typeface="IBM Plex Sans" charset="0"/>
              </a:rPr>
            </a:br>
            <a:r>
              <a:rPr kumimoji="1" lang="en-US" altLang="ja-JP" sz="1200" b="1" dirty="0">
                <a:solidFill>
                  <a:schemeClr val="bg1"/>
                </a:solidFill>
                <a:latin typeface="IBM Plex Sans" charset="0"/>
                <a:ea typeface="IBM Plex Sans" charset="0"/>
                <a:cs typeface="IBM Plex Sans" charset="0"/>
              </a:rPr>
              <a:t>→ </a:t>
            </a:r>
            <a:r>
              <a:rPr kumimoji="1" lang="en-US" altLang="ja-JP" sz="1200" b="1" dirty="0">
                <a:solidFill>
                  <a:schemeClr val="bg1"/>
                </a:solidFill>
                <a:latin typeface="IBM Plex Sans" charset="0"/>
                <a:ea typeface="IBM Plex Sans" charset="0"/>
                <a:cs typeface="IBM Plex Sans" charset="0"/>
                <a:hlinkClick r:id="rId3"/>
              </a:rPr>
              <a:t>https://github.com/Qiskit/qiskit-terra/pull/7874</a:t>
            </a:r>
            <a:endParaRPr kumimoji="1" lang="en-US" altLang="ja-JP" sz="1200" b="1" dirty="0">
              <a:solidFill>
                <a:schemeClr val="bg1"/>
              </a:solidFill>
              <a:latin typeface="IBM Plex Sans" charset="0"/>
              <a:ea typeface="IBM Plex Sans" charset="0"/>
              <a:cs typeface="IBM Plex Sans" charset="0"/>
            </a:endParaRPr>
          </a:p>
        </p:txBody>
      </p:sp>
      <p:sp>
        <p:nvSpPr>
          <p:cNvPr id="14" name="テキスト ボックス 13">
            <a:extLst>
              <a:ext uri="{FF2B5EF4-FFF2-40B4-BE49-F238E27FC236}">
                <a16:creationId xmlns:a16="http://schemas.microsoft.com/office/drawing/2014/main" id="{EC03EFF9-C48F-4643-821D-A07E4565AC5A}"/>
              </a:ext>
            </a:extLst>
          </p:cNvPr>
          <p:cNvSpPr txBox="1"/>
          <p:nvPr/>
        </p:nvSpPr>
        <p:spPr>
          <a:xfrm>
            <a:off x="3587772" y="4427527"/>
            <a:ext cx="5596084" cy="167482"/>
          </a:xfrm>
          <a:prstGeom prst="rect">
            <a:avLst/>
          </a:prstGeom>
          <a:noFill/>
        </p:spPr>
        <p:txBody>
          <a:bodyPr wrap="none" lIns="0" tIns="0" rIns="0" bIns="0" rtlCol="0">
            <a:spAutoFit/>
          </a:bodyPr>
          <a:lstStyle/>
          <a:p>
            <a:pPr algn="l">
              <a:lnSpc>
                <a:spcPct val="110000"/>
              </a:lnSpc>
              <a:spcBef>
                <a:spcPts val="1100"/>
              </a:spcBef>
            </a:pPr>
            <a:r>
              <a:rPr kumimoji="1" lang="en-US" altLang="ja-JP" sz="1050" dirty="0">
                <a:solidFill>
                  <a:schemeClr val="bg1"/>
                </a:solidFill>
                <a:latin typeface="IBM Plex Sans" charset="0"/>
                <a:ea typeface="IBM Plex Sans" charset="0"/>
                <a:cs typeface="IBM Plex Sans" charset="0"/>
              </a:rPr>
              <a:t>*value referenced from </a:t>
            </a:r>
            <a:r>
              <a:rPr kumimoji="1" lang="en-US" altLang="ja-JP" sz="1050" u="sng" dirty="0" err="1">
                <a:solidFill>
                  <a:schemeClr val="bg1"/>
                </a:solidFill>
                <a:latin typeface="IBM Plex Sans" charset="0"/>
                <a:ea typeface="IBM Plex Sans" charset="0"/>
                <a:cs typeface="IBM Plex Sans" charset="0"/>
              </a:rPr>
              <a:t>Ikko</a:t>
            </a:r>
            <a:r>
              <a:rPr kumimoji="1" lang="en-US" altLang="ja-JP" sz="1050" u="sng" dirty="0">
                <a:solidFill>
                  <a:schemeClr val="bg1"/>
                </a:solidFill>
                <a:latin typeface="IBM Plex Sans" charset="0"/>
                <a:ea typeface="IBM Plex Sans" charset="0"/>
                <a:cs typeface="IBM Plex Sans" charset="0"/>
              </a:rPr>
              <a:t> </a:t>
            </a:r>
            <a:r>
              <a:rPr kumimoji="1" lang="en-US" altLang="ja-JP" sz="1050" u="sng" dirty="0" err="1">
                <a:solidFill>
                  <a:schemeClr val="bg1"/>
                </a:solidFill>
                <a:latin typeface="IBM Plex Sans" charset="0"/>
                <a:ea typeface="IBM Plex Sans" charset="0"/>
                <a:cs typeface="IBM Plex Sans" charset="0"/>
              </a:rPr>
              <a:t>Hamamura</a:t>
            </a:r>
            <a:r>
              <a:rPr kumimoji="1" lang="en-US" altLang="ja-JP" sz="1050" u="sng" dirty="0">
                <a:solidFill>
                  <a:schemeClr val="bg1"/>
                </a:solidFill>
                <a:latin typeface="IBM Plex Sans" charset="0"/>
                <a:ea typeface="IBM Plex Sans" charset="0"/>
                <a:cs typeface="IBM Plex Sans" charset="0"/>
              </a:rPr>
              <a:t> and Takashi </a:t>
            </a:r>
            <a:r>
              <a:rPr kumimoji="1" lang="en-US" altLang="ja-JP" sz="1050" u="sng" dirty="0" err="1">
                <a:solidFill>
                  <a:schemeClr val="bg1"/>
                </a:solidFill>
                <a:latin typeface="IBM Plex Sans" charset="0"/>
                <a:ea typeface="IBM Plex Sans" charset="0"/>
                <a:cs typeface="IBM Plex Sans" charset="0"/>
              </a:rPr>
              <a:t>Imamichi</a:t>
            </a:r>
            <a:r>
              <a:rPr kumimoji="1" lang="en-US" altLang="ja-JP" sz="1050" u="sng" dirty="0">
                <a:solidFill>
                  <a:schemeClr val="bg1"/>
                </a:solidFill>
                <a:latin typeface="IBM Plex Sans" charset="0"/>
                <a:ea typeface="IBM Plex Sans" charset="0"/>
                <a:cs typeface="IBM Plex Sans" charset="0"/>
              </a:rPr>
              <a:t>, </a:t>
            </a:r>
            <a:r>
              <a:rPr kumimoji="1" lang="en-US" altLang="ja-JP" sz="1050" u="sng" dirty="0" err="1">
                <a:solidFill>
                  <a:schemeClr val="bg1"/>
                </a:solidFill>
                <a:latin typeface="IBM Plex Sans" charset="0"/>
                <a:ea typeface="IBM Plex Sans" charset="0"/>
                <a:cs typeface="IBM Plex Sans" charset="0"/>
              </a:rPr>
              <a:t>npj</a:t>
            </a:r>
            <a:r>
              <a:rPr kumimoji="1" lang="en-US" altLang="ja-JP" sz="1050" u="sng" dirty="0">
                <a:solidFill>
                  <a:schemeClr val="bg1"/>
                </a:solidFill>
                <a:latin typeface="IBM Plex Sans" charset="0"/>
                <a:ea typeface="IBM Plex Sans" charset="0"/>
                <a:cs typeface="IBM Plex Sans" charset="0"/>
              </a:rPr>
              <a:t> Quant. Info. 6, 56 (2020) </a:t>
            </a:r>
            <a:endParaRPr kumimoji="1" lang="ja-JP" altLang="en-US" sz="1050" u="sng" dirty="0" err="1">
              <a:solidFill>
                <a:schemeClr val="bg1"/>
              </a:solidFill>
              <a:latin typeface="IBM Plex Sans" charset="0"/>
              <a:ea typeface="IBM Plex Sans" charset="0"/>
              <a:cs typeface="IBM Plex Sans" charset="0"/>
            </a:endParaRPr>
          </a:p>
        </p:txBody>
      </p:sp>
      <p:sp>
        <p:nvSpPr>
          <p:cNvPr id="16" name="テキスト ボックス 15">
            <a:extLst>
              <a:ext uri="{FF2B5EF4-FFF2-40B4-BE49-F238E27FC236}">
                <a16:creationId xmlns:a16="http://schemas.microsoft.com/office/drawing/2014/main" id="{B206CDD3-8E92-644A-9C9E-4859E4891145}"/>
              </a:ext>
            </a:extLst>
          </p:cNvPr>
          <p:cNvSpPr txBox="1"/>
          <p:nvPr/>
        </p:nvSpPr>
        <p:spPr>
          <a:xfrm>
            <a:off x="241004" y="1194202"/>
            <a:ext cx="3892091" cy="83837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Grouping observable reduce </a:t>
            </a:r>
            <a:br>
              <a:rPr kumimoji="1" lang="en-US" altLang="ja-JP" sz="1400" dirty="0">
                <a:solidFill>
                  <a:schemeClr val="bg1"/>
                </a:solidFill>
                <a:latin typeface="IBM Plex Sans" charset="0"/>
                <a:ea typeface="IBM Plex Sans" charset="0"/>
                <a:cs typeface="IBM Plex Sans" charset="0"/>
              </a:rPr>
            </a:br>
            <a:r>
              <a:rPr kumimoji="1" lang="en-US" altLang="ja-JP" sz="1400" dirty="0">
                <a:solidFill>
                  <a:schemeClr val="bg1"/>
                </a:solidFill>
                <a:latin typeface="IBM Plex Sans" charset="0"/>
                <a:ea typeface="IBM Plex Sans" charset="0"/>
                <a:cs typeface="IBM Plex Sans" charset="0"/>
              </a:rPr>
              <a:t>	the number of required measurement.  </a:t>
            </a:r>
          </a:p>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Its reduction contributes to </a:t>
            </a:r>
            <a:r>
              <a:rPr kumimoji="1" lang="en-US" altLang="ja-JP" sz="1400" b="1" dirty="0">
                <a:solidFill>
                  <a:schemeClr val="bg1"/>
                </a:solidFill>
                <a:latin typeface="IBM Plex Sans" charset="0"/>
                <a:ea typeface="IBM Plex Sans" charset="0"/>
                <a:cs typeface="IBM Plex Sans" charset="0"/>
              </a:rPr>
              <a:t>faster</a:t>
            </a:r>
            <a:r>
              <a:rPr kumimoji="1" lang="en-US" altLang="ja-JP" sz="1400" dirty="0">
                <a:solidFill>
                  <a:schemeClr val="bg1"/>
                </a:solidFill>
                <a:latin typeface="IBM Plex Sans" charset="0"/>
                <a:ea typeface="IBM Plex Sans" charset="0"/>
                <a:cs typeface="IBM Plex Sans" charset="0"/>
              </a:rPr>
              <a:t> VQE.</a:t>
            </a:r>
            <a:endParaRPr kumimoji="1" lang="ja-JP" altLang="en-US" sz="1400"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6764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p:txBody>
          <a:bodyPr/>
          <a:lstStyle/>
          <a:p>
            <a:r>
              <a:rPr lang="en-US" dirty="0"/>
              <a:t>Future Work</a:t>
            </a:r>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11</a:t>
            </a:fld>
            <a:endParaRPr lang="en-US"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p:txBody>
          <a:bodyPr/>
          <a:lstStyle/>
          <a:p>
            <a:r>
              <a:rPr lang="en-US"/>
              <a:t>IBM Quantum / © 2021 IBM Corporation</a:t>
            </a:r>
            <a:endParaRPr lang="en-US" dirty="0"/>
          </a:p>
        </p:txBody>
      </p:sp>
      <p:pic>
        <p:nvPicPr>
          <p:cNvPr id="8" name="図 7">
            <a:extLst>
              <a:ext uri="{FF2B5EF4-FFF2-40B4-BE49-F238E27FC236}">
                <a16:creationId xmlns:a16="http://schemas.microsoft.com/office/drawing/2014/main" id="{DE28E714-0EBE-F8EF-1F2C-DF0001652759}"/>
              </a:ext>
            </a:extLst>
          </p:cNvPr>
          <p:cNvPicPr>
            <a:picLocks noChangeAspect="1"/>
          </p:cNvPicPr>
          <p:nvPr/>
        </p:nvPicPr>
        <p:blipFill>
          <a:blip r:embed="rId3"/>
          <a:stretch>
            <a:fillRect/>
          </a:stretch>
        </p:blipFill>
        <p:spPr>
          <a:xfrm>
            <a:off x="151327" y="869902"/>
            <a:ext cx="4136725" cy="3864387"/>
          </a:xfrm>
          <a:prstGeom prst="rect">
            <a:avLst/>
          </a:prstGeom>
        </p:spPr>
      </p:pic>
      <p:pic>
        <p:nvPicPr>
          <p:cNvPr id="9" name="図 8">
            <a:extLst>
              <a:ext uri="{FF2B5EF4-FFF2-40B4-BE49-F238E27FC236}">
                <a16:creationId xmlns:a16="http://schemas.microsoft.com/office/drawing/2014/main" id="{EE3F2872-A035-0830-80EA-DEFAF6075521}"/>
              </a:ext>
            </a:extLst>
          </p:cNvPr>
          <p:cNvPicPr>
            <a:picLocks noChangeAspect="1"/>
          </p:cNvPicPr>
          <p:nvPr/>
        </p:nvPicPr>
        <p:blipFill>
          <a:blip r:embed="rId4"/>
          <a:stretch>
            <a:fillRect/>
          </a:stretch>
        </p:blipFill>
        <p:spPr>
          <a:xfrm>
            <a:off x="4360759" y="869902"/>
            <a:ext cx="4692318" cy="2538555"/>
          </a:xfrm>
          <a:prstGeom prst="rect">
            <a:avLst/>
          </a:prstGeom>
        </p:spPr>
      </p:pic>
      <p:sp>
        <p:nvSpPr>
          <p:cNvPr id="10" name="テキスト ボックス 9">
            <a:extLst>
              <a:ext uri="{FF2B5EF4-FFF2-40B4-BE49-F238E27FC236}">
                <a16:creationId xmlns:a16="http://schemas.microsoft.com/office/drawing/2014/main" id="{C16EC932-F2DE-5DDB-5C1A-CA20D2DB8582}"/>
              </a:ext>
            </a:extLst>
          </p:cNvPr>
          <p:cNvSpPr txBox="1"/>
          <p:nvPr/>
        </p:nvSpPr>
        <p:spPr>
          <a:xfrm>
            <a:off x="151327" y="619765"/>
            <a:ext cx="8524770" cy="223331"/>
          </a:xfrm>
          <a:prstGeom prst="rect">
            <a:avLst/>
          </a:prstGeom>
          <a:noFill/>
        </p:spPr>
        <p:txBody>
          <a:bodyPr wrap="none" lIns="0" tIns="0" rIns="0" bIns="0" rtlCol="0">
            <a:spAutoFit/>
          </a:bodyPr>
          <a:lstStyle/>
          <a:p>
            <a:pPr>
              <a:lnSpc>
                <a:spcPct val="110000"/>
              </a:lnSpc>
              <a:spcBef>
                <a:spcPts val="1100"/>
              </a:spcBef>
            </a:pPr>
            <a:r>
              <a:rPr kumimoji="1" lang="en" altLang="ja-JP" sz="1400" dirty="0">
                <a:solidFill>
                  <a:schemeClr val="bg1"/>
                </a:solidFill>
                <a:latin typeface="IBM Plex Sans" charset="0"/>
                <a:ea typeface="IBM Plex Sans" charset="0"/>
                <a:cs typeface="IBM Plex Sans" charset="0"/>
              </a:rPr>
              <a:t>Our work could apply to </a:t>
            </a:r>
            <a:r>
              <a:rPr kumimoji="1" lang="en" altLang="ja-JP" sz="1400" dirty="0" err="1">
                <a:solidFill>
                  <a:schemeClr val="bg1"/>
                </a:solidFill>
                <a:latin typeface="IBM Plex Sans" charset="0"/>
                <a:ea typeface="IBM Plex Sans" charset="0"/>
                <a:cs typeface="IBM Plex Sans" charset="0"/>
              </a:rPr>
              <a:t>AbrianGrouper</a:t>
            </a:r>
            <a:r>
              <a:rPr kumimoji="1" lang="en" altLang="ja-JP" sz="1400" dirty="0">
                <a:solidFill>
                  <a:schemeClr val="bg1"/>
                </a:solidFill>
                <a:latin typeface="IBM Plex Sans" charset="0"/>
                <a:ea typeface="IBM Plex Sans" charset="0"/>
                <a:cs typeface="IBM Plex Sans" charset="0"/>
              </a:rPr>
              <a:t> in </a:t>
            </a:r>
            <a:r>
              <a:rPr kumimoji="1" lang="en" altLang="ja-JP" sz="1400" dirty="0" err="1">
                <a:solidFill>
                  <a:schemeClr val="bg1"/>
                </a:solidFill>
                <a:latin typeface="IBM Plex Sans" charset="0"/>
                <a:ea typeface="IBM Plex Sans" charset="0"/>
                <a:cs typeface="IBM Plex Sans" charset="0"/>
              </a:rPr>
              <a:t>optflow</a:t>
            </a:r>
            <a:r>
              <a:rPr kumimoji="1" lang="en" altLang="ja-JP" sz="1400" dirty="0">
                <a:solidFill>
                  <a:schemeClr val="bg1"/>
                </a:solidFill>
                <a:latin typeface="IBM Plex Sans" charset="0"/>
                <a:ea typeface="IBM Plex Sans" charset="0"/>
                <a:cs typeface="IBM Plex Sans" charset="0"/>
              </a:rPr>
              <a:t>, since </a:t>
            </a:r>
            <a:r>
              <a:rPr kumimoji="1" lang="en" altLang="ja-JP" sz="1400" dirty="0" err="1">
                <a:solidFill>
                  <a:schemeClr val="bg1"/>
                </a:solidFill>
                <a:latin typeface="IBM Plex Sans" charset="0"/>
                <a:ea typeface="IBM Plex Sans" charset="0"/>
                <a:cs typeface="IBM Plex Sans" charset="0"/>
              </a:rPr>
              <a:t>AbrianGrouper</a:t>
            </a:r>
            <a:r>
              <a:rPr kumimoji="1" lang="en" altLang="ja-JP" sz="1400" dirty="0">
                <a:solidFill>
                  <a:schemeClr val="bg1"/>
                </a:solidFill>
                <a:latin typeface="IBM Plex Sans" charset="0"/>
                <a:ea typeface="IBM Plex Sans" charset="0"/>
                <a:cs typeface="IBM Plex Sans" charset="0"/>
              </a:rPr>
              <a:t> still uses qubit-wise commutation</a:t>
            </a:r>
            <a:endParaRPr kumimoji="1" lang="ja-JP" altLang="en-US" sz="1400" dirty="0" err="1">
              <a:solidFill>
                <a:schemeClr val="bg1"/>
              </a:solidFill>
              <a:latin typeface="IBM Plex Sans" charset="0"/>
              <a:ea typeface="IBM Plex Sans" charset="0"/>
              <a:cs typeface="IBM Plex Sans" charset="0"/>
            </a:endParaRPr>
          </a:p>
        </p:txBody>
      </p:sp>
      <p:sp>
        <p:nvSpPr>
          <p:cNvPr id="11" name="テキスト ボックス 10">
            <a:extLst>
              <a:ext uri="{FF2B5EF4-FFF2-40B4-BE49-F238E27FC236}">
                <a16:creationId xmlns:a16="http://schemas.microsoft.com/office/drawing/2014/main" id="{1769B104-2180-7E7A-B3E9-6F080DA2CD52}"/>
              </a:ext>
            </a:extLst>
          </p:cNvPr>
          <p:cNvSpPr txBox="1"/>
          <p:nvPr/>
        </p:nvSpPr>
        <p:spPr>
          <a:xfrm>
            <a:off x="2559602" y="4830666"/>
            <a:ext cx="6187591" cy="223331"/>
          </a:xfrm>
          <a:prstGeom prst="rect">
            <a:avLst/>
          </a:prstGeom>
          <a:noFill/>
        </p:spPr>
        <p:txBody>
          <a:bodyPr wrap="none" lIns="0" tIns="0" rIns="0" bIns="0" rtlCol="0">
            <a:spAutoFit/>
          </a:bodyPr>
          <a:lstStyle/>
          <a:p>
            <a:pPr>
              <a:lnSpc>
                <a:spcPct val="110000"/>
              </a:lnSpc>
              <a:spcBef>
                <a:spcPts val="1100"/>
              </a:spcBef>
            </a:pPr>
            <a:r>
              <a:rPr kumimoji="1" lang="en" altLang="ja-JP" sz="1400" dirty="0">
                <a:solidFill>
                  <a:schemeClr val="bg1"/>
                </a:solidFill>
                <a:latin typeface="IBM Plex Sans" charset="0"/>
                <a:ea typeface="IBM Plex Sans" charset="0"/>
                <a:cs typeface="IBM Plex Sans" charset="0"/>
                <a:hlinkClick r:id="rId5"/>
              </a:rPr>
              <a:t>https://qiskit.org/documentation/tutorials/operators/01_operator_flow.html</a:t>
            </a:r>
            <a:endParaRPr kumimoji="1" lang="en" altLang="ja-JP" sz="140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41994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3A7D1-9F39-A24D-98D2-7A8C1CCF6628}"/>
              </a:ext>
            </a:extLst>
          </p:cNvPr>
          <p:cNvSpPr>
            <a:spLocks noGrp="1"/>
          </p:cNvSpPr>
          <p:nvPr>
            <p:ph type="title"/>
          </p:nvPr>
        </p:nvSpPr>
        <p:spPr/>
        <p:txBody>
          <a:bodyPr/>
          <a:lstStyle/>
          <a:p>
            <a:r>
              <a:rPr kumimoji="1" lang="en-US" altLang="ja-JP" b="1" dirty="0"/>
              <a:t>Summary</a:t>
            </a:r>
            <a:endParaRPr kumimoji="1" lang="ja-JP" altLang="en-US" b="1"/>
          </a:p>
        </p:txBody>
      </p:sp>
      <p:sp>
        <p:nvSpPr>
          <p:cNvPr id="3" name="テキスト プレースホルダー 2">
            <a:extLst>
              <a:ext uri="{FF2B5EF4-FFF2-40B4-BE49-F238E27FC236}">
                <a16:creationId xmlns:a16="http://schemas.microsoft.com/office/drawing/2014/main" id="{EEC0659D-813C-C74B-B278-90F19365D8DA}"/>
              </a:ext>
            </a:extLst>
          </p:cNvPr>
          <p:cNvSpPr>
            <a:spLocks noGrp="1"/>
          </p:cNvSpPr>
          <p:nvPr>
            <p:ph type="body" sz="quarter" idx="12"/>
          </p:nvPr>
        </p:nvSpPr>
        <p:spPr/>
        <p:txBody>
          <a:bodyPr/>
          <a:lstStyle/>
          <a:p>
            <a:pPr marL="285750" indent="-285750">
              <a:buFont typeface="Arial" panose="020B0604020202020204" pitchFamily="34" charset="0"/>
              <a:buChar char="•"/>
            </a:pPr>
            <a:r>
              <a:rPr kumimoji="1" lang="en-US" altLang="ja-JP" sz="2400" dirty="0"/>
              <a:t>We are aiming to contribute </a:t>
            </a:r>
            <a:r>
              <a:rPr kumimoji="1" lang="en-US" altLang="ja-JP" sz="2400" dirty="0" err="1"/>
              <a:t>Qiskit.quantum_info</a:t>
            </a:r>
            <a:endParaRPr kumimoji="1" lang="en-US" altLang="ja-JP" sz="2400" dirty="0"/>
          </a:p>
          <a:p>
            <a:pPr marL="797814" lvl="3" indent="-285750"/>
            <a:r>
              <a:rPr kumimoji="1" lang="en" altLang="ja-JP" sz="2400" dirty="0"/>
              <a:t>Alias of </a:t>
            </a:r>
            <a:r>
              <a:rPr kumimoji="1" lang="en" altLang="ja-JP" sz="2400" dirty="0" err="1"/>
              <a:t>BaseOperator</a:t>
            </a:r>
            <a:endParaRPr kumimoji="1" lang="en" altLang="ja-JP" sz="2400" dirty="0"/>
          </a:p>
          <a:p>
            <a:pPr marL="797814" lvl="3" indent="-285750"/>
            <a:r>
              <a:rPr kumimoji="1" lang="en-US" altLang="ja-JP" sz="2400" dirty="0"/>
              <a:t>Sort Pauli operators</a:t>
            </a:r>
          </a:p>
          <a:p>
            <a:pPr marL="797814" lvl="3" indent="-285750"/>
            <a:r>
              <a:rPr kumimoji="1" lang="en-US" altLang="ja-JP" sz="2400" dirty="0"/>
              <a:t>Grouping Pauli operator for simultaneous measurement</a:t>
            </a:r>
            <a:br>
              <a:rPr kumimoji="1" lang="en-US" altLang="ja-JP" sz="2400" dirty="0"/>
            </a:br>
            <a:endParaRPr kumimoji="1" lang="en-US" altLang="ja-JP" sz="2400" dirty="0"/>
          </a:p>
          <a:p>
            <a:pPr marL="285750" lvl="0" indent="-285750">
              <a:buFont typeface="Arial" panose="020B0604020202020204" pitchFamily="34" charset="0"/>
              <a:buChar char="•"/>
            </a:pPr>
            <a:r>
              <a:rPr kumimoji="1" lang="en-US" altLang="ja-JP" sz="2400" dirty="0">
                <a:solidFill>
                  <a:srgbClr val="121619"/>
                </a:solidFill>
              </a:rPr>
              <a:t>Our contributions will appear on </a:t>
            </a:r>
            <a:r>
              <a:rPr kumimoji="1" lang="en-US" altLang="ja-JP" sz="2400" dirty="0" err="1">
                <a:solidFill>
                  <a:srgbClr val="121619"/>
                </a:solidFill>
              </a:rPr>
              <a:t>github</a:t>
            </a:r>
            <a:r>
              <a:rPr kumimoji="1" lang="en-US" altLang="ja-JP" sz="2400" dirty="0">
                <a:solidFill>
                  <a:srgbClr val="121619"/>
                </a:solidFill>
              </a:rPr>
              <a:t> pull-request soon!!</a:t>
            </a:r>
          </a:p>
          <a:p>
            <a:pPr marL="285750" indent="-285750"/>
            <a:endParaRPr kumimoji="1" lang="en-US" altLang="ja-JP" sz="2400" dirty="0"/>
          </a:p>
        </p:txBody>
      </p:sp>
      <p:sp>
        <p:nvSpPr>
          <p:cNvPr id="4" name="スライド番号プレースホルダー 3">
            <a:extLst>
              <a:ext uri="{FF2B5EF4-FFF2-40B4-BE49-F238E27FC236}">
                <a16:creationId xmlns:a16="http://schemas.microsoft.com/office/drawing/2014/main" id="{E03BE3CC-A905-B248-9ED9-6FC140FF69D1}"/>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
        <p:nvSpPr>
          <p:cNvPr id="5" name="フッター プレースホルダー 4">
            <a:extLst>
              <a:ext uri="{FF2B5EF4-FFF2-40B4-BE49-F238E27FC236}">
                <a16:creationId xmlns:a16="http://schemas.microsoft.com/office/drawing/2014/main" id="{5144BF2A-4C31-8F48-8838-54631F9B297D}"/>
              </a:ext>
            </a:extLst>
          </p:cNvPr>
          <p:cNvSpPr>
            <a:spLocks noGrp="1"/>
          </p:cNvSpPr>
          <p:nvPr>
            <p:ph type="ftr" sz="quarter" idx="10"/>
          </p:nvPr>
        </p:nvSpPr>
        <p:spPr/>
        <p:txBody>
          <a:bodyPr/>
          <a:lstStyle/>
          <a:p>
            <a:r>
              <a:rPr lang="en-US" dirty="0"/>
              <a:t>IBM Quantum / © 2021 IBM Corporation</a:t>
            </a:r>
          </a:p>
        </p:txBody>
      </p:sp>
    </p:spTree>
    <p:extLst>
      <p:ext uri="{BB962C8B-B14F-4D97-AF65-F5344CB8AC3E}">
        <p14:creationId xmlns:p14="http://schemas.microsoft.com/office/powerpoint/2010/main" val="193747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p:txBody>
          <a:bodyPr/>
          <a:lstStyle/>
          <a:p>
            <a:endParaRPr lang="en-US" dirty="0"/>
          </a:p>
        </p:txBody>
      </p:sp>
      <p:sp>
        <p:nvSpPr>
          <p:cNvPr id="7" name="テキスト プレースホルダー 6">
            <a:extLst>
              <a:ext uri="{FF2B5EF4-FFF2-40B4-BE49-F238E27FC236}">
                <a16:creationId xmlns:a16="http://schemas.microsoft.com/office/drawing/2014/main" id="{9B73E416-F4A7-4DFE-B896-AF6D29F18709}"/>
              </a:ext>
            </a:extLst>
          </p:cNvPr>
          <p:cNvSpPr>
            <a:spLocks noGrp="1"/>
          </p:cNvSpPr>
          <p:nvPr>
            <p:ph type="body" sz="quarter" idx="12"/>
          </p:nvPr>
        </p:nvSpPr>
        <p:spPr/>
        <p:txBody>
          <a:bodyPr anchor="ctr" anchorCtr="1"/>
          <a:lstStyle/>
          <a:p>
            <a:r>
              <a:rPr lang="en-US" altLang="ja-JP" sz="3600" dirty="0"/>
              <a:t>Thank you</a:t>
            </a:r>
            <a:endParaRPr lang="ja-JP" altLang="en-US" sz="3600"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13</a:t>
            </a:fld>
            <a:endParaRPr lang="en-US"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3995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9B159-7CB6-4D31-D6D7-75C9F405D510}"/>
              </a:ext>
            </a:extLst>
          </p:cNvPr>
          <p:cNvSpPr>
            <a:spLocks noGrp="1"/>
          </p:cNvSpPr>
          <p:nvPr>
            <p:ph type="title"/>
          </p:nvPr>
        </p:nvSpPr>
        <p:spPr>
          <a:xfrm>
            <a:off x="210311" y="201168"/>
            <a:ext cx="6656919" cy="804672"/>
          </a:xfrm>
        </p:spPr>
        <p:txBody>
          <a:bodyPr/>
          <a:lstStyle/>
          <a:p>
            <a:r>
              <a:rPr lang="ja-JP" altLang="en-US" b="1">
                <a:latin typeface="IBM Plex Sans Light"/>
              </a:rPr>
              <a:t>Make code contribution around Operators</a:t>
            </a:r>
            <a:endParaRPr lang="ja-JP" altLang="en-US" b="1"/>
          </a:p>
        </p:txBody>
      </p:sp>
      <p:sp>
        <p:nvSpPr>
          <p:cNvPr id="4" name="スライド番号プレースホルダー 3">
            <a:extLst>
              <a:ext uri="{FF2B5EF4-FFF2-40B4-BE49-F238E27FC236}">
                <a16:creationId xmlns:a16="http://schemas.microsoft.com/office/drawing/2014/main" id="{572CE034-D0E1-293E-9B83-F7DBFBF436DF}"/>
              </a:ext>
            </a:extLst>
          </p:cNvPr>
          <p:cNvSpPr>
            <a:spLocks noGrp="1"/>
          </p:cNvSpPr>
          <p:nvPr>
            <p:ph type="sldNum" sz="quarter" idx="11"/>
          </p:nvPr>
        </p:nvSpPr>
        <p:spPr>
          <a:xfrm>
            <a:off x="7086601" y="4815608"/>
            <a:ext cx="1828732" cy="166687"/>
          </a:xfrm>
        </p:spPr>
        <p:txBody>
          <a:bodyPr/>
          <a:lstStyle/>
          <a:p>
            <a:fld id="{59395FB3-9C97-154F-86B2-7E381B951268}" type="slidenum">
              <a:rPr lang="en-US" smtClean="0"/>
              <a:pPr/>
              <a:t>2</a:t>
            </a:fld>
            <a:endParaRPr lang="en-US" dirty="0"/>
          </a:p>
        </p:txBody>
      </p:sp>
      <p:sp>
        <p:nvSpPr>
          <p:cNvPr id="5" name="フッター プレースホルダー 4">
            <a:extLst>
              <a:ext uri="{FF2B5EF4-FFF2-40B4-BE49-F238E27FC236}">
                <a16:creationId xmlns:a16="http://schemas.microsoft.com/office/drawing/2014/main" id="{E0C6E534-9C99-60C9-9BAA-2849528D87A7}"/>
              </a:ext>
            </a:extLst>
          </p:cNvPr>
          <p:cNvSpPr>
            <a:spLocks noGrp="1"/>
          </p:cNvSpPr>
          <p:nvPr>
            <p:ph type="ftr" sz="quarter" idx="10"/>
          </p:nvPr>
        </p:nvSpPr>
        <p:spPr/>
        <p:txBody>
          <a:bodyPr/>
          <a:lstStyle/>
          <a:p>
            <a:r>
              <a:rPr lang="en-US"/>
              <a:t>IBM Quantum / © 2021 IBM Corporation</a:t>
            </a:r>
            <a:endParaRPr lang="en-US" dirty="0"/>
          </a:p>
        </p:txBody>
      </p:sp>
      <p:pic>
        <p:nvPicPr>
          <p:cNvPr id="6" name="図 6">
            <a:extLst>
              <a:ext uri="{FF2B5EF4-FFF2-40B4-BE49-F238E27FC236}">
                <a16:creationId xmlns:a16="http://schemas.microsoft.com/office/drawing/2014/main" id="{8FFBD298-060D-BACC-7591-0251B9E7C3A2}"/>
              </a:ext>
            </a:extLst>
          </p:cNvPr>
          <p:cNvPicPr>
            <a:picLocks noChangeAspect="1"/>
          </p:cNvPicPr>
          <p:nvPr/>
        </p:nvPicPr>
        <p:blipFill>
          <a:blip r:embed="rId2"/>
          <a:stretch>
            <a:fillRect/>
          </a:stretch>
        </p:blipFill>
        <p:spPr>
          <a:xfrm>
            <a:off x="73130" y="860347"/>
            <a:ext cx="3614878" cy="2213095"/>
          </a:xfrm>
          <a:prstGeom prst="rect">
            <a:avLst/>
          </a:prstGeom>
        </p:spPr>
      </p:pic>
      <p:graphicFrame>
        <p:nvGraphicFramePr>
          <p:cNvPr id="3" name="表 6">
            <a:extLst>
              <a:ext uri="{FF2B5EF4-FFF2-40B4-BE49-F238E27FC236}">
                <a16:creationId xmlns:a16="http://schemas.microsoft.com/office/drawing/2014/main" id="{D536B201-582D-486A-BC07-8D58A9249CF1}"/>
              </a:ext>
            </a:extLst>
          </p:cNvPr>
          <p:cNvGraphicFramePr>
            <a:graphicFrameLocks noGrp="1"/>
          </p:cNvGraphicFramePr>
          <p:nvPr>
            <p:extLst>
              <p:ext uri="{D42A27DB-BD31-4B8C-83A1-F6EECF244321}">
                <p14:modId xmlns:p14="http://schemas.microsoft.com/office/powerpoint/2010/main" val="1643812808"/>
              </p:ext>
            </p:extLst>
          </p:nvPr>
        </p:nvGraphicFramePr>
        <p:xfrm>
          <a:off x="3641820" y="752570"/>
          <a:ext cx="5337588" cy="4388476"/>
        </p:xfrm>
        <a:graphic>
          <a:graphicData uri="http://schemas.openxmlformats.org/drawingml/2006/table">
            <a:tbl>
              <a:tblPr firstRow="1" bandRow="1">
                <a:tableStyleId>{5C22544A-7EE6-4342-B048-85BDC9FD1C3A}</a:tableStyleId>
              </a:tblPr>
              <a:tblGrid>
                <a:gridCol w="667316">
                  <a:extLst>
                    <a:ext uri="{9D8B030D-6E8A-4147-A177-3AD203B41FA5}">
                      <a16:colId xmlns:a16="http://schemas.microsoft.com/office/drawing/2014/main" val="2997761157"/>
                    </a:ext>
                  </a:extLst>
                </a:gridCol>
                <a:gridCol w="1249946">
                  <a:extLst>
                    <a:ext uri="{9D8B030D-6E8A-4147-A177-3AD203B41FA5}">
                      <a16:colId xmlns:a16="http://schemas.microsoft.com/office/drawing/2014/main" val="3154131291"/>
                    </a:ext>
                  </a:extLst>
                </a:gridCol>
                <a:gridCol w="3420326">
                  <a:extLst>
                    <a:ext uri="{9D8B030D-6E8A-4147-A177-3AD203B41FA5}">
                      <a16:colId xmlns:a16="http://schemas.microsoft.com/office/drawing/2014/main" val="3617345681"/>
                    </a:ext>
                  </a:extLst>
                </a:gridCol>
              </a:tblGrid>
              <a:tr h="307681">
                <a:tc>
                  <a:txBody>
                    <a:bodyPr/>
                    <a:lstStyle/>
                    <a:p>
                      <a:r>
                        <a:rPr kumimoji="1" lang="en-US" altLang="ja-JP" dirty="0"/>
                        <a:t>No.</a:t>
                      </a:r>
                      <a:endParaRPr kumimoji="1" lang="ja-JP" altLang="en-US" dirty="0"/>
                    </a:p>
                  </a:txBody>
                  <a:tcPr/>
                </a:tc>
                <a:tc>
                  <a:txBody>
                    <a:bodyPr/>
                    <a:lstStyle/>
                    <a:p>
                      <a:r>
                        <a:rPr kumimoji="1" lang="en-US" altLang="ja-JP" dirty="0"/>
                        <a:t>Member</a:t>
                      </a:r>
                      <a:endParaRPr kumimoji="1" lang="ja-JP" altLang="en-US" dirty="0"/>
                    </a:p>
                  </a:txBody>
                  <a:tcPr/>
                </a:tc>
                <a:tc>
                  <a:txBody>
                    <a:bodyPr/>
                    <a:lstStyle/>
                    <a:p>
                      <a:r>
                        <a:rPr kumimoji="1" lang="en-US" altLang="ja-JP" dirty="0"/>
                        <a:t>Summary</a:t>
                      </a:r>
                      <a:endParaRPr kumimoji="1" lang="ja-JP" altLang="en-US" dirty="0"/>
                    </a:p>
                  </a:txBody>
                  <a:tcPr/>
                </a:tc>
                <a:extLst>
                  <a:ext uri="{0D108BD9-81ED-4DB2-BD59-A6C34878D82A}">
                    <a16:rowId xmlns:a16="http://schemas.microsoft.com/office/drawing/2014/main" val="2569897092"/>
                  </a:ext>
                </a:extLst>
              </a:tr>
              <a:tr h="443792">
                <a:tc>
                  <a:txBody>
                    <a:bodyPr/>
                    <a:lstStyle/>
                    <a:p>
                      <a:r>
                        <a:rPr kumimoji="1" lang="en-US" altLang="ja-JP" sz="1400" dirty="0"/>
                        <a:t>1</a:t>
                      </a:r>
                      <a:endParaRPr kumimoji="1" lang="ja-JP" altLang="en-US" sz="1400" dirty="0"/>
                    </a:p>
                  </a:txBody>
                  <a:tcPr/>
                </a:tc>
                <a:tc>
                  <a:txBody>
                    <a:bodyPr/>
                    <a:lstStyle/>
                    <a:p>
                      <a:endParaRPr kumimoji="1" lang="ja-JP" altLang="en-US" sz="1400"/>
                    </a:p>
                  </a:txBody>
                  <a:tcPr/>
                </a:tc>
                <a:tc>
                  <a:txBody>
                    <a:bodyPr/>
                    <a:lstStyle/>
                    <a:p>
                      <a:r>
                        <a:rPr kumimoji="1" lang="en-US" altLang="ja-JP" sz="1400" dirty="0">
                          <a:solidFill>
                            <a:schemeClr val="bg2"/>
                          </a:solidFill>
                        </a:rPr>
                        <a:t>Alias </a:t>
                      </a:r>
                      <a:r>
                        <a:rPr kumimoji="1" lang="en-US" altLang="ja-JP" sz="1400" dirty="0" err="1">
                          <a:solidFill>
                            <a:schemeClr val="bg2"/>
                          </a:solidFill>
                        </a:rPr>
                        <a:t>BaseOperator</a:t>
                      </a:r>
                      <a:r>
                        <a:rPr kumimoji="1" lang="en-US" altLang="ja-JP" sz="1400" dirty="0">
                          <a:solidFill>
                            <a:schemeClr val="bg2"/>
                          </a:solidFill>
                        </a:rPr>
                        <a:t>._</a:t>
                      </a:r>
                      <a:r>
                        <a:rPr kumimoji="1" lang="en-US" altLang="ja-JP" sz="1400" dirty="0" err="1">
                          <a:solidFill>
                            <a:schemeClr val="bg2"/>
                          </a:solidFill>
                        </a:rPr>
                        <a:t>matmul</a:t>
                      </a:r>
                      <a:r>
                        <a:rPr kumimoji="1" lang="en-US" altLang="ja-JP" sz="1400" dirty="0">
                          <a:solidFill>
                            <a:schemeClr val="bg2"/>
                          </a:solidFill>
                        </a:rPr>
                        <a:t> _ to BaseOperator.dot</a:t>
                      </a:r>
                      <a:endParaRPr kumimoji="1" lang="ja-JP" altLang="en-US" sz="1400" dirty="0"/>
                    </a:p>
                  </a:txBody>
                  <a:tcPr/>
                </a:tc>
                <a:extLst>
                  <a:ext uri="{0D108BD9-81ED-4DB2-BD59-A6C34878D82A}">
                    <a16:rowId xmlns:a16="http://schemas.microsoft.com/office/drawing/2014/main" val="2171035084"/>
                  </a:ext>
                </a:extLst>
              </a:tr>
              <a:tr h="443792">
                <a:tc>
                  <a:txBody>
                    <a:bodyPr/>
                    <a:lstStyle/>
                    <a:p>
                      <a:r>
                        <a:rPr kumimoji="1" lang="en-US" altLang="ja-JP" sz="1400" dirty="0"/>
                        <a:t>2</a:t>
                      </a:r>
                      <a:endParaRPr kumimoji="1" lang="ja-JP" altLang="en-US" sz="1400" dirty="0"/>
                    </a:p>
                  </a:txBody>
                  <a:tcPr/>
                </a:tc>
                <a:tc>
                  <a:txBody>
                    <a:bodyPr/>
                    <a:lstStyle/>
                    <a:p>
                      <a:endParaRPr kumimoji="1" lang="ja-JP" altLang="en-US" sz="1400" dirty="0"/>
                    </a:p>
                  </a:txBody>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2"/>
                          </a:solidFill>
                        </a:rPr>
                        <a:t>Alias </a:t>
                      </a:r>
                      <a:r>
                        <a:rPr kumimoji="1" lang="en-US" altLang="ja-JP" sz="1400" dirty="0" err="1">
                          <a:solidFill>
                            <a:schemeClr val="bg2"/>
                          </a:solidFill>
                        </a:rPr>
                        <a:t>BaseOperator</a:t>
                      </a:r>
                      <a:r>
                        <a:rPr kumimoji="1" lang="en-US" altLang="ja-JP" sz="1400" dirty="0">
                          <a:solidFill>
                            <a:schemeClr val="bg2"/>
                          </a:solidFill>
                        </a:rPr>
                        <a:t>._</a:t>
                      </a:r>
                      <a:r>
                        <a:rPr kumimoji="1" lang="en-US" altLang="ja-JP" sz="1400" dirty="0" err="1">
                          <a:solidFill>
                            <a:schemeClr val="bg2"/>
                          </a:solidFill>
                        </a:rPr>
                        <a:t>mul</a:t>
                      </a:r>
                      <a:r>
                        <a:rPr kumimoji="1" lang="en-US" altLang="ja-JP" sz="1400" dirty="0">
                          <a:solidFill>
                            <a:schemeClr val="bg2"/>
                          </a:solidFill>
                        </a:rPr>
                        <a:t> _ to </a:t>
                      </a:r>
                      <a:r>
                        <a:rPr kumimoji="1" lang="en-US" altLang="ja-JP" sz="1400" dirty="0" err="1">
                          <a:solidFill>
                            <a:schemeClr val="bg2"/>
                          </a:solidFill>
                        </a:rPr>
                        <a:t>BaseOperator</a:t>
                      </a:r>
                      <a:r>
                        <a:rPr kumimoji="1" lang="en-US" altLang="ja-JP" sz="1400" dirty="0">
                          <a:solidFill>
                            <a:schemeClr val="bg2"/>
                          </a:solidFill>
                        </a:rPr>
                        <a:t>._multiply_</a:t>
                      </a:r>
                      <a:endParaRPr kumimoji="1" lang="ja-JP" altLang="en-US" sz="1400" dirty="0"/>
                    </a:p>
                  </a:txBody>
                  <a:tcPr/>
                </a:tc>
                <a:extLst>
                  <a:ext uri="{0D108BD9-81ED-4DB2-BD59-A6C34878D82A}">
                    <a16:rowId xmlns:a16="http://schemas.microsoft.com/office/drawing/2014/main" val="2420614942"/>
                  </a:ext>
                </a:extLst>
              </a:tr>
              <a:tr h="443792">
                <a:tc>
                  <a:txBody>
                    <a:bodyPr/>
                    <a:lstStyle/>
                    <a:p>
                      <a:r>
                        <a:rPr kumimoji="1" lang="en-US" altLang="ja-JP" sz="1400" dirty="0"/>
                        <a:t>3</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a:t>Check input label SparsePauliOp</a:t>
                      </a:r>
                      <a:endParaRPr kumimoji="1" lang="ja-JP" altLang="en-US" sz="1400" dirty="0"/>
                    </a:p>
                  </a:txBody>
                  <a:tcPr/>
                </a:tc>
                <a:extLst>
                  <a:ext uri="{0D108BD9-81ED-4DB2-BD59-A6C34878D82A}">
                    <a16:rowId xmlns:a16="http://schemas.microsoft.com/office/drawing/2014/main" val="673636984"/>
                  </a:ext>
                </a:extLst>
              </a:tr>
              <a:tr h="443792">
                <a:tc>
                  <a:txBody>
                    <a:bodyPr/>
                    <a:lstStyle/>
                    <a:p>
                      <a:r>
                        <a:rPr kumimoji="1" lang="en-US" altLang="ja-JP" sz="1400" dirty="0"/>
                        <a:t>4</a:t>
                      </a:r>
                      <a:endParaRPr kumimoji="1" lang="ja-JP" altLang="en-US" sz="1400" dirty="0"/>
                    </a:p>
                  </a:txBody>
                  <a:tcPr/>
                </a:tc>
                <a:tc>
                  <a:txBody>
                    <a:bodyPr/>
                    <a:lstStyle/>
                    <a:p>
                      <a:endParaRPr kumimoji="1" lang="ja-JP" altLang="en-US" sz="1400"/>
                    </a:p>
                  </a:txBody>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altLang="ja-JP" sz="1428" b="0" i="0" kern="1200" dirty="0">
                          <a:solidFill>
                            <a:schemeClr val="dk1"/>
                          </a:solidFill>
                          <a:effectLst/>
                          <a:latin typeface="+mn-lt"/>
                          <a:ea typeface="+mn-ea"/>
                          <a:cs typeface="+mn-cs"/>
                        </a:rPr>
                        <a:t>Remove deprecated classes and methods</a:t>
                      </a:r>
                    </a:p>
                  </a:txBody>
                  <a:tcPr/>
                </a:tc>
                <a:extLst>
                  <a:ext uri="{0D108BD9-81ED-4DB2-BD59-A6C34878D82A}">
                    <a16:rowId xmlns:a16="http://schemas.microsoft.com/office/drawing/2014/main" val="2079185509"/>
                  </a:ext>
                </a:extLst>
              </a:tr>
              <a:tr h="443792">
                <a:tc>
                  <a:txBody>
                    <a:bodyPr/>
                    <a:lstStyle/>
                    <a:p>
                      <a:r>
                        <a:rPr kumimoji="1" lang="en-US" altLang="ja-JP" sz="1400" dirty="0"/>
                        <a:t>5</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a:t>Implement </a:t>
                      </a:r>
                      <a:r>
                        <a:rPr kumimoji="1" lang="en-US" altLang="ja-JP" sz="1400" dirty="0" err="1"/>
                        <a:t>argsort</a:t>
                      </a:r>
                      <a:r>
                        <a:rPr kumimoji="1" lang="en-US" altLang="ja-JP" sz="1400" dirty="0"/>
                        <a:t> and sort method to SparsePauliOp</a:t>
                      </a:r>
                      <a:endParaRPr kumimoji="1" lang="ja-JP" altLang="en-US" sz="1400" dirty="0"/>
                    </a:p>
                  </a:txBody>
                  <a:tcPr/>
                </a:tc>
                <a:extLst>
                  <a:ext uri="{0D108BD9-81ED-4DB2-BD59-A6C34878D82A}">
                    <a16:rowId xmlns:a16="http://schemas.microsoft.com/office/drawing/2014/main" val="2141563723"/>
                  </a:ext>
                </a:extLst>
              </a:tr>
              <a:tr h="443792">
                <a:tc>
                  <a:txBody>
                    <a:bodyPr/>
                    <a:lstStyle/>
                    <a:p>
                      <a:r>
                        <a:rPr kumimoji="1" lang="en-US" altLang="ja-JP" sz="1400" dirty="0"/>
                        <a:t>6</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a:t>Investigation to improve the performance of </a:t>
                      </a:r>
                      <a:r>
                        <a:rPr kumimoji="1" lang="en-US" altLang="ja-JP" sz="1400" dirty="0" err="1"/>
                        <a:t>to_matrix</a:t>
                      </a:r>
                      <a:r>
                        <a:rPr kumimoji="1" lang="en-US" altLang="ja-JP" sz="1400" dirty="0"/>
                        <a:t> ()</a:t>
                      </a:r>
                      <a:endParaRPr kumimoji="1" lang="ja-JP" altLang="en-US" sz="1400" dirty="0"/>
                    </a:p>
                  </a:txBody>
                  <a:tcPr/>
                </a:tc>
                <a:extLst>
                  <a:ext uri="{0D108BD9-81ED-4DB2-BD59-A6C34878D82A}">
                    <a16:rowId xmlns:a16="http://schemas.microsoft.com/office/drawing/2014/main" val="1918229102"/>
                  </a:ext>
                </a:extLst>
              </a:tr>
              <a:tr h="443792">
                <a:tc>
                  <a:txBody>
                    <a:bodyPr/>
                    <a:lstStyle/>
                    <a:p>
                      <a:r>
                        <a:rPr kumimoji="1" lang="en-US" altLang="ja-JP" sz="1400" dirty="0"/>
                        <a:t>7</a:t>
                      </a:r>
                      <a:endParaRPr kumimoji="1" lang="ja-JP" altLang="en-US" sz="1400" dirty="0"/>
                    </a:p>
                  </a:txBody>
                  <a:tcPr/>
                </a:tc>
                <a:tc>
                  <a:txBody>
                    <a:bodyPr/>
                    <a:lstStyle/>
                    <a:p>
                      <a:endParaRPr kumimoji="1" lang="ja-JP" altLang="en-US" sz="1400" dirty="0"/>
                    </a:p>
                  </a:txBody>
                  <a:tcPr/>
                </a:tc>
                <a:tc>
                  <a:txBody>
                    <a:bodyPr/>
                    <a:lstStyle/>
                    <a:p>
                      <a:r>
                        <a:rPr kumimoji="1" lang="en-US" altLang="ja-JP" sz="1400" dirty="0"/>
                        <a:t>Implement general grouping of </a:t>
                      </a:r>
                      <a:r>
                        <a:rPr kumimoji="1" lang="en-US" altLang="ja-JP" sz="1400" dirty="0" err="1"/>
                        <a:t>PauliOp</a:t>
                      </a:r>
                      <a:r>
                        <a:rPr kumimoji="1" lang="en-US" altLang="ja-JP" sz="1400" dirty="0"/>
                        <a:t>/SparsePauliOp by commutation</a:t>
                      </a:r>
                      <a:endParaRPr kumimoji="1" lang="ja-JP" altLang="en-US" sz="1400" dirty="0"/>
                    </a:p>
                  </a:txBody>
                  <a:tcPr/>
                </a:tc>
                <a:extLst>
                  <a:ext uri="{0D108BD9-81ED-4DB2-BD59-A6C34878D82A}">
                    <a16:rowId xmlns:a16="http://schemas.microsoft.com/office/drawing/2014/main" val="1050177410"/>
                  </a:ext>
                </a:extLst>
              </a:tr>
              <a:tr h="443792">
                <a:tc>
                  <a:txBody>
                    <a:bodyPr/>
                    <a:lstStyle/>
                    <a:p>
                      <a:r>
                        <a:rPr kumimoji="1" lang="en-US" altLang="ja-JP" sz="1400" dirty="0"/>
                        <a:t>8</a:t>
                      </a:r>
                      <a:endParaRPr kumimoji="1" lang="ja-JP" altLang="en-US" sz="1400" dirty="0"/>
                    </a:p>
                  </a:txBody>
                  <a:tcPr/>
                </a:tc>
                <a:tc>
                  <a:txBody>
                    <a:bodyPr/>
                    <a:lstStyle/>
                    <a:p>
                      <a:endParaRPr kumimoji="1" lang="ja-JP" altLang="en-US" sz="1400" dirty="0"/>
                    </a:p>
                  </a:txBody>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kumimoji="1" lang="en-US" altLang="ja-JP" sz="1400" dirty="0"/>
                        <a:t>Investigation to improve the performance of time evolution of Ops</a:t>
                      </a:r>
                      <a:endParaRPr kumimoji="1" lang="ja-JP" altLang="en-US" sz="1400" dirty="0"/>
                    </a:p>
                  </a:txBody>
                  <a:tcPr/>
                </a:tc>
                <a:extLst>
                  <a:ext uri="{0D108BD9-81ED-4DB2-BD59-A6C34878D82A}">
                    <a16:rowId xmlns:a16="http://schemas.microsoft.com/office/drawing/2014/main" val="3627284127"/>
                  </a:ext>
                </a:extLst>
              </a:tr>
            </a:tbl>
          </a:graphicData>
        </a:graphic>
      </p:graphicFrame>
      <p:pic>
        <p:nvPicPr>
          <p:cNvPr id="7" name="Google Shape;276;p1">
            <a:extLst>
              <a:ext uri="{FF2B5EF4-FFF2-40B4-BE49-F238E27FC236}">
                <a16:creationId xmlns:a16="http://schemas.microsoft.com/office/drawing/2014/main" id="{7F59DF94-EB35-4EC6-8D17-18E4E6FAA456}"/>
              </a:ext>
            </a:extLst>
          </p:cNvPr>
          <p:cNvPicPr preferRelativeResize="0"/>
          <p:nvPr/>
        </p:nvPicPr>
        <p:blipFill>
          <a:blip r:embed="rId3">
            <a:alphaModFix/>
          </a:blip>
          <a:stretch>
            <a:fillRect/>
          </a:stretch>
        </p:blipFill>
        <p:spPr>
          <a:xfrm>
            <a:off x="4604949" y="3593156"/>
            <a:ext cx="528248" cy="500444"/>
          </a:xfrm>
          <a:prstGeom prst="rect">
            <a:avLst/>
          </a:prstGeom>
          <a:noFill/>
          <a:ln>
            <a:noFill/>
          </a:ln>
        </p:spPr>
      </p:pic>
      <p:pic>
        <p:nvPicPr>
          <p:cNvPr id="8" name="図 7">
            <a:extLst>
              <a:ext uri="{FF2B5EF4-FFF2-40B4-BE49-F238E27FC236}">
                <a16:creationId xmlns:a16="http://schemas.microsoft.com/office/drawing/2014/main" id="{0D328E88-4B51-47F9-BE0E-D0380B192E2E}"/>
              </a:ext>
            </a:extLst>
          </p:cNvPr>
          <p:cNvPicPr>
            <a:picLocks noChangeAspect="1"/>
          </p:cNvPicPr>
          <p:nvPr/>
        </p:nvPicPr>
        <p:blipFill rotWithShape="1">
          <a:blip r:embed="rId4"/>
          <a:srcRect/>
          <a:stretch/>
        </p:blipFill>
        <p:spPr>
          <a:xfrm>
            <a:off x="4643933" y="1053351"/>
            <a:ext cx="448512" cy="448512"/>
          </a:xfrm>
          <a:prstGeom prst="ellipse">
            <a:avLst/>
          </a:prstGeom>
        </p:spPr>
      </p:pic>
      <p:pic>
        <p:nvPicPr>
          <p:cNvPr id="9" name="図 8">
            <a:extLst>
              <a:ext uri="{FF2B5EF4-FFF2-40B4-BE49-F238E27FC236}">
                <a16:creationId xmlns:a16="http://schemas.microsoft.com/office/drawing/2014/main" id="{5B4BF569-012D-4FB2-A121-A9A8F07E4ACA}"/>
              </a:ext>
            </a:extLst>
          </p:cNvPr>
          <p:cNvPicPr>
            <a:picLocks noChangeAspect="1"/>
          </p:cNvPicPr>
          <p:nvPr/>
        </p:nvPicPr>
        <p:blipFill rotWithShape="1">
          <a:blip r:embed="rId5"/>
          <a:srcRect t="598" b="598"/>
          <a:stretch/>
        </p:blipFill>
        <p:spPr>
          <a:xfrm>
            <a:off x="4631300" y="4130139"/>
            <a:ext cx="450000" cy="450000"/>
          </a:xfrm>
          <a:prstGeom prst="ellipse">
            <a:avLst/>
          </a:prstGeom>
        </p:spPr>
      </p:pic>
      <p:pic>
        <p:nvPicPr>
          <p:cNvPr id="10" name="図 9">
            <a:extLst>
              <a:ext uri="{FF2B5EF4-FFF2-40B4-BE49-F238E27FC236}">
                <a16:creationId xmlns:a16="http://schemas.microsoft.com/office/drawing/2014/main" id="{E2885AA7-9AD4-486B-8159-00EDB2B414FF}"/>
              </a:ext>
            </a:extLst>
          </p:cNvPr>
          <p:cNvPicPr>
            <a:picLocks noChangeAspect="1"/>
          </p:cNvPicPr>
          <p:nvPr/>
        </p:nvPicPr>
        <p:blipFill rotWithShape="1">
          <a:blip r:embed="rId4"/>
          <a:srcRect/>
          <a:stretch/>
        </p:blipFill>
        <p:spPr>
          <a:xfrm>
            <a:off x="4643933" y="1632573"/>
            <a:ext cx="448512" cy="448512"/>
          </a:xfrm>
          <a:prstGeom prst="ellipse">
            <a:avLst/>
          </a:prstGeom>
        </p:spPr>
      </p:pic>
      <p:pic>
        <p:nvPicPr>
          <p:cNvPr id="11" name="図 10">
            <a:extLst>
              <a:ext uri="{FF2B5EF4-FFF2-40B4-BE49-F238E27FC236}">
                <a16:creationId xmlns:a16="http://schemas.microsoft.com/office/drawing/2014/main" id="{0FB8D080-AE83-48AB-B4D7-17BD3DC63D75}"/>
              </a:ext>
            </a:extLst>
          </p:cNvPr>
          <p:cNvPicPr>
            <a:picLocks noChangeAspect="1"/>
          </p:cNvPicPr>
          <p:nvPr/>
        </p:nvPicPr>
        <p:blipFill rotWithShape="1">
          <a:blip r:embed="rId4"/>
          <a:srcRect/>
          <a:stretch/>
        </p:blipFill>
        <p:spPr>
          <a:xfrm>
            <a:off x="4643933" y="2133709"/>
            <a:ext cx="448512" cy="448512"/>
          </a:xfrm>
          <a:prstGeom prst="ellipse">
            <a:avLst/>
          </a:prstGeom>
        </p:spPr>
      </p:pic>
      <p:pic>
        <p:nvPicPr>
          <p:cNvPr id="12" name="図 11">
            <a:extLst>
              <a:ext uri="{FF2B5EF4-FFF2-40B4-BE49-F238E27FC236}">
                <a16:creationId xmlns:a16="http://schemas.microsoft.com/office/drawing/2014/main" id="{171C82CF-453C-49DE-8251-DA72C97EB978}"/>
              </a:ext>
            </a:extLst>
          </p:cNvPr>
          <p:cNvPicPr>
            <a:picLocks noChangeAspect="1"/>
          </p:cNvPicPr>
          <p:nvPr/>
        </p:nvPicPr>
        <p:blipFill rotWithShape="1">
          <a:blip r:embed="rId4"/>
          <a:srcRect/>
          <a:stretch/>
        </p:blipFill>
        <p:spPr>
          <a:xfrm>
            <a:off x="4643933" y="2595381"/>
            <a:ext cx="450000" cy="450000"/>
          </a:xfrm>
          <a:prstGeom prst="ellipse">
            <a:avLst/>
          </a:prstGeom>
        </p:spPr>
      </p:pic>
      <p:pic>
        <p:nvPicPr>
          <p:cNvPr id="13" name="Google Shape;276;p1">
            <a:extLst>
              <a:ext uri="{FF2B5EF4-FFF2-40B4-BE49-F238E27FC236}">
                <a16:creationId xmlns:a16="http://schemas.microsoft.com/office/drawing/2014/main" id="{A20CC2B1-386D-8FD9-AD28-A443AB96EE55}"/>
              </a:ext>
            </a:extLst>
          </p:cNvPr>
          <p:cNvPicPr preferRelativeResize="0">
            <a:picLocks noChangeAspect="1"/>
          </p:cNvPicPr>
          <p:nvPr/>
        </p:nvPicPr>
        <p:blipFill>
          <a:blip r:embed="rId3">
            <a:alphaModFix/>
          </a:blip>
          <a:stretch>
            <a:fillRect/>
          </a:stretch>
        </p:blipFill>
        <p:spPr>
          <a:xfrm>
            <a:off x="4604949" y="3043893"/>
            <a:ext cx="528248" cy="500444"/>
          </a:xfrm>
          <a:prstGeom prst="rect">
            <a:avLst/>
          </a:prstGeom>
          <a:noFill/>
          <a:ln>
            <a:noFill/>
          </a:ln>
        </p:spPr>
      </p:pic>
      <p:pic>
        <p:nvPicPr>
          <p:cNvPr id="14" name="図 13">
            <a:extLst>
              <a:ext uri="{FF2B5EF4-FFF2-40B4-BE49-F238E27FC236}">
                <a16:creationId xmlns:a16="http://schemas.microsoft.com/office/drawing/2014/main" id="{0B3BF76E-63FA-31AF-A324-6BB522234FC3}"/>
              </a:ext>
            </a:extLst>
          </p:cNvPr>
          <p:cNvPicPr>
            <a:picLocks noChangeAspect="1"/>
          </p:cNvPicPr>
          <p:nvPr/>
        </p:nvPicPr>
        <p:blipFill rotWithShape="1">
          <a:blip r:embed="rId5"/>
          <a:srcRect t="598" b="598"/>
          <a:stretch/>
        </p:blipFill>
        <p:spPr>
          <a:xfrm>
            <a:off x="4631300" y="4607214"/>
            <a:ext cx="450000" cy="450000"/>
          </a:xfrm>
          <a:prstGeom prst="ellipse">
            <a:avLst/>
          </a:prstGeom>
        </p:spPr>
      </p:pic>
      <p:sp>
        <p:nvSpPr>
          <p:cNvPr id="16" name="テキスト ボックス 15">
            <a:extLst>
              <a:ext uri="{FF2B5EF4-FFF2-40B4-BE49-F238E27FC236}">
                <a16:creationId xmlns:a16="http://schemas.microsoft.com/office/drawing/2014/main" id="{6EDF9B33-10AC-F57B-46D8-073D016BA983}"/>
              </a:ext>
            </a:extLst>
          </p:cNvPr>
          <p:cNvSpPr txBox="1"/>
          <p:nvPr/>
        </p:nvSpPr>
        <p:spPr>
          <a:xfrm>
            <a:off x="311873" y="563724"/>
            <a:ext cx="8180964" cy="246221"/>
          </a:xfrm>
          <a:prstGeom prst="rect">
            <a:avLst/>
          </a:prstGeom>
          <a:noFill/>
        </p:spPr>
        <p:txBody>
          <a:bodyPr wrap="square">
            <a:spAutoFit/>
          </a:bodyPr>
          <a:lstStyle/>
          <a:p>
            <a:r>
              <a:rPr lang="ja-JP" altLang="en-US" sz="1000" dirty="0">
                <a:solidFill>
                  <a:schemeClr val="bg1"/>
                </a:solidFill>
              </a:rPr>
              <a:t>https://github.com/qiskit-advocate/qamp-spring-22/issues/20#issuecomment-1114189001</a:t>
            </a:r>
          </a:p>
        </p:txBody>
      </p:sp>
    </p:spTree>
    <p:extLst>
      <p:ext uri="{BB962C8B-B14F-4D97-AF65-F5344CB8AC3E}">
        <p14:creationId xmlns:p14="http://schemas.microsoft.com/office/powerpoint/2010/main" val="256958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70DD7F9-86D0-44BB-8FBC-787617776EC6}"/>
              </a:ext>
            </a:extLst>
          </p:cNvPr>
          <p:cNvSpPr>
            <a:spLocks noGrp="1"/>
          </p:cNvSpPr>
          <p:nvPr>
            <p:ph type="title"/>
          </p:nvPr>
        </p:nvSpPr>
        <p:spPr/>
        <p:txBody>
          <a:bodyPr/>
          <a:lstStyle/>
          <a:p>
            <a:r>
              <a:rPr kumimoji="1" lang="en-US" altLang="ja-JP" b="1" dirty="0"/>
              <a:t>Implement </a:t>
            </a:r>
            <a:r>
              <a:rPr kumimoji="1" lang="en-US" altLang="ja-JP" b="1" dirty="0" err="1"/>
              <a:t>argsort</a:t>
            </a:r>
            <a:r>
              <a:rPr kumimoji="1" lang="en-US" altLang="ja-JP" b="1" dirty="0"/>
              <a:t> and sort method to SparsePauliOp</a:t>
            </a:r>
            <a:endParaRPr kumimoji="1" lang="ja-JP" altLang="en-US" b="1" dirty="0"/>
          </a:p>
        </p:txBody>
      </p:sp>
      <p:sp>
        <p:nvSpPr>
          <p:cNvPr id="11" name="テキスト プレースホルダー 3">
            <a:extLst>
              <a:ext uri="{FF2B5EF4-FFF2-40B4-BE49-F238E27FC236}">
                <a16:creationId xmlns:a16="http://schemas.microsoft.com/office/drawing/2014/main" id="{E6F27515-E2C2-4D58-9798-8EF3BD10FB20}"/>
              </a:ext>
            </a:extLst>
          </p:cNvPr>
          <p:cNvSpPr>
            <a:spLocks noGrp="1"/>
          </p:cNvSpPr>
          <p:nvPr>
            <p:ph type="body" sz="quarter" idx="12"/>
          </p:nvPr>
        </p:nvSpPr>
        <p:spPr>
          <a:xfrm>
            <a:off x="219456" y="1243584"/>
            <a:ext cx="4123944" cy="3252216"/>
          </a:xfrm>
        </p:spPr>
        <p:txBody>
          <a:bodyPr/>
          <a:lstStyle/>
          <a:p>
            <a:r>
              <a:rPr kumimoji="1" lang="en-US" altLang="ja-JP" dirty="0"/>
              <a:t>【SparsePauliOp】</a:t>
            </a:r>
          </a:p>
          <a:p>
            <a:r>
              <a:rPr kumimoji="1" lang="en-US" altLang="ja-JP" dirty="0"/>
              <a:t>This is a sparse representation of an N-qubit matrix Operator in terms of N-qubit PauliList and complex coefficients.</a:t>
            </a:r>
          </a:p>
          <a:p>
            <a:endParaRPr kumimoji="1" lang="en-US" altLang="ja-JP" dirty="0"/>
          </a:p>
          <a:p>
            <a:endParaRPr kumimoji="1" lang="en-US" altLang="ja-JP"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p:txBody>
          <a:bodyPr/>
          <a:lstStyle/>
          <a:p>
            <a:r>
              <a:rPr lang="en-US"/>
              <a:t>IBM Quantum / © 2021 IBM Corporation</a:t>
            </a:r>
            <a:endParaRPr lang="en-US" dirty="0"/>
          </a:p>
        </p:txBody>
      </p:sp>
      <p:pic>
        <p:nvPicPr>
          <p:cNvPr id="13" name="図 12">
            <a:extLst>
              <a:ext uri="{FF2B5EF4-FFF2-40B4-BE49-F238E27FC236}">
                <a16:creationId xmlns:a16="http://schemas.microsoft.com/office/drawing/2014/main" id="{AD76E7FF-01E3-4029-B095-E073583478CA}"/>
              </a:ext>
            </a:extLst>
          </p:cNvPr>
          <p:cNvPicPr>
            <a:picLocks noChangeAspect="1"/>
          </p:cNvPicPr>
          <p:nvPr/>
        </p:nvPicPr>
        <p:blipFill>
          <a:blip r:embed="rId2"/>
          <a:stretch>
            <a:fillRect/>
          </a:stretch>
        </p:blipFill>
        <p:spPr>
          <a:xfrm>
            <a:off x="780995" y="2437042"/>
            <a:ext cx="3332578" cy="2225446"/>
          </a:xfrm>
          <a:prstGeom prst="rect">
            <a:avLst/>
          </a:prstGeom>
        </p:spPr>
      </p:pic>
      <p:sp>
        <p:nvSpPr>
          <p:cNvPr id="14" name="コンテンツ プレースホルダー 2">
            <a:extLst>
              <a:ext uri="{FF2B5EF4-FFF2-40B4-BE49-F238E27FC236}">
                <a16:creationId xmlns:a16="http://schemas.microsoft.com/office/drawing/2014/main" id="{ACB723B0-5EB7-484C-97C0-9935D47FCC45}"/>
              </a:ext>
            </a:extLst>
          </p:cNvPr>
          <p:cNvSpPr txBox="1">
            <a:spLocks/>
          </p:cNvSpPr>
          <p:nvPr/>
        </p:nvSpPr>
        <p:spPr>
          <a:xfrm>
            <a:off x="4791456" y="1243584"/>
            <a:ext cx="4123944" cy="3252216"/>
          </a:xfrm>
          <a:prstGeom prst="rect">
            <a:avLst/>
          </a:prstGeom>
        </p:spPr>
        <p:txBody>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kumimoji="1" lang="en-US" altLang="ja-JP" kern="0" dirty="0"/>
              <a:t>【</a:t>
            </a:r>
            <a:r>
              <a:rPr kumimoji="1" lang="en-US" altLang="ja-JP" kern="0" dirty="0">
                <a:solidFill>
                  <a:srgbClr val="333333"/>
                </a:solidFill>
                <a:latin typeface="Hiragino Kaku Gothic Pro"/>
              </a:rPr>
              <a:t>M</a:t>
            </a:r>
            <a:r>
              <a:rPr lang="en-US" altLang="ja-JP" kern="0" dirty="0">
                <a:solidFill>
                  <a:srgbClr val="333333"/>
                </a:solidFill>
                <a:latin typeface="Hiragino Kaku Gothic Pro"/>
              </a:rPr>
              <a:t>otivation</a:t>
            </a:r>
            <a:r>
              <a:rPr kumimoji="1" lang="en-US" altLang="ja-JP" kern="0" dirty="0"/>
              <a:t>】</a:t>
            </a:r>
          </a:p>
          <a:p>
            <a:pPr defTabSz="914400"/>
            <a:r>
              <a:rPr kumimoji="1" lang="en-US" altLang="ja-JP" sz="1000" kern="0" dirty="0"/>
              <a:t>PauliList has </a:t>
            </a:r>
            <a:r>
              <a:rPr kumimoji="1" lang="en-US" altLang="ja-JP" sz="1000" kern="0" dirty="0" err="1"/>
              <a:t>argosort</a:t>
            </a:r>
            <a:r>
              <a:rPr kumimoji="1" lang="en-US" altLang="ja-JP" sz="1000" kern="0" dirty="0"/>
              <a:t>() method and sort() method .</a:t>
            </a:r>
          </a:p>
          <a:p>
            <a:pPr defTabSz="914400"/>
            <a:r>
              <a:rPr kumimoji="1" lang="en-US" altLang="ja-JP" sz="1000" kern="0" dirty="0"/>
              <a:t>We need these features in </a:t>
            </a:r>
            <a:r>
              <a:rPr kumimoji="1" lang="en-US" altLang="ja-JP" sz="1000" kern="0" dirty="0" err="1"/>
              <a:t>SparcePauliOp</a:t>
            </a:r>
            <a:r>
              <a:rPr kumimoji="1" lang="en-US" altLang="ja-JP" sz="1000" kern="0" dirty="0"/>
              <a:t> .</a:t>
            </a:r>
          </a:p>
          <a:p>
            <a:pPr defTabSz="914400"/>
            <a:r>
              <a:rPr kumimoji="1" lang="en-US" altLang="ja-JP" kern="0" dirty="0"/>
              <a:t>【Done】</a:t>
            </a:r>
          </a:p>
          <a:p>
            <a:pPr marL="228600" indent="-228600" defTabSz="914400">
              <a:buFont typeface="+mj-lt"/>
              <a:buAutoNum type="arabicPeriod"/>
            </a:pPr>
            <a:r>
              <a:rPr lang="en-US" altLang="ja-JP" sz="1100" dirty="0"/>
              <a:t>Added two methods for the following functions to SparsePauliOp.</a:t>
            </a:r>
          </a:p>
          <a:p>
            <a:pPr marL="228600" indent="-228600" defTabSz="914400">
              <a:buFont typeface="+mj-lt"/>
              <a:buAutoNum type="arabicPeriod"/>
            </a:pPr>
            <a:r>
              <a:rPr lang="en-US" altLang="ja-JP" sz="1100" dirty="0"/>
              <a:t>Added 7 cases of tests related to them.</a:t>
            </a:r>
          </a:p>
          <a:p>
            <a:pPr marL="228600" indent="-228600" defTabSz="914400">
              <a:buFont typeface="+mj-lt"/>
              <a:buAutoNum type="arabicPeriod"/>
            </a:pPr>
            <a:r>
              <a:rPr lang="en-US" altLang="ja-JP" sz="1100" dirty="0"/>
              <a:t>sent a pull request. </a:t>
            </a:r>
          </a:p>
          <a:p>
            <a:pPr defTabSz="914400"/>
            <a:r>
              <a:rPr lang="en-US" altLang="ja-JP" sz="1100" dirty="0"/>
              <a:t>https://github.com/Qiskit/qiskit-terra/pull/8016</a:t>
            </a:r>
          </a:p>
        </p:txBody>
      </p:sp>
    </p:spTree>
    <p:extLst>
      <p:ext uri="{BB962C8B-B14F-4D97-AF65-F5344CB8AC3E}">
        <p14:creationId xmlns:p14="http://schemas.microsoft.com/office/powerpoint/2010/main" val="29560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70DD7F9-86D0-44BB-8FBC-787617776EC6}"/>
              </a:ext>
            </a:extLst>
          </p:cNvPr>
          <p:cNvSpPr>
            <a:spLocks noGrp="1"/>
          </p:cNvSpPr>
          <p:nvPr>
            <p:ph type="title"/>
          </p:nvPr>
        </p:nvSpPr>
        <p:spPr/>
        <p:txBody>
          <a:bodyPr/>
          <a:lstStyle/>
          <a:p>
            <a:r>
              <a:rPr kumimoji="1" lang="en-US" altLang="ja-JP" b="1" dirty="0"/>
              <a:t>Features of </a:t>
            </a:r>
            <a:r>
              <a:rPr kumimoji="1" lang="en-US" altLang="ja-JP" b="1" dirty="0" err="1"/>
              <a:t>SparcePauliOp</a:t>
            </a:r>
            <a:r>
              <a:rPr kumimoji="1" lang="en-US" altLang="ja-JP" b="1" dirty="0"/>
              <a:t> sort</a:t>
            </a:r>
            <a:endParaRPr kumimoji="1" lang="ja-JP" altLang="en-US" b="1"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p:txBody>
          <a:bodyPr/>
          <a:lstStyle/>
          <a:p>
            <a:r>
              <a:rPr lang="en-US"/>
              <a:t>IBM Quantum / © 2021 IBM Corporation</a:t>
            </a:r>
            <a:endParaRPr lang="en-US" dirty="0"/>
          </a:p>
        </p:txBody>
      </p:sp>
      <p:grpSp>
        <p:nvGrpSpPr>
          <p:cNvPr id="12" name="グループ化 11">
            <a:extLst>
              <a:ext uri="{FF2B5EF4-FFF2-40B4-BE49-F238E27FC236}">
                <a16:creationId xmlns:a16="http://schemas.microsoft.com/office/drawing/2014/main" id="{1B34A3F0-72ED-D0C6-0306-B90373EFFEEE}"/>
              </a:ext>
            </a:extLst>
          </p:cNvPr>
          <p:cNvGrpSpPr/>
          <p:nvPr/>
        </p:nvGrpSpPr>
        <p:grpSpPr>
          <a:xfrm>
            <a:off x="89086" y="1211185"/>
            <a:ext cx="9048605" cy="3395904"/>
            <a:chOff x="89086" y="616507"/>
            <a:chExt cx="9048605" cy="3395904"/>
          </a:xfrm>
        </p:grpSpPr>
        <p:grpSp>
          <p:nvGrpSpPr>
            <p:cNvPr id="15" name="グループ化 14">
              <a:extLst>
                <a:ext uri="{FF2B5EF4-FFF2-40B4-BE49-F238E27FC236}">
                  <a16:creationId xmlns:a16="http://schemas.microsoft.com/office/drawing/2014/main" id="{F1897767-0E1C-964A-9EB7-7D4121E31179}"/>
                </a:ext>
              </a:extLst>
            </p:cNvPr>
            <p:cNvGrpSpPr/>
            <p:nvPr/>
          </p:nvGrpSpPr>
          <p:grpSpPr>
            <a:xfrm>
              <a:off x="2406742" y="1137769"/>
              <a:ext cx="4635313" cy="720076"/>
              <a:chOff x="898560" y="627539"/>
              <a:chExt cx="4635313" cy="720076"/>
            </a:xfrm>
          </p:grpSpPr>
          <p:sp>
            <p:nvSpPr>
              <p:cNvPr id="48" name="正方形/長方形 47">
                <a:extLst>
                  <a:ext uri="{FF2B5EF4-FFF2-40B4-BE49-F238E27FC236}">
                    <a16:creationId xmlns:a16="http://schemas.microsoft.com/office/drawing/2014/main" id="{FBD843F3-53D0-64EC-DFCC-A283AF2A487A}"/>
                  </a:ext>
                </a:extLst>
              </p:cNvPr>
              <p:cNvSpPr/>
              <p:nvPr/>
            </p:nvSpPr>
            <p:spPr bwMode="auto">
              <a:xfrm>
                <a:off x="898560" y="627539"/>
                <a:ext cx="4393520" cy="720076"/>
              </a:xfrm>
              <a:prstGeom prst="rect">
                <a:avLst/>
              </a:prstGeom>
              <a:solidFill>
                <a:schemeClr val="accent2">
                  <a:lumMod val="20000"/>
                  <a:lumOff val="80000"/>
                </a:schemeClr>
              </a:solidFill>
              <a:ln w="38100">
                <a:solidFill>
                  <a:schemeClr val="accent2">
                    <a:lumMod val="20000"/>
                    <a:lumOff val="8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1"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altLang="ja-JP" sz="1400" b="0" i="0" u="none" strike="noStrike" cap="none" normalizeH="0" baseline="0" dirty="0">
                    <a:ln>
                      <a:noFill/>
                    </a:ln>
                    <a:solidFill>
                      <a:schemeClr val="bg1"/>
                    </a:solidFill>
                    <a:effectLst/>
                    <a:latin typeface="IBM Plex Sans" panose="020B0503050203000203" pitchFamily="34" charset="0"/>
                  </a:rPr>
                  <a:t>SparsePauliOp</a:t>
                </a: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49" name="テキスト ボックス 48">
                <a:extLst>
                  <a:ext uri="{FF2B5EF4-FFF2-40B4-BE49-F238E27FC236}">
                    <a16:creationId xmlns:a16="http://schemas.microsoft.com/office/drawing/2014/main" id="{9F383209-8F12-C1EA-AB04-51D5A121FF7D}"/>
                  </a:ext>
                </a:extLst>
              </p:cNvPr>
              <p:cNvSpPr txBox="1"/>
              <p:nvPr/>
            </p:nvSpPr>
            <p:spPr>
              <a:xfrm>
                <a:off x="1369507" y="843458"/>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2.+1.j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0" name="テキスト ボックス 49">
                <a:extLst>
                  <a:ext uri="{FF2B5EF4-FFF2-40B4-BE49-F238E27FC236}">
                    <a16:creationId xmlns:a16="http://schemas.microsoft.com/office/drawing/2014/main" id="{92BA3F74-D22A-067F-B05D-E3FD134A3D02}"/>
                  </a:ext>
                </a:extLst>
              </p:cNvPr>
              <p:cNvSpPr txBox="1"/>
              <p:nvPr/>
            </p:nvSpPr>
            <p:spPr>
              <a:xfrm>
                <a:off x="1857902" y="843458"/>
                <a:ext cx="792088" cy="415498"/>
              </a:xfrm>
              <a:prstGeom prst="rect">
                <a:avLst/>
              </a:prstGeom>
              <a:noFill/>
            </p:spPr>
            <p:txBody>
              <a:bodyPr wrap="square" rtlCol="0">
                <a:spAutoFit/>
              </a:bodyPr>
              <a:lstStyle/>
              <a:p>
                <a:pPr algn="l"/>
                <a:r>
                  <a:rPr kumimoji="1" lang="en-US" altLang="ja-JP" sz="1050" dirty="0">
                    <a:solidFill>
                      <a:schemeClr val="bg1"/>
                    </a:solidFill>
                    <a:latin typeface="Meiryo UI" panose="020B0604030504040204" pitchFamily="34" charset="-128"/>
                    <a:ea typeface="Meiryo UI" panose="020B0604030504040204" pitchFamily="34" charset="-128"/>
                  </a:rPr>
                  <a:t>XX</a:t>
                </a:r>
              </a:p>
              <a:p>
                <a:pPr algn="l"/>
                <a:r>
                  <a:rPr kumimoji="1" lang="en-US" altLang="ja-JP" sz="1050" dirty="0">
                    <a:solidFill>
                      <a:schemeClr val="bg1"/>
                    </a:solidFill>
                    <a:latin typeface="Meiryo UI" panose="020B0604030504040204" pitchFamily="34" charset="-128"/>
                    <a:ea typeface="Meiryo UI" panose="020B0604030504040204" pitchFamily="34" charset="-128"/>
                  </a:rPr>
                  <a:t>2.+2.j</a:t>
                </a:r>
                <a:endParaRPr kumimoji="1" lang="ja-JP" altLang="en-US" sz="1050" dirty="0">
                  <a:solidFill>
                    <a:schemeClr val="bg1"/>
                  </a:solidFill>
                  <a:latin typeface="Meiryo UI" panose="020B0604030504040204" pitchFamily="34" charset="-128"/>
                  <a:ea typeface="Meiryo UI" panose="020B0604030504040204" pitchFamily="34" charset="-128"/>
                </a:endParaRPr>
              </a:p>
            </p:txBody>
          </p:sp>
          <p:sp>
            <p:nvSpPr>
              <p:cNvPr id="51" name="テキスト ボックス 50">
                <a:extLst>
                  <a:ext uri="{FF2B5EF4-FFF2-40B4-BE49-F238E27FC236}">
                    <a16:creationId xmlns:a16="http://schemas.microsoft.com/office/drawing/2014/main" id="{2B35449F-9D4D-C7B0-F00F-1F8F6F4D7F67}"/>
                  </a:ext>
                </a:extLst>
              </p:cNvPr>
              <p:cNvSpPr txBox="1"/>
              <p:nvPr/>
            </p:nvSpPr>
            <p:spPr>
              <a:xfrm>
                <a:off x="2363151" y="858846"/>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2" name="テキスト ボックス 51">
                <a:extLst>
                  <a:ext uri="{FF2B5EF4-FFF2-40B4-BE49-F238E27FC236}">
                    <a16:creationId xmlns:a16="http://schemas.microsoft.com/office/drawing/2014/main" id="{190DB68A-9F92-3678-15C5-2926C9FCDA58}"/>
                  </a:ext>
                </a:extLst>
              </p:cNvPr>
              <p:cNvSpPr txBox="1"/>
              <p:nvPr/>
            </p:nvSpPr>
            <p:spPr>
              <a:xfrm>
                <a:off x="2851546" y="858846"/>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YI</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3" name="テキスト ボックス 52">
                <a:extLst>
                  <a:ext uri="{FF2B5EF4-FFF2-40B4-BE49-F238E27FC236}">
                    <a16:creationId xmlns:a16="http://schemas.microsoft.com/office/drawing/2014/main" id="{0DF75AE3-F7E2-23AF-658D-828A0FA1D4CE}"/>
                  </a:ext>
                </a:extLst>
              </p:cNvPr>
              <p:cNvSpPr txBox="1"/>
              <p:nvPr/>
            </p:nvSpPr>
            <p:spPr>
              <a:xfrm>
                <a:off x="3328810" y="843458"/>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II</a:t>
                </a:r>
              </a:p>
              <a:p>
                <a:pPr algn="l"/>
                <a:r>
                  <a:rPr kumimoji="1" lang="en-US" altLang="ja-JP" sz="1000" dirty="0">
                    <a:solidFill>
                      <a:schemeClr val="bg1"/>
                    </a:solidFill>
                    <a:latin typeface="Meiryo UI" panose="020B0604030504040204" pitchFamily="34" charset="-128"/>
                    <a:ea typeface="Meiryo UI" panose="020B0604030504040204" pitchFamily="34" charset="-128"/>
                  </a:rPr>
                  <a:t>4.+0.j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4" name="テキスト ボックス 53">
                <a:extLst>
                  <a:ext uri="{FF2B5EF4-FFF2-40B4-BE49-F238E27FC236}">
                    <a16:creationId xmlns:a16="http://schemas.microsoft.com/office/drawing/2014/main" id="{282B99C5-2353-33E0-044A-E828ED5A382D}"/>
                  </a:ext>
                </a:extLst>
              </p:cNvPr>
              <p:cNvSpPr txBox="1"/>
              <p:nvPr/>
            </p:nvSpPr>
            <p:spPr>
              <a:xfrm>
                <a:off x="3819995" y="843558"/>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XZ</a:t>
                </a:r>
              </a:p>
              <a:p>
                <a:pPr algn="l"/>
                <a:r>
                  <a:rPr kumimoji="1" lang="en-US" altLang="ja-JP" sz="1000" dirty="0">
                    <a:solidFill>
                      <a:schemeClr val="bg1"/>
                    </a:solidFill>
                    <a:latin typeface="Meiryo UI" panose="020B0604030504040204" pitchFamily="34" charset="-128"/>
                    <a:ea typeface="Meiryo UI" panose="020B0604030504040204" pitchFamily="34" charset="-128"/>
                  </a:rPr>
                  <a:t>5.+0.j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5" name="テキスト ボックス 54">
                <a:extLst>
                  <a:ext uri="{FF2B5EF4-FFF2-40B4-BE49-F238E27FC236}">
                    <a16:creationId xmlns:a16="http://schemas.microsoft.com/office/drawing/2014/main" id="{4FB2593B-3270-54FC-D50F-3A93823AC985}"/>
                  </a:ext>
                </a:extLst>
              </p:cNvPr>
              <p:cNvSpPr txBox="1"/>
              <p:nvPr/>
            </p:nvSpPr>
            <p:spPr>
              <a:xfrm>
                <a:off x="4280890" y="858846"/>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XY</a:t>
                </a:r>
              </a:p>
              <a:p>
                <a:pPr algn="l"/>
                <a:r>
                  <a:rPr kumimoji="1" lang="en-US" altLang="ja-JP" sz="1000" dirty="0">
                    <a:solidFill>
                      <a:schemeClr val="bg1"/>
                    </a:solidFill>
                    <a:latin typeface="Meiryo UI" panose="020B0604030504040204" pitchFamily="34" charset="-128"/>
                    <a:ea typeface="Meiryo UI" panose="020B0604030504040204" pitchFamily="34" charset="-128"/>
                  </a:rPr>
                  <a:t>6.+0.j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6" name="テキスト ボックス 55">
                <a:extLst>
                  <a:ext uri="{FF2B5EF4-FFF2-40B4-BE49-F238E27FC236}">
                    <a16:creationId xmlns:a16="http://schemas.microsoft.com/office/drawing/2014/main" id="{11D03CFE-32EC-30D2-6BD0-5B73B22D67D4}"/>
                  </a:ext>
                </a:extLst>
              </p:cNvPr>
              <p:cNvSpPr txBox="1"/>
              <p:nvPr/>
            </p:nvSpPr>
            <p:spPr>
              <a:xfrm>
                <a:off x="4741785" y="858846"/>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XI</a:t>
                </a:r>
              </a:p>
              <a:p>
                <a:pPr algn="l"/>
                <a:r>
                  <a:rPr kumimoji="1" lang="en-US" altLang="ja-JP" sz="1000" dirty="0">
                    <a:solidFill>
                      <a:schemeClr val="bg1"/>
                    </a:solidFill>
                    <a:latin typeface="Meiryo UI" panose="020B0604030504040204" pitchFamily="34" charset="-128"/>
                    <a:ea typeface="Meiryo UI" panose="020B0604030504040204" pitchFamily="34" charset="-128"/>
                  </a:rPr>
                  <a:t>7.+0.j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A36ACB3D-D08F-A31B-CC49-AED0D044E388}"/>
                  </a:ext>
                </a:extLst>
              </p:cNvPr>
              <p:cNvSpPr txBox="1"/>
              <p:nvPr/>
            </p:nvSpPr>
            <p:spPr>
              <a:xfrm>
                <a:off x="898560" y="858846"/>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label</a:t>
                </a:r>
              </a:p>
              <a:p>
                <a:pPr algn="l"/>
                <a:r>
                  <a:rPr kumimoji="1" lang="en-US" altLang="ja-JP" sz="1000" dirty="0" err="1">
                    <a:solidFill>
                      <a:schemeClr val="bg1"/>
                    </a:solidFill>
                    <a:latin typeface="Meiryo UI" panose="020B0604030504040204" pitchFamily="34" charset="-128"/>
                    <a:ea typeface="Meiryo UI" panose="020B0604030504040204" pitchFamily="34" charset="-128"/>
                  </a:rPr>
                  <a:t>coeffs</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grpSp>
        <p:sp>
          <p:nvSpPr>
            <p:cNvPr id="16" name="正方形/長方形 15">
              <a:extLst>
                <a:ext uri="{FF2B5EF4-FFF2-40B4-BE49-F238E27FC236}">
                  <a16:creationId xmlns:a16="http://schemas.microsoft.com/office/drawing/2014/main" id="{A652F54A-EA88-7EFC-ADD5-483A7EE7B14F}"/>
                </a:ext>
              </a:extLst>
            </p:cNvPr>
            <p:cNvSpPr/>
            <p:nvPr/>
          </p:nvSpPr>
          <p:spPr bwMode="auto">
            <a:xfrm>
              <a:off x="89086" y="2938976"/>
              <a:ext cx="4393520" cy="720076"/>
            </a:xfrm>
            <a:prstGeom prst="rect">
              <a:avLst/>
            </a:prstGeom>
            <a:solidFill>
              <a:srgbClr val="92EEEE"/>
            </a:solidFill>
            <a:ln w="38100">
              <a:solidFill>
                <a:srgbClr val="92EEEE"/>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1"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altLang="ja-JP" sz="1400" b="0" i="0" u="none" strike="noStrike" cap="none" normalizeH="0" baseline="0" dirty="0">
                  <a:ln>
                    <a:noFill/>
                  </a:ln>
                  <a:solidFill>
                    <a:schemeClr val="bg1"/>
                  </a:solidFill>
                  <a:effectLst/>
                  <a:latin typeface="IBM Plex Sans" panose="020B0503050203000203" pitchFamily="34" charset="0"/>
                </a:rPr>
                <a:t>SparsePauliOp</a:t>
              </a: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17" name="テキスト ボックス 16">
              <a:extLst>
                <a:ext uri="{FF2B5EF4-FFF2-40B4-BE49-F238E27FC236}">
                  <a16:creationId xmlns:a16="http://schemas.microsoft.com/office/drawing/2014/main" id="{76DB6B0A-7DA2-8CE2-869E-A656A1A430DC}"/>
                </a:ext>
              </a:extLst>
            </p:cNvPr>
            <p:cNvSpPr txBox="1"/>
            <p:nvPr/>
          </p:nvSpPr>
          <p:spPr>
            <a:xfrm>
              <a:off x="1503589" y="3162589"/>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2.+1.j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9946B20F-F854-70AA-2954-80E2C96099FD}"/>
                </a:ext>
              </a:extLst>
            </p:cNvPr>
            <p:cNvSpPr txBox="1"/>
            <p:nvPr/>
          </p:nvSpPr>
          <p:spPr>
            <a:xfrm>
              <a:off x="1949649" y="3162589"/>
              <a:ext cx="792088" cy="415498"/>
            </a:xfrm>
            <a:prstGeom prst="rect">
              <a:avLst/>
            </a:prstGeom>
            <a:noFill/>
          </p:spPr>
          <p:txBody>
            <a:bodyPr wrap="square" rtlCol="0">
              <a:spAutoFit/>
            </a:bodyPr>
            <a:lstStyle/>
            <a:p>
              <a:pPr algn="l"/>
              <a:r>
                <a:rPr kumimoji="1" lang="en-US" altLang="ja-JP" sz="1050" dirty="0">
                  <a:solidFill>
                    <a:schemeClr val="bg1"/>
                  </a:solidFill>
                  <a:latin typeface="Meiryo UI" panose="020B0604030504040204" pitchFamily="34" charset="-128"/>
                  <a:ea typeface="Meiryo UI" panose="020B0604030504040204" pitchFamily="34" charset="-128"/>
                </a:rPr>
                <a:t>XX</a:t>
              </a:r>
            </a:p>
            <a:p>
              <a:pPr algn="l"/>
              <a:r>
                <a:rPr kumimoji="1" lang="en-US" altLang="ja-JP" sz="1050" dirty="0">
                  <a:solidFill>
                    <a:schemeClr val="bg1"/>
                  </a:solidFill>
                  <a:latin typeface="Meiryo UI" panose="020B0604030504040204" pitchFamily="34" charset="-128"/>
                  <a:ea typeface="Meiryo UI" panose="020B0604030504040204" pitchFamily="34" charset="-128"/>
                </a:rPr>
                <a:t>2.+2.j</a:t>
              </a:r>
              <a:endParaRPr kumimoji="1" lang="ja-JP" altLang="en-US" sz="1050" dirty="0">
                <a:solidFill>
                  <a:schemeClr val="bg1"/>
                </a:solidFill>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6D28FCD8-AF02-1D3B-B57F-60F232CFAAD2}"/>
                </a:ext>
              </a:extLst>
            </p:cNvPr>
            <p:cNvSpPr txBox="1"/>
            <p:nvPr/>
          </p:nvSpPr>
          <p:spPr>
            <a:xfrm>
              <a:off x="2441074"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0" name="テキスト ボックス 19">
              <a:extLst>
                <a:ext uri="{FF2B5EF4-FFF2-40B4-BE49-F238E27FC236}">
                  <a16:creationId xmlns:a16="http://schemas.microsoft.com/office/drawing/2014/main" id="{5D6FDB9B-BC2A-D6CC-51F6-4A40EDA7CEBE}"/>
                </a:ext>
              </a:extLst>
            </p:cNvPr>
            <p:cNvSpPr txBox="1"/>
            <p:nvPr/>
          </p:nvSpPr>
          <p:spPr>
            <a:xfrm>
              <a:off x="3895020" y="3162589"/>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YI</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1" name="テキスト ボックス 20">
              <a:extLst>
                <a:ext uri="{FF2B5EF4-FFF2-40B4-BE49-F238E27FC236}">
                  <a16:creationId xmlns:a16="http://schemas.microsoft.com/office/drawing/2014/main" id="{09BEEFB7-DA70-607D-1C57-0A5846FA59BB}"/>
                </a:ext>
              </a:extLst>
            </p:cNvPr>
            <p:cNvSpPr txBox="1"/>
            <p:nvPr/>
          </p:nvSpPr>
          <p:spPr>
            <a:xfrm>
              <a:off x="602296"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II</a:t>
              </a:r>
            </a:p>
            <a:p>
              <a:pPr algn="l"/>
              <a:r>
                <a:rPr kumimoji="1" lang="en-US" altLang="ja-JP" sz="1000" dirty="0">
                  <a:solidFill>
                    <a:schemeClr val="bg1"/>
                  </a:solidFill>
                  <a:latin typeface="Meiryo UI" panose="020B0604030504040204" pitchFamily="34" charset="-128"/>
                  <a:ea typeface="Meiryo UI" panose="020B0604030504040204" pitchFamily="34" charset="-128"/>
                </a:rPr>
                <a:t>4.+0.j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2" name="テキスト ボックス 21">
              <a:extLst>
                <a:ext uri="{FF2B5EF4-FFF2-40B4-BE49-F238E27FC236}">
                  <a16:creationId xmlns:a16="http://schemas.microsoft.com/office/drawing/2014/main" id="{F6F05764-E67E-1B56-D809-57FDB9C486F9}"/>
                </a:ext>
              </a:extLst>
            </p:cNvPr>
            <p:cNvSpPr txBox="1"/>
            <p:nvPr/>
          </p:nvSpPr>
          <p:spPr>
            <a:xfrm>
              <a:off x="3415043" y="3156561"/>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XZ</a:t>
              </a:r>
            </a:p>
            <a:p>
              <a:pPr algn="l"/>
              <a:r>
                <a:rPr kumimoji="1" lang="en-US" altLang="ja-JP" sz="1000" dirty="0">
                  <a:solidFill>
                    <a:schemeClr val="bg1"/>
                  </a:solidFill>
                  <a:latin typeface="Meiryo UI" panose="020B0604030504040204" pitchFamily="34" charset="-128"/>
                  <a:ea typeface="Meiryo UI" panose="020B0604030504040204" pitchFamily="34" charset="-128"/>
                </a:rPr>
                <a:t>5.+0.j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3" name="テキスト ボックス 22">
              <a:extLst>
                <a:ext uri="{FF2B5EF4-FFF2-40B4-BE49-F238E27FC236}">
                  <a16:creationId xmlns:a16="http://schemas.microsoft.com/office/drawing/2014/main" id="{92C2146A-8315-57DC-9F0E-3A12A7072418}"/>
                </a:ext>
              </a:extLst>
            </p:cNvPr>
            <p:cNvSpPr txBox="1"/>
            <p:nvPr/>
          </p:nvSpPr>
          <p:spPr>
            <a:xfrm>
              <a:off x="2923618" y="3171364"/>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XY</a:t>
              </a:r>
            </a:p>
            <a:p>
              <a:pPr algn="l"/>
              <a:r>
                <a:rPr kumimoji="1" lang="en-US" altLang="ja-JP" sz="1000" dirty="0">
                  <a:solidFill>
                    <a:schemeClr val="bg1"/>
                  </a:solidFill>
                  <a:latin typeface="Meiryo UI" panose="020B0604030504040204" pitchFamily="34" charset="-128"/>
                  <a:ea typeface="Meiryo UI" panose="020B0604030504040204" pitchFamily="34" charset="-128"/>
                </a:rPr>
                <a:t>6.+0.j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4" name="テキスト ボックス 23">
              <a:extLst>
                <a:ext uri="{FF2B5EF4-FFF2-40B4-BE49-F238E27FC236}">
                  <a16:creationId xmlns:a16="http://schemas.microsoft.com/office/drawing/2014/main" id="{B01E0DC3-1473-380E-694D-D2E73AC57B3F}"/>
                </a:ext>
              </a:extLst>
            </p:cNvPr>
            <p:cNvSpPr txBox="1"/>
            <p:nvPr/>
          </p:nvSpPr>
          <p:spPr>
            <a:xfrm>
              <a:off x="1046741" y="3162589"/>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XI</a:t>
              </a:r>
            </a:p>
            <a:p>
              <a:pPr algn="l"/>
              <a:r>
                <a:rPr kumimoji="1" lang="en-US" altLang="ja-JP" sz="1000" dirty="0">
                  <a:solidFill>
                    <a:schemeClr val="bg1"/>
                  </a:solidFill>
                  <a:latin typeface="Meiryo UI" panose="020B0604030504040204" pitchFamily="34" charset="-128"/>
                  <a:ea typeface="Meiryo UI" panose="020B0604030504040204" pitchFamily="34" charset="-128"/>
                </a:rPr>
                <a:t>7.+0.j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25" name="テキスト ボックス 24">
              <a:extLst>
                <a:ext uri="{FF2B5EF4-FFF2-40B4-BE49-F238E27FC236}">
                  <a16:creationId xmlns:a16="http://schemas.microsoft.com/office/drawing/2014/main" id="{EA8A05CF-847B-D400-1EC8-48A275F6BEE1}"/>
                </a:ext>
              </a:extLst>
            </p:cNvPr>
            <p:cNvSpPr txBox="1"/>
            <p:nvPr/>
          </p:nvSpPr>
          <p:spPr>
            <a:xfrm>
              <a:off x="96142" y="3162589"/>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label</a:t>
              </a:r>
            </a:p>
            <a:p>
              <a:pPr algn="l"/>
              <a:r>
                <a:rPr kumimoji="1" lang="en-US" altLang="ja-JP" sz="1000" dirty="0" err="1">
                  <a:solidFill>
                    <a:schemeClr val="bg1"/>
                  </a:solidFill>
                  <a:latin typeface="Meiryo UI" panose="020B0604030504040204" pitchFamily="34" charset="-128"/>
                  <a:ea typeface="Meiryo UI" panose="020B0604030504040204" pitchFamily="34" charset="-128"/>
                </a:rPr>
                <a:t>coeffs</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grpSp>
          <p:nvGrpSpPr>
            <p:cNvPr id="26" name="グループ化 25">
              <a:extLst>
                <a:ext uri="{FF2B5EF4-FFF2-40B4-BE49-F238E27FC236}">
                  <a16:creationId xmlns:a16="http://schemas.microsoft.com/office/drawing/2014/main" id="{543B5097-D6C4-6C9D-A9E4-CB5CEA2B96A7}"/>
                </a:ext>
              </a:extLst>
            </p:cNvPr>
            <p:cNvGrpSpPr/>
            <p:nvPr/>
          </p:nvGrpSpPr>
          <p:grpSpPr>
            <a:xfrm>
              <a:off x="4685849" y="2938976"/>
              <a:ext cx="4451842" cy="720076"/>
              <a:chOff x="4685849" y="2938976"/>
              <a:chExt cx="4451842" cy="720076"/>
            </a:xfrm>
          </p:grpSpPr>
          <p:sp>
            <p:nvSpPr>
              <p:cNvPr id="38" name="正方形/長方形 37">
                <a:extLst>
                  <a:ext uri="{FF2B5EF4-FFF2-40B4-BE49-F238E27FC236}">
                    <a16:creationId xmlns:a16="http://schemas.microsoft.com/office/drawing/2014/main" id="{3BAD6DBE-AAAB-D182-F08B-A0E207B8C3DA}"/>
                  </a:ext>
                </a:extLst>
              </p:cNvPr>
              <p:cNvSpPr/>
              <p:nvPr/>
            </p:nvSpPr>
            <p:spPr bwMode="auto">
              <a:xfrm>
                <a:off x="4685849" y="2938976"/>
                <a:ext cx="4393520" cy="720076"/>
              </a:xfrm>
              <a:prstGeom prst="rect">
                <a:avLst/>
              </a:prstGeom>
              <a:solidFill>
                <a:srgbClr val="FFCFE1"/>
              </a:solidFill>
              <a:ln w="38100">
                <a:solidFill>
                  <a:srgbClr val="FFCFE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1"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altLang="ja-JP" sz="1400" b="0" i="0" u="none" strike="noStrike" cap="none" normalizeH="0" baseline="0" dirty="0">
                    <a:ln>
                      <a:noFill/>
                    </a:ln>
                    <a:solidFill>
                      <a:schemeClr val="bg1"/>
                    </a:solidFill>
                    <a:effectLst/>
                    <a:latin typeface="IBM Plex Sans" panose="020B0503050203000203" pitchFamily="34" charset="0"/>
                  </a:rPr>
                  <a:t>SparsePauliOp</a:t>
                </a:r>
                <a:endParaRPr kumimoji="0" lang="ja-JP" altLang="en-US" sz="1400" b="0" i="0" u="none" strike="noStrike" cap="none" normalizeH="0" baseline="0" dirty="0">
                  <a:ln>
                    <a:noFill/>
                  </a:ln>
                  <a:solidFill>
                    <a:schemeClr val="bg1"/>
                  </a:solidFill>
                  <a:effectLst/>
                  <a:latin typeface="IBM Plex Sans" panose="020B0503050203000203" pitchFamily="34" charset="0"/>
                </a:endParaRPr>
              </a:p>
            </p:txBody>
          </p:sp>
          <p:sp>
            <p:nvSpPr>
              <p:cNvPr id="39" name="テキスト ボックス 38">
                <a:extLst>
                  <a:ext uri="{FF2B5EF4-FFF2-40B4-BE49-F238E27FC236}">
                    <a16:creationId xmlns:a16="http://schemas.microsoft.com/office/drawing/2014/main" id="{8DC3594A-DC5D-D932-212C-9E3C6E177F51}"/>
                  </a:ext>
                </a:extLst>
              </p:cNvPr>
              <p:cNvSpPr txBox="1"/>
              <p:nvPr/>
            </p:nvSpPr>
            <p:spPr>
              <a:xfrm>
                <a:off x="6490396" y="3170164"/>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2.+1.j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0" name="テキスト ボックス 39">
                <a:extLst>
                  <a:ext uri="{FF2B5EF4-FFF2-40B4-BE49-F238E27FC236}">
                    <a16:creationId xmlns:a16="http://schemas.microsoft.com/office/drawing/2014/main" id="{BA858E20-9E4E-6FD3-72E7-F8AA77640F99}"/>
                  </a:ext>
                </a:extLst>
              </p:cNvPr>
              <p:cNvSpPr txBox="1"/>
              <p:nvPr/>
            </p:nvSpPr>
            <p:spPr>
              <a:xfrm>
                <a:off x="6941093" y="3155698"/>
                <a:ext cx="792088" cy="415498"/>
              </a:xfrm>
              <a:prstGeom prst="rect">
                <a:avLst/>
              </a:prstGeom>
              <a:noFill/>
            </p:spPr>
            <p:txBody>
              <a:bodyPr wrap="square" rtlCol="0">
                <a:spAutoFit/>
              </a:bodyPr>
              <a:lstStyle/>
              <a:p>
                <a:pPr algn="l"/>
                <a:r>
                  <a:rPr kumimoji="1" lang="en-US" altLang="ja-JP" sz="1050" dirty="0">
                    <a:solidFill>
                      <a:schemeClr val="bg1"/>
                    </a:solidFill>
                    <a:latin typeface="Meiryo UI" panose="020B0604030504040204" pitchFamily="34" charset="-128"/>
                    <a:ea typeface="Meiryo UI" panose="020B0604030504040204" pitchFamily="34" charset="-128"/>
                  </a:rPr>
                  <a:t>XX</a:t>
                </a:r>
              </a:p>
              <a:p>
                <a:pPr algn="l"/>
                <a:r>
                  <a:rPr kumimoji="1" lang="en-US" altLang="ja-JP" sz="1050" dirty="0">
                    <a:solidFill>
                      <a:schemeClr val="bg1"/>
                    </a:solidFill>
                    <a:latin typeface="Meiryo UI" panose="020B0604030504040204" pitchFamily="34" charset="-128"/>
                    <a:ea typeface="Meiryo UI" panose="020B0604030504040204" pitchFamily="34" charset="-128"/>
                  </a:rPr>
                  <a:t>2.+2.j</a:t>
                </a:r>
                <a:endParaRPr kumimoji="1" lang="ja-JP" altLang="en-US" sz="1050" dirty="0">
                  <a:solidFill>
                    <a:schemeClr val="bg1"/>
                  </a:solidFill>
                  <a:latin typeface="Meiryo UI" panose="020B0604030504040204" pitchFamily="34" charset="-128"/>
                  <a:ea typeface="Meiryo UI" panose="020B0604030504040204" pitchFamily="34" charset="-128"/>
                </a:endParaRPr>
              </a:p>
            </p:txBody>
          </p:sp>
          <p:sp>
            <p:nvSpPr>
              <p:cNvPr id="41" name="テキスト ボックス 40">
                <a:extLst>
                  <a:ext uri="{FF2B5EF4-FFF2-40B4-BE49-F238E27FC236}">
                    <a16:creationId xmlns:a16="http://schemas.microsoft.com/office/drawing/2014/main" id="{25D70CAE-68C6-75B7-E491-6813078BD01C}"/>
                  </a:ext>
                </a:extLst>
              </p:cNvPr>
              <p:cNvSpPr txBox="1"/>
              <p:nvPr/>
            </p:nvSpPr>
            <p:spPr>
              <a:xfrm>
                <a:off x="7409760"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XX</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2" name="テキスト ボックス 41">
                <a:extLst>
                  <a:ext uri="{FF2B5EF4-FFF2-40B4-BE49-F238E27FC236}">
                    <a16:creationId xmlns:a16="http://schemas.microsoft.com/office/drawing/2014/main" id="{C1915D89-F135-B9D4-C48B-A51E7504E648}"/>
                  </a:ext>
                </a:extLst>
              </p:cNvPr>
              <p:cNvSpPr txBox="1"/>
              <p:nvPr/>
            </p:nvSpPr>
            <p:spPr>
              <a:xfrm>
                <a:off x="6030714"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YI</a:t>
                </a:r>
              </a:p>
              <a:p>
                <a:pPr algn="l"/>
                <a:r>
                  <a:rPr kumimoji="1" lang="en-US" altLang="ja-JP" sz="1000" dirty="0">
                    <a:solidFill>
                      <a:schemeClr val="bg1"/>
                    </a:solidFill>
                    <a:latin typeface="Meiryo UI" panose="020B0604030504040204" pitchFamily="34" charset="-128"/>
                    <a:ea typeface="Meiryo UI" panose="020B0604030504040204" pitchFamily="34" charset="-128"/>
                  </a:rPr>
                  <a:t>3.+0.j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3" name="テキスト ボックス 42">
                <a:extLst>
                  <a:ext uri="{FF2B5EF4-FFF2-40B4-BE49-F238E27FC236}">
                    <a16:creationId xmlns:a16="http://schemas.microsoft.com/office/drawing/2014/main" id="{633D1577-77D0-E341-CC11-A724A29EC5BB}"/>
                  </a:ext>
                </a:extLst>
              </p:cNvPr>
              <p:cNvSpPr txBox="1"/>
              <p:nvPr/>
            </p:nvSpPr>
            <p:spPr>
              <a:xfrm>
                <a:off x="5119953" y="3162261"/>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II</a:t>
                </a:r>
              </a:p>
              <a:p>
                <a:pPr algn="l"/>
                <a:r>
                  <a:rPr kumimoji="1" lang="en-US" altLang="ja-JP" sz="1000" dirty="0">
                    <a:solidFill>
                      <a:schemeClr val="bg1"/>
                    </a:solidFill>
                    <a:latin typeface="Meiryo UI" panose="020B0604030504040204" pitchFamily="34" charset="-128"/>
                    <a:ea typeface="Meiryo UI" panose="020B0604030504040204" pitchFamily="34" charset="-128"/>
                  </a:rPr>
                  <a:t>4.+0.j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4" name="テキスト ボックス 43">
                <a:extLst>
                  <a:ext uri="{FF2B5EF4-FFF2-40B4-BE49-F238E27FC236}">
                    <a16:creationId xmlns:a16="http://schemas.microsoft.com/office/drawing/2014/main" id="{941B4955-2C1A-7A77-988C-E27B3725D6E0}"/>
                  </a:ext>
                </a:extLst>
              </p:cNvPr>
              <p:cNvSpPr txBox="1"/>
              <p:nvPr/>
            </p:nvSpPr>
            <p:spPr>
              <a:xfrm>
                <a:off x="8345603" y="3156561"/>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XZ</a:t>
                </a:r>
              </a:p>
              <a:p>
                <a:pPr algn="l"/>
                <a:r>
                  <a:rPr kumimoji="1" lang="en-US" altLang="ja-JP" sz="1000" dirty="0">
                    <a:solidFill>
                      <a:schemeClr val="bg1"/>
                    </a:solidFill>
                    <a:latin typeface="Meiryo UI" panose="020B0604030504040204" pitchFamily="34" charset="-128"/>
                    <a:ea typeface="Meiryo UI" panose="020B0604030504040204" pitchFamily="34" charset="-128"/>
                  </a:rPr>
                  <a:t>5.+0.j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5" name="テキスト ボックス 44">
                <a:extLst>
                  <a:ext uri="{FF2B5EF4-FFF2-40B4-BE49-F238E27FC236}">
                    <a16:creationId xmlns:a16="http://schemas.microsoft.com/office/drawing/2014/main" id="{326CBF34-DC84-EAFE-7CD0-9726821554F2}"/>
                  </a:ext>
                </a:extLst>
              </p:cNvPr>
              <p:cNvSpPr txBox="1"/>
              <p:nvPr/>
            </p:nvSpPr>
            <p:spPr>
              <a:xfrm>
                <a:off x="7888150" y="3155698"/>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XY</a:t>
                </a:r>
              </a:p>
              <a:p>
                <a:pPr algn="l"/>
                <a:r>
                  <a:rPr kumimoji="1" lang="en-US" altLang="ja-JP" sz="1000" dirty="0">
                    <a:solidFill>
                      <a:schemeClr val="bg1"/>
                    </a:solidFill>
                    <a:latin typeface="Meiryo UI" panose="020B0604030504040204" pitchFamily="34" charset="-128"/>
                    <a:ea typeface="Meiryo UI" panose="020B0604030504040204" pitchFamily="34" charset="-128"/>
                  </a:rPr>
                  <a:t>6.+0.j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513EE421-AACA-AA97-0770-458BB86F18AF}"/>
                  </a:ext>
                </a:extLst>
              </p:cNvPr>
              <p:cNvSpPr txBox="1"/>
              <p:nvPr/>
            </p:nvSpPr>
            <p:spPr>
              <a:xfrm>
                <a:off x="5571032"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XI</a:t>
                </a:r>
              </a:p>
              <a:p>
                <a:pPr algn="l"/>
                <a:r>
                  <a:rPr kumimoji="1" lang="en-US" altLang="ja-JP" sz="1000" dirty="0">
                    <a:solidFill>
                      <a:schemeClr val="bg1"/>
                    </a:solidFill>
                    <a:latin typeface="Meiryo UI" panose="020B0604030504040204" pitchFamily="34" charset="-128"/>
                    <a:ea typeface="Meiryo UI" panose="020B0604030504040204" pitchFamily="34" charset="-128"/>
                  </a:rPr>
                  <a:t>7.+0.j</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47" name="テキスト ボックス 46">
                <a:extLst>
                  <a:ext uri="{FF2B5EF4-FFF2-40B4-BE49-F238E27FC236}">
                    <a16:creationId xmlns:a16="http://schemas.microsoft.com/office/drawing/2014/main" id="{5CC6F984-E9C0-2A1E-E635-E6046CD66446}"/>
                  </a:ext>
                </a:extLst>
              </p:cNvPr>
              <p:cNvSpPr txBox="1"/>
              <p:nvPr/>
            </p:nvSpPr>
            <p:spPr>
              <a:xfrm>
                <a:off x="4685849" y="3170283"/>
                <a:ext cx="792088" cy="400110"/>
              </a:xfrm>
              <a:prstGeom prst="rect">
                <a:avLst/>
              </a:prstGeom>
              <a:noFill/>
            </p:spPr>
            <p:txBody>
              <a:bodyPr wrap="square" rtlCol="0">
                <a:spAutoFit/>
              </a:bodyPr>
              <a:lstStyle/>
              <a:p>
                <a:pPr algn="l"/>
                <a:r>
                  <a:rPr kumimoji="1" lang="en-US" altLang="ja-JP" sz="1000" dirty="0">
                    <a:solidFill>
                      <a:schemeClr val="bg1"/>
                    </a:solidFill>
                    <a:latin typeface="Meiryo UI" panose="020B0604030504040204" pitchFamily="34" charset="-128"/>
                    <a:ea typeface="Meiryo UI" panose="020B0604030504040204" pitchFamily="34" charset="-128"/>
                  </a:rPr>
                  <a:t>label</a:t>
                </a:r>
              </a:p>
              <a:p>
                <a:pPr algn="l"/>
                <a:r>
                  <a:rPr kumimoji="1" lang="en-US" altLang="ja-JP" sz="1000" dirty="0" err="1">
                    <a:solidFill>
                      <a:schemeClr val="bg1"/>
                    </a:solidFill>
                    <a:latin typeface="Meiryo UI" panose="020B0604030504040204" pitchFamily="34" charset="-128"/>
                    <a:ea typeface="Meiryo UI" panose="020B0604030504040204" pitchFamily="34" charset="-128"/>
                  </a:rPr>
                  <a:t>coeffs</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grpSp>
        <p:sp>
          <p:nvSpPr>
            <p:cNvPr id="27" name="右中かっこ 26">
              <a:extLst>
                <a:ext uri="{FF2B5EF4-FFF2-40B4-BE49-F238E27FC236}">
                  <a16:creationId xmlns:a16="http://schemas.microsoft.com/office/drawing/2014/main" id="{4AF28813-27B6-0C9A-D772-AC991D3B514B}"/>
                </a:ext>
              </a:extLst>
            </p:cNvPr>
            <p:cNvSpPr/>
            <p:nvPr/>
          </p:nvSpPr>
          <p:spPr bwMode="auto">
            <a:xfrm rot="5400000">
              <a:off x="2244022" y="2997081"/>
              <a:ext cx="45719" cy="1313471"/>
            </a:xfrm>
            <a:prstGeom prst="rightBrac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D9322BF5-3F2A-2988-2E74-355EA9F4541D}"/>
                </a:ext>
              </a:extLst>
            </p:cNvPr>
            <p:cNvSpPr txBox="1"/>
            <p:nvPr/>
          </p:nvSpPr>
          <p:spPr>
            <a:xfrm>
              <a:off x="867647" y="3766190"/>
              <a:ext cx="3448048" cy="246221"/>
            </a:xfrm>
            <a:prstGeom prst="rect">
              <a:avLst/>
            </a:prstGeom>
            <a:noFill/>
          </p:spPr>
          <p:txBody>
            <a:bodyPr wrap="square">
              <a:spAutoFit/>
            </a:bodyPr>
            <a:lstStyle/>
            <a:p>
              <a:r>
                <a:rPr lang="en-US" altLang="ja-JP" sz="1000" b="0" dirty="0">
                  <a:solidFill>
                    <a:schemeClr val="bg1"/>
                  </a:solidFill>
                  <a:effectLst/>
                  <a:latin typeface="+mn-ea"/>
                </a:rPr>
                <a:t>If Pauli is the same, it will be sorted by coefficient.</a:t>
              </a:r>
            </a:p>
          </p:txBody>
        </p:sp>
        <p:cxnSp>
          <p:nvCxnSpPr>
            <p:cNvPr id="29" name="コネクタ: カギ線 28">
              <a:extLst>
                <a:ext uri="{FF2B5EF4-FFF2-40B4-BE49-F238E27FC236}">
                  <a16:creationId xmlns:a16="http://schemas.microsoft.com/office/drawing/2014/main" id="{BB9158D3-F5F1-DE53-050C-DBCE3AE0DA1E}"/>
                </a:ext>
              </a:extLst>
            </p:cNvPr>
            <p:cNvCxnSpPr>
              <a:cxnSpLocks/>
              <a:stCxn id="48" idx="2"/>
              <a:endCxn id="16" idx="0"/>
            </p:cNvCxnSpPr>
            <p:nvPr/>
          </p:nvCxnSpPr>
          <p:spPr bwMode="auto">
            <a:xfrm rot="5400000">
              <a:off x="2904109" y="1239582"/>
              <a:ext cx="1081131" cy="2317656"/>
            </a:xfrm>
            <a:prstGeom prst="bentConnector3">
              <a:avLst>
                <a:gd name="adj1" fmla="val 50000"/>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CA751FE6-E7D6-6035-4906-C57BFDDE5C14}"/>
                </a:ext>
              </a:extLst>
            </p:cNvPr>
            <p:cNvCxnSpPr>
              <a:stCxn id="48" idx="2"/>
              <a:endCxn id="38" idx="0"/>
            </p:cNvCxnSpPr>
            <p:nvPr/>
          </p:nvCxnSpPr>
          <p:spPr bwMode="auto">
            <a:xfrm rot="16200000" flipH="1">
              <a:off x="5202490" y="1258856"/>
              <a:ext cx="1081131" cy="2279107"/>
            </a:xfrm>
            <a:prstGeom prst="bentConnector3">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59025301-2DF2-0754-C086-6DE7639A82D7}"/>
                </a:ext>
              </a:extLst>
            </p:cNvPr>
            <p:cNvSpPr txBox="1"/>
            <p:nvPr/>
          </p:nvSpPr>
          <p:spPr>
            <a:xfrm>
              <a:off x="1655844" y="2095340"/>
              <a:ext cx="2639727" cy="300082"/>
            </a:xfrm>
            <a:prstGeom prst="rect">
              <a:avLst/>
            </a:prstGeom>
            <a:noFill/>
          </p:spPr>
          <p:txBody>
            <a:bodyPr wrap="square">
              <a:spAutoFit/>
            </a:bodyPr>
            <a:lstStyle/>
            <a:p>
              <a:r>
                <a:rPr lang="ja-JP" altLang="en-US" dirty="0">
                  <a:solidFill>
                    <a:schemeClr val="bg1"/>
                  </a:solidFill>
                </a:rPr>
                <a:t>Lexicographically sorted</a:t>
              </a:r>
            </a:p>
          </p:txBody>
        </p:sp>
        <p:sp>
          <p:nvSpPr>
            <p:cNvPr id="32" name="テキスト ボックス 31">
              <a:extLst>
                <a:ext uri="{FF2B5EF4-FFF2-40B4-BE49-F238E27FC236}">
                  <a16:creationId xmlns:a16="http://schemas.microsoft.com/office/drawing/2014/main" id="{5C5EBE12-F723-E6DD-1C24-EF1EC2CD8387}"/>
                </a:ext>
              </a:extLst>
            </p:cNvPr>
            <p:cNvSpPr txBox="1"/>
            <p:nvPr/>
          </p:nvSpPr>
          <p:spPr>
            <a:xfrm>
              <a:off x="4866511" y="2092499"/>
              <a:ext cx="1708168" cy="300082"/>
            </a:xfrm>
            <a:prstGeom prst="rect">
              <a:avLst/>
            </a:prstGeom>
            <a:noFill/>
          </p:spPr>
          <p:txBody>
            <a:bodyPr wrap="square">
              <a:spAutoFit/>
            </a:bodyPr>
            <a:lstStyle/>
            <a:p>
              <a:r>
                <a:rPr lang="ja-JP" altLang="en-US" dirty="0">
                  <a:solidFill>
                    <a:schemeClr val="bg1"/>
                  </a:solidFill>
                </a:rPr>
                <a:t>Weight sorted</a:t>
              </a:r>
            </a:p>
          </p:txBody>
        </p:sp>
        <p:sp>
          <p:nvSpPr>
            <p:cNvPr id="33" name="テキスト ボックス 32">
              <a:extLst>
                <a:ext uri="{FF2B5EF4-FFF2-40B4-BE49-F238E27FC236}">
                  <a16:creationId xmlns:a16="http://schemas.microsoft.com/office/drawing/2014/main" id="{726A9210-A588-FC49-CA77-86E6BEE35D87}"/>
                </a:ext>
              </a:extLst>
            </p:cNvPr>
            <p:cNvSpPr txBox="1"/>
            <p:nvPr/>
          </p:nvSpPr>
          <p:spPr>
            <a:xfrm>
              <a:off x="2658914" y="2410225"/>
              <a:ext cx="785760" cy="246221"/>
            </a:xfrm>
            <a:prstGeom prst="rect">
              <a:avLst/>
            </a:prstGeom>
            <a:noFill/>
          </p:spPr>
          <p:txBody>
            <a:bodyPr wrap="square" rtlCol="0">
              <a:spAutoFit/>
            </a:bodyPr>
            <a:lstStyle/>
            <a:p>
              <a:pPr algn="l"/>
              <a:r>
                <a:rPr kumimoji="1" lang="ja-JP" altLang="en-US" sz="1000" dirty="0">
                  <a:solidFill>
                    <a:schemeClr val="bg1"/>
                  </a:solidFill>
                  <a:latin typeface="Meiryo UI" panose="020B0604030504040204" pitchFamily="34" charset="-128"/>
                  <a:ea typeface="Meiryo UI" panose="020B0604030504040204" pitchFamily="34" charset="-128"/>
                </a:rPr>
                <a:t> </a:t>
              </a:r>
              <a:r>
                <a:rPr kumimoji="1" lang="en-US" altLang="ja-JP" sz="1000" dirty="0">
                  <a:solidFill>
                    <a:schemeClr val="bg1"/>
                  </a:solidFill>
                  <a:latin typeface="Meiryo UI" panose="020B0604030504040204" pitchFamily="34" charset="-128"/>
                  <a:ea typeface="Meiryo UI" panose="020B0604030504040204" pitchFamily="34" charset="-128"/>
                </a:rPr>
                <a:t>sort()</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34" name="テキスト ボックス 33">
              <a:extLst>
                <a:ext uri="{FF2B5EF4-FFF2-40B4-BE49-F238E27FC236}">
                  <a16:creationId xmlns:a16="http://schemas.microsoft.com/office/drawing/2014/main" id="{66C0930C-6FCF-F68D-4A79-8CABF1A4CBB1}"/>
                </a:ext>
              </a:extLst>
            </p:cNvPr>
            <p:cNvSpPr txBox="1"/>
            <p:nvPr/>
          </p:nvSpPr>
          <p:spPr>
            <a:xfrm>
              <a:off x="4836992" y="2419556"/>
              <a:ext cx="1486051" cy="246221"/>
            </a:xfrm>
            <a:prstGeom prst="rect">
              <a:avLst/>
            </a:prstGeom>
            <a:noFill/>
          </p:spPr>
          <p:txBody>
            <a:bodyPr wrap="square" rtlCol="0">
              <a:spAutoFit/>
            </a:bodyPr>
            <a:lstStyle/>
            <a:p>
              <a:pPr algn="l"/>
              <a:r>
                <a:rPr kumimoji="1" lang="ja-JP" altLang="en-US" sz="1000" dirty="0">
                  <a:solidFill>
                    <a:schemeClr val="bg1"/>
                  </a:solidFill>
                  <a:latin typeface="Meiryo UI" panose="020B0604030504040204" pitchFamily="34" charset="-128"/>
                  <a:ea typeface="Meiryo UI" panose="020B0604030504040204" pitchFamily="34" charset="-128"/>
                </a:rPr>
                <a:t> </a:t>
              </a:r>
              <a:r>
                <a:rPr kumimoji="1" lang="en-US" altLang="ja-JP" sz="1000" dirty="0">
                  <a:solidFill>
                    <a:schemeClr val="bg1"/>
                  </a:solidFill>
                  <a:latin typeface="Meiryo UI" panose="020B0604030504040204" pitchFamily="34" charset="-128"/>
                  <a:ea typeface="Meiryo UI" panose="020B0604030504040204" pitchFamily="34" charset="-128"/>
                </a:rPr>
                <a:t>sort(weight=True)</a:t>
              </a:r>
              <a:endParaRPr kumimoji="1" lang="ja-JP" altLang="en-US" sz="1000" dirty="0">
                <a:solidFill>
                  <a:schemeClr val="bg1"/>
                </a:solidFill>
                <a:latin typeface="Meiryo UI" panose="020B0604030504040204" pitchFamily="34" charset="-128"/>
                <a:ea typeface="Meiryo UI" panose="020B0604030504040204" pitchFamily="34" charset="-128"/>
              </a:endParaRPr>
            </a:p>
          </p:txBody>
        </p:sp>
        <p:sp>
          <p:nvSpPr>
            <p:cNvPr id="35" name="右中かっこ 34">
              <a:extLst>
                <a:ext uri="{FF2B5EF4-FFF2-40B4-BE49-F238E27FC236}">
                  <a16:creationId xmlns:a16="http://schemas.microsoft.com/office/drawing/2014/main" id="{A1E53979-0EB4-2B9B-34D0-BBDDAB7E007E}"/>
                </a:ext>
              </a:extLst>
            </p:cNvPr>
            <p:cNvSpPr/>
            <p:nvPr/>
          </p:nvSpPr>
          <p:spPr bwMode="auto">
            <a:xfrm rot="5400000">
              <a:off x="7208555" y="3016782"/>
              <a:ext cx="45719" cy="1313471"/>
            </a:xfrm>
            <a:prstGeom prst="rightBrac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81C0CB8B-9BE4-053F-9AAD-315A4E7BCE0F}"/>
                </a:ext>
              </a:extLst>
            </p:cNvPr>
            <p:cNvSpPr txBox="1"/>
            <p:nvPr/>
          </p:nvSpPr>
          <p:spPr>
            <a:xfrm>
              <a:off x="5507390" y="3752663"/>
              <a:ext cx="3448048" cy="246221"/>
            </a:xfrm>
            <a:prstGeom prst="rect">
              <a:avLst/>
            </a:prstGeom>
            <a:noFill/>
          </p:spPr>
          <p:txBody>
            <a:bodyPr wrap="square">
              <a:spAutoFit/>
            </a:bodyPr>
            <a:lstStyle/>
            <a:p>
              <a:r>
                <a:rPr lang="en-US" altLang="ja-JP" sz="1000" b="0" dirty="0">
                  <a:solidFill>
                    <a:schemeClr val="bg1"/>
                  </a:solidFill>
                  <a:effectLst/>
                  <a:latin typeface="+mn-ea"/>
                </a:rPr>
                <a:t>If Pauli is the same, it will be sorted by coefficient.</a:t>
              </a:r>
            </a:p>
          </p:txBody>
        </p:sp>
        <p:sp>
          <p:nvSpPr>
            <p:cNvPr id="37" name="テキスト ボックス 36">
              <a:extLst>
                <a:ext uri="{FF2B5EF4-FFF2-40B4-BE49-F238E27FC236}">
                  <a16:creationId xmlns:a16="http://schemas.microsoft.com/office/drawing/2014/main" id="{50B4DDC1-7EFF-2A0B-91F0-D36BD91A7F70}"/>
                </a:ext>
              </a:extLst>
            </p:cNvPr>
            <p:cNvSpPr txBox="1"/>
            <p:nvPr/>
          </p:nvSpPr>
          <p:spPr>
            <a:xfrm>
              <a:off x="2248487" y="616507"/>
              <a:ext cx="4468238" cy="400110"/>
            </a:xfrm>
            <a:prstGeom prst="rect">
              <a:avLst/>
            </a:prstGeom>
            <a:noFill/>
          </p:spPr>
          <p:txBody>
            <a:bodyPr wrap="square">
              <a:spAutoFit/>
            </a:bodyPr>
            <a:lstStyle/>
            <a:p>
              <a:r>
                <a:rPr lang="en-US" altLang="ja-JP" sz="1000" b="1" dirty="0">
                  <a:solidFill>
                    <a:schemeClr val="bg1"/>
                  </a:solidFill>
                  <a:effectLst/>
                  <a:latin typeface="+mn-ea"/>
                </a:rPr>
                <a:t>【 Features of </a:t>
              </a:r>
              <a:r>
                <a:rPr lang="en-US" altLang="ja-JP" sz="1000" b="1" dirty="0" err="1">
                  <a:solidFill>
                    <a:schemeClr val="bg1"/>
                  </a:solidFill>
                  <a:effectLst/>
                  <a:latin typeface="+mn-ea"/>
                </a:rPr>
                <a:t>SparcePauliOp</a:t>
              </a:r>
              <a:r>
                <a:rPr lang="en-US" altLang="ja-JP" sz="1000" b="1" dirty="0">
                  <a:solidFill>
                    <a:schemeClr val="bg1"/>
                  </a:solidFill>
                  <a:effectLst/>
                  <a:latin typeface="+mn-ea"/>
                </a:rPr>
                <a:t> sort 】</a:t>
              </a:r>
            </a:p>
            <a:p>
              <a:r>
                <a:rPr lang="en-US" altLang="ja-JP" sz="1000" b="0" dirty="0">
                  <a:solidFill>
                    <a:schemeClr val="bg1"/>
                  </a:solidFill>
                  <a:effectLst/>
                  <a:latin typeface="+mn-ea"/>
                </a:rPr>
                <a:t>After sorting the coefficients using </a:t>
              </a:r>
              <a:r>
                <a:rPr lang="en-US" altLang="ja-JP" sz="1000" b="0" dirty="0" err="1">
                  <a:solidFill>
                    <a:schemeClr val="bg1"/>
                  </a:solidFill>
                  <a:effectLst/>
                  <a:latin typeface="+mn-ea"/>
                </a:rPr>
                <a:t>numpy's</a:t>
              </a:r>
              <a:r>
                <a:rPr lang="en-US" altLang="ja-JP" sz="1000" b="0" dirty="0">
                  <a:solidFill>
                    <a:schemeClr val="bg1"/>
                  </a:solidFill>
                  <a:effectLst/>
                  <a:latin typeface="+mn-ea"/>
                </a:rPr>
                <a:t> </a:t>
              </a:r>
              <a:r>
                <a:rPr lang="en-US" altLang="ja-JP" sz="1000" b="0" dirty="0" err="1">
                  <a:solidFill>
                    <a:schemeClr val="bg1"/>
                  </a:solidFill>
                  <a:effectLst/>
                  <a:latin typeface="+mn-ea"/>
                </a:rPr>
                <a:t>argsort</a:t>
              </a:r>
              <a:r>
                <a:rPr lang="en-US" altLang="ja-JP" sz="1000" b="0" dirty="0">
                  <a:solidFill>
                    <a:schemeClr val="bg1"/>
                  </a:solidFill>
                  <a:effectLst/>
                  <a:latin typeface="+mn-ea"/>
                </a:rPr>
                <a:t>, sort by Pauli.</a:t>
              </a:r>
              <a:endParaRPr lang="ja-JP" altLang="en-US" sz="1000" dirty="0">
                <a:solidFill>
                  <a:schemeClr val="bg1"/>
                </a:solidFill>
                <a:latin typeface="+mn-ea"/>
              </a:endParaRPr>
            </a:p>
          </p:txBody>
        </p:sp>
      </p:grpSp>
    </p:spTree>
    <p:extLst>
      <p:ext uri="{BB962C8B-B14F-4D97-AF65-F5344CB8AC3E}">
        <p14:creationId xmlns:p14="http://schemas.microsoft.com/office/powerpoint/2010/main" val="301100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AC3F-7ECE-4AEB-8D68-B94DF0AE3A49}"/>
              </a:ext>
            </a:extLst>
          </p:cNvPr>
          <p:cNvSpPr>
            <a:spLocks noGrp="1"/>
          </p:cNvSpPr>
          <p:nvPr>
            <p:ph type="title"/>
          </p:nvPr>
        </p:nvSpPr>
        <p:spPr/>
        <p:txBody>
          <a:bodyPr/>
          <a:lstStyle/>
          <a:p>
            <a:r>
              <a:rPr kumimoji="1" lang="en-US" altLang="ja-JP" b="1" dirty="0"/>
              <a:t>Efficient Evaluation of Observable </a:t>
            </a:r>
            <a:endParaRPr kumimoji="1" lang="ja-JP" altLang="en-US" b="1" dirty="0"/>
          </a:p>
        </p:txBody>
      </p:sp>
      <p:sp>
        <p:nvSpPr>
          <p:cNvPr id="3" name="テキスト プレースホルダー 2">
            <a:extLst>
              <a:ext uri="{FF2B5EF4-FFF2-40B4-BE49-F238E27FC236}">
                <a16:creationId xmlns:a16="http://schemas.microsoft.com/office/drawing/2014/main" id="{5D8A7807-281F-4D89-8CBA-02FD46ECF613}"/>
              </a:ext>
            </a:extLst>
          </p:cNvPr>
          <p:cNvSpPr>
            <a:spLocks noGrp="1"/>
          </p:cNvSpPr>
          <p:nvPr>
            <p:ph type="body" sz="quarter" idx="12"/>
          </p:nvPr>
        </p:nvSpPr>
        <p:spPr>
          <a:xfrm>
            <a:off x="219365" y="629750"/>
            <a:ext cx="8705269" cy="2795802"/>
          </a:xfrm>
        </p:spPr>
        <p:txBody>
          <a:bodyPr/>
          <a:lstStyle/>
          <a:p>
            <a:r>
              <a:rPr kumimoji="1" lang="en-US" altLang="ja-JP" b="1" dirty="0"/>
              <a:t>Background</a:t>
            </a:r>
            <a:br>
              <a:rPr kumimoji="1" lang="en-US" altLang="ja-JP" b="1" dirty="0"/>
            </a:br>
            <a:r>
              <a:rPr kumimoji="1" lang="en-US" altLang="ja-JP" dirty="0"/>
              <a:t>       Evaluation of observable requires multiple measurement,</a:t>
            </a:r>
            <a:br>
              <a:rPr kumimoji="1" lang="en-US" altLang="ja-JP" dirty="0"/>
            </a:br>
            <a:r>
              <a:rPr kumimoji="1" lang="en-US" altLang="ja-JP" dirty="0"/>
              <a:t>	 where commutating observable can be evaluated simultaneously (grouping).</a:t>
            </a:r>
            <a:endParaRPr kumimoji="1" lang="en-US" altLang="ja-JP" i="1" dirty="0"/>
          </a:p>
          <a:p>
            <a:r>
              <a:rPr kumimoji="1" lang="en-US" altLang="ja-JP" i="1" dirty="0"/>
              <a:t>     e.g.  H = &lt;I@Z&gt; + &lt;X@X&gt; + &lt;I@X&gt; can be evaluated only by calculating &lt;I@Z&gt; and &lt;X@X&gt;</a:t>
            </a:r>
          </a:p>
          <a:p>
            <a:endParaRPr kumimoji="1" lang="en-US" altLang="ja-JP" b="1" dirty="0"/>
          </a:p>
        </p:txBody>
      </p:sp>
      <p:sp>
        <p:nvSpPr>
          <p:cNvPr id="4" name="スライド番号プレースホルダー 3">
            <a:extLst>
              <a:ext uri="{FF2B5EF4-FFF2-40B4-BE49-F238E27FC236}">
                <a16:creationId xmlns:a16="http://schemas.microsoft.com/office/drawing/2014/main" id="{6A9247C2-EA9A-42CD-BA1B-F7DAE4EA3CDE}"/>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フッター プレースホルダー 4">
            <a:extLst>
              <a:ext uri="{FF2B5EF4-FFF2-40B4-BE49-F238E27FC236}">
                <a16:creationId xmlns:a16="http://schemas.microsoft.com/office/drawing/2014/main" id="{4A532D57-0007-4BB9-9DD2-FD471640DC03}"/>
              </a:ext>
            </a:extLst>
          </p:cNvPr>
          <p:cNvSpPr>
            <a:spLocks noGrp="1"/>
          </p:cNvSpPr>
          <p:nvPr>
            <p:ph type="ftr" sz="quarter" idx="10"/>
          </p:nvPr>
        </p:nvSpPr>
        <p:spPr/>
        <p:txBody>
          <a:bodyPr/>
          <a:lstStyle/>
          <a:p>
            <a:r>
              <a:rPr lang="en-US" dirty="0"/>
              <a:t>IBM Quantum / © 2021 IBM Corporation</a:t>
            </a:r>
          </a:p>
        </p:txBody>
      </p:sp>
      <p:grpSp>
        <p:nvGrpSpPr>
          <p:cNvPr id="8" name="グループ化 7">
            <a:extLst>
              <a:ext uri="{FF2B5EF4-FFF2-40B4-BE49-F238E27FC236}">
                <a16:creationId xmlns:a16="http://schemas.microsoft.com/office/drawing/2014/main" id="{35002AE8-A6AB-0C40-9E81-9E41F6F730D4}"/>
              </a:ext>
            </a:extLst>
          </p:cNvPr>
          <p:cNvGrpSpPr/>
          <p:nvPr/>
        </p:nvGrpSpPr>
        <p:grpSpPr>
          <a:xfrm>
            <a:off x="1244350" y="2310427"/>
            <a:ext cx="2413024" cy="1378914"/>
            <a:chOff x="612822" y="2071645"/>
            <a:chExt cx="2413024" cy="1378914"/>
          </a:xfrm>
        </p:grpSpPr>
        <p:pic>
          <p:nvPicPr>
            <p:cNvPr id="1030" name="Picture 6">
              <a:extLst>
                <a:ext uri="{FF2B5EF4-FFF2-40B4-BE49-F238E27FC236}">
                  <a16:creationId xmlns:a16="http://schemas.microsoft.com/office/drawing/2014/main" id="{F3AE397C-05F3-2D48-907A-EE8871C31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22" y="2071645"/>
              <a:ext cx="2413024" cy="1324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3947E6B8-5E2B-C74C-B027-06C0F933DECC}"/>
                    </a:ext>
                  </a:extLst>
                </p:cNvPr>
                <p:cNvSpPr/>
                <p:nvPr/>
              </p:nvSpPr>
              <p:spPr bwMode="auto">
                <a:xfrm>
                  <a:off x="1194594" y="2295370"/>
                  <a:ext cx="980168" cy="621023"/>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ja-JP" sz="2400" b="0" i="1" u="none" strike="noStrike" cap="none" normalizeH="0" baseline="0" smtClean="0">
                                <a:ln>
                                  <a:noFill/>
                                </a:ln>
                                <a:solidFill>
                                  <a:schemeClr val="tx1"/>
                                </a:solidFill>
                                <a:effectLst/>
                                <a:latin typeface="Cambria Math" panose="02040503050406030204" pitchFamily="18" charset="0"/>
                              </a:rPr>
                            </m:ctrlPr>
                          </m:sSubPr>
                          <m:e>
                            <m:r>
                              <a:rPr kumimoji="0" lang="en-US" altLang="ja-JP" sz="2400" b="0" i="1" u="none" strike="noStrike" cap="none" normalizeH="0" baseline="0" smtClean="0">
                                <a:ln>
                                  <a:noFill/>
                                </a:ln>
                                <a:solidFill>
                                  <a:schemeClr val="tx1"/>
                                </a:solidFill>
                                <a:effectLst/>
                                <a:latin typeface="Cambria Math" panose="02040503050406030204" pitchFamily="18" charset="0"/>
                              </a:rPr>
                              <m:t>𝑈</m:t>
                            </m:r>
                          </m:e>
                          <m:sub>
                            <m:r>
                              <a:rPr kumimoji="0" lang="en-US" altLang="ja-JP" sz="2400" b="0" i="1" u="none" strike="noStrike" cap="none" normalizeH="0" baseline="0" smtClean="0">
                                <a:ln>
                                  <a:noFill/>
                                </a:ln>
                                <a:solidFill>
                                  <a:schemeClr val="tx1"/>
                                </a:solidFill>
                                <a:effectLst/>
                                <a:latin typeface="Cambria Math" panose="02040503050406030204" pitchFamily="18" charset="0"/>
                              </a:rPr>
                              <m:t>𝜙</m:t>
                            </m:r>
                          </m:sub>
                        </m:sSub>
                      </m:oMath>
                    </m:oMathPara>
                  </a14:m>
                  <a:endParaRPr kumimoji="0" lang="ja-JP" altLang="en-US" sz="2400" b="0" i="0" u="none" strike="noStrike" cap="none" normalizeH="0" baseline="0" dirty="0">
                    <a:ln>
                      <a:noFill/>
                    </a:ln>
                    <a:solidFill>
                      <a:schemeClr val="tx1"/>
                    </a:solidFill>
                    <a:effectLst/>
                    <a:latin typeface="IBM Plex Sans" panose="020B0503050203000203" pitchFamily="34" charset="0"/>
                  </a:endParaRPr>
                </a:p>
              </p:txBody>
            </p:sp>
          </mc:Choice>
          <mc:Fallback xmlns="">
            <p:sp>
              <p:nvSpPr>
                <p:cNvPr id="10" name="正方形/長方形 9">
                  <a:extLst>
                    <a:ext uri="{FF2B5EF4-FFF2-40B4-BE49-F238E27FC236}">
                      <a16:creationId xmlns:a16="http://schemas.microsoft.com/office/drawing/2014/main" id="{3947E6B8-5E2B-C74C-B027-06C0F933DECC}"/>
                    </a:ext>
                  </a:extLst>
                </p:cNvPr>
                <p:cNvSpPr>
                  <a:spLocks noRot="1" noChangeAspect="1" noMove="1" noResize="1" noEditPoints="1" noAdjustHandles="1" noChangeArrowheads="1" noChangeShapeType="1" noTextEdit="1"/>
                </p:cNvSpPr>
                <p:nvPr/>
              </p:nvSpPr>
              <p:spPr bwMode="auto">
                <a:xfrm>
                  <a:off x="1194594" y="2295370"/>
                  <a:ext cx="980168" cy="621023"/>
                </a:xfrm>
                <a:prstGeom prst="rect">
                  <a:avLst/>
                </a:prstGeom>
                <a:blipFill>
                  <a:blip r:embed="rId4"/>
                  <a:stretch>
                    <a:fillRect/>
                  </a:stretch>
                </a:blipFill>
                <a:ln w="19050">
                  <a:solidFill>
                    <a:schemeClr val="accent2"/>
                  </a:solidFill>
                  <a:headEnd type="none" w="med" len="med"/>
                  <a:tailEnd type="none" w="med" len="med"/>
                </a:ln>
                <a:effectLst/>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90C5C1F9-10B4-594D-9149-C3A2A6D6E71B}"/>
                </a:ext>
              </a:extLst>
            </p:cNvPr>
            <p:cNvSpPr/>
            <p:nvPr/>
          </p:nvSpPr>
          <p:spPr>
            <a:xfrm>
              <a:off x="816202" y="3112005"/>
              <a:ext cx="2209644" cy="338554"/>
            </a:xfrm>
            <a:prstGeom prst="rect">
              <a:avLst/>
            </a:prstGeom>
          </p:spPr>
          <p:txBody>
            <a:bodyPr wrap="none">
              <a:spAutoFit/>
            </a:bodyPr>
            <a:lstStyle/>
            <a:p>
              <a:r>
                <a:rPr kumimoji="1" lang="en-US" altLang="ja-JP" sz="1600" i="1" dirty="0">
                  <a:solidFill>
                    <a:schemeClr val="bg1"/>
                  </a:solidFill>
                </a:rPr>
                <a:t>Measurement for &lt;I@Z&gt;</a:t>
              </a:r>
              <a:endParaRPr lang="ja-JP" altLang="en-US" sz="1600">
                <a:solidFill>
                  <a:schemeClr val="bg1"/>
                </a:solidFill>
              </a:endParaRPr>
            </a:p>
          </p:txBody>
        </p:sp>
      </p:grpSp>
      <p:grpSp>
        <p:nvGrpSpPr>
          <p:cNvPr id="9" name="グループ化 8">
            <a:extLst>
              <a:ext uri="{FF2B5EF4-FFF2-40B4-BE49-F238E27FC236}">
                <a16:creationId xmlns:a16="http://schemas.microsoft.com/office/drawing/2014/main" id="{45458F01-B7ED-3046-9D95-141025C2792B}"/>
              </a:ext>
            </a:extLst>
          </p:cNvPr>
          <p:cNvGrpSpPr/>
          <p:nvPr/>
        </p:nvGrpSpPr>
        <p:grpSpPr>
          <a:xfrm>
            <a:off x="4050831" y="2312826"/>
            <a:ext cx="3130623" cy="1376515"/>
            <a:chOff x="612822" y="3452958"/>
            <a:chExt cx="3130623" cy="1376515"/>
          </a:xfrm>
        </p:grpSpPr>
        <p:pic>
          <p:nvPicPr>
            <p:cNvPr id="1032" name="Picture 8">
              <a:extLst>
                <a:ext uri="{FF2B5EF4-FFF2-40B4-BE49-F238E27FC236}">
                  <a16:creationId xmlns:a16="http://schemas.microsoft.com/office/drawing/2014/main" id="{B32E6FBF-42ED-5E42-980E-3491DC97E7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822" y="3452958"/>
              <a:ext cx="3130623" cy="13247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B47B1AC5-53E6-8D4A-98E8-87F696DD1FDD}"/>
                    </a:ext>
                  </a:extLst>
                </p:cNvPr>
                <p:cNvSpPr/>
                <p:nvPr/>
              </p:nvSpPr>
              <p:spPr bwMode="auto">
                <a:xfrm>
                  <a:off x="1194594" y="3640858"/>
                  <a:ext cx="980168" cy="621023"/>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ja-JP" sz="2400" b="0" i="1" u="none" strike="noStrike" cap="none" normalizeH="0" baseline="0" smtClean="0">
                                <a:ln>
                                  <a:noFill/>
                                </a:ln>
                                <a:solidFill>
                                  <a:schemeClr val="tx1"/>
                                </a:solidFill>
                                <a:effectLst/>
                                <a:latin typeface="Cambria Math" panose="02040503050406030204" pitchFamily="18" charset="0"/>
                              </a:rPr>
                            </m:ctrlPr>
                          </m:sSubPr>
                          <m:e>
                            <m:r>
                              <a:rPr kumimoji="0" lang="en-US" altLang="ja-JP" sz="2400" b="0" i="1" u="none" strike="noStrike" cap="none" normalizeH="0" baseline="0" smtClean="0">
                                <a:ln>
                                  <a:noFill/>
                                </a:ln>
                                <a:solidFill>
                                  <a:schemeClr val="tx1"/>
                                </a:solidFill>
                                <a:effectLst/>
                                <a:latin typeface="Cambria Math" panose="02040503050406030204" pitchFamily="18" charset="0"/>
                              </a:rPr>
                              <m:t>𝑈</m:t>
                            </m:r>
                          </m:e>
                          <m:sub>
                            <m:r>
                              <a:rPr kumimoji="0" lang="en-US" altLang="ja-JP" sz="2400" b="0" i="1" u="none" strike="noStrike" cap="none" normalizeH="0" baseline="0" smtClean="0">
                                <a:ln>
                                  <a:noFill/>
                                </a:ln>
                                <a:solidFill>
                                  <a:schemeClr val="tx1"/>
                                </a:solidFill>
                                <a:effectLst/>
                                <a:latin typeface="Cambria Math" panose="02040503050406030204" pitchFamily="18" charset="0"/>
                              </a:rPr>
                              <m:t>𝜙</m:t>
                            </m:r>
                          </m:sub>
                        </m:sSub>
                      </m:oMath>
                    </m:oMathPara>
                  </a14:m>
                  <a:endParaRPr kumimoji="0" lang="ja-JP" altLang="en-US" sz="2400" b="0" i="0" u="none" strike="noStrike" cap="none" normalizeH="0" baseline="0" dirty="0">
                    <a:ln>
                      <a:noFill/>
                    </a:ln>
                    <a:solidFill>
                      <a:schemeClr val="tx1"/>
                    </a:solidFill>
                    <a:effectLst/>
                    <a:latin typeface="IBM Plex Sans" panose="020B0503050203000203" pitchFamily="34" charset="0"/>
                  </a:endParaRPr>
                </a:p>
              </p:txBody>
            </p:sp>
          </mc:Choice>
          <mc:Fallback xmlns="">
            <p:sp>
              <p:nvSpPr>
                <p:cNvPr id="6" name="正方形/長方形 5">
                  <a:extLst>
                    <a:ext uri="{FF2B5EF4-FFF2-40B4-BE49-F238E27FC236}">
                      <a16:creationId xmlns:a16="http://schemas.microsoft.com/office/drawing/2014/main" id="{B47B1AC5-53E6-8D4A-98E8-87F696DD1FDD}"/>
                    </a:ext>
                  </a:extLst>
                </p:cNvPr>
                <p:cNvSpPr>
                  <a:spLocks noRot="1" noChangeAspect="1" noMove="1" noResize="1" noEditPoints="1" noAdjustHandles="1" noChangeArrowheads="1" noChangeShapeType="1" noTextEdit="1"/>
                </p:cNvSpPr>
                <p:nvPr/>
              </p:nvSpPr>
              <p:spPr bwMode="auto">
                <a:xfrm>
                  <a:off x="1194594" y="3640858"/>
                  <a:ext cx="980168" cy="621023"/>
                </a:xfrm>
                <a:prstGeom prst="rect">
                  <a:avLst/>
                </a:prstGeom>
                <a:blipFill>
                  <a:blip r:embed="rId6"/>
                  <a:stretch>
                    <a:fillRect/>
                  </a:stretch>
                </a:blipFill>
                <a:ln w="19050">
                  <a:solidFill>
                    <a:schemeClr val="accent2"/>
                  </a:solidFill>
                  <a:headEnd type="none" w="med" len="med"/>
                  <a:tailEnd type="none" w="med" len="med"/>
                </a:ln>
                <a:effectLst/>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4C1F39D8-88C3-BB4E-80EE-5DBA8B4BBB79}"/>
                </a:ext>
              </a:extLst>
            </p:cNvPr>
            <p:cNvSpPr/>
            <p:nvPr/>
          </p:nvSpPr>
          <p:spPr>
            <a:xfrm>
              <a:off x="904995" y="4490919"/>
              <a:ext cx="2273764" cy="338554"/>
            </a:xfrm>
            <a:prstGeom prst="rect">
              <a:avLst/>
            </a:prstGeom>
          </p:spPr>
          <p:txBody>
            <a:bodyPr wrap="none">
              <a:spAutoFit/>
            </a:bodyPr>
            <a:lstStyle/>
            <a:p>
              <a:r>
                <a:rPr kumimoji="1" lang="en-US" altLang="ja-JP" sz="1600" i="1" dirty="0">
                  <a:solidFill>
                    <a:schemeClr val="bg1"/>
                  </a:solidFill>
                </a:rPr>
                <a:t>Measurement for &lt;X@X&gt;</a:t>
              </a:r>
              <a:endParaRPr lang="ja-JP" altLang="en-US" sz="1600">
                <a:solidFill>
                  <a:schemeClr val="bg1"/>
                </a:solidFill>
              </a:endParaRPr>
            </a:p>
          </p:txBody>
        </p:sp>
      </p:grpSp>
    </p:spTree>
    <p:extLst>
      <p:ext uri="{BB962C8B-B14F-4D97-AF65-F5344CB8AC3E}">
        <p14:creationId xmlns:p14="http://schemas.microsoft.com/office/powerpoint/2010/main" val="389855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AC3F-7ECE-4AEB-8D68-B94DF0AE3A49}"/>
              </a:ext>
            </a:extLst>
          </p:cNvPr>
          <p:cNvSpPr>
            <a:spLocks noGrp="1"/>
          </p:cNvSpPr>
          <p:nvPr>
            <p:ph type="title"/>
          </p:nvPr>
        </p:nvSpPr>
        <p:spPr/>
        <p:txBody>
          <a:bodyPr/>
          <a:lstStyle/>
          <a:p>
            <a:r>
              <a:rPr kumimoji="1" lang="en-US" altLang="ja-JP" b="1" dirty="0"/>
              <a:t>Efficient Evaluation of Observable </a:t>
            </a:r>
            <a:endParaRPr kumimoji="1" lang="ja-JP" altLang="en-US" b="1" dirty="0"/>
          </a:p>
        </p:txBody>
      </p:sp>
      <p:sp>
        <p:nvSpPr>
          <p:cNvPr id="3" name="テキスト プレースホルダー 2">
            <a:extLst>
              <a:ext uri="{FF2B5EF4-FFF2-40B4-BE49-F238E27FC236}">
                <a16:creationId xmlns:a16="http://schemas.microsoft.com/office/drawing/2014/main" id="{5D8A7807-281F-4D89-8CBA-02FD46ECF613}"/>
              </a:ext>
            </a:extLst>
          </p:cNvPr>
          <p:cNvSpPr>
            <a:spLocks noGrp="1"/>
          </p:cNvSpPr>
          <p:nvPr>
            <p:ph type="body" sz="quarter" idx="12"/>
          </p:nvPr>
        </p:nvSpPr>
        <p:spPr>
          <a:xfrm>
            <a:off x="219365" y="629750"/>
            <a:ext cx="8705269" cy="2795802"/>
          </a:xfrm>
        </p:spPr>
        <p:txBody>
          <a:bodyPr/>
          <a:lstStyle/>
          <a:p>
            <a:r>
              <a:rPr kumimoji="1" lang="en-US" altLang="ja-JP" b="1" dirty="0"/>
              <a:t>Background</a:t>
            </a:r>
            <a:br>
              <a:rPr kumimoji="1" lang="en-US" altLang="ja-JP" b="1" dirty="0"/>
            </a:br>
            <a:r>
              <a:rPr kumimoji="1" lang="en-US" altLang="ja-JP" dirty="0"/>
              <a:t>       Evaluation of observable requires multiple measurement,</a:t>
            </a:r>
            <a:br>
              <a:rPr kumimoji="1" lang="en-US" altLang="ja-JP" dirty="0"/>
            </a:br>
            <a:r>
              <a:rPr kumimoji="1" lang="en-US" altLang="ja-JP" dirty="0"/>
              <a:t>	 where commutating observable can be evaluated simultaneously (grouping).</a:t>
            </a:r>
            <a:endParaRPr kumimoji="1" lang="en-US" altLang="ja-JP" i="1" dirty="0"/>
          </a:p>
          <a:p>
            <a:r>
              <a:rPr kumimoji="1" lang="en-US" altLang="ja-JP" i="1" dirty="0"/>
              <a:t>     e.g.  H = &lt;I@Z&gt; + &lt;X@X&gt; + &lt;I@X&gt; can be evaluated only by calculating &lt;I@Z&gt; and &lt;X@X&gt;</a:t>
            </a:r>
          </a:p>
          <a:p>
            <a:endParaRPr kumimoji="1" lang="en-US" altLang="ja-JP" b="1" dirty="0"/>
          </a:p>
        </p:txBody>
      </p:sp>
      <p:sp>
        <p:nvSpPr>
          <p:cNvPr id="4" name="スライド番号プレースホルダー 3">
            <a:extLst>
              <a:ext uri="{FF2B5EF4-FFF2-40B4-BE49-F238E27FC236}">
                <a16:creationId xmlns:a16="http://schemas.microsoft.com/office/drawing/2014/main" id="{6A9247C2-EA9A-42CD-BA1B-F7DAE4EA3CDE}"/>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
        <p:nvSpPr>
          <p:cNvPr id="5" name="フッター プレースホルダー 4">
            <a:extLst>
              <a:ext uri="{FF2B5EF4-FFF2-40B4-BE49-F238E27FC236}">
                <a16:creationId xmlns:a16="http://schemas.microsoft.com/office/drawing/2014/main" id="{4A532D57-0007-4BB9-9DD2-FD471640DC03}"/>
              </a:ext>
            </a:extLst>
          </p:cNvPr>
          <p:cNvSpPr>
            <a:spLocks noGrp="1"/>
          </p:cNvSpPr>
          <p:nvPr>
            <p:ph type="ftr" sz="quarter" idx="10"/>
          </p:nvPr>
        </p:nvSpPr>
        <p:spPr/>
        <p:txBody>
          <a:bodyPr/>
          <a:lstStyle/>
          <a:p>
            <a:r>
              <a:rPr lang="en-US" dirty="0"/>
              <a:t>IBM Quantum / © 2021 IBM Corporation</a:t>
            </a:r>
          </a:p>
        </p:txBody>
      </p:sp>
      <p:sp>
        <p:nvSpPr>
          <p:cNvPr id="12" name="テキスト ボックス 11">
            <a:extLst>
              <a:ext uri="{FF2B5EF4-FFF2-40B4-BE49-F238E27FC236}">
                <a16:creationId xmlns:a16="http://schemas.microsoft.com/office/drawing/2014/main" id="{72BABAF0-500C-2844-A3E0-89152B566EBB}"/>
              </a:ext>
            </a:extLst>
          </p:cNvPr>
          <p:cNvSpPr txBox="1"/>
          <p:nvPr/>
        </p:nvSpPr>
        <p:spPr>
          <a:xfrm>
            <a:off x="1121125" y="2172248"/>
            <a:ext cx="2418932"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b="1" dirty="0">
                <a:solidFill>
                  <a:schemeClr val="bg1"/>
                </a:solidFill>
                <a:latin typeface="IBM Plex Sans" charset="0"/>
                <a:ea typeface="IBM Plex Sans" charset="0"/>
                <a:cs typeface="IBM Plex Sans" charset="0"/>
              </a:rPr>
              <a:t>Existing Grouping Algorithm </a:t>
            </a:r>
            <a:endParaRPr kumimoji="1" lang="ja-JP" altLang="en-US" sz="1400" b="1" dirty="0" err="1">
              <a:solidFill>
                <a:schemeClr val="bg1"/>
              </a:solidFill>
              <a:latin typeface="IBM Plex Sans" charset="0"/>
              <a:ea typeface="IBM Plex Sans" charset="0"/>
              <a:cs typeface="IBM Plex Sans" charset="0"/>
            </a:endParaRPr>
          </a:p>
        </p:txBody>
      </p:sp>
      <p:sp>
        <p:nvSpPr>
          <p:cNvPr id="14" name="正方形/長方形 13">
            <a:extLst>
              <a:ext uri="{FF2B5EF4-FFF2-40B4-BE49-F238E27FC236}">
                <a16:creationId xmlns:a16="http://schemas.microsoft.com/office/drawing/2014/main" id="{6D5F1BEB-6969-F24B-A207-FC9ACECCB177}"/>
              </a:ext>
            </a:extLst>
          </p:cNvPr>
          <p:cNvSpPr/>
          <p:nvPr/>
        </p:nvSpPr>
        <p:spPr>
          <a:xfrm>
            <a:off x="784072" y="3132361"/>
            <a:ext cx="2927404" cy="369332"/>
          </a:xfrm>
          <a:prstGeom prst="rect">
            <a:avLst/>
          </a:prstGeom>
        </p:spPr>
        <p:txBody>
          <a:bodyPr wrap="none">
            <a:spAutoFit/>
          </a:bodyPr>
          <a:lstStyle/>
          <a:p>
            <a:r>
              <a:rPr kumimoji="1" lang="en-US" altLang="ja-JP" sz="1800" i="1" dirty="0">
                <a:solidFill>
                  <a:schemeClr val="bg1"/>
                </a:solidFill>
              </a:rPr>
              <a:t>&lt;</a:t>
            </a:r>
            <a:r>
              <a:rPr kumimoji="1" lang="en-US" altLang="ja-JP" sz="1800" i="1" dirty="0">
                <a:solidFill>
                  <a:srgbClr val="FF0000"/>
                </a:solidFill>
              </a:rPr>
              <a:t>I</a:t>
            </a:r>
            <a:r>
              <a:rPr kumimoji="1" lang="en-US" altLang="ja-JP" sz="1800" i="1" dirty="0">
                <a:solidFill>
                  <a:schemeClr val="bg1"/>
                </a:solidFill>
              </a:rPr>
              <a:t>@</a:t>
            </a:r>
            <a:r>
              <a:rPr kumimoji="1" lang="en-US" altLang="ja-JP" sz="1800" i="1" dirty="0">
                <a:solidFill>
                  <a:srgbClr val="054ADA"/>
                </a:solidFill>
              </a:rPr>
              <a:t>Z</a:t>
            </a:r>
            <a:r>
              <a:rPr kumimoji="1" lang="en-US" altLang="ja-JP" sz="1800" i="1" dirty="0">
                <a:solidFill>
                  <a:schemeClr val="bg1"/>
                </a:solidFill>
              </a:rPr>
              <a:t>&gt;       &lt;</a:t>
            </a:r>
            <a:r>
              <a:rPr kumimoji="1" lang="en-US" altLang="ja-JP" sz="1800" i="1" dirty="0">
                <a:solidFill>
                  <a:srgbClr val="FF0000"/>
                </a:solidFill>
              </a:rPr>
              <a:t>X</a:t>
            </a:r>
            <a:r>
              <a:rPr kumimoji="1" lang="en-US" altLang="ja-JP" sz="1800" i="1" dirty="0">
                <a:solidFill>
                  <a:schemeClr val="bg1"/>
                </a:solidFill>
              </a:rPr>
              <a:t>@</a:t>
            </a:r>
            <a:r>
              <a:rPr kumimoji="1" lang="en-US" altLang="ja-JP" sz="1800" i="1" dirty="0">
                <a:solidFill>
                  <a:srgbClr val="054ADA"/>
                </a:solidFill>
              </a:rPr>
              <a:t>X</a:t>
            </a:r>
            <a:r>
              <a:rPr kumimoji="1" lang="en-US" altLang="ja-JP" sz="1800" i="1" dirty="0">
                <a:solidFill>
                  <a:schemeClr val="bg1"/>
                </a:solidFill>
              </a:rPr>
              <a:t>&gt;        &lt;</a:t>
            </a:r>
            <a:r>
              <a:rPr kumimoji="1" lang="en-US" altLang="ja-JP" sz="1800" i="1" dirty="0">
                <a:solidFill>
                  <a:srgbClr val="FF0000"/>
                </a:solidFill>
              </a:rPr>
              <a:t>I</a:t>
            </a:r>
            <a:r>
              <a:rPr kumimoji="1" lang="en-US" altLang="ja-JP" sz="1800" i="1" dirty="0">
                <a:solidFill>
                  <a:schemeClr val="bg1"/>
                </a:solidFill>
              </a:rPr>
              <a:t>@</a:t>
            </a:r>
            <a:r>
              <a:rPr kumimoji="1" lang="en-US" altLang="ja-JP" sz="1800" i="1" dirty="0">
                <a:solidFill>
                  <a:srgbClr val="054ADA"/>
                </a:solidFill>
              </a:rPr>
              <a:t>X</a:t>
            </a:r>
            <a:r>
              <a:rPr kumimoji="1" lang="en-US" altLang="ja-JP" sz="1800" i="1" dirty="0">
                <a:solidFill>
                  <a:schemeClr val="bg1"/>
                </a:solidFill>
              </a:rPr>
              <a:t>&gt; </a:t>
            </a:r>
            <a:endParaRPr lang="ja-JP" altLang="en-US" sz="1800">
              <a:solidFill>
                <a:schemeClr val="bg1"/>
              </a:solidFill>
            </a:endParaRPr>
          </a:p>
        </p:txBody>
      </p:sp>
      <p:sp>
        <p:nvSpPr>
          <p:cNvPr id="15" name="テキスト ボックス 14">
            <a:extLst>
              <a:ext uri="{FF2B5EF4-FFF2-40B4-BE49-F238E27FC236}">
                <a16:creationId xmlns:a16="http://schemas.microsoft.com/office/drawing/2014/main" id="{84568631-9780-4145-A20D-2BB06306F594}"/>
              </a:ext>
            </a:extLst>
          </p:cNvPr>
          <p:cNvSpPr txBox="1"/>
          <p:nvPr/>
        </p:nvSpPr>
        <p:spPr>
          <a:xfrm>
            <a:off x="612822" y="2411557"/>
            <a:ext cx="3002425"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qubit-wide commutation is inspected</a:t>
            </a:r>
            <a:endParaRPr kumimoji="1" lang="ja-JP" altLang="en-US" sz="1400" dirty="0" err="1">
              <a:solidFill>
                <a:schemeClr val="bg1"/>
              </a:solidFill>
              <a:latin typeface="IBM Plex Sans" charset="0"/>
              <a:ea typeface="IBM Plex Sans" charset="0"/>
              <a:cs typeface="IBM Plex Sans" charset="0"/>
            </a:endParaRPr>
          </a:p>
        </p:txBody>
      </p:sp>
      <p:cxnSp>
        <p:nvCxnSpPr>
          <p:cNvPr id="21" name="カギ線コネクタ 20">
            <a:extLst>
              <a:ext uri="{FF2B5EF4-FFF2-40B4-BE49-F238E27FC236}">
                <a16:creationId xmlns:a16="http://schemas.microsoft.com/office/drawing/2014/main" id="{19B20BFA-AD76-5847-8E71-DCD2B4966A12}"/>
              </a:ext>
            </a:extLst>
          </p:cNvPr>
          <p:cNvCxnSpPr>
            <a:cxnSpLocks/>
          </p:cNvCxnSpPr>
          <p:nvPr/>
        </p:nvCxnSpPr>
        <p:spPr bwMode="auto">
          <a:xfrm flipV="1">
            <a:off x="1006082" y="2870627"/>
            <a:ext cx="977705" cy="297253"/>
          </a:xfrm>
          <a:prstGeom prst="bentConnector3">
            <a:avLst>
              <a:gd name="adj1" fmla="val -190"/>
            </a:avLst>
          </a:prstGeom>
          <a:ln w="19050">
            <a:solidFill>
              <a:srgbClr val="FF0000"/>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カギ線コネクタ 28">
            <a:extLst>
              <a:ext uri="{FF2B5EF4-FFF2-40B4-BE49-F238E27FC236}">
                <a16:creationId xmlns:a16="http://schemas.microsoft.com/office/drawing/2014/main" id="{512656B8-90EE-604F-BC1F-ED470B935D27}"/>
              </a:ext>
            </a:extLst>
          </p:cNvPr>
          <p:cNvCxnSpPr>
            <a:cxnSpLocks/>
          </p:cNvCxnSpPr>
          <p:nvPr/>
        </p:nvCxnSpPr>
        <p:spPr bwMode="auto">
          <a:xfrm flipV="1">
            <a:off x="1974734" y="2868968"/>
            <a:ext cx="977705" cy="297253"/>
          </a:xfrm>
          <a:prstGeom prst="bentConnector3">
            <a:avLst>
              <a:gd name="adj1" fmla="val -191"/>
            </a:avLst>
          </a:prstGeom>
          <a:ln w="19050">
            <a:solidFill>
              <a:srgbClr val="FF0000"/>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カギ線コネクタ 29">
            <a:extLst>
              <a:ext uri="{FF2B5EF4-FFF2-40B4-BE49-F238E27FC236}">
                <a16:creationId xmlns:a16="http://schemas.microsoft.com/office/drawing/2014/main" id="{C04352A9-25B8-494E-9C4A-E5B6BBD618B8}"/>
              </a:ext>
            </a:extLst>
          </p:cNvPr>
          <p:cNvCxnSpPr>
            <a:cxnSpLocks/>
          </p:cNvCxnSpPr>
          <p:nvPr/>
        </p:nvCxnSpPr>
        <p:spPr bwMode="auto">
          <a:xfrm rot="16200000" flipV="1">
            <a:off x="2832686" y="2932064"/>
            <a:ext cx="297253" cy="171062"/>
          </a:xfrm>
          <a:prstGeom prst="bentConnector3">
            <a:avLst>
              <a:gd name="adj1" fmla="val 98731"/>
            </a:avLst>
          </a:prstGeom>
          <a:ln w="19050">
            <a:solidFill>
              <a:srgbClr val="FF0000"/>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56121C4E-1A69-E347-81B4-DD9702065E54}"/>
              </a:ext>
            </a:extLst>
          </p:cNvPr>
          <p:cNvSpPr txBox="1"/>
          <p:nvPr/>
        </p:nvSpPr>
        <p:spPr>
          <a:xfrm>
            <a:off x="1546663" y="2766088"/>
            <a:ext cx="1028570" cy="191399"/>
          </a:xfrm>
          <a:prstGeom prst="rect">
            <a:avLst/>
          </a:prstGeom>
          <a:solidFill>
            <a:schemeClr val="bg1">
              <a:lumMod val="25000"/>
              <a:lumOff val="75000"/>
            </a:schemeClr>
          </a:solidFill>
        </p:spPr>
        <p:txBody>
          <a:bodyPr wrap="square" lIns="0" tIns="0" rIns="0" bIns="0" rtlCol="0">
            <a:spAutoFit/>
          </a:bodyPr>
          <a:lstStyle/>
          <a:p>
            <a:pPr algn="ctr">
              <a:lnSpc>
                <a:spcPct val="110000"/>
              </a:lnSpc>
              <a:spcBef>
                <a:spcPts val="1100"/>
              </a:spcBef>
            </a:pPr>
            <a:r>
              <a:rPr kumimoji="1" lang="en-US" altLang="ja-JP" sz="1200" dirty="0">
                <a:solidFill>
                  <a:schemeClr val="bg1"/>
                </a:solidFill>
                <a:latin typeface="IBM Plex Sans" charset="0"/>
                <a:ea typeface="IBM Plex Sans" charset="0"/>
                <a:cs typeface="IBM Plex Sans" charset="0"/>
              </a:rPr>
              <a:t>Inspect</a:t>
            </a:r>
            <a:endParaRPr kumimoji="1" lang="ja-JP" altLang="en-US" sz="1200" dirty="0" err="1">
              <a:solidFill>
                <a:schemeClr val="bg1"/>
              </a:solidFill>
              <a:latin typeface="IBM Plex Sans" charset="0"/>
              <a:ea typeface="IBM Plex Sans" charset="0"/>
              <a:cs typeface="IBM Plex Sans" charset="0"/>
            </a:endParaRPr>
          </a:p>
        </p:txBody>
      </p:sp>
      <p:cxnSp>
        <p:nvCxnSpPr>
          <p:cNvPr id="39" name="カギ線コネクタ 38">
            <a:extLst>
              <a:ext uri="{FF2B5EF4-FFF2-40B4-BE49-F238E27FC236}">
                <a16:creationId xmlns:a16="http://schemas.microsoft.com/office/drawing/2014/main" id="{56551278-C6DF-4447-8647-BF7CD36B2363}"/>
              </a:ext>
            </a:extLst>
          </p:cNvPr>
          <p:cNvCxnSpPr>
            <a:cxnSpLocks/>
          </p:cNvCxnSpPr>
          <p:nvPr/>
        </p:nvCxnSpPr>
        <p:spPr bwMode="auto">
          <a:xfrm>
            <a:off x="2340188" y="3439803"/>
            <a:ext cx="977705" cy="297253"/>
          </a:xfrm>
          <a:prstGeom prst="bentConnector3">
            <a:avLst>
              <a:gd name="adj1" fmla="val -191"/>
            </a:avLst>
          </a:prstGeom>
          <a:ln w="19050">
            <a:solidFill>
              <a:srgbClr val="0043CE"/>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カギ線コネクタ 39">
            <a:extLst>
              <a:ext uri="{FF2B5EF4-FFF2-40B4-BE49-F238E27FC236}">
                <a16:creationId xmlns:a16="http://schemas.microsoft.com/office/drawing/2014/main" id="{DF81AD17-FBCA-734A-865F-C059A88B5A02}"/>
              </a:ext>
            </a:extLst>
          </p:cNvPr>
          <p:cNvCxnSpPr>
            <a:cxnSpLocks/>
          </p:cNvCxnSpPr>
          <p:nvPr/>
        </p:nvCxnSpPr>
        <p:spPr bwMode="auto">
          <a:xfrm rot="5400000">
            <a:off x="3134174" y="3502900"/>
            <a:ext cx="297253" cy="171062"/>
          </a:xfrm>
          <a:prstGeom prst="bentConnector3">
            <a:avLst>
              <a:gd name="adj1" fmla="val 98731"/>
            </a:avLst>
          </a:prstGeom>
          <a:ln w="19050">
            <a:solidFill>
              <a:srgbClr val="0043CE"/>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sp>
        <p:nvSpPr>
          <p:cNvPr id="41" name="テキスト ボックス 40">
            <a:extLst>
              <a:ext uri="{FF2B5EF4-FFF2-40B4-BE49-F238E27FC236}">
                <a16:creationId xmlns:a16="http://schemas.microsoft.com/office/drawing/2014/main" id="{204323A7-7DEF-D442-B2CD-FE972C25DFF8}"/>
              </a:ext>
            </a:extLst>
          </p:cNvPr>
          <p:cNvSpPr txBox="1"/>
          <p:nvPr/>
        </p:nvSpPr>
        <p:spPr>
          <a:xfrm>
            <a:off x="2461202" y="3641356"/>
            <a:ext cx="767744" cy="191399"/>
          </a:xfrm>
          <a:prstGeom prst="rect">
            <a:avLst/>
          </a:prstGeom>
          <a:solidFill>
            <a:schemeClr val="bg1">
              <a:lumMod val="25000"/>
              <a:lumOff val="75000"/>
            </a:schemeClr>
          </a:solidFill>
        </p:spPr>
        <p:txBody>
          <a:bodyPr wrap="square" lIns="0" tIns="0" rIns="0" bIns="0" rtlCol="0">
            <a:spAutoFit/>
          </a:bodyPr>
          <a:lstStyle>
            <a:defPPr>
              <a:defRPr lang="en-US"/>
            </a:defPPr>
            <a:lvl1pPr>
              <a:lnSpc>
                <a:spcPct val="110000"/>
              </a:lnSpc>
              <a:spcBef>
                <a:spcPts val="1100"/>
              </a:spcBef>
              <a:defRPr kumimoji="1" sz="1400">
                <a:solidFill>
                  <a:schemeClr val="bg1"/>
                </a:solidFill>
                <a:latin typeface="IBM Plex Sans" charset="0"/>
                <a:ea typeface="IBM Plex Sans" charset="0"/>
                <a:cs typeface="IBM Plex Sans" charset="0"/>
              </a:defRPr>
            </a:lvl1pPr>
          </a:lstStyle>
          <a:p>
            <a:pPr algn="ctr"/>
            <a:r>
              <a:rPr lang="en-US" altLang="ja-JP" sz="1200" dirty="0"/>
              <a:t>Inspect</a:t>
            </a:r>
            <a:endParaRPr lang="ja-JP" altLang="en-US" sz="1200" dirty="0" err="1"/>
          </a:p>
        </p:txBody>
      </p:sp>
      <p:sp>
        <p:nvSpPr>
          <p:cNvPr id="24" name="正方形/長方形 23">
            <a:extLst>
              <a:ext uri="{FF2B5EF4-FFF2-40B4-BE49-F238E27FC236}">
                <a16:creationId xmlns:a16="http://schemas.microsoft.com/office/drawing/2014/main" id="{C056592F-4646-71A9-7B91-463D735D3C4F}"/>
              </a:ext>
            </a:extLst>
          </p:cNvPr>
          <p:cNvSpPr/>
          <p:nvPr/>
        </p:nvSpPr>
        <p:spPr>
          <a:xfrm>
            <a:off x="5129676" y="2152990"/>
            <a:ext cx="1303242" cy="245664"/>
          </a:xfrm>
          <a:prstGeom prst="rect">
            <a:avLst/>
          </a:prstGeom>
          <a:noFill/>
        </p:spPr>
        <p:txBody>
          <a:bodyPr wrap="none" lIns="0" tIns="0" rIns="0" bIns="0" rtlCol="0">
            <a:spAutoFit/>
          </a:bodyPr>
          <a:lstStyle/>
          <a:p>
            <a:pPr>
              <a:lnSpc>
                <a:spcPct val="110000"/>
              </a:lnSpc>
              <a:spcBef>
                <a:spcPts val="1100"/>
              </a:spcBef>
            </a:pPr>
            <a:r>
              <a:rPr kumimoji="1" lang="en-US" altLang="ja-JP" sz="1400" b="1" dirty="0">
                <a:solidFill>
                  <a:schemeClr val="bg1"/>
                </a:solidFill>
                <a:latin typeface="IBM Plex Sans" charset="0"/>
              </a:rPr>
              <a:t>New Algorithm </a:t>
            </a:r>
            <a:endParaRPr kumimoji="1" lang="ja-JP" altLang="en-US" sz="1400" b="1" dirty="0" err="1">
              <a:solidFill>
                <a:schemeClr val="bg1"/>
              </a:solidFill>
              <a:latin typeface="IBM Plex Sans" charset="0"/>
            </a:endParaRPr>
          </a:p>
        </p:txBody>
      </p:sp>
      <p:sp>
        <p:nvSpPr>
          <p:cNvPr id="26" name="テキスト ボックス 25">
            <a:extLst>
              <a:ext uri="{FF2B5EF4-FFF2-40B4-BE49-F238E27FC236}">
                <a16:creationId xmlns:a16="http://schemas.microsoft.com/office/drawing/2014/main" id="{DCD74FE2-5CED-915A-E3B2-6F2E52E20DCF}"/>
              </a:ext>
            </a:extLst>
          </p:cNvPr>
          <p:cNvSpPr txBox="1"/>
          <p:nvPr/>
        </p:nvSpPr>
        <p:spPr>
          <a:xfrm>
            <a:off x="4256199" y="2380286"/>
            <a:ext cx="3117841" cy="223331"/>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General commutating rule is employed</a:t>
            </a:r>
            <a:endParaRPr kumimoji="1" lang="ja-JP" altLang="en-US" sz="1400" dirty="0" err="1">
              <a:solidFill>
                <a:schemeClr val="bg1"/>
              </a:solidFill>
              <a:latin typeface="IBM Plex Sans" charset="0"/>
              <a:ea typeface="IBM Plex Sans" charset="0"/>
              <a:cs typeface="IBM Plex Sans" charset="0"/>
            </a:endParaRPr>
          </a:p>
        </p:txBody>
      </p:sp>
      <p:sp>
        <p:nvSpPr>
          <p:cNvPr id="27" name="正方形/長方形 26">
            <a:extLst>
              <a:ext uri="{FF2B5EF4-FFF2-40B4-BE49-F238E27FC236}">
                <a16:creationId xmlns:a16="http://schemas.microsoft.com/office/drawing/2014/main" id="{B597A1B8-A16A-2BAD-CA6A-CBB4BCA2C47C}"/>
              </a:ext>
            </a:extLst>
          </p:cNvPr>
          <p:cNvSpPr/>
          <p:nvPr/>
        </p:nvSpPr>
        <p:spPr>
          <a:xfrm>
            <a:off x="4726987" y="3219097"/>
            <a:ext cx="1895071" cy="369332"/>
          </a:xfrm>
          <a:prstGeom prst="rect">
            <a:avLst/>
          </a:prstGeom>
        </p:spPr>
        <p:txBody>
          <a:bodyPr wrap="none">
            <a:spAutoFit/>
          </a:bodyPr>
          <a:lstStyle/>
          <a:p>
            <a:r>
              <a:rPr kumimoji="1" lang="en-US" altLang="ja-JP" sz="1800" i="1" dirty="0">
                <a:solidFill>
                  <a:schemeClr val="bg1"/>
                </a:solidFill>
              </a:rPr>
              <a:t>&lt;X@X&gt;       &lt;Y@Y&gt;</a:t>
            </a:r>
            <a:endParaRPr lang="ja-JP" altLang="en-US" sz="1800">
              <a:solidFill>
                <a:schemeClr val="bg1"/>
              </a:solidFill>
            </a:endParaRPr>
          </a:p>
        </p:txBody>
      </p:sp>
      <p:sp>
        <p:nvSpPr>
          <p:cNvPr id="11" name="左中かっこ 10">
            <a:extLst>
              <a:ext uri="{FF2B5EF4-FFF2-40B4-BE49-F238E27FC236}">
                <a16:creationId xmlns:a16="http://schemas.microsoft.com/office/drawing/2014/main" id="{32942A80-1DD9-6809-B721-E1DBE3FDBDA2}"/>
              </a:ext>
            </a:extLst>
          </p:cNvPr>
          <p:cNvSpPr/>
          <p:nvPr/>
        </p:nvSpPr>
        <p:spPr bwMode="auto">
          <a:xfrm rot="5400000">
            <a:off x="5095529" y="2927640"/>
            <a:ext cx="126642" cy="641070"/>
          </a:xfrm>
          <a:prstGeom prst="leftBrac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左中かっこ 30">
            <a:extLst>
              <a:ext uri="{FF2B5EF4-FFF2-40B4-BE49-F238E27FC236}">
                <a16:creationId xmlns:a16="http://schemas.microsoft.com/office/drawing/2014/main" id="{3CE4D8CD-C274-A980-747B-F4301EB5028D}"/>
              </a:ext>
            </a:extLst>
          </p:cNvPr>
          <p:cNvSpPr/>
          <p:nvPr/>
        </p:nvSpPr>
        <p:spPr bwMode="auto">
          <a:xfrm rot="5400000">
            <a:off x="6119192" y="2922110"/>
            <a:ext cx="126642" cy="641070"/>
          </a:xfrm>
          <a:prstGeom prst="leftBrac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34" name="カギ線コネクタ 33">
            <a:extLst>
              <a:ext uri="{FF2B5EF4-FFF2-40B4-BE49-F238E27FC236}">
                <a16:creationId xmlns:a16="http://schemas.microsoft.com/office/drawing/2014/main" id="{AE9DF191-D1FE-A7CD-91C1-48E545118B58}"/>
              </a:ext>
            </a:extLst>
          </p:cNvPr>
          <p:cNvCxnSpPr>
            <a:cxnSpLocks/>
          </p:cNvCxnSpPr>
          <p:nvPr/>
        </p:nvCxnSpPr>
        <p:spPr bwMode="auto">
          <a:xfrm flipV="1">
            <a:off x="5175017" y="2863110"/>
            <a:ext cx="977705" cy="297253"/>
          </a:xfrm>
          <a:prstGeom prst="bentConnector3">
            <a:avLst>
              <a:gd name="adj1" fmla="val -191"/>
            </a:avLst>
          </a:prstGeom>
          <a:ln w="19050">
            <a:solidFill>
              <a:schemeClr val="bg1"/>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カギ線コネクタ 34">
            <a:extLst>
              <a:ext uri="{FF2B5EF4-FFF2-40B4-BE49-F238E27FC236}">
                <a16:creationId xmlns:a16="http://schemas.microsoft.com/office/drawing/2014/main" id="{8A1F1AA0-E528-AAC1-928D-193B7B2917F4}"/>
              </a:ext>
            </a:extLst>
          </p:cNvPr>
          <p:cNvCxnSpPr>
            <a:cxnSpLocks/>
          </p:cNvCxnSpPr>
          <p:nvPr/>
        </p:nvCxnSpPr>
        <p:spPr bwMode="auto">
          <a:xfrm rot="16200000" flipV="1">
            <a:off x="5969003" y="2926207"/>
            <a:ext cx="297253" cy="171062"/>
          </a:xfrm>
          <a:prstGeom prst="bentConnector3">
            <a:avLst>
              <a:gd name="adj1" fmla="val 98731"/>
            </a:avLst>
          </a:prstGeom>
          <a:ln w="19050">
            <a:solidFill>
              <a:schemeClr val="bg1"/>
            </a:solidFill>
            <a:headEnd type="triangle" w="med" len="med"/>
            <a:tailEnd type="none" w="med" len="med"/>
          </a:ln>
          <a:effectLst/>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DFA31703-2894-966D-23C5-FFE6474262BB}"/>
              </a:ext>
            </a:extLst>
          </p:cNvPr>
          <p:cNvSpPr txBox="1"/>
          <p:nvPr/>
        </p:nvSpPr>
        <p:spPr>
          <a:xfrm>
            <a:off x="5322853" y="2686507"/>
            <a:ext cx="767744" cy="394532"/>
          </a:xfrm>
          <a:prstGeom prst="rect">
            <a:avLst/>
          </a:prstGeom>
          <a:solidFill>
            <a:schemeClr val="bg1">
              <a:lumMod val="25000"/>
              <a:lumOff val="75000"/>
            </a:schemeClr>
          </a:solidFill>
        </p:spPr>
        <p:txBody>
          <a:bodyPr wrap="square" lIns="0" tIns="0" rIns="0" bIns="0" rtlCol="0">
            <a:spAutoFit/>
          </a:bodyPr>
          <a:lstStyle>
            <a:defPPr>
              <a:defRPr lang="en-US"/>
            </a:defPPr>
            <a:lvl1pPr>
              <a:lnSpc>
                <a:spcPct val="110000"/>
              </a:lnSpc>
              <a:spcBef>
                <a:spcPts val="1100"/>
              </a:spcBef>
              <a:defRPr kumimoji="1" sz="1400">
                <a:solidFill>
                  <a:schemeClr val="bg1"/>
                </a:solidFill>
                <a:latin typeface="IBM Plex Sans" charset="0"/>
                <a:ea typeface="IBM Plex Sans" charset="0"/>
                <a:cs typeface="IBM Plex Sans" charset="0"/>
              </a:defRPr>
            </a:lvl1pPr>
          </a:lstStyle>
          <a:p>
            <a:pPr algn="ctr"/>
            <a:r>
              <a:rPr lang="en-US" altLang="ja-JP" sz="1200" dirty="0"/>
              <a:t>Inspect </a:t>
            </a:r>
            <a:br>
              <a:rPr lang="en-US" altLang="ja-JP" sz="1200" dirty="0"/>
            </a:br>
            <a:r>
              <a:rPr lang="en-US" altLang="ja-JP" sz="1200" dirty="0"/>
              <a:t>(entirely)</a:t>
            </a:r>
          </a:p>
        </p:txBody>
      </p:sp>
      <p:sp>
        <p:nvSpPr>
          <p:cNvPr id="16" name="テキスト ボックス 15">
            <a:extLst>
              <a:ext uri="{FF2B5EF4-FFF2-40B4-BE49-F238E27FC236}">
                <a16:creationId xmlns:a16="http://schemas.microsoft.com/office/drawing/2014/main" id="{19634C91-A36D-7260-7BB7-E79EB3B5B5BA}"/>
              </a:ext>
            </a:extLst>
          </p:cNvPr>
          <p:cNvSpPr txBox="1"/>
          <p:nvPr/>
        </p:nvSpPr>
        <p:spPr>
          <a:xfrm>
            <a:off x="1983787" y="4077400"/>
            <a:ext cx="4832733" cy="527645"/>
          </a:xfrm>
          <a:prstGeom prst="rect">
            <a:avLst/>
          </a:prstGeom>
          <a:noFill/>
        </p:spPr>
        <p:txBody>
          <a:bodyPr wrap="none" lIns="0" tIns="0" rIns="0" bIns="0" rtlCol="0">
            <a:spAutoFit/>
          </a:bodyPr>
          <a:lstStyle/>
          <a:p>
            <a:pPr>
              <a:lnSpc>
                <a:spcPct val="110000"/>
              </a:lnSpc>
              <a:spcBef>
                <a:spcPts val="1100"/>
              </a:spcBef>
            </a:pPr>
            <a:r>
              <a:rPr lang="en" altLang="ja-JP" sz="1600" b="1" i="1" dirty="0">
                <a:solidFill>
                  <a:schemeClr val="bg1"/>
                </a:solidFill>
              </a:rPr>
              <a:t>&lt;X@X&gt; and &lt;Y@Y&gt; are commutating </a:t>
            </a:r>
            <a:br>
              <a:rPr lang="en" altLang="ja-JP" sz="1600" b="1" i="1" dirty="0">
                <a:solidFill>
                  <a:schemeClr val="bg1"/>
                </a:solidFill>
              </a:rPr>
            </a:br>
            <a:r>
              <a:rPr lang="en" altLang="ja-JP" sz="1600" b="1" i="1" dirty="0">
                <a:solidFill>
                  <a:schemeClr val="bg1"/>
                </a:solidFill>
              </a:rPr>
              <a:t>	but qubit-wise commutating rule cannot detect!!</a:t>
            </a:r>
            <a:endParaRPr kumimoji="1" lang="ja-JP" altLang="en-US" sz="1600" b="1" i="1" dirty="0" err="1">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111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B412B679-23BA-DB48-8339-25D9C1615BBC}"/>
              </a:ext>
            </a:extLst>
          </p:cNvPr>
          <p:cNvSpPr>
            <a:spLocks noGrp="1"/>
          </p:cNvSpPr>
          <p:nvPr>
            <p:ph type="title"/>
          </p:nvPr>
        </p:nvSpPr>
        <p:spPr>
          <a:xfrm>
            <a:off x="210311" y="201168"/>
            <a:ext cx="6940429" cy="804672"/>
          </a:xfrm>
        </p:spPr>
        <p:txBody>
          <a:bodyPr/>
          <a:lstStyle/>
          <a:p>
            <a:r>
              <a:rPr kumimoji="1" lang="en-US" altLang="ja-JP" b="1" dirty="0"/>
              <a:t>This feature become available at Terra 0.21 </a:t>
            </a:r>
            <a:endParaRPr kumimoji="1" lang="ja-JP" altLang="en-US" b="1" dirty="0"/>
          </a:p>
        </p:txBody>
      </p:sp>
      <p:sp>
        <p:nvSpPr>
          <p:cNvPr id="4" name="スライド番号プレースホルダー 3">
            <a:extLst>
              <a:ext uri="{FF2B5EF4-FFF2-40B4-BE49-F238E27FC236}">
                <a16:creationId xmlns:a16="http://schemas.microsoft.com/office/drawing/2014/main" id="{3C7278C7-94B6-7141-A602-3EC3A630F5E5}"/>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
        <p:nvSpPr>
          <p:cNvPr id="5" name="フッター プレースホルダー 4">
            <a:extLst>
              <a:ext uri="{FF2B5EF4-FFF2-40B4-BE49-F238E27FC236}">
                <a16:creationId xmlns:a16="http://schemas.microsoft.com/office/drawing/2014/main" id="{4E04F9D7-8B7D-D44C-B5F5-CD20B4458E53}"/>
              </a:ext>
            </a:extLst>
          </p:cNvPr>
          <p:cNvSpPr>
            <a:spLocks noGrp="1"/>
          </p:cNvSpPr>
          <p:nvPr>
            <p:ph type="ftr" sz="quarter" idx="10"/>
          </p:nvPr>
        </p:nvSpPr>
        <p:spPr/>
        <p:txBody>
          <a:bodyPr/>
          <a:lstStyle/>
          <a:p>
            <a:r>
              <a:rPr lang="en-US" dirty="0"/>
              <a:t>IBM Quantum / © 2021 IBM Corporation</a:t>
            </a:r>
          </a:p>
        </p:txBody>
      </p:sp>
      <p:pic>
        <p:nvPicPr>
          <p:cNvPr id="2" name="図 1">
            <a:extLst>
              <a:ext uri="{FF2B5EF4-FFF2-40B4-BE49-F238E27FC236}">
                <a16:creationId xmlns:a16="http://schemas.microsoft.com/office/drawing/2014/main" id="{6285134A-6CE2-6DA7-7701-6DBA6F8CFD0F}"/>
              </a:ext>
            </a:extLst>
          </p:cNvPr>
          <p:cNvPicPr>
            <a:picLocks noChangeAspect="1"/>
          </p:cNvPicPr>
          <p:nvPr/>
        </p:nvPicPr>
        <p:blipFill rotWithShape="1">
          <a:blip r:embed="rId3"/>
          <a:srcRect l="1509" r="9670"/>
          <a:stretch/>
        </p:blipFill>
        <p:spPr>
          <a:xfrm>
            <a:off x="2365432" y="639556"/>
            <a:ext cx="4413136" cy="3864387"/>
          </a:xfrm>
          <a:prstGeom prst="rect">
            <a:avLst/>
          </a:prstGeom>
        </p:spPr>
      </p:pic>
      <p:sp>
        <p:nvSpPr>
          <p:cNvPr id="3" name="テキスト ボックス 2">
            <a:extLst>
              <a:ext uri="{FF2B5EF4-FFF2-40B4-BE49-F238E27FC236}">
                <a16:creationId xmlns:a16="http://schemas.microsoft.com/office/drawing/2014/main" id="{91C899D1-153B-9D49-239E-98A761BB8901}"/>
              </a:ext>
            </a:extLst>
          </p:cNvPr>
          <p:cNvSpPr txBox="1"/>
          <p:nvPr/>
        </p:nvSpPr>
        <p:spPr>
          <a:xfrm>
            <a:off x="2416879" y="4503943"/>
            <a:ext cx="3765454" cy="223331"/>
          </a:xfrm>
          <a:prstGeom prst="rect">
            <a:avLst/>
          </a:prstGeom>
          <a:noFill/>
        </p:spPr>
        <p:txBody>
          <a:bodyPr wrap="none" lIns="0" tIns="0" rIns="0" bIns="0" rtlCol="0">
            <a:spAutoFit/>
          </a:bodyPr>
          <a:lstStyle/>
          <a:p>
            <a:pPr>
              <a:lnSpc>
                <a:spcPct val="110000"/>
              </a:lnSpc>
              <a:spcBef>
                <a:spcPts val="1100"/>
              </a:spcBef>
            </a:pPr>
            <a:r>
              <a:rPr kumimoji="1" lang="en" altLang="ja-JP" sz="1400" dirty="0">
                <a:solidFill>
                  <a:schemeClr val="bg1"/>
                </a:solidFill>
                <a:latin typeface="IBM Plex Sans" charset="0"/>
                <a:ea typeface="IBM Plex Sans" charset="0"/>
                <a:cs typeface="IBM Plex Sans" charset="0"/>
                <a:hlinkClick r:id="rId4"/>
              </a:rPr>
              <a:t>https://github.com/Qiskit/qiskit-terra/releases</a:t>
            </a:r>
            <a:endParaRPr kumimoji="1" lang="en" altLang="ja-JP" sz="140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53713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B412B679-23BA-DB48-8339-25D9C1615BBC}"/>
              </a:ext>
            </a:extLst>
          </p:cNvPr>
          <p:cNvSpPr>
            <a:spLocks noGrp="1"/>
          </p:cNvSpPr>
          <p:nvPr>
            <p:ph type="title"/>
          </p:nvPr>
        </p:nvSpPr>
        <p:spPr>
          <a:xfrm>
            <a:off x="210311" y="201168"/>
            <a:ext cx="6940429" cy="804672"/>
          </a:xfrm>
        </p:spPr>
        <p:txBody>
          <a:bodyPr/>
          <a:lstStyle/>
          <a:p>
            <a:r>
              <a:rPr kumimoji="1" lang="en-US" altLang="ja-JP" b="1" dirty="0"/>
              <a:t>This feature become available at Terra 0.21 </a:t>
            </a:r>
            <a:endParaRPr kumimoji="1" lang="ja-JP" altLang="en-US" b="1" dirty="0"/>
          </a:p>
        </p:txBody>
      </p:sp>
      <p:sp>
        <p:nvSpPr>
          <p:cNvPr id="4" name="スライド番号プレースホルダー 3">
            <a:extLst>
              <a:ext uri="{FF2B5EF4-FFF2-40B4-BE49-F238E27FC236}">
                <a16:creationId xmlns:a16="http://schemas.microsoft.com/office/drawing/2014/main" id="{3C7278C7-94B6-7141-A602-3EC3A630F5E5}"/>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
        <p:nvSpPr>
          <p:cNvPr id="5" name="フッター プレースホルダー 4">
            <a:extLst>
              <a:ext uri="{FF2B5EF4-FFF2-40B4-BE49-F238E27FC236}">
                <a16:creationId xmlns:a16="http://schemas.microsoft.com/office/drawing/2014/main" id="{4E04F9D7-8B7D-D44C-B5F5-CD20B4458E53}"/>
              </a:ext>
            </a:extLst>
          </p:cNvPr>
          <p:cNvSpPr>
            <a:spLocks noGrp="1"/>
          </p:cNvSpPr>
          <p:nvPr>
            <p:ph type="ftr" sz="quarter" idx="10"/>
          </p:nvPr>
        </p:nvSpPr>
        <p:spPr/>
        <p:txBody>
          <a:bodyPr/>
          <a:lstStyle/>
          <a:p>
            <a:r>
              <a:rPr lang="en-US" dirty="0"/>
              <a:t>IBM Quantum / © 2021 IBM Corporation</a:t>
            </a:r>
          </a:p>
        </p:txBody>
      </p:sp>
      <p:pic>
        <p:nvPicPr>
          <p:cNvPr id="8" name="図 7">
            <a:extLst>
              <a:ext uri="{FF2B5EF4-FFF2-40B4-BE49-F238E27FC236}">
                <a16:creationId xmlns:a16="http://schemas.microsoft.com/office/drawing/2014/main" id="{DA554736-B6D0-125A-A7BF-862F6BE4363C}"/>
              </a:ext>
            </a:extLst>
          </p:cNvPr>
          <p:cNvPicPr>
            <a:picLocks noChangeAspect="1"/>
          </p:cNvPicPr>
          <p:nvPr/>
        </p:nvPicPr>
        <p:blipFill>
          <a:blip r:embed="rId3"/>
          <a:stretch>
            <a:fillRect/>
          </a:stretch>
        </p:blipFill>
        <p:spPr>
          <a:xfrm>
            <a:off x="55368" y="679184"/>
            <a:ext cx="4413305" cy="3374542"/>
          </a:xfrm>
          <a:prstGeom prst="rect">
            <a:avLst/>
          </a:prstGeom>
          <a:ln>
            <a:solidFill>
              <a:schemeClr val="bg1"/>
            </a:solidFill>
          </a:ln>
        </p:spPr>
      </p:pic>
      <p:sp>
        <p:nvSpPr>
          <p:cNvPr id="9" name="テキスト ボックス 8">
            <a:extLst>
              <a:ext uri="{FF2B5EF4-FFF2-40B4-BE49-F238E27FC236}">
                <a16:creationId xmlns:a16="http://schemas.microsoft.com/office/drawing/2014/main" id="{485BA93E-161D-D044-F8AF-69B23F34622B}"/>
              </a:ext>
            </a:extLst>
          </p:cNvPr>
          <p:cNvSpPr txBox="1"/>
          <p:nvPr/>
        </p:nvSpPr>
        <p:spPr>
          <a:xfrm>
            <a:off x="118004" y="4117459"/>
            <a:ext cx="4288033" cy="127599"/>
          </a:xfrm>
          <a:prstGeom prst="rect">
            <a:avLst/>
          </a:prstGeom>
          <a:noFill/>
        </p:spPr>
        <p:txBody>
          <a:bodyPr wrap="none" lIns="0" tIns="0" rIns="0" bIns="0" rtlCol="0">
            <a:spAutoFit/>
          </a:bodyPr>
          <a:lstStyle/>
          <a:p>
            <a:pPr>
              <a:lnSpc>
                <a:spcPct val="110000"/>
              </a:lnSpc>
              <a:spcBef>
                <a:spcPts val="1100"/>
              </a:spcBef>
            </a:pPr>
            <a:r>
              <a:rPr kumimoji="1" lang="en" altLang="ja-JP" sz="800" dirty="0">
                <a:solidFill>
                  <a:schemeClr val="bg1"/>
                </a:solidFill>
                <a:latin typeface="IBM Plex Sans" charset="0"/>
                <a:ea typeface="IBM Plex Sans" charset="0"/>
                <a:cs typeface="IBM Plex Sans" charset="0"/>
                <a:hlinkClick r:id="rId4"/>
              </a:rPr>
              <a:t>https://qiskit.org/documentation/stubs/qiskit.quantum_info.PauliList.group_commuting.html</a:t>
            </a:r>
            <a:endParaRPr kumimoji="1" lang="en" altLang="ja-JP" sz="800" dirty="0">
              <a:solidFill>
                <a:schemeClr val="bg1"/>
              </a:solidFill>
              <a:latin typeface="IBM Plex Sans" charset="0"/>
              <a:ea typeface="IBM Plex Sans" charset="0"/>
              <a:cs typeface="IBM Plex Sans" charset="0"/>
            </a:endParaRPr>
          </a:p>
        </p:txBody>
      </p:sp>
      <p:pic>
        <p:nvPicPr>
          <p:cNvPr id="11" name="図 10">
            <a:extLst>
              <a:ext uri="{FF2B5EF4-FFF2-40B4-BE49-F238E27FC236}">
                <a16:creationId xmlns:a16="http://schemas.microsoft.com/office/drawing/2014/main" id="{CDEB2AEB-F197-9195-293B-4D836EFC0C9C}"/>
              </a:ext>
            </a:extLst>
          </p:cNvPr>
          <p:cNvPicPr>
            <a:picLocks noChangeAspect="1"/>
          </p:cNvPicPr>
          <p:nvPr/>
        </p:nvPicPr>
        <p:blipFill>
          <a:blip r:embed="rId5"/>
          <a:stretch>
            <a:fillRect/>
          </a:stretch>
        </p:blipFill>
        <p:spPr>
          <a:xfrm>
            <a:off x="4535968" y="1091013"/>
            <a:ext cx="4573368" cy="3547122"/>
          </a:xfrm>
          <a:prstGeom prst="rect">
            <a:avLst/>
          </a:prstGeom>
          <a:ln>
            <a:solidFill>
              <a:schemeClr val="bg1"/>
            </a:solidFill>
          </a:ln>
        </p:spPr>
      </p:pic>
      <p:sp>
        <p:nvSpPr>
          <p:cNvPr id="18" name="テキスト ボックス 17">
            <a:extLst>
              <a:ext uri="{FF2B5EF4-FFF2-40B4-BE49-F238E27FC236}">
                <a16:creationId xmlns:a16="http://schemas.microsoft.com/office/drawing/2014/main" id="{5DD264A8-8514-0A98-61BD-5C1AC9415C3F}"/>
              </a:ext>
            </a:extLst>
          </p:cNvPr>
          <p:cNvSpPr txBox="1"/>
          <p:nvPr/>
        </p:nvSpPr>
        <p:spPr>
          <a:xfrm>
            <a:off x="4557914" y="4675665"/>
            <a:ext cx="4573368" cy="127599"/>
          </a:xfrm>
          <a:prstGeom prst="rect">
            <a:avLst/>
          </a:prstGeom>
          <a:noFill/>
        </p:spPr>
        <p:txBody>
          <a:bodyPr wrap="none" lIns="0" tIns="0" rIns="0" bIns="0" rtlCol="0">
            <a:spAutoFit/>
          </a:bodyPr>
          <a:lstStyle>
            <a:defPPr>
              <a:defRPr lang="en-US"/>
            </a:defPPr>
            <a:lvl1pPr>
              <a:lnSpc>
                <a:spcPct val="110000"/>
              </a:lnSpc>
              <a:spcBef>
                <a:spcPts val="1100"/>
              </a:spcBef>
              <a:defRPr kumimoji="1" sz="800">
                <a:solidFill>
                  <a:schemeClr val="bg1"/>
                </a:solidFill>
                <a:latin typeface="IBM Plex Sans" charset="0"/>
                <a:ea typeface="IBM Plex Sans" charset="0"/>
                <a:cs typeface="IBM Plex Sans" charset="0"/>
              </a:defRPr>
            </a:lvl1pPr>
          </a:lstStyle>
          <a:p>
            <a:r>
              <a:rPr lang="en" altLang="ja-JP" dirty="0">
                <a:hlinkClick r:id="rId6"/>
              </a:rPr>
              <a:t>https://qiskit.org/documentation/stubs/qiskit.quantum_info.SparsePauliOp.group_commuting.html</a:t>
            </a:r>
            <a:endParaRPr lang="en" altLang="ja-JP" dirty="0"/>
          </a:p>
        </p:txBody>
      </p:sp>
    </p:spTree>
    <p:extLst>
      <p:ext uri="{BB962C8B-B14F-4D97-AF65-F5344CB8AC3E}">
        <p14:creationId xmlns:p14="http://schemas.microsoft.com/office/powerpoint/2010/main" val="383408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B412B679-23BA-DB48-8339-25D9C1615BBC}"/>
              </a:ext>
            </a:extLst>
          </p:cNvPr>
          <p:cNvSpPr>
            <a:spLocks noGrp="1"/>
          </p:cNvSpPr>
          <p:nvPr>
            <p:ph type="title"/>
          </p:nvPr>
        </p:nvSpPr>
        <p:spPr>
          <a:xfrm>
            <a:off x="210311" y="201168"/>
            <a:ext cx="6940429" cy="804672"/>
          </a:xfrm>
        </p:spPr>
        <p:txBody>
          <a:bodyPr/>
          <a:lstStyle/>
          <a:p>
            <a:r>
              <a:rPr kumimoji="1" lang="en-US" altLang="ja-JP" b="1" dirty="0"/>
              <a:t>This feature become available at Terra 0.21 </a:t>
            </a:r>
            <a:endParaRPr kumimoji="1" lang="ja-JP" altLang="en-US" b="1" dirty="0"/>
          </a:p>
        </p:txBody>
      </p:sp>
      <p:sp>
        <p:nvSpPr>
          <p:cNvPr id="4" name="スライド番号プレースホルダー 3">
            <a:extLst>
              <a:ext uri="{FF2B5EF4-FFF2-40B4-BE49-F238E27FC236}">
                <a16:creationId xmlns:a16="http://schemas.microsoft.com/office/drawing/2014/main" id="{3C7278C7-94B6-7141-A602-3EC3A630F5E5}"/>
              </a:ext>
            </a:extLst>
          </p:cNvPr>
          <p:cNvSpPr>
            <a:spLocks noGrp="1"/>
          </p:cNvSpPr>
          <p:nvPr>
            <p:ph type="sldNum" sz="quarter" idx="11"/>
          </p:nvPr>
        </p:nvSpPr>
        <p:spPr/>
        <p:txBody>
          <a:bodyPr/>
          <a:lstStyle/>
          <a:p>
            <a:fld id="{59395FB3-9C97-154F-86B2-7E381B951268}" type="slidenum">
              <a:rPr lang="en-US" smtClean="0"/>
              <a:pPr/>
              <a:t>9</a:t>
            </a:fld>
            <a:endParaRPr lang="en-US" dirty="0"/>
          </a:p>
        </p:txBody>
      </p:sp>
      <p:sp>
        <p:nvSpPr>
          <p:cNvPr id="5" name="フッター プレースホルダー 4">
            <a:extLst>
              <a:ext uri="{FF2B5EF4-FFF2-40B4-BE49-F238E27FC236}">
                <a16:creationId xmlns:a16="http://schemas.microsoft.com/office/drawing/2014/main" id="{4E04F9D7-8B7D-D44C-B5F5-CD20B4458E53}"/>
              </a:ext>
            </a:extLst>
          </p:cNvPr>
          <p:cNvSpPr>
            <a:spLocks noGrp="1"/>
          </p:cNvSpPr>
          <p:nvPr>
            <p:ph type="ftr" sz="quarter" idx="10"/>
          </p:nvPr>
        </p:nvSpPr>
        <p:spPr/>
        <p:txBody>
          <a:bodyPr/>
          <a:lstStyle/>
          <a:p>
            <a:r>
              <a:rPr lang="en-US" dirty="0"/>
              <a:t>IBM Quantum / © 2021 IBM Corporation</a:t>
            </a:r>
          </a:p>
        </p:txBody>
      </p:sp>
      <p:pic>
        <p:nvPicPr>
          <p:cNvPr id="8" name="図 7">
            <a:extLst>
              <a:ext uri="{FF2B5EF4-FFF2-40B4-BE49-F238E27FC236}">
                <a16:creationId xmlns:a16="http://schemas.microsoft.com/office/drawing/2014/main" id="{6927A154-6075-FD6C-6290-5B14CAB395FB}"/>
              </a:ext>
            </a:extLst>
          </p:cNvPr>
          <p:cNvPicPr>
            <a:picLocks noChangeAspect="1"/>
          </p:cNvPicPr>
          <p:nvPr/>
        </p:nvPicPr>
        <p:blipFill>
          <a:blip r:embed="rId3"/>
          <a:stretch>
            <a:fillRect/>
          </a:stretch>
        </p:blipFill>
        <p:spPr>
          <a:xfrm>
            <a:off x="902511" y="670973"/>
            <a:ext cx="5237775" cy="1964788"/>
          </a:xfrm>
          <a:prstGeom prst="rect">
            <a:avLst/>
          </a:prstGeom>
        </p:spPr>
      </p:pic>
      <p:pic>
        <p:nvPicPr>
          <p:cNvPr id="11" name="図 10">
            <a:extLst>
              <a:ext uri="{FF2B5EF4-FFF2-40B4-BE49-F238E27FC236}">
                <a16:creationId xmlns:a16="http://schemas.microsoft.com/office/drawing/2014/main" id="{DF1DEA02-75CC-D6F8-3BDC-882B57B19D69}"/>
              </a:ext>
            </a:extLst>
          </p:cNvPr>
          <p:cNvPicPr>
            <a:picLocks noChangeAspect="1"/>
          </p:cNvPicPr>
          <p:nvPr/>
        </p:nvPicPr>
        <p:blipFill>
          <a:blip r:embed="rId4"/>
          <a:stretch>
            <a:fillRect/>
          </a:stretch>
        </p:blipFill>
        <p:spPr>
          <a:xfrm>
            <a:off x="902511" y="3086018"/>
            <a:ext cx="5237774" cy="1562266"/>
          </a:xfrm>
          <a:prstGeom prst="rect">
            <a:avLst/>
          </a:prstGeom>
        </p:spPr>
      </p:pic>
      <p:cxnSp>
        <p:nvCxnSpPr>
          <p:cNvPr id="13" name="直線コネクタ 12">
            <a:extLst>
              <a:ext uri="{FF2B5EF4-FFF2-40B4-BE49-F238E27FC236}">
                <a16:creationId xmlns:a16="http://schemas.microsoft.com/office/drawing/2014/main" id="{55DCE6A2-24D5-A250-1635-5E5B7DEBFFFB}"/>
              </a:ext>
            </a:extLst>
          </p:cNvPr>
          <p:cNvCxnSpPr/>
          <p:nvPr/>
        </p:nvCxnSpPr>
        <p:spPr bwMode="auto">
          <a:xfrm>
            <a:off x="3671561" y="3706462"/>
            <a:ext cx="2219688" cy="0"/>
          </a:xfrm>
          <a:prstGeom prst="line">
            <a:avLst/>
          </a:prstGeom>
          <a:ln w="19050">
            <a:solidFill>
              <a:srgbClr val="FF0000"/>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2C129608-C375-9DE8-C77A-D74CF696531C}"/>
              </a:ext>
            </a:extLst>
          </p:cNvPr>
          <p:cNvSpPr txBox="1"/>
          <p:nvPr/>
        </p:nvSpPr>
        <p:spPr>
          <a:xfrm>
            <a:off x="1151726" y="2625699"/>
            <a:ext cx="52900" cy="460319"/>
          </a:xfrm>
          <a:prstGeom prst="rect">
            <a:avLst/>
          </a:prstGeom>
          <a:noFill/>
        </p:spPr>
        <p:txBody>
          <a:bodyPr wrap="none" lIns="0" tIns="0" rIns="0" bIns="0" rtlCol="0">
            <a:spAutoFit/>
          </a:bodyPr>
          <a:lstStyle/>
          <a:p>
            <a:pPr algn="l">
              <a:lnSpc>
                <a:spcPct val="110000"/>
              </a:lnSpc>
              <a:spcBef>
                <a:spcPts val="1100"/>
              </a:spcBef>
            </a:pPr>
            <a:r>
              <a:rPr kumimoji="1" lang="en-US" altLang="ja-JP" sz="1400" dirty="0">
                <a:solidFill>
                  <a:schemeClr val="bg1"/>
                </a:solidFill>
                <a:latin typeface="IBM Plex Sans" charset="0"/>
                <a:ea typeface="IBM Plex Sans" charset="0"/>
                <a:cs typeface="IBM Plex Sans" charset="0"/>
              </a:rPr>
              <a:t>:</a:t>
            </a:r>
            <a:br>
              <a:rPr kumimoji="1" lang="en-US" altLang="ja-JP" sz="1400" dirty="0">
                <a:solidFill>
                  <a:schemeClr val="bg1"/>
                </a:solidFill>
                <a:latin typeface="IBM Plex Sans" charset="0"/>
                <a:ea typeface="IBM Plex Sans" charset="0"/>
                <a:cs typeface="IBM Plex Sans" charset="0"/>
              </a:rPr>
            </a:br>
            <a:r>
              <a:rPr kumimoji="1" lang="en-US" altLang="ja-JP" sz="1400" dirty="0">
                <a:solidFill>
                  <a:schemeClr val="bg1"/>
                </a:solidFill>
                <a:latin typeface="IBM Plex Sans" charset="0"/>
                <a:ea typeface="IBM Plex Sans" charset="0"/>
                <a:cs typeface="IBM Plex Sans" charset="0"/>
              </a:rPr>
              <a:t>:</a:t>
            </a:r>
          </a:p>
        </p:txBody>
      </p:sp>
    </p:spTree>
    <p:extLst>
      <p:ext uri="{BB962C8B-B14F-4D97-AF65-F5344CB8AC3E}">
        <p14:creationId xmlns:p14="http://schemas.microsoft.com/office/powerpoint/2010/main" val="2071869856"/>
      </p:ext>
    </p:extLst>
  </p:cSld>
  <p:clrMapOvr>
    <a:masterClrMapping/>
  </p:clrMapOvr>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A7F67844-0C5B-3245-ADD4-A1BF287CEED6}"/>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54243719-ADC8-2941-AD19-0C7931563E0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template_梅沢</Template>
  <TotalTime>1598</TotalTime>
  <Words>1599</Words>
  <Application>Microsoft Macintosh PowerPoint</Application>
  <PresentationFormat>画面に合わせる (16:9)</PresentationFormat>
  <Paragraphs>281</Paragraphs>
  <Slides>13</Slides>
  <Notes>9</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13</vt:i4>
      </vt:variant>
    </vt:vector>
  </HeadingPairs>
  <TitlesOfParts>
    <vt:vector size="27" baseType="lpstr">
      <vt:lpstr>.AppleSystemUIFont</vt:lpstr>
      <vt:lpstr>HelvNeue Light for IBM</vt:lpstr>
      <vt:lpstr>Hiragino Kaku Gothic Pro</vt:lpstr>
      <vt:lpstr>Meiryo UI</vt:lpstr>
      <vt:lpstr>System Font Regular</vt:lpstr>
      <vt:lpstr>Arial</vt:lpstr>
      <vt:lpstr>Cambria Math</vt:lpstr>
      <vt:lpstr>IBM Plex Sans</vt:lpstr>
      <vt:lpstr>IBM Plex Sans Light</vt:lpstr>
      <vt:lpstr>IBM Plex Sans Regular</vt:lpstr>
      <vt:lpstr>IBM Plex Sans SemiBold</vt:lpstr>
      <vt:lpstr>Wingdings</vt:lpstr>
      <vt:lpstr>IBM Quantum Master (Dark)</vt:lpstr>
      <vt:lpstr>IBM Quantum Master (Light)</vt:lpstr>
      <vt:lpstr>Qiskit Advocate  Mentorship Program   #20  Implement new features and improve documentation in Operators</vt:lpstr>
      <vt:lpstr>Make code contribution around Operators</vt:lpstr>
      <vt:lpstr>Implement argsort and sort method to SparsePauliOp</vt:lpstr>
      <vt:lpstr>Features of SparcePauliOp sort</vt:lpstr>
      <vt:lpstr>Efficient Evaluation of Observable </vt:lpstr>
      <vt:lpstr>Efficient Evaluation of Observable </vt:lpstr>
      <vt:lpstr>This feature become available at Terra 0.21 </vt:lpstr>
      <vt:lpstr>This feature become available at Terra 0.21 </vt:lpstr>
      <vt:lpstr>This feature become available at Terra 0.21 </vt:lpstr>
      <vt:lpstr>Efficient Evaluation of Observable </vt:lpstr>
      <vt:lpstr>Future Work</vt:lpstr>
      <vt:lpstr>Summary</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Qiskit presentation template</dc:title>
  <dc:creator>Kazumasa Umezawa</dc:creator>
  <cp:lastModifiedBy>Yuma Nakamura1</cp:lastModifiedBy>
  <cp:revision>31</cp:revision>
  <dcterms:created xsi:type="dcterms:W3CDTF">2022-04-06T02:49:07Z</dcterms:created>
  <dcterms:modified xsi:type="dcterms:W3CDTF">2022-07-07T08:26:22Z</dcterms:modified>
</cp:coreProperties>
</file>