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BD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76" y="100428"/>
            <a:ext cx="7019048" cy="66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990" y="16369"/>
            <a:ext cx="6503670" cy="1325563"/>
          </a:xfrm>
        </p:spPr>
        <p:txBody>
          <a:bodyPr>
            <a:normAutofit/>
          </a:bodyPr>
          <a:lstStyle/>
          <a:p>
            <a:r>
              <a:rPr lang="es-MX" sz="3600" dirty="0" err="1" smtClean="0"/>
              <a:t>miterBoxDirectionLine</a:t>
            </a:r>
            <a:r>
              <a:rPr lang="es-MX" sz="3600" dirty="0" smtClean="0"/>
              <a:t> defines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direction</a:t>
            </a:r>
            <a:r>
              <a:rPr lang="es-MX" sz="3600" dirty="0" smtClean="0"/>
              <a:t> </a:t>
            </a:r>
            <a:r>
              <a:rPr lang="es-MX" sz="3600" dirty="0" err="1" smtClean="0"/>
              <a:t>the</a:t>
            </a:r>
            <a:r>
              <a:rPr lang="es-MX" sz="3600" dirty="0" smtClean="0"/>
              <a:t> </a:t>
            </a:r>
            <a:r>
              <a:rPr lang="es-MX" sz="3600" dirty="0" err="1" smtClean="0"/>
              <a:t>miterBoxes</a:t>
            </a:r>
            <a:r>
              <a:rPr lang="es-MX" sz="3600" dirty="0" smtClean="0"/>
              <a:t> </a:t>
            </a:r>
            <a:r>
              <a:rPr lang="es-MX" sz="3600" dirty="0" err="1" smtClean="0"/>
              <a:t>will</a:t>
            </a:r>
            <a:r>
              <a:rPr lang="es-MX" sz="3600" dirty="0" smtClean="0"/>
              <a:t> </a:t>
            </a:r>
            <a:r>
              <a:rPr lang="es-MX" sz="3600" dirty="0" err="1" smtClean="0"/>
              <a:t>have</a:t>
            </a:r>
            <a:endParaRPr lang="en-US" sz="3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6092825" y="1644650"/>
            <a:ext cx="1558925" cy="434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976049" y="1435813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>
                <a:solidFill>
                  <a:schemeClr val="accent1"/>
                </a:solidFill>
              </a:rPr>
              <a:t>Same</a:t>
            </a:r>
            <a:r>
              <a:rPr lang="es-MX" sz="1200" dirty="0" smtClean="0">
                <a:solidFill>
                  <a:schemeClr val="accent1"/>
                </a:solidFill>
              </a:rPr>
              <a:t> </a:t>
            </a:r>
            <a:r>
              <a:rPr lang="es-MX" sz="1200" dirty="0" err="1" smtClean="0">
                <a:solidFill>
                  <a:schemeClr val="accent1"/>
                </a:solidFill>
              </a:rPr>
              <a:t>direction</a:t>
            </a:r>
            <a:r>
              <a:rPr lang="es-MX" sz="1200" dirty="0" smtClean="0">
                <a:solidFill>
                  <a:schemeClr val="accent1"/>
                </a:solidFill>
              </a:rPr>
              <a:t> as </a:t>
            </a:r>
            <a:r>
              <a:rPr lang="es-MX" sz="1200" dirty="0" err="1" smtClean="0">
                <a:solidFill>
                  <a:schemeClr val="accent1"/>
                </a:solidFill>
              </a:rPr>
              <a:t>miterBoxDirectionLine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745673" y="271300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7109675" y="2966161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4004291" y="1891669"/>
            <a:ext cx="2763551" cy="1664011"/>
            <a:chOff x="4004291" y="1891669"/>
            <a:chExt cx="2763551" cy="166401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55124" y="2431375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4004291" y="18916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94052" y="318634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2111097"/>
            <a:ext cx="2537772" cy="1433122"/>
            <a:chOff x="-42647" y="-1683964"/>
            <a:chExt cx="2537772" cy="143312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602941" y="-111472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501804" y="-168396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932433" y="-620174"/>
              <a:ext cx="414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i="1" dirty="0" err="1" smtClean="0"/>
              <a:t>CurvePointAxisAtPoint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)</a:t>
            </a:r>
            <a:r>
              <a:rPr lang="en-US" sz="1200" dirty="0" smtClean="0"/>
              <a:t>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i="1" dirty="0" smtClean="0"/>
              <a:t>mandibleAxis0</a:t>
            </a:r>
            <a:r>
              <a:rPr lang="es-MX" sz="12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i="1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8869917" y="4988412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i="1" dirty="0" smtClean="0"/>
              <a:t>FibulaPlane0A</a:t>
            </a:r>
            <a:r>
              <a:rPr lang="en-US" sz="1200" dirty="0" smtClean="0"/>
              <a:t>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i="1" dirty="0" smtClean="0"/>
              <a:t>FibulaPlane0B</a:t>
            </a:r>
            <a:r>
              <a:rPr lang="en-US" sz="1200" dirty="0" smtClean="0"/>
              <a:t>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7096797" y="4449909"/>
            <a:ext cx="1893010" cy="1271521"/>
            <a:chOff x="2366479" y="4489228"/>
            <a:chExt cx="1893010" cy="1271521"/>
          </a:xfrm>
        </p:grpSpPr>
        <p:cxnSp>
          <p:nvCxnSpPr>
            <p:cNvPr id="61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431581" y="5452972"/>
              <a:ext cx="182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i="1" dirty="0" err="1" smtClean="0">
                  <a:solidFill>
                    <a:srgbClr val="92D050"/>
                  </a:solidFill>
                </a:rPr>
                <a:t>IntersectionAxis</a:t>
              </a:r>
              <a:endParaRPr lang="en-CA" sz="1400" b="1" i="1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z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y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x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834746" y="411480"/>
            <a:ext cx="594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IntersectionAxis</a:t>
            </a:r>
            <a:r>
              <a:rPr lang="en-US" sz="1200" dirty="0" smtClean="0"/>
              <a:t>: Axes where all the </a:t>
            </a:r>
            <a:r>
              <a:rPr lang="en-US" sz="1200" dirty="0" err="1" smtClean="0"/>
              <a:t>fibulaPlanes</a:t>
            </a:r>
            <a:r>
              <a:rPr lang="en-US" sz="1200" dirty="0" smtClean="0"/>
              <a:t> are translated to calculate the intersection with the </a:t>
            </a:r>
            <a:r>
              <a:rPr lang="en-US" sz="1200" dirty="0" err="1" smtClean="0"/>
              <a:t>FibulaModel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GUI defined point over the </a:t>
            </a:r>
            <a:r>
              <a:rPr lang="en-US" sz="1200" dirty="0" err="1" smtClean="0"/>
              <a:t>FibulaLine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same as </a:t>
            </a:r>
            <a:r>
              <a:rPr lang="en-US" sz="1200" dirty="0" err="1" smtClean="0"/>
              <a:t>FibulaX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Y: </a:t>
            </a:r>
            <a:r>
              <a:rPr lang="en-US" sz="1200" dirty="0"/>
              <a:t>same as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</a:t>
            </a:r>
            <a:r>
              <a:rPr lang="en-US" sz="1200" dirty="0"/>
              <a:t>: same as </a:t>
            </a:r>
            <a:r>
              <a:rPr lang="en-US" sz="1200" dirty="0" err="1" smtClean="0"/>
              <a:t>FibulaZ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6" y="58000"/>
            <a:ext cx="7019048" cy="6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16" y="993775"/>
            <a:ext cx="2865120" cy="1325563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Surgical</a:t>
            </a:r>
            <a:r>
              <a:rPr lang="es-MX" dirty="0" smtClean="0"/>
              <a:t> </a:t>
            </a:r>
            <a:r>
              <a:rPr lang="es-MX" dirty="0" err="1" smtClean="0"/>
              <a:t>Guide</a:t>
            </a:r>
            <a:r>
              <a:rPr lang="es-MX" dirty="0" smtClean="0"/>
              <a:t> </a:t>
            </a:r>
            <a:r>
              <a:rPr lang="es-MX" dirty="0" err="1" smtClean="0"/>
              <a:t>Generation</a:t>
            </a:r>
            <a:r>
              <a:rPr lang="es-MX" dirty="0" smtClean="0"/>
              <a:t> </a:t>
            </a:r>
            <a:r>
              <a:rPr lang="es-MX" dirty="0" err="1"/>
              <a:t>p</a:t>
            </a:r>
            <a:r>
              <a:rPr lang="es-MX" dirty="0" err="1" smtClean="0"/>
              <a:t>arameters</a:t>
            </a:r>
            <a:r>
              <a:rPr lang="es-MX" dirty="0" smtClean="0"/>
              <a:t> </a:t>
            </a:r>
            <a:r>
              <a:rPr lang="es-MX" dirty="0" err="1" smtClean="0"/>
              <a:t>definition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183380" y="3760470"/>
            <a:ext cx="1074420" cy="26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200270" y="3368695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biggerMiterBoxHeight</a:t>
            </a:r>
            <a:endParaRPr lang="en-US" sz="1400" dirty="0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5257800" y="3760470"/>
            <a:ext cx="285750" cy="69723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257800" y="443740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biggerMiterBoxWidth</a:t>
            </a:r>
            <a:endParaRPr lang="en-US" sz="1400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5257800" y="2766060"/>
            <a:ext cx="834390" cy="9944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563425" y="231901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biggerMiterBoxLength</a:t>
            </a:r>
            <a:endParaRPr lang="en-US" sz="1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8128000" y="3314700"/>
            <a:ext cx="47625" cy="136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06372" y="3382962"/>
            <a:ext cx="1415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miterBoxWidth</a:t>
            </a:r>
            <a:endParaRPr lang="en-US" sz="1400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8128001" y="2562225"/>
            <a:ext cx="632618" cy="75247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062118" y="2254448"/>
            <a:ext cx="139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miterBoxLength</a:t>
            </a:r>
            <a:endParaRPr lang="en-US" sz="1400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5674995" y="3314700"/>
            <a:ext cx="121954" cy="2221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5796949" y="2408336"/>
            <a:ext cx="1297271" cy="96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742909" y="2165121"/>
            <a:ext cx="10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slotWall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2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 txBox="1">
            <a:spLocks noGrp="1"/>
          </p:cNvSpPr>
          <p:nvPr>
            <p:ph type="title"/>
          </p:nvPr>
        </p:nvSpPr>
        <p:spPr>
          <a:xfrm>
            <a:off x="0" y="142246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miterBoxWidth</a:t>
            </a:r>
            <a:r>
              <a:rPr lang="en-US" sz="3200" dirty="0"/>
              <a:t> = miterBoxSlotWidth+2*</a:t>
            </a:r>
            <a:r>
              <a:rPr lang="en-US" sz="3200" dirty="0" err="1"/>
              <a:t>clearanceFitPrintingTolerance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miterBoxLength</a:t>
            </a:r>
            <a:r>
              <a:rPr lang="en-US" sz="3200" dirty="0"/>
              <a:t> = </a:t>
            </a:r>
            <a:r>
              <a:rPr lang="en-US" sz="3200" dirty="0" err="1"/>
              <a:t>miterBoxSlotLength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miterBoxHeight</a:t>
            </a:r>
            <a:r>
              <a:rPr lang="en-US" sz="3200" dirty="0"/>
              <a:t> = </a:t>
            </a:r>
            <a:r>
              <a:rPr lang="en-US" sz="3200" dirty="0" smtClean="0"/>
              <a:t>70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biggerMiterBoxWidth</a:t>
            </a:r>
            <a:r>
              <a:rPr lang="en-US" sz="3200" dirty="0"/>
              <a:t> = </a:t>
            </a:r>
            <a:r>
              <a:rPr lang="en-US" sz="3200" dirty="0" smtClean="0"/>
              <a:t>miterBoxSlotWidth+2*clearanceFitPrintingTolerance+2*</a:t>
            </a:r>
            <a:r>
              <a:rPr lang="en-US" sz="3200" dirty="0" err="1" smtClean="0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biggerMiterBoxLength</a:t>
            </a:r>
            <a:r>
              <a:rPr lang="en-US" sz="3200" dirty="0"/>
              <a:t> = miterBoxSlotLength+2*</a:t>
            </a:r>
            <a:r>
              <a:rPr lang="en-US" sz="3200" dirty="0" err="1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biggerMiterBoxHeight</a:t>
            </a:r>
            <a:r>
              <a:rPr lang="en-US" sz="3200" dirty="0"/>
              <a:t> = </a:t>
            </a:r>
            <a:r>
              <a:rPr lang="en-US" sz="3200" dirty="0" err="1" smtClean="0"/>
              <a:t>miterBoxSlotHeight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8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601</Words>
  <Application>Microsoft Office PowerPoint</Application>
  <PresentationFormat>Panorámica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Surgical Guide Generation parameters definition</vt:lpstr>
      <vt:lpstr>miterBoxWidth = miterBoxSlotWidth+2*clearanceFitPrintingTolerance miterBoxLength = miterBoxSlotLength miterBoxHeight = 70  biggerMiterBoxWidth = miterBoxSlotWidth+2*clearanceFitPrintingTolerance+2*slotWall biggerMiterBoxLength = miterBoxSlotLength+2*slotWall biggerMiterBoxHeight = miterBoxSlotHeight  </vt:lpstr>
      <vt:lpstr>miterBoxDirectionLine defines the direction the miterBoxes will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82</cp:revision>
  <dcterms:created xsi:type="dcterms:W3CDTF">2020-11-27T17:30:13Z</dcterms:created>
  <dcterms:modified xsi:type="dcterms:W3CDTF">2021-03-09T20:14:16Z</dcterms:modified>
</cp:coreProperties>
</file>