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3" r:id="rId7"/>
    <p:sldId id="262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BD2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66" autoAdjust="0"/>
    <p:restoredTop sz="94660"/>
  </p:normalViewPr>
  <p:slideViewPr>
    <p:cSldViewPr snapToGrid="0">
      <p:cViewPr varScale="1">
        <p:scale>
          <a:sx n="84" d="100"/>
          <a:sy n="84" d="100"/>
        </p:scale>
        <p:origin x="144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CA9BC-C9C2-4B08-B8CB-836DA83C0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73FBED-7658-4E16-BC60-724B42599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A1BBA-C6CD-48AF-B734-94691797B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2021-02-19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B3D4D-7DDF-4FDB-86D4-5B86A9953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AA7F7-C753-4F9F-B1F3-93C00D896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6067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770BE-14AC-48CD-B05D-1256D5FFB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5FA6B-A48B-4BB8-AA9E-BC00BCBEB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70668-FF9D-413D-9275-FAF82F822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2021-02-19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C56A0-B1F8-4B0B-B8E0-A75BF4575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0930A-2290-42B2-B5A3-E115D58A6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8758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2E701D-550C-4930-B980-EA2E48485E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04D523-0331-432F-BD52-9C492D4C1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046EE-7C0B-497B-9A88-9DC6A8FD7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2021-02-19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A57A0-6BAA-4BDC-AE20-D2BFFD2CD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D0AB0-C2FD-4588-A4B6-D043411A0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0544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090CB-36A3-40A8-9688-88C22A8ED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73578-4A34-4BA3-88CB-8785A3782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F6B58-FD37-488A-A774-375576B69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2021-02-19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FAF44-94FD-4096-AD3A-2EC30D7FE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A7C02-ED55-4431-8521-938E6FEA5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272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D5183-DBC8-4843-A357-94330FE5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E0465-13F3-4EF0-BA46-4CB1DE744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06B15-85BE-413E-A068-FD6810D8F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2021-02-19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930E7-FA35-4641-A161-794D0DCBA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FAB99-C6B5-4A31-90E5-F16BD7BF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2751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81C0-7732-4BD6-A896-8AF458155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CCB82-6053-4CC6-AC9E-D96BB87CEC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A7B75-819A-4871-8E54-F745B0659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D4D76-8EEB-4747-9968-9CBED2378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2021-02-19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965B3-9D2D-4138-BB7D-777C9887B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2169A-9F2B-46DA-ACC0-0E062E6E3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7274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BDA21-BE51-46DF-9C8C-7C2D5D875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61D5C-BC45-4F48-ABE7-2A406625C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FCC7A-84DE-4E0D-AD4B-21C0F1598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2E9D4C-3E60-4890-8F65-06B3F9BF1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B88E5-4DE8-4429-8DF6-BD235D1307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739400-979B-46A7-9FA7-37888F1D5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2021-02-19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ED7CB5-32FF-46BD-B918-D6672149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3D71D9-6BCC-4E73-AD1D-DCB93029F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050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35A1C-97C1-4170-8255-CE83ED0B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FF88BA-D249-49B0-9C41-429264626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2021-02-19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2A7E2E-2503-4243-8FF6-A247BB88F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E5147-33CB-4398-882B-5AC18FA9C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670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E97183-7481-4C1B-A6E9-4AEA0AB0C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2021-02-19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94BE5E-C013-4D77-98C9-0C313C61B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BBC9F-67FC-457A-956B-EA88AE62F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9370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D1FFF-59EA-41C2-B9AF-CA305A11F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E2BF0-6BD0-49D8-ACDC-AFE2A413A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F7760-95DF-486D-BCE8-70455D99F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FE039-B233-4392-9199-806093908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2021-02-19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3F3EF-196C-4304-ABAA-D8C838A4B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DEF59-181C-4E56-A04D-E3BB14590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9939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61FC6-7C2A-4A56-B6F8-834E1E4F3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0A97EB-92A4-456B-9AEE-B3D45F78C4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4CB31-D75F-46A7-B60D-9243EDBA2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E73FA-7A14-4927-ABF0-82180150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2021-02-19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47A28-F5EA-4C07-9F08-228D0E41D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C048A-19D7-499A-96BD-7AC2F8AF1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554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CEACE0-337B-46A8-AB71-16AE33DBC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72AAA-C55D-48E2-8406-CFE1AF117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0C323-C3BE-446A-A8A8-CF46EAF666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168D3-9BA9-4B67-B593-8F465BBDFFE3}" type="datetimeFigureOut">
              <a:rPr lang="en-CA" smtClean="0"/>
              <a:t>2021-02-19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7946E-EC3D-42EA-AA23-2BC68BB14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CC955-A37F-4C56-B766-CAE7CD2C6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9C457-2A57-48F1-B567-73EB210D3A2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7172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9EA89-DF6B-4D60-BCD2-E68B32ECF8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design overview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518A1-DCD7-4BBD-9FC0-FBA1635C96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1979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creenshot from 2020-10-29 23-18-34">
            <a:extLst>
              <a:ext uri="{FF2B5EF4-FFF2-40B4-BE49-F238E27FC236}">
                <a16:creationId xmlns:a16="http://schemas.microsoft.com/office/drawing/2014/main" id="{DD13C62D-E7F3-4171-A6BA-6D02A66376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4" t="11111" r="20145" b="3580"/>
          <a:stretch/>
        </p:blipFill>
        <p:spPr bwMode="auto">
          <a:xfrm>
            <a:off x="2538932" y="88231"/>
            <a:ext cx="6637867" cy="585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6CD498D7-DE1B-4A6B-8D7F-11948E9BF936}"/>
              </a:ext>
            </a:extLst>
          </p:cNvPr>
          <p:cNvSpPr/>
          <p:nvPr/>
        </p:nvSpPr>
        <p:spPr>
          <a:xfrm>
            <a:off x="6720229" y="6075375"/>
            <a:ext cx="2193185" cy="694394"/>
          </a:xfrm>
          <a:prstGeom prst="wedgeRectCallout">
            <a:avLst>
              <a:gd name="adj1" fmla="val 16471"/>
              <a:gd name="adj2" fmla="val -11670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FibulaSegmentation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vtkMRMLSegmentationNode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2D44FB91-35B4-4A05-A393-3B5462F63D7C}"/>
              </a:ext>
            </a:extLst>
          </p:cNvPr>
          <p:cNvSpPr/>
          <p:nvPr/>
        </p:nvSpPr>
        <p:spPr>
          <a:xfrm>
            <a:off x="470264" y="762129"/>
            <a:ext cx="2418983" cy="694394"/>
          </a:xfrm>
          <a:prstGeom prst="wedgeRectCallout">
            <a:avLst>
              <a:gd name="adj1" fmla="val 70653"/>
              <a:gd name="adj2" fmla="val 96164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MandibleSegmentation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vtkMRMLSegmentationNode</a:t>
            </a:r>
            <a:endParaRPr lang="en-CA" sz="14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CD53984-07A6-4433-B7CC-F2942157D164}"/>
              </a:ext>
            </a:extLst>
          </p:cNvPr>
          <p:cNvCxnSpPr>
            <a:cxnSpLocks/>
          </p:cNvCxnSpPr>
          <p:nvPr/>
        </p:nvCxnSpPr>
        <p:spPr>
          <a:xfrm>
            <a:off x="1480917" y="3925732"/>
            <a:ext cx="8318977" cy="18769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EA6496B1-9699-4462-B536-EBE92CB4D7E4}"/>
              </a:ext>
            </a:extLst>
          </p:cNvPr>
          <p:cNvSpPr/>
          <p:nvPr/>
        </p:nvSpPr>
        <p:spPr>
          <a:xfrm>
            <a:off x="9461634" y="3789691"/>
            <a:ext cx="2406928" cy="1513827"/>
          </a:xfrm>
          <a:prstGeom prst="wedgeRectCallout">
            <a:avLst>
              <a:gd name="adj1" fmla="val -45706"/>
              <a:gd name="adj2" fmla="val 77798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FibulaLine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(straight line on the surface of the fibula)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vtkMRMLMarkupsLineNode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C684C26B-D29B-4C43-B4C1-907BA58F24FF}"/>
              </a:ext>
            </a:extLst>
          </p:cNvPr>
          <p:cNvSpPr/>
          <p:nvPr/>
        </p:nvSpPr>
        <p:spPr>
          <a:xfrm>
            <a:off x="4923722" y="217467"/>
            <a:ext cx="3105238" cy="1284884"/>
          </a:xfrm>
          <a:prstGeom prst="wedgeRectCallout">
            <a:avLst>
              <a:gd name="adj1" fmla="val -52613"/>
              <a:gd name="adj2" fmla="val 10621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MandibleCutPlanes</a:t>
            </a:r>
            <a:r>
              <a:rPr lang="en-US" dirty="0">
                <a:solidFill>
                  <a:schemeClr val="tx1"/>
                </a:solidFill>
              </a:rPr>
              <a:t> (multiple)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(center is snapped to </a:t>
            </a:r>
            <a:r>
              <a:rPr lang="en-US" dirty="0" err="1">
                <a:solidFill>
                  <a:schemeClr val="tx1"/>
                </a:solidFill>
              </a:rPr>
              <a:t>MandibleCurve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vtkMRMLMarkupsPlaneNode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1" name="Flowchart: Data 10">
            <a:extLst>
              <a:ext uri="{FF2B5EF4-FFF2-40B4-BE49-F238E27FC236}">
                <a16:creationId xmlns:a16="http://schemas.microsoft.com/office/drawing/2014/main" id="{E8D0ED5C-EB97-4689-893B-E7B4E0E91044}"/>
              </a:ext>
            </a:extLst>
          </p:cNvPr>
          <p:cNvSpPr/>
          <p:nvPr/>
        </p:nvSpPr>
        <p:spPr>
          <a:xfrm>
            <a:off x="3971661" y="4124090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3F783691-A870-4E59-880C-533C2D773442}"/>
              </a:ext>
            </a:extLst>
          </p:cNvPr>
          <p:cNvSpPr/>
          <p:nvPr/>
        </p:nvSpPr>
        <p:spPr>
          <a:xfrm>
            <a:off x="470264" y="5378644"/>
            <a:ext cx="3105238" cy="1284884"/>
          </a:xfrm>
          <a:prstGeom prst="wedgeRectCallout">
            <a:avLst>
              <a:gd name="adj1" fmla="val 63625"/>
              <a:gd name="adj2" fmla="val -7432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FibulaCutPlanes</a:t>
            </a:r>
            <a:r>
              <a:rPr lang="en-US" dirty="0">
                <a:solidFill>
                  <a:schemeClr val="tx1"/>
                </a:solidFill>
              </a:rPr>
              <a:t> (multiple)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(placed automatically, based on </a:t>
            </a:r>
            <a:r>
              <a:rPr lang="en-US" dirty="0" err="1">
                <a:solidFill>
                  <a:schemeClr val="tx1"/>
                </a:solidFill>
              </a:rPr>
              <a:t>MandibleCurve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 err="1">
                <a:solidFill>
                  <a:schemeClr val="tx1"/>
                </a:solidFill>
              </a:rPr>
              <a:t>MandibleCutPlanes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vtkMRMLMarkupsPlaneNode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AB93836-7FB6-48E0-907A-1A5C27BF18A4}"/>
              </a:ext>
            </a:extLst>
          </p:cNvPr>
          <p:cNvSpPr/>
          <p:nvPr/>
        </p:nvSpPr>
        <p:spPr>
          <a:xfrm>
            <a:off x="4064917" y="1801068"/>
            <a:ext cx="3234096" cy="1904652"/>
          </a:xfrm>
          <a:custGeom>
            <a:avLst/>
            <a:gdLst>
              <a:gd name="connsiteX0" fmla="*/ 0 w 3234096"/>
              <a:gd name="connsiteY0" fmla="*/ 364067 h 1904652"/>
              <a:gd name="connsiteX1" fmla="*/ 524933 w 3234096"/>
              <a:gd name="connsiteY1" fmla="*/ 1507067 h 1904652"/>
              <a:gd name="connsiteX2" fmla="*/ 2345266 w 3234096"/>
              <a:gd name="connsiteY2" fmla="*/ 1896534 h 1904652"/>
              <a:gd name="connsiteX3" fmla="*/ 3225800 w 3234096"/>
              <a:gd name="connsiteY3" fmla="*/ 1727200 h 1904652"/>
              <a:gd name="connsiteX4" fmla="*/ 2810933 w 3234096"/>
              <a:gd name="connsiteY4" fmla="*/ 1219200 h 1904652"/>
              <a:gd name="connsiteX5" fmla="*/ 2201333 w 3234096"/>
              <a:gd name="connsiteY5" fmla="*/ 465667 h 1904652"/>
              <a:gd name="connsiteX6" fmla="*/ 1735666 w 3234096"/>
              <a:gd name="connsiteY6" fmla="*/ 135467 h 1904652"/>
              <a:gd name="connsiteX7" fmla="*/ 1735666 w 3234096"/>
              <a:gd name="connsiteY7" fmla="*/ 135467 h 1904652"/>
              <a:gd name="connsiteX8" fmla="*/ 1761066 w 3234096"/>
              <a:gd name="connsiteY8" fmla="*/ 0 h 190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34096" h="1904652">
                <a:moveTo>
                  <a:pt x="0" y="364067"/>
                </a:moveTo>
                <a:cubicBezTo>
                  <a:pt x="67027" y="807861"/>
                  <a:pt x="134055" y="1251656"/>
                  <a:pt x="524933" y="1507067"/>
                </a:cubicBezTo>
                <a:cubicBezTo>
                  <a:pt x="915811" y="1762478"/>
                  <a:pt x="1895122" y="1859845"/>
                  <a:pt x="2345266" y="1896534"/>
                </a:cubicBezTo>
                <a:cubicBezTo>
                  <a:pt x="2795410" y="1933223"/>
                  <a:pt x="3148189" y="1840089"/>
                  <a:pt x="3225800" y="1727200"/>
                </a:cubicBezTo>
                <a:cubicBezTo>
                  <a:pt x="3303411" y="1614311"/>
                  <a:pt x="2810933" y="1219200"/>
                  <a:pt x="2810933" y="1219200"/>
                </a:cubicBezTo>
                <a:cubicBezTo>
                  <a:pt x="2640189" y="1008945"/>
                  <a:pt x="2380544" y="646289"/>
                  <a:pt x="2201333" y="465667"/>
                </a:cubicBezTo>
                <a:cubicBezTo>
                  <a:pt x="2022122" y="285045"/>
                  <a:pt x="1735666" y="135467"/>
                  <a:pt x="1735666" y="135467"/>
                </a:cubicBezTo>
                <a:lnTo>
                  <a:pt x="1735666" y="135467"/>
                </a:lnTo>
                <a:lnTo>
                  <a:pt x="1761066" y="0"/>
                </a:lnTo>
              </a:path>
            </a:pathLst>
          </a:cu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AEAD6ADE-B251-4EAF-BD25-F6654A546AA7}"/>
              </a:ext>
            </a:extLst>
          </p:cNvPr>
          <p:cNvSpPr/>
          <p:nvPr/>
        </p:nvSpPr>
        <p:spPr>
          <a:xfrm>
            <a:off x="272785" y="2122031"/>
            <a:ext cx="2885351" cy="1199570"/>
          </a:xfrm>
          <a:prstGeom prst="wedgeRectCallout">
            <a:avLst>
              <a:gd name="adj1" fmla="val 80470"/>
              <a:gd name="adj2" fmla="val -27598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MandibleCurve</a:t>
            </a:r>
            <a:endParaRPr lang="en-US" dirty="0"/>
          </a:p>
          <a:p>
            <a:pPr algn="ctr"/>
            <a:r>
              <a:rPr lang="en-US" dirty="0"/>
              <a:t>(curve outside the bone, surface)</a:t>
            </a:r>
          </a:p>
          <a:p>
            <a:pPr algn="ctr"/>
            <a:r>
              <a:rPr lang="en-US" sz="1400" dirty="0" err="1"/>
              <a:t>vtkMRMLMarkupsCurveNode</a:t>
            </a:r>
            <a:endParaRPr lang="en-CA" sz="14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13ED44A-A334-456A-8CA9-579D5222801F}"/>
              </a:ext>
            </a:extLst>
          </p:cNvPr>
          <p:cNvCxnSpPr>
            <a:cxnSpLocks/>
          </p:cNvCxnSpPr>
          <p:nvPr/>
        </p:nvCxnSpPr>
        <p:spPr>
          <a:xfrm flipH="1">
            <a:off x="5274645" y="1502351"/>
            <a:ext cx="962526" cy="1219465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78C39E9-3DEE-4D39-94B7-F366BE64D3F8}"/>
              </a:ext>
            </a:extLst>
          </p:cNvPr>
          <p:cNvCxnSpPr>
            <a:cxnSpLocks/>
          </p:cNvCxnSpPr>
          <p:nvPr/>
        </p:nvCxnSpPr>
        <p:spPr>
          <a:xfrm>
            <a:off x="6237171" y="1502351"/>
            <a:ext cx="548640" cy="1511113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59FF107-A9E6-47E9-83DD-727A922521C2}"/>
              </a:ext>
            </a:extLst>
          </p:cNvPr>
          <p:cNvCxnSpPr>
            <a:cxnSpLocks/>
          </p:cNvCxnSpPr>
          <p:nvPr/>
        </p:nvCxnSpPr>
        <p:spPr>
          <a:xfrm flipV="1">
            <a:off x="3034932" y="4864195"/>
            <a:ext cx="2605473" cy="514449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4870D39-810C-463D-9148-ACC76502FF97}"/>
              </a:ext>
            </a:extLst>
          </p:cNvPr>
          <p:cNvCxnSpPr>
            <a:cxnSpLocks/>
          </p:cNvCxnSpPr>
          <p:nvPr/>
        </p:nvCxnSpPr>
        <p:spPr>
          <a:xfrm flipV="1">
            <a:off x="2883657" y="4364676"/>
            <a:ext cx="465935" cy="964548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54F034E-CA8D-4472-B955-5260DA5FB083}"/>
              </a:ext>
            </a:extLst>
          </p:cNvPr>
          <p:cNvCxnSpPr>
            <a:cxnSpLocks/>
          </p:cNvCxnSpPr>
          <p:nvPr/>
        </p:nvCxnSpPr>
        <p:spPr>
          <a:xfrm flipV="1">
            <a:off x="3551715" y="5288482"/>
            <a:ext cx="3824244" cy="325096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Data 55">
            <a:extLst>
              <a:ext uri="{FF2B5EF4-FFF2-40B4-BE49-F238E27FC236}">
                <a16:creationId xmlns:a16="http://schemas.microsoft.com/office/drawing/2014/main" id="{E7074E28-77CF-44E4-8270-7176AFDDCB13}"/>
              </a:ext>
            </a:extLst>
          </p:cNvPr>
          <p:cNvSpPr/>
          <p:nvPr/>
        </p:nvSpPr>
        <p:spPr>
          <a:xfrm>
            <a:off x="3110764" y="3731254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Flowchart: Data 56">
            <a:extLst>
              <a:ext uri="{FF2B5EF4-FFF2-40B4-BE49-F238E27FC236}">
                <a16:creationId xmlns:a16="http://schemas.microsoft.com/office/drawing/2014/main" id="{57E1AC22-CEE9-4114-AFF7-A047E0E03A33}"/>
              </a:ext>
            </a:extLst>
          </p:cNvPr>
          <p:cNvSpPr/>
          <p:nvPr/>
        </p:nvSpPr>
        <p:spPr>
          <a:xfrm>
            <a:off x="5317728" y="4286638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Flowchart: Data 57">
            <a:extLst>
              <a:ext uri="{FF2B5EF4-FFF2-40B4-BE49-F238E27FC236}">
                <a16:creationId xmlns:a16="http://schemas.microsoft.com/office/drawing/2014/main" id="{F9AD8DB0-B785-4A68-BF24-37B360FEF669}"/>
              </a:ext>
            </a:extLst>
          </p:cNvPr>
          <p:cNvSpPr/>
          <p:nvPr/>
        </p:nvSpPr>
        <p:spPr>
          <a:xfrm>
            <a:off x="7113052" y="4638266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Flowchart: Data 58">
            <a:extLst>
              <a:ext uri="{FF2B5EF4-FFF2-40B4-BE49-F238E27FC236}">
                <a16:creationId xmlns:a16="http://schemas.microsoft.com/office/drawing/2014/main" id="{12942292-3995-4983-A97D-2D99525BA35E}"/>
              </a:ext>
            </a:extLst>
          </p:cNvPr>
          <p:cNvSpPr/>
          <p:nvPr/>
        </p:nvSpPr>
        <p:spPr>
          <a:xfrm rot="1109391">
            <a:off x="5380686" y="4343115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Flowchart: Data 59">
            <a:extLst>
              <a:ext uri="{FF2B5EF4-FFF2-40B4-BE49-F238E27FC236}">
                <a16:creationId xmlns:a16="http://schemas.microsoft.com/office/drawing/2014/main" id="{BE614F4B-DE04-4EF2-A9B9-26E58D138BBF}"/>
              </a:ext>
            </a:extLst>
          </p:cNvPr>
          <p:cNvSpPr/>
          <p:nvPr/>
        </p:nvSpPr>
        <p:spPr>
          <a:xfrm rot="1304837">
            <a:off x="4059010" y="4144753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Flowchart: Data 23">
            <a:extLst>
              <a:ext uri="{FF2B5EF4-FFF2-40B4-BE49-F238E27FC236}">
                <a16:creationId xmlns:a16="http://schemas.microsoft.com/office/drawing/2014/main" id="{D598C644-12D2-43D7-881F-62FDA5F3D3A5}"/>
              </a:ext>
            </a:extLst>
          </p:cNvPr>
          <p:cNvSpPr/>
          <p:nvPr/>
        </p:nvSpPr>
        <p:spPr>
          <a:xfrm rot="1304837">
            <a:off x="4673315" y="2723783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Flowchart: Data 24">
            <a:extLst>
              <a:ext uri="{FF2B5EF4-FFF2-40B4-BE49-F238E27FC236}">
                <a16:creationId xmlns:a16="http://schemas.microsoft.com/office/drawing/2014/main" id="{E2F44DDB-B8CB-4087-9F1C-D6F66F19C3FE}"/>
              </a:ext>
            </a:extLst>
          </p:cNvPr>
          <p:cNvSpPr/>
          <p:nvPr/>
        </p:nvSpPr>
        <p:spPr>
          <a:xfrm rot="1304837">
            <a:off x="6371510" y="3075635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Flowchart: Data 25">
            <a:extLst>
              <a:ext uri="{FF2B5EF4-FFF2-40B4-BE49-F238E27FC236}">
                <a16:creationId xmlns:a16="http://schemas.microsoft.com/office/drawing/2014/main" id="{DCC6A0B4-2956-4E3C-9B18-136261B9941C}"/>
              </a:ext>
            </a:extLst>
          </p:cNvPr>
          <p:cNvSpPr/>
          <p:nvPr/>
        </p:nvSpPr>
        <p:spPr>
          <a:xfrm rot="626992">
            <a:off x="5456950" y="2992229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Flowchart: Data 26">
            <a:extLst>
              <a:ext uri="{FF2B5EF4-FFF2-40B4-BE49-F238E27FC236}">
                <a16:creationId xmlns:a16="http://schemas.microsoft.com/office/drawing/2014/main" id="{522F8BB3-C158-4AA7-9E79-F062DF25849F}"/>
              </a:ext>
            </a:extLst>
          </p:cNvPr>
          <p:cNvSpPr/>
          <p:nvPr/>
        </p:nvSpPr>
        <p:spPr>
          <a:xfrm rot="13993089" flipH="1">
            <a:off x="4098420" y="1893789"/>
            <a:ext cx="494494" cy="1595506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E90BB7-F5B0-4E3B-9BEF-4B3FC468DFBF}"/>
              </a:ext>
            </a:extLst>
          </p:cNvPr>
          <p:cNvSpPr txBox="1"/>
          <p:nvPr/>
        </p:nvSpPr>
        <p:spPr>
          <a:xfrm>
            <a:off x="8802293" y="161181"/>
            <a:ext cx="310523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Phase 1:</a:t>
            </a:r>
          </a:p>
          <a:p>
            <a:pPr marL="285750" indent="-285750">
              <a:buFontTx/>
              <a:buChar char="-"/>
            </a:pPr>
            <a:r>
              <a:rPr lang="en-US" dirty="0"/>
              <a:t>Segment mandible and fibula</a:t>
            </a:r>
          </a:p>
          <a:p>
            <a:pPr marL="285750" indent="-285750">
              <a:buFontTx/>
              <a:buChar char="-"/>
            </a:pPr>
            <a:r>
              <a:rPr lang="en-US" dirty="0"/>
              <a:t>Define </a:t>
            </a:r>
            <a:r>
              <a:rPr lang="en-US" dirty="0" err="1"/>
              <a:t>MandibleCurve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Define </a:t>
            </a:r>
            <a:r>
              <a:rPr lang="en-US" dirty="0" err="1"/>
              <a:t>FibulaLine</a:t>
            </a:r>
            <a:r>
              <a:rPr lang="en-US" dirty="0"/>
              <a:t> axis and front direction</a:t>
            </a:r>
          </a:p>
          <a:p>
            <a:pPr marL="285750" indent="-285750">
              <a:buFontTx/>
              <a:buChar char="-"/>
            </a:pPr>
            <a:r>
              <a:rPr lang="en-CA" dirty="0"/>
              <a:t>Define 3-6 planes along the </a:t>
            </a:r>
            <a:r>
              <a:rPr lang="en-CA" dirty="0" err="1"/>
              <a:t>MandibleCurve</a:t>
            </a:r>
            <a:endParaRPr lang="en-CA" dirty="0"/>
          </a:p>
          <a:p>
            <a:r>
              <a:rPr lang="en-CA" dirty="0"/>
              <a:t>Phase 2:</a:t>
            </a:r>
          </a:p>
          <a:p>
            <a:pPr marL="285750" indent="-285750">
              <a:buFontTx/>
              <a:buChar char="-"/>
            </a:pPr>
            <a:r>
              <a:rPr lang="en-CA" dirty="0"/>
              <a:t>Generate cutting guide</a:t>
            </a:r>
          </a:p>
          <a:p>
            <a:r>
              <a:rPr lang="en-CA" dirty="0"/>
              <a:t>Phase 3:</a:t>
            </a:r>
          </a:p>
          <a:p>
            <a:pPr marL="285750" indent="-285750">
              <a:buFontTx/>
              <a:buChar char="-"/>
            </a:pPr>
            <a:r>
              <a:rPr lang="en-CA" dirty="0"/>
              <a:t>Blood vessel visualization</a:t>
            </a:r>
          </a:p>
          <a:p>
            <a:endParaRPr lang="en-CA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A8ECE0-8651-4424-B577-CFCCA4A451ED}"/>
              </a:ext>
            </a:extLst>
          </p:cNvPr>
          <p:cNvSpPr txBox="1"/>
          <p:nvPr/>
        </p:nvSpPr>
        <p:spPr>
          <a:xfrm>
            <a:off x="4591774" y="1657182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CA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1E0FFA-2FEB-4201-AE9E-331405F41E40}"/>
              </a:ext>
            </a:extLst>
          </p:cNvPr>
          <p:cNvSpPr txBox="1"/>
          <p:nvPr/>
        </p:nvSpPr>
        <p:spPr>
          <a:xfrm>
            <a:off x="3669225" y="3430969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CA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0D93406-CF5A-4B99-A7FC-7614EE40F916}"/>
              </a:ext>
            </a:extLst>
          </p:cNvPr>
          <p:cNvSpPr txBox="1"/>
          <p:nvPr/>
        </p:nvSpPr>
        <p:spPr>
          <a:xfrm>
            <a:off x="3964154" y="3748575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CA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6137A8-3A86-40BB-8B7F-72A9B6D9FB2F}"/>
              </a:ext>
            </a:extLst>
          </p:cNvPr>
          <p:cNvSpPr txBox="1"/>
          <p:nvPr/>
        </p:nvSpPr>
        <p:spPr>
          <a:xfrm>
            <a:off x="4748209" y="3956365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CA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916AFB-B244-46A4-BFC2-DF758643DBBE}"/>
              </a:ext>
            </a:extLst>
          </p:cNvPr>
          <p:cNvSpPr txBox="1"/>
          <p:nvPr/>
        </p:nvSpPr>
        <p:spPr>
          <a:xfrm>
            <a:off x="4923722" y="2380346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1ED8BB0-2185-463D-91D5-C6CD129493F1}"/>
              </a:ext>
            </a:extLst>
          </p:cNvPr>
          <p:cNvSpPr txBox="1"/>
          <p:nvPr/>
        </p:nvSpPr>
        <p:spPr>
          <a:xfrm>
            <a:off x="5687485" y="2634338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CA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3793A0-B386-4ABF-B6BB-C2BD40727899}"/>
              </a:ext>
            </a:extLst>
          </p:cNvPr>
          <p:cNvSpPr txBox="1"/>
          <p:nvPr/>
        </p:nvSpPr>
        <p:spPr>
          <a:xfrm>
            <a:off x="5162326" y="4117907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CA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71C2FD7-E431-41E2-8F9F-FA25FC4FEE57}"/>
              </a:ext>
            </a:extLst>
          </p:cNvPr>
          <p:cNvSpPr txBox="1"/>
          <p:nvPr/>
        </p:nvSpPr>
        <p:spPr>
          <a:xfrm>
            <a:off x="6091354" y="4378986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CA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46D89E2-8A9D-4F3B-9807-D634BFEE7A96}"/>
              </a:ext>
            </a:extLst>
          </p:cNvPr>
          <p:cNvSpPr txBox="1"/>
          <p:nvPr/>
        </p:nvSpPr>
        <p:spPr>
          <a:xfrm>
            <a:off x="6847180" y="2778863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CA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434E89F-A131-44FF-B6F9-063777CCF835}"/>
              </a:ext>
            </a:extLst>
          </p:cNvPr>
          <p:cNvSpPr txBox="1"/>
          <p:nvPr/>
        </p:nvSpPr>
        <p:spPr>
          <a:xfrm>
            <a:off x="7230994" y="4247667"/>
            <a:ext cx="103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CA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8B7E665-0651-4D0F-8ABC-3C58AE2382B3}"/>
              </a:ext>
            </a:extLst>
          </p:cNvPr>
          <p:cNvGrpSpPr/>
          <p:nvPr/>
        </p:nvGrpSpPr>
        <p:grpSpPr>
          <a:xfrm>
            <a:off x="2298715" y="3397350"/>
            <a:ext cx="2235865" cy="1469882"/>
            <a:chOff x="2298715" y="3397350"/>
            <a:chExt cx="2235865" cy="1469882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EDA97FD4-388E-40D8-A32A-BC25A61D68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4436" y="3570874"/>
              <a:ext cx="68247" cy="717683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147AA89-77A2-4390-90D9-BCB853971A7E}"/>
                </a:ext>
              </a:extLst>
            </p:cNvPr>
            <p:cNvCxnSpPr>
              <a:cxnSpLocks/>
            </p:cNvCxnSpPr>
            <p:nvPr/>
          </p:nvCxnSpPr>
          <p:spPr>
            <a:xfrm>
              <a:off x="3041053" y="4302573"/>
              <a:ext cx="760384" cy="156099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1164CEC-C994-43F1-B3A6-204C57D406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1757" y="4302573"/>
              <a:ext cx="553729" cy="271697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197CCBE-9C58-4BC0-9C20-8D20E171349D}"/>
                </a:ext>
              </a:extLst>
            </p:cNvPr>
            <p:cNvSpPr txBox="1"/>
            <p:nvPr/>
          </p:nvSpPr>
          <p:spPr>
            <a:xfrm>
              <a:off x="2298715" y="3957963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6">
                      <a:lumMod val="75000"/>
                    </a:schemeClr>
                  </a:solidFill>
                </a:rPr>
                <a:t>Fibula</a:t>
              </a:r>
              <a:endParaRPr lang="en-CA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6B789A9-2BCB-4080-B4D5-B3D0DAD6B8D4}"/>
                </a:ext>
              </a:extLst>
            </p:cNvPr>
            <p:cNvSpPr txBox="1"/>
            <p:nvPr/>
          </p:nvSpPr>
          <p:spPr>
            <a:xfrm>
              <a:off x="3642396" y="4050330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i="1" dirty="0">
                  <a:solidFill>
                    <a:schemeClr val="accent6">
                      <a:lumMod val="75000"/>
                    </a:schemeClr>
                  </a:solidFill>
                </a:rPr>
                <a:t>z</a:t>
              </a:r>
              <a:endParaRPr lang="en-CA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237FAFB-C4E9-432A-A599-50189C05785A}"/>
                </a:ext>
              </a:extLst>
            </p:cNvPr>
            <p:cNvSpPr txBox="1"/>
            <p:nvPr/>
          </p:nvSpPr>
          <p:spPr>
            <a:xfrm>
              <a:off x="2777041" y="3397350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i="1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  <a:endParaRPr lang="en-CA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B59B42A-0CC2-4FFF-B452-1325779E4544}"/>
                </a:ext>
              </a:extLst>
            </p:cNvPr>
            <p:cNvSpPr txBox="1"/>
            <p:nvPr/>
          </p:nvSpPr>
          <p:spPr>
            <a:xfrm>
              <a:off x="2543308" y="4497900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i="1" dirty="0">
                  <a:solidFill>
                    <a:schemeClr val="accent6">
                      <a:lumMod val="75000"/>
                    </a:schemeClr>
                  </a:solidFill>
                </a:rPr>
                <a:t>y</a:t>
              </a:r>
              <a:endParaRPr lang="en-CA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A670130-CB41-4CBA-8E29-0324A3827865}"/>
              </a:ext>
            </a:extLst>
          </p:cNvPr>
          <p:cNvGrpSpPr/>
          <p:nvPr/>
        </p:nvGrpSpPr>
        <p:grpSpPr>
          <a:xfrm>
            <a:off x="3913073" y="1892034"/>
            <a:ext cx="2854769" cy="1640152"/>
            <a:chOff x="3913073" y="1892034"/>
            <a:chExt cx="2854769" cy="1640152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DD0435A6-F6C7-4EB7-953B-FAD1E73552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00468" y="2065558"/>
              <a:ext cx="68247" cy="717683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D594419-1274-45BE-9A8E-D05F629451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7085" y="2481283"/>
              <a:ext cx="717790" cy="315974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66F4D17-A60C-4AA5-8B09-758842849D73}"/>
                </a:ext>
              </a:extLst>
            </p:cNvPr>
            <p:cNvCxnSpPr>
              <a:cxnSpLocks/>
            </p:cNvCxnSpPr>
            <p:nvPr/>
          </p:nvCxnSpPr>
          <p:spPr>
            <a:xfrm>
              <a:off x="4211519" y="2797257"/>
              <a:ext cx="222408" cy="55160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0FDA3ED-4465-4910-B87D-2935515366C4}"/>
                </a:ext>
              </a:extLst>
            </p:cNvPr>
            <p:cNvSpPr txBox="1"/>
            <p:nvPr/>
          </p:nvSpPr>
          <p:spPr>
            <a:xfrm>
              <a:off x="4288840" y="1963653"/>
              <a:ext cx="24790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1" dirty="0" err="1">
                  <a:solidFill>
                    <a:schemeClr val="accent6">
                      <a:lumMod val="75000"/>
                    </a:schemeClr>
                  </a:solidFill>
                </a:rPr>
                <a:t>MandiblePlaneStraight</a:t>
              </a:r>
              <a:endParaRPr lang="en-CA" sz="1600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E4AFC15-CCC5-42B8-B8F5-5C85D5A3C140}"/>
                </a:ext>
              </a:extLst>
            </p:cNvPr>
            <p:cNvSpPr txBox="1"/>
            <p:nvPr/>
          </p:nvSpPr>
          <p:spPr>
            <a:xfrm>
              <a:off x="4778428" y="2545014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  <a:endParaRPr lang="en-CA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5EED04B-9A28-4CC4-A4C1-71F6A94690B4}"/>
                </a:ext>
              </a:extLst>
            </p:cNvPr>
            <p:cNvSpPr txBox="1"/>
            <p:nvPr/>
          </p:nvSpPr>
          <p:spPr>
            <a:xfrm>
              <a:off x="3913073" y="1892034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6">
                      <a:lumMod val="75000"/>
                    </a:schemeClr>
                  </a:solidFill>
                </a:rPr>
                <a:t>y</a:t>
              </a:r>
              <a:endParaRPr lang="en-CA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12CC2E0-D325-4F07-879F-88A818717098}"/>
                </a:ext>
              </a:extLst>
            </p:cNvPr>
            <p:cNvSpPr txBox="1"/>
            <p:nvPr/>
          </p:nvSpPr>
          <p:spPr>
            <a:xfrm>
              <a:off x="4136949" y="3162854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6">
                      <a:lumMod val="75000"/>
                    </a:schemeClr>
                  </a:solidFill>
                </a:rPr>
                <a:t>z</a:t>
              </a:r>
              <a:endParaRPr lang="en-CA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0B91578-C9B9-49D6-BE50-E69A9C7B9B63}"/>
              </a:ext>
            </a:extLst>
          </p:cNvPr>
          <p:cNvGrpSpPr/>
          <p:nvPr/>
        </p:nvGrpSpPr>
        <p:grpSpPr>
          <a:xfrm>
            <a:off x="2934362" y="1951792"/>
            <a:ext cx="2787454" cy="1707321"/>
            <a:chOff x="-42647" y="-1843269"/>
            <a:chExt cx="2787454" cy="1707321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4D94250-2F2E-4EAD-9D59-3B751F4BF5BD}"/>
                </a:ext>
              </a:extLst>
            </p:cNvPr>
            <p:cNvSpPr txBox="1"/>
            <p:nvPr/>
          </p:nvSpPr>
          <p:spPr>
            <a:xfrm>
              <a:off x="-42647" y="-1580771"/>
              <a:ext cx="24790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1" dirty="0" err="1">
                  <a:solidFill>
                    <a:srgbClr val="7030A0"/>
                  </a:solidFill>
                </a:rPr>
                <a:t>MandiblePlane</a:t>
              </a:r>
              <a:endParaRPr lang="en-CA" sz="1600" b="1" i="1" dirty="0">
                <a:solidFill>
                  <a:srgbClr val="7030A0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A1D98F1-437F-4E75-B2AC-B31B367BBAED}"/>
                </a:ext>
              </a:extLst>
            </p:cNvPr>
            <p:cNvSpPr txBox="1"/>
            <p:nvPr/>
          </p:nvSpPr>
          <p:spPr>
            <a:xfrm>
              <a:off x="1852623" y="-1045234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7030A0"/>
                  </a:solidFill>
                </a:rPr>
                <a:t>x</a:t>
              </a:r>
              <a:endParaRPr lang="en-CA" b="1" i="1" dirty="0">
                <a:solidFill>
                  <a:srgbClr val="7030A0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604BDB7-B439-449D-BE65-F9D65084561E}"/>
                </a:ext>
              </a:extLst>
            </p:cNvPr>
            <p:cNvSpPr txBox="1"/>
            <p:nvPr/>
          </p:nvSpPr>
          <p:spPr>
            <a:xfrm>
              <a:off x="1605847" y="-1843269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7030A0"/>
                  </a:solidFill>
                </a:rPr>
                <a:t>y</a:t>
              </a:r>
              <a:endParaRPr lang="en-CA" b="1" i="1" dirty="0">
                <a:solidFill>
                  <a:srgbClr val="7030A0"/>
                </a:solidFill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7D1D618-B3F0-4309-B024-0E2002B3DCE9}"/>
                </a:ext>
              </a:extLst>
            </p:cNvPr>
            <p:cNvGrpSpPr/>
            <p:nvPr/>
          </p:nvGrpSpPr>
          <p:grpSpPr>
            <a:xfrm rot="1565208">
              <a:off x="1199891" y="-1602576"/>
              <a:ext cx="717790" cy="1283299"/>
              <a:chOff x="1199891" y="-1602576"/>
              <a:chExt cx="717790" cy="1283299"/>
            </a:xfrm>
          </p:grpSpPr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18A71EDD-0B58-48A2-8A2A-C86B163C69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4325" y="-870877"/>
                <a:ext cx="222408" cy="551600"/>
              </a:xfrm>
              <a:prstGeom prst="straightConnector1">
                <a:avLst/>
              </a:prstGeom>
              <a:ln w="571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00C256F3-2D8C-4515-A2DC-4CDD2EC3E1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23274" y="-1602576"/>
                <a:ext cx="68247" cy="717683"/>
              </a:xfrm>
              <a:prstGeom prst="straightConnector1">
                <a:avLst/>
              </a:prstGeom>
              <a:ln w="571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4B0B3953-5B6D-4746-931C-AB25EDBEBA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99891" y="-1186851"/>
                <a:ext cx="717790" cy="315974"/>
              </a:xfrm>
              <a:prstGeom prst="straightConnector1">
                <a:avLst/>
              </a:prstGeom>
              <a:ln w="571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B2B21DE-74CA-480B-8F3D-62C7DDB07413}"/>
                </a:ext>
              </a:extLst>
            </p:cNvPr>
            <p:cNvSpPr txBox="1"/>
            <p:nvPr/>
          </p:nvSpPr>
          <p:spPr>
            <a:xfrm>
              <a:off x="1159755" y="-505280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7030A0"/>
                  </a:solidFill>
                </a:rPr>
                <a:t>z</a:t>
              </a:r>
              <a:endParaRPr lang="en-CA" b="1" i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1814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aptura">
            <a:extLst>
              <a:ext uri="{FF2B5EF4-FFF2-40B4-BE49-F238E27FC236}">
                <a16:creationId xmlns:a16="http://schemas.microsoft.com/office/drawing/2014/main" id="{DC5B96C2-356D-42D1-ADCE-6A722FBE3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0"/>
            <a:ext cx="90852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47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E1CE651-1A76-4C96-A741-3EF647129E0F}"/>
              </a:ext>
            </a:extLst>
          </p:cNvPr>
          <p:cNvSpPr/>
          <p:nvPr/>
        </p:nvSpPr>
        <p:spPr>
          <a:xfrm>
            <a:off x="2839755" y="1044473"/>
            <a:ext cx="5283200" cy="2997631"/>
          </a:xfrm>
          <a:custGeom>
            <a:avLst/>
            <a:gdLst>
              <a:gd name="connsiteX0" fmla="*/ 0 w 5283200"/>
              <a:gd name="connsiteY0" fmla="*/ 0 h 2997631"/>
              <a:gd name="connsiteX1" fmla="*/ 622300 w 5283200"/>
              <a:gd name="connsiteY1" fmla="*/ 1790700 h 2997631"/>
              <a:gd name="connsiteX2" fmla="*/ 3079750 w 5283200"/>
              <a:gd name="connsiteY2" fmla="*/ 2800350 h 2997631"/>
              <a:gd name="connsiteX3" fmla="*/ 5283200 w 5283200"/>
              <a:gd name="connsiteY3" fmla="*/ 2997200 h 299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83200" h="2997631">
                <a:moveTo>
                  <a:pt x="0" y="0"/>
                </a:moveTo>
                <a:cubicBezTo>
                  <a:pt x="54504" y="661987"/>
                  <a:pt x="109008" y="1323975"/>
                  <a:pt x="622300" y="1790700"/>
                </a:cubicBezTo>
                <a:cubicBezTo>
                  <a:pt x="1135592" y="2257425"/>
                  <a:pt x="2302933" y="2599267"/>
                  <a:pt x="3079750" y="2800350"/>
                </a:cubicBezTo>
                <a:cubicBezTo>
                  <a:pt x="3856567" y="3001433"/>
                  <a:pt x="4569883" y="2999316"/>
                  <a:pt x="5283200" y="2997200"/>
                </a:cubicBezTo>
              </a:path>
            </a:pathLst>
          </a:custGeom>
          <a:noFill/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0E2592D-6056-498A-90D6-048C1599AC70}"/>
              </a:ext>
            </a:extLst>
          </p:cNvPr>
          <p:cNvCxnSpPr>
            <a:cxnSpLocks/>
          </p:cNvCxnSpPr>
          <p:nvPr/>
        </p:nvCxnSpPr>
        <p:spPr>
          <a:xfrm flipH="1">
            <a:off x="3268350" y="2712883"/>
            <a:ext cx="550349" cy="49832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27C5C2-F1E7-480D-ACC7-E1D51A163710}"/>
              </a:ext>
            </a:extLst>
          </p:cNvPr>
          <p:cNvCxnSpPr>
            <a:cxnSpLocks/>
          </p:cNvCxnSpPr>
          <p:nvPr/>
        </p:nvCxnSpPr>
        <p:spPr>
          <a:xfrm>
            <a:off x="3572128" y="2936167"/>
            <a:ext cx="1251332" cy="58427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F558D91-6602-4DC8-95FF-44BCF25B45BF}"/>
              </a:ext>
            </a:extLst>
          </p:cNvPr>
          <p:cNvCxnSpPr>
            <a:cxnSpLocks/>
          </p:cNvCxnSpPr>
          <p:nvPr/>
        </p:nvCxnSpPr>
        <p:spPr>
          <a:xfrm flipV="1">
            <a:off x="2839755" y="1076144"/>
            <a:ext cx="2785730" cy="2525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87572B8-ADCE-42FB-9BF0-45AE68CFBA61}"/>
              </a:ext>
            </a:extLst>
          </p:cNvPr>
          <p:cNvCxnSpPr>
            <a:cxnSpLocks/>
          </p:cNvCxnSpPr>
          <p:nvPr/>
        </p:nvCxnSpPr>
        <p:spPr>
          <a:xfrm flipV="1">
            <a:off x="4567201" y="1076144"/>
            <a:ext cx="880103" cy="339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EFFC68C-F1F4-4239-A372-0A37EA1E2D73}"/>
              </a:ext>
            </a:extLst>
          </p:cNvPr>
          <p:cNvCxnSpPr>
            <a:cxnSpLocks/>
          </p:cNvCxnSpPr>
          <p:nvPr/>
        </p:nvCxnSpPr>
        <p:spPr>
          <a:xfrm flipH="1" flipV="1">
            <a:off x="4914588" y="1245590"/>
            <a:ext cx="1764386" cy="3147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E9950CD-38DE-499E-82F1-CC8B761285AA}"/>
              </a:ext>
            </a:extLst>
          </p:cNvPr>
          <p:cNvGrpSpPr/>
          <p:nvPr/>
        </p:nvGrpSpPr>
        <p:grpSpPr>
          <a:xfrm>
            <a:off x="3562701" y="1970446"/>
            <a:ext cx="2129796" cy="1604230"/>
            <a:chOff x="4242323" y="1006619"/>
            <a:chExt cx="2129796" cy="1604230"/>
          </a:xfrm>
        </p:grpSpPr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32A3B5F8-13C6-4E2D-8193-45741B8E56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2162" y="1335350"/>
              <a:ext cx="192772" cy="648525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0F6CEE86-F949-4B2A-BFEE-7A3FF53AFA99}"/>
                </a:ext>
              </a:extLst>
            </p:cNvPr>
            <p:cNvCxnSpPr>
              <a:cxnSpLocks/>
            </p:cNvCxnSpPr>
            <p:nvPr/>
          </p:nvCxnSpPr>
          <p:spPr>
            <a:xfrm>
              <a:off x="4264876" y="1969813"/>
              <a:ext cx="476257" cy="353094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F2966FC0-A721-402A-BFBB-3C553BAB17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2323" y="1749056"/>
              <a:ext cx="568682" cy="248678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06555D5-F80C-49BF-A252-DBD62FD008AA}"/>
                </a:ext>
              </a:extLst>
            </p:cNvPr>
            <p:cNvSpPr txBox="1"/>
            <p:nvPr/>
          </p:nvSpPr>
          <p:spPr>
            <a:xfrm>
              <a:off x="4645424" y="1006619"/>
              <a:ext cx="1726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i="1" dirty="0" err="1">
                  <a:solidFill>
                    <a:schemeClr val="accent6">
                      <a:lumMod val="75000"/>
                    </a:schemeClr>
                  </a:solidFill>
                </a:rPr>
                <a:t>MandiblePlaneStraight</a:t>
              </a:r>
              <a:endParaRPr lang="en-CA" sz="1200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9A64CB9-A71A-42B8-94CF-B00212744EA2}"/>
                </a:ext>
              </a:extLst>
            </p:cNvPr>
            <p:cNvSpPr txBox="1"/>
            <p:nvPr/>
          </p:nvSpPr>
          <p:spPr>
            <a:xfrm>
              <a:off x="4513009" y="2241517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6">
                      <a:lumMod val="75000"/>
                    </a:schemeClr>
                  </a:solidFill>
                </a:rPr>
                <a:t>z</a:t>
              </a:r>
              <a:endParaRPr lang="en-CA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75B7DF6-661A-41A4-A6F2-F6D22BFA05AA}"/>
                </a:ext>
              </a:extLst>
            </p:cNvPr>
            <p:cNvSpPr txBox="1"/>
            <p:nvPr/>
          </p:nvSpPr>
          <p:spPr>
            <a:xfrm>
              <a:off x="4426628" y="1094206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6">
                      <a:lumMod val="75000"/>
                    </a:schemeClr>
                  </a:solidFill>
                </a:rPr>
                <a:t>y</a:t>
              </a:r>
              <a:endParaRPr lang="en-CA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83CEB4D-08BE-44C2-904D-F6A5DB2942CD}"/>
                </a:ext>
              </a:extLst>
            </p:cNvPr>
            <p:cNvSpPr txBox="1"/>
            <p:nvPr/>
          </p:nvSpPr>
          <p:spPr>
            <a:xfrm>
              <a:off x="4753553" y="1537982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  <a:endParaRPr lang="en-CA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792781A0-43B6-4F07-8CCA-3AB3CF0FE6A0}"/>
              </a:ext>
            </a:extLst>
          </p:cNvPr>
          <p:cNvSpPr txBox="1"/>
          <p:nvPr/>
        </p:nvSpPr>
        <p:spPr>
          <a:xfrm>
            <a:off x="6505582" y="0"/>
            <a:ext cx="5817387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Coordinate systems</a:t>
            </a:r>
          </a:p>
          <a:p>
            <a:endParaRPr lang="es-MX" sz="1200" i="1" dirty="0" smtClean="0"/>
          </a:p>
          <a:p>
            <a:r>
              <a:rPr lang="en-US" sz="1200" i="1" dirty="0" err="1" smtClean="0"/>
              <a:t>CurvePointAxisAtPoint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i</a:t>
            </a:r>
            <a:r>
              <a:rPr lang="en-US" sz="1200" i="1" dirty="0" smtClean="0"/>
              <a:t>)</a:t>
            </a:r>
            <a:r>
              <a:rPr lang="en-US" sz="1200" dirty="0" smtClean="0"/>
              <a:t>: axis given by the function </a:t>
            </a:r>
            <a:r>
              <a:rPr lang="en-US" sz="1200" dirty="0" err="1" smtClean="0"/>
              <a:t>GetCurvePointToWorldTransformAtPointIndex</a:t>
            </a: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s-MX" sz="1200" dirty="0" smtClean="0"/>
              <a:t>   </a:t>
            </a:r>
            <a:r>
              <a:rPr lang="es-MX" sz="1200" dirty="0" err="1" smtClean="0"/>
              <a:t>Origin</a:t>
            </a:r>
            <a:r>
              <a:rPr lang="es-MX" sz="1200" dirty="0" smtClean="0"/>
              <a:t>: i</a:t>
            </a:r>
          </a:p>
          <a:p>
            <a:pPr marL="171450" indent="-171450">
              <a:buFontTx/>
              <a:buChar char="-"/>
            </a:pPr>
            <a:r>
              <a:rPr lang="en-CA" sz="1200" dirty="0" smtClean="0"/>
              <a:t>   X: given by the </a:t>
            </a:r>
            <a:r>
              <a:rPr lang="en-US" sz="1200" dirty="0" smtClean="0"/>
              <a:t>function</a:t>
            </a:r>
            <a:endParaRPr lang="en-CA" sz="1200" dirty="0" smtClean="0"/>
          </a:p>
          <a:p>
            <a:pPr marL="171450" indent="-171450">
              <a:buFontTx/>
              <a:buChar char="-"/>
            </a:pPr>
            <a:r>
              <a:rPr lang="en-CA" sz="1200" dirty="0"/>
              <a:t> </a:t>
            </a:r>
            <a:r>
              <a:rPr lang="en-CA" sz="1200" dirty="0" smtClean="0"/>
              <a:t>  Y: given </a:t>
            </a:r>
            <a:r>
              <a:rPr lang="en-CA" sz="1200" dirty="0"/>
              <a:t>by the </a:t>
            </a:r>
            <a:r>
              <a:rPr lang="en-US" sz="1200" dirty="0" smtClean="0"/>
              <a:t>function</a:t>
            </a:r>
            <a:endParaRPr lang="en-CA" sz="1200" dirty="0"/>
          </a:p>
          <a:p>
            <a:pPr marL="171450" indent="-171450">
              <a:buFontTx/>
              <a:buChar char="-"/>
            </a:pPr>
            <a:r>
              <a:rPr lang="en-CA" sz="1200" dirty="0" smtClean="0"/>
              <a:t>   Z: </a:t>
            </a:r>
            <a:r>
              <a:rPr lang="en-US" sz="1200" dirty="0" smtClean="0"/>
              <a:t>tangent of mandible curve, from start to end direction </a:t>
            </a:r>
            <a:r>
              <a:rPr lang="en-CA" sz="1200" dirty="0"/>
              <a:t>(given by the </a:t>
            </a:r>
            <a:r>
              <a:rPr lang="en-US" sz="1200" dirty="0"/>
              <a:t>function</a:t>
            </a:r>
            <a:r>
              <a:rPr lang="en-CA" sz="1200" dirty="0" smtClean="0"/>
              <a:t>)</a:t>
            </a:r>
            <a:endParaRPr lang="en-CA" sz="1200" dirty="0"/>
          </a:p>
          <a:p>
            <a:endParaRPr lang="en-CA" sz="1200" dirty="0" smtClean="0"/>
          </a:p>
          <a:p>
            <a:endParaRPr lang="es-MX" sz="1200" i="1" dirty="0" smtClean="0"/>
          </a:p>
          <a:p>
            <a:r>
              <a:rPr lang="en-US" sz="1200" dirty="0" err="1" smtClean="0"/>
              <a:t>AxisAtMandiblePlaneStraightOrigin</a:t>
            </a:r>
            <a:r>
              <a:rPr lang="en-US" sz="1200" dirty="0" smtClean="0"/>
              <a:t> = </a:t>
            </a:r>
            <a:r>
              <a:rPr lang="en-US" sz="1200" dirty="0" err="1" smtClean="0"/>
              <a:t>CurvePointAxisAtPoint</a:t>
            </a:r>
            <a:r>
              <a:rPr lang="en-US" sz="1200" dirty="0" smtClean="0"/>
              <a:t>(</a:t>
            </a:r>
            <a:r>
              <a:rPr lang="en-US" sz="1200" dirty="0" err="1" smtClean="0"/>
              <a:t>MandiblePlaneStraightOrigin</a:t>
            </a:r>
            <a:r>
              <a:rPr lang="en-US" sz="1200" dirty="0" smtClean="0"/>
              <a:t>)</a:t>
            </a:r>
            <a:endParaRPr lang="es-MX" sz="1200" i="1" dirty="0"/>
          </a:p>
          <a:p>
            <a:endParaRPr lang="en-US" sz="1200" i="1" dirty="0" smtClean="0"/>
          </a:p>
          <a:p>
            <a:r>
              <a:rPr lang="en-US" sz="1200" i="1" dirty="0" err="1" smtClean="0"/>
              <a:t>MandiblePlaneStraight</a:t>
            </a:r>
            <a:r>
              <a:rPr lang="en-US" sz="1200" dirty="0"/>
              <a:t>: plane aligned with anatomy (mandible curve)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Origin: </a:t>
            </a:r>
            <a:r>
              <a:rPr lang="en-US" sz="1200" dirty="0" err="1"/>
              <a:t>MandiblePlaneStraightOrigin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sz="1200" dirty="0" smtClean="0"/>
              <a:t>X: </a:t>
            </a:r>
            <a:r>
              <a:rPr lang="en-US" sz="1200" dirty="0" err="1" smtClean="0"/>
              <a:t>AxisAtMandiblePlaneStraightOrigin</a:t>
            </a:r>
            <a:r>
              <a:rPr lang="en-US" sz="1200" dirty="0" smtClean="0"/>
              <a:t>(Y)</a:t>
            </a:r>
            <a:r>
              <a:rPr lang="en-US" sz="1200" dirty="0">
                <a:sym typeface="Wingdings 2" panose="05020102010507070707" pitchFamily="18" charset="2"/>
              </a:rPr>
              <a:t> </a:t>
            </a:r>
            <a:r>
              <a:rPr lang="en-US" sz="1200" dirty="0" smtClean="0">
                <a:sym typeface="Wingdings 2" panose="05020102010507070707" pitchFamily="18" charset="2"/>
              </a:rPr>
              <a:t></a:t>
            </a:r>
            <a:r>
              <a:rPr lang="en-US" sz="1200" dirty="0"/>
              <a:t> </a:t>
            </a:r>
            <a:r>
              <a:rPr lang="en-US" sz="1200" dirty="0" err="1" smtClean="0"/>
              <a:t>AxisAtMandiblePlaneStraightOrigin</a:t>
            </a:r>
            <a:r>
              <a:rPr lang="en-US" sz="1200" dirty="0" smtClean="0"/>
              <a:t>(Z)</a:t>
            </a:r>
            <a:r>
              <a:rPr lang="en-US" sz="1200" dirty="0">
                <a:sym typeface="Wingdings 2" panose="05020102010507070707" pitchFamily="18" charset="2"/>
              </a:rPr>
              <a:t>, approximate </a:t>
            </a:r>
            <a:r>
              <a:rPr lang="en-US" sz="1200" dirty="0" smtClean="0"/>
              <a:t>lingual direction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Y</a:t>
            </a:r>
            <a:r>
              <a:rPr lang="en-US" sz="1200" dirty="0"/>
              <a:t>: </a:t>
            </a:r>
            <a:r>
              <a:rPr lang="en-US" sz="1200" dirty="0" err="1" smtClean="0"/>
              <a:t>AxisAtMandiblePlaneStraightOrigin</a:t>
            </a:r>
            <a:r>
              <a:rPr lang="en-US" sz="1200" dirty="0" smtClean="0"/>
              <a:t>(Z)</a:t>
            </a:r>
            <a:r>
              <a:rPr lang="en-US" sz="1200" dirty="0">
                <a:sym typeface="Wingdings 2" panose="05020102010507070707" pitchFamily="18" charset="2"/>
              </a:rPr>
              <a:t> </a:t>
            </a:r>
            <a:r>
              <a:rPr lang="en-US" sz="1200" dirty="0" smtClean="0">
                <a:sym typeface="Wingdings 2" panose="05020102010507070707" pitchFamily="18" charset="2"/>
              </a:rPr>
              <a:t> </a:t>
            </a:r>
            <a:r>
              <a:rPr lang="en-US" sz="1200" dirty="0">
                <a:sym typeface="Wingdings 2" panose="05020102010507070707" pitchFamily="18" charset="2"/>
              </a:rPr>
              <a:t>posterior direction, approximate </a:t>
            </a:r>
            <a:r>
              <a:rPr lang="en-US" sz="1200" dirty="0" smtClean="0"/>
              <a:t>superior direction</a:t>
            </a:r>
            <a:endParaRPr lang="en-US" sz="1200" dirty="0"/>
          </a:p>
          <a:p>
            <a:pPr marL="285750" indent="-285750">
              <a:buFontTx/>
              <a:buChar char="-"/>
            </a:pPr>
            <a:r>
              <a:rPr lang="en-US" sz="1200" dirty="0" smtClean="0"/>
              <a:t>Z: </a:t>
            </a:r>
            <a:r>
              <a:rPr lang="en-US" sz="1200" dirty="0" err="1" smtClean="0"/>
              <a:t>AxisAtMandiblePlaneStraightOrigin</a:t>
            </a:r>
            <a:r>
              <a:rPr lang="en-US" sz="1200" dirty="0" smtClean="0"/>
              <a:t>(Z), </a:t>
            </a:r>
            <a:r>
              <a:rPr lang="en-US" sz="1200" dirty="0"/>
              <a:t>tangent of mandible curve in crescent direction</a:t>
            </a:r>
            <a:endParaRPr lang="es-MX" sz="1200" dirty="0" smtClean="0"/>
          </a:p>
          <a:p>
            <a:endParaRPr lang="es-MX" sz="1200" dirty="0" smtClean="0"/>
          </a:p>
          <a:p>
            <a:endParaRPr lang="es-MX" sz="1200" dirty="0"/>
          </a:p>
          <a:p>
            <a:endParaRPr lang="es-MX" sz="1200" dirty="0" smtClean="0"/>
          </a:p>
          <a:p>
            <a:endParaRPr lang="es-MX" sz="1200" dirty="0"/>
          </a:p>
          <a:p>
            <a:endParaRPr lang="es-MX" sz="1200" dirty="0" smtClean="0"/>
          </a:p>
          <a:p>
            <a:endParaRPr lang="es-MX" sz="1200" dirty="0"/>
          </a:p>
          <a:p>
            <a:endParaRPr lang="en-US" sz="1200" i="1" dirty="0" smtClean="0"/>
          </a:p>
          <a:p>
            <a:r>
              <a:rPr lang="en-US" sz="1200" i="1" dirty="0" err="1" smtClean="0"/>
              <a:t>MandiblePlane</a:t>
            </a:r>
            <a:r>
              <a:rPr lang="en-US" sz="1200" dirty="0"/>
              <a:t>: slightly rotated </a:t>
            </a:r>
            <a:r>
              <a:rPr lang="en-US" sz="1200" i="1" dirty="0" err="1"/>
              <a:t>MandiblePlaneStraight</a:t>
            </a:r>
            <a:endParaRPr lang="en-US" sz="1200" i="1" dirty="0"/>
          </a:p>
          <a:p>
            <a:pPr marL="285750" indent="-285750">
              <a:buFontTx/>
              <a:buChar char="-"/>
            </a:pPr>
            <a:r>
              <a:rPr lang="en-US" sz="1200" dirty="0"/>
              <a:t>Origin: cutting plane position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X, Y, Z: cutting plane X, Y, normal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4B840D3-FE3E-4B19-B186-5202A9C8F2EC}"/>
              </a:ext>
            </a:extLst>
          </p:cNvPr>
          <p:cNvSpPr txBox="1"/>
          <p:nvPr/>
        </p:nvSpPr>
        <p:spPr>
          <a:xfrm>
            <a:off x="1515511" y="1050959"/>
            <a:ext cx="1726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MandibleCurve</a:t>
            </a:r>
            <a:endParaRPr lang="en-CA" sz="1200" b="1" dirty="0"/>
          </a:p>
        </p:txBody>
      </p:sp>
      <p:cxnSp>
        <p:nvCxnSpPr>
          <p:cNvPr id="64" name="Straight Arrow Connector 117">
            <a:extLst>
              <a:ext uri="{FF2B5EF4-FFF2-40B4-BE49-F238E27FC236}">
                <a16:creationId xmlns:a16="http://schemas.microsoft.com/office/drawing/2014/main" id="{B81822DE-625D-4F1E-91D1-8BC5ABBA5B41}"/>
              </a:ext>
            </a:extLst>
          </p:cNvPr>
          <p:cNvCxnSpPr>
            <a:cxnSpLocks/>
          </p:cNvCxnSpPr>
          <p:nvPr/>
        </p:nvCxnSpPr>
        <p:spPr>
          <a:xfrm flipH="1">
            <a:off x="2901384" y="1961468"/>
            <a:ext cx="56718" cy="552561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118">
            <a:extLst>
              <a:ext uri="{FF2B5EF4-FFF2-40B4-BE49-F238E27FC236}">
                <a16:creationId xmlns:a16="http://schemas.microsoft.com/office/drawing/2014/main" id="{FC98052C-FA17-4960-BC9F-16495541E170}"/>
              </a:ext>
            </a:extLst>
          </p:cNvPr>
          <p:cNvCxnSpPr>
            <a:cxnSpLocks/>
          </p:cNvCxnSpPr>
          <p:nvPr/>
        </p:nvCxnSpPr>
        <p:spPr>
          <a:xfrm>
            <a:off x="2969182" y="1976836"/>
            <a:ext cx="122204" cy="543229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119">
            <a:extLst>
              <a:ext uri="{FF2B5EF4-FFF2-40B4-BE49-F238E27FC236}">
                <a16:creationId xmlns:a16="http://schemas.microsoft.com/office/drawing/2014/main" id="{5BA44D8D-057F-4BEC-898B-87CAA2D783B4}"/>
              </a:ext>
            </a:extLst>
          </p:cNvPr>
          <p:cNvCxnSpPr>
            <a:cxnSpLocks/>
          </p:cNvCxnSpPr>
          <p:nvPr/>
        </p:nvCxnSpPr>
        <p:spPr>
          <a:xfrm flipH="1">
            <a:off x="2420720" y="1969242"/>
            <a:ext cx="547838" cy="90236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122">
            <a:extLst>
              <a:ext uri="{FF2B5EF4-FFF2-40B4-BE49-F238E27FC236}">
                <a16:creationId xmlns:a16="http://schemas.microsoft.com/office/drawing/2014/main" id="{EF0B52AD-218E-4C03-8ED3-90B140F96951}"/>
              </a:ext>
            </a:extLst>
          </p:cNvPr>
          <p:cNvSpPr txBox="1"/>
          <p:nvPr/>
        </p:nvSpPr>
        <p:spPr>
          <a:xfrm>
            <a:off x="2666881" y="2254107"/>
            <a:ext cx="266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92D050"/>
                </a:solidFill>
              </a:rPr>
              <a:t>y</a:t>
            </a:r>
            <a:endParaRPr lang="en-CA" b="1" i="1" dirty="0">
              <a:solidFill>
                <a:srgbClr val="92D050"/>
              </a:solidFill>
            </a:endParaRPr>
          </a:p>
        </p:txBody>
      </p:sp>
      <p:sp>
        <p:nvSpPr>
          <p:cNvPr id="87" name="TextBox 123">
            <a:extLst>
              <a:ext uri="{FF2B5EF4-FFF2-40B4-BE49-F238E27FC236}">
                <a16:creationId xmlns:a16="http://schemas.microsoft.com/office/drawing/2014/main" id="{70229F0B-70DD-4C64-AABA-D33B6AB17DA9}"/>
              </a:ext>
            </a:extLst>
          </p:cNvPr>
          <p:cNvSpPr txBox="1"/>
          <p:nvPr/>
        </p:nvSpPr>
        <p:spPr>
          <a:xfrm>
            <a:off x="2295496" y="1967034"/>
            <a:ext cx="3028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92D050"/>
                </a:solidFill>
              </a:rPr>
              <a:t>x</a:t>
            </a:r>
            <a:endParaRPr lang="en-CA" b="1" i="1" dirty="0">
              <a:solidFill>
                <a:srgbClr val="92D050"/>
              </a:solidFill>
            </a:endParaRPr>
          </a:p>
        </p:txBody>
      </p:sp>
      <p:sp>
        <p:nvSpPr>
          <p:cNvPr id="91" name="TextBox 121">
            <a:extLst>
              <a:ext uri="{FF2B5EF4-FFF2-40B4-BE49-F238E27FC236}">
                <a16:creationId xmlns:a16="http://schemas.microsoft.com/office/drawing/2014/main" id="{D4C9D527-4D57-4714-AC9A-80811DEB6CE7}"/>
              </a:ext>
            </a:extLst>
          </p:cNvPr>
          <p:cNvSpPr txBox="1"/>
          <p:nvPr/>
        </p:nvSpPr>
        <p:spPr>
          <a:xfrm>
            <a:off x="3033577" y="2284349"/>
            <a:ext cx="231245" cy="371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92D050"/>
                </a:solidFill>
              </a:rPr>
              <a:t>z</a:t>
            </a:r>
            <a:endParaRPr lang="en-CA" b="1" i="1" dirty="0">
              <a:solidFill>
                <a:srgbClr val="92D050"/>
              </a:solidFill>
            </a:endParaRPr>
          </a:p>
        </p:txBody>
      </p:sp>
      <p:sp>
        <p:nvSpPr>
          <p:cNvPr id="92" name="TextBox 92">
            <a:extLst>
              <a:ext uri="{FF2B5EF4-FFF2-40B4-BE49-F238E27FC236}">
                <a16:creationId xmlns:a16="http://schemas.microsoft.com/office/drawing/2014/main" id="{14B840D3-FE3E-4B19-B186-5202A9C8F2EC}"/>
              </a:ext>
            </a:extLst>
          </p:cNvPr>
          <p:cNvSpPr txBox="1"/>
          <p:nvPr/>
        </p:nvSpPr>
        <p:spPr>
          <a:xfrm>
            <a:off x="2820135" y="880789"/>
            <a:ext cx="1905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StartMandibleCurvePoint</a:t>
            </a:r>
            <a:endParaRPr lang="en-CA" sz="1200" b="1" dirty="0"/>
          </a:p>
        </p:txBody>
      </p:sp>
      <p:sp>
        <p:nvSpPr>
          <p:cNvPr id="26" name="Conector 25"/>
          <p:cNvSpPr/>
          <p:nvPr/>
        </p:nvSpPr>
        <p:spPr>
          <a:xfrm>
            <a:off x="2793333" y="1010631"/>
            <a:ext cx="80962" cy="8096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2">
            <a:extLst>
              <a:ext uri="{FF2B5EF4-FFF2-40B4-BE49-F238E27FC236}">
                <a16:creationId xmlns:a16="http://schemas.microsoft.com/office/drawing/2014/main" id="{14B840D3-FE3E-4B19-B186-5202A9C8F2EC}"/>
              </a:ext>
            </a:extLst>
          </p:cNvPr>
          <p:cNvSpPr txBox="1"/>
          <p:nvPr/>
        </p:nvSpPr>
        <p:spPr>
          <a:xfrm>
            <a:off x="7314940" y="4060905"/>
            <a:ext cx="1905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EndMandibleCurvePoint</a:t>
            </a:r>
            <a:endParaRPr lang="en-CA" sz="1200" b="1" dirty="0"/>
          </a:p>
        </p:txBody>
      </p:sp>
      <p:sp>
        <p:nvSpPr>
          <p:cNvPr id="95" name="Conector 94"/>
          <p:cNvSpPr/>
          <p:nvPr/>
        </p:nvSpPr>
        <p:spPr>
          <a:xfrm>
            <a:off x="8041993" y="3994984"/>
            <a:ext cx="80962" cy="8096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108">
            <a:extLst>
              <a:ext uri="{FF2B5EF4-FFF2-40B4-BE49-F238E27FC236}">
                <a16:creationId xmlns:a16="http://schemas.microsoft.com/office/drawing/2014/main" id="{206555D5-F80C-49BF-A252-DBD62FD008AA}"/>
              </a:ext>
            </a:extLst>
          </p:cNvPr>
          <p:cNvSpPr txBox="1"/>
          <p:nvPr/>
        </p:nvSpPr>
        <p:spPr>
          <a:xfrm>
            <a:off x="2015850" y="1598741"/>
            <a:ext cx="2376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rgbClr val="92D050"/>
                </a:solidFill>
              </a:rPr>
              <a:t>CurvePointAxisAtPoint</a:t>
            </a:r>
            <a:r>
              <a:rPr lang="en-US" sz="1200" b="1" dirty="0" smtClean="0">
                <a:solidFill>
                  <a:srgbClr val="92D050"/>
                </a:solidFill>
              </a:rPr>
              <a:t>(</a:t>
            </a:r>
            <a:r>
              <a:rPr lang="en-US" sz="1200" b="1" dirty="0" err="1" smtClean="0">
                <a:solidFill>
                  <a:srgbClr val="92D050"/>
                </a:solidFill>
              </a:rPr>
              <a:t>i</a:t>
            </a:r>
            <a:r>
              <a:rPr lang="en-US" sz="1200" b="1" dirty="0" smtClean="0">
                <a:solidFill>
                  <a:srgbClr val="92D050"/>
                </a:solidFill>
              </a:rPr>
              <a:t>)</a:t>
            </a:r>
            <a:endParaRPr lang="en-CA" sz="1200" b="1" i="1" dirty="0">
              <a:solidFill>
                <a:srgbClr val="92D050"/>
              </a:solidFill>
            </a:endParaRPr>
          </a:p>
        </p:txBody>
      </p:sp>
      <p:sp>
        <p:nvSpPr>
          <p:cNvPr id="28" name="Conector 27"/>
          <p:cNvSpPr/>
          <p:nvPr/>
        </p:nvSpPr>
        <p:spPr>
          <a:xfrm>
            <a:off x="2912154" y="1924999"/>
            <a:ext cx="89361" cy="89361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ángulo 29"/>
          <p:cNvSpPr/>
          <p:nvPr/>
        </p:nvSpPr>
        <p:spPr>
          <a:xfrm>
            <a:off x="2923461" y="1751333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i="1" dirty="0" smtClean="0">
                <a:solidFill>
                  <a:srgbClr val="92D050"/>
                </a:solidFill>
              </a:rPr>
              <a:t>i</a:t>
            </a:r>
            <a:endParaRPr lang="en-CA" b="1" i="1" dirty="0">
              <a:solidFill>
                <a:srgbClr val="92D050"/>
              </a:solidFill>
            </a:endParaRPr>
          </a:p>
        </p:txBody>
      </p:sp>
      <p:sp>
        <p:nvSpPr>
          <p:cNvPr id="31" name="Conector 30"/>
          <p:cNvSpPr/>
          <p:nvPr/>
        </p:nvSpPr>
        <p:spPr>
          <a:xfrm>
            <a:off x="3546374" y="2898022"/>
            <a:ext cx="96295" cy="96295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108">
            <a:extLst>
              <a:ext uri="{FF2B5EF4-FFF2-40B4-BE49-F238E27FC236}">
                <a16:creationId xmlns:a16="http://schemas.microsoft.com/office/drawing/2014/main" id="{206555D5-F80C-49BF-A252-DBD62FD008AA}"/>
              </a:ext>
            </a:extLst>
          </p:cNvPr>
          <p:cNvSpPr txBox="1"/>
          <p:nvPr/>
        </p:nvSpPr>
        <p:spPr>
          <a:xfrm>
            <a:off x="1609748" y="2781175"/>
            <a:ext cx="2099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accent6">
                    <a:lumMod val="75000"/>
                  </a:schemeClr>
                </a:solidFill>
              </a:rPr>
              <a:t>MandiblePlaneStraightOrigin</a:t>
            </a:r>
            <a:endParaRPr lang="en-CA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3" name="Straight Arrow Connector 117">
            <a:extLst>
              <a:ext uri="{FF2B5EF4-FFF2-40B4-BE49-F238E27FC236}">
                <a16:creationId xmlns:a16="http://schemas.microsoft.com/office/drawing/2014/main" id="{B81822DE-625D-4F1E-91D1-8BC5ABBA5B41}"/>
              </a:ext>
            </a:extLst>
          </p:cNvPr>
          <p:cNvCxnSpPr>
            <a:cxnSpLocks/>
          </p:cNvCxnSpPr>
          <p:nvPr/>
        </p:nvCxnSpPr>
        <p:spPr>
          <a:xfrm flipV="1">
            <a:off x="3591913" y="2411252"/>
            <a:ext cx="292160" cy="527646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118">
            <a:extLst>
              <a:ext uri="{FF2B5EF4-FFF2-40B4-BE49-F238E27FC236}">
                <a16:creationId xmlns:a16="http://schemas.microsoft.com/office/drawing/2014/main" id="{FC98052C-FA17-4960-BC9F-16495541E170}"/>
              </a:ext>
            </a:extLst>
          </p:cNvPr>
          <p:cNvCxnSpPr>
            <a:cxnSpLocks/>
          </p:cNvCxnSpPr>
          <p:nvPr/>
        </p:nvCxnSpPr>
        <p:spPr>
          <a:xfrm>
            <a:off x="3585742" y="2936036"/>
            <a:ext cx="248133" cy="45637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119">
            <a:extLst>
              <a:ext uri="{FF2B5EF4-FFF2-40B4-BE49-F238E27FC236}">
                <a16:creationId xmlns:a16="http://schemas.microsoft.com/office/drawing/2014/main" id="{5BA44D8D-057F-4BEC-898B-87CAA2D783B4}"/>
              </a:ext>
            </a:extLst>
          </p:cNvPr>
          <p:cNvCxnSpPr>
            <a:cxnSpLocks/>
          </p:cNvCxnSpPr>
          <p:nvPr/>
        </p:nvCxnSpPr>
        <p:spPr>
          <a:xfrm flipV="1">
            <a:off x="3572074" y="2839701"/>
            <a:ext cx="630397" cy="113055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120">
            <a:extLst>
              <a:ext uri="{FF2B5EF4-FFF2-40B4-BE49-F238E27FC236}">
                <a16:creationId xmlns:a16="http://schemas.microsoft.com/office/drawing/2014/main" id="{AABC6B33-9807-4B79-B847-3D449EF21327}"/>
              </a:ext>
            </a:extLst>
          </p:cNvPr>
          <p:cNvSpPr txBox="1"/>
          <p:nvPr/>
        </p:nvSpPr>
        <p:spPr>
          <a:xfrm>
            <a:off x="2631116" y="3219646"/>
            <a:ext cx="1726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err="1">
                <a:solidFill>
                  <a:srgbClr val="7030A0"/>
                </a:solidFill>
              </a:rPr>
              <a:t>MandiblePlane</a:t>
            </a:r>
            <a:endParaRPr lang="en-CA" sz="1200" b="1" i="1" dirty="0">
              <a:solidFill>
                <a:srgbClr val="7030A0"/>
              </a:solidFill>
            </a:endParaRPr>
          </a:p>
        </p:txBody>
      </p:sp>
      <p:sp>
        <p:nvSpPr>
          <p:cNvPr id="47" name="TextBox 121">
            <a:extLst>
              <a:ext uri="{FF2B5EF4-FFF2-40B4-BE49-F238E27FC236}">
                <a16:creationId xmlns:a16="http://schemas.microsoft.com/office/drawing/2014/main" id="{D4C9D527-4D57-4714-AC9A-80811DEB6CE7}"/>
              </a:ext>
            </a:extLst>
          </p:cNvPr>
          <p:cNvSpPr txBox="1"/>
          <p:nvPr/>
        </p:nvSpPr>
        <p:spPr>
          <a:xfrm>
            <a:off x="3719852" y="3296010"/>
            <a:ext cx="89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z</a:t>
            </a:r>
            <a:endParaRPr lang="en-CA" b="1" i="1" dirty="0">
              <a:solidFill>
                <a:srgbClr val="7030A0"/>
              </a:solidFill>
            </a:endParaRPr>
          </a:p>
        </p:txBody>
      </p:sp>
      <p:sp>
        <p:nvSpPr>
          <p:cNvPr id="48" name="TextBox 122">
            <a:extLst>
              <a:ext uri="{FF2B5EF4-FFF2-40B4-BE49-F238E27FC236}">
                <a16:creationId xmlns:a16="http://schemas.microsoft.com/office/drawing/2014/main" id="{EF0B52AD-218E-4C03-8ED3-90B140F96951}"/>
              </a:ext>
            </a:extLst>
          </p:cNvPr>
          <p:cNvSpPr txBox="1"/>
          <p:nvPr/>
        </p:nvSpPr>
        <p:spPr>
          <a:xfrm>
            <a:off x="3854904" y="2235386"/>
            <a:ext cx="89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y</a:t>
            </a:r>
            <a:endParaRPr lang="en-CA" b="1" i="1" dirty="0">
              <a:solidFill>
                <a:srgbClr val="7030A0"/>
              </a:solidFill>
            </a:endParaRPr>
          </a:p>
        </p:txBody>
      </p:sp>
      <p:sp>
        <p:nvSpPr>
          <p:cNvPr id="49" name="TextBox 123">
            <a:extLst>
              <a:ext uri="{FF2B5EF4-FFF2-40B4-BE49-F238E27FC236}">
                <a16:creationId xmlns:a16="http://schemas.microsoft.com/office/drawing/2014/main" id="{70229F0B-70DD-4C64-AABA-D33B6AB17DA9}"/>
              </a:ext>
            </a:extLst>
          </p:cNvPr>
          <p:cNvSpPr txBox="1"/>
          <p:nvPr/>
        </p:nvSpPr>
        <p:spPr>
          <a:xfrm>
            <a:off x="4120950" y="2779925"/>
            <a:ext cx="89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x</a:t>
            </a:r>
            <a:endParaRPr lang="en-CA" b="1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76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98581895-9A83-4AB6-B237-C40F9AF860C5}"/>
              </a:ext>
            </a:extLst>
          </p:cNvPr>
          <p:cNvSpPr/>
          <p:nvPr/>
        </p:nvSpPr>
        <p:spPr>
          <a:xfrm>
            <a:off x="325980" y="4970847"/>
            <a:ext cx="8337550" cy="882650"/>
          </a:xfrm>
          <a:custGeom>
            <a:avLst/>
            <a:gdLst>
              <a:gd name="connsiteX0" fmla="*/ 590550 w 8337550"/>
              <a:gd name="connsiteY0" fmla="*/ 317500 h 882650"/>
              <a:gd name="connsiteX1" fmla="*/ 425450 w 8337550"/>
              <a:gd name="connsiteY1" fmla="*/ 165100 h 882650"/>
              <a:gd name="connsiteX2" fmla="*/ 0 w 8337550"/>
              <a:gd name="connsiteY2" fmla="*/ 254000 h 882650"/>
              <a:gd name="connsiteX3" fmla="*/ 44450 w 8337550"/>
              <a:gd name="connsiteY3" fmla="*/ 666750 h 882650"/>
              <a:gd name="connsiteX4" fmla="*/ 336550 w 8337550"/>
              <a:gd name="connsiteY4" fmla="*/ 882650 h 882650"/>
              <a:gd name="connsiteX5" fmla="*/ 704850 w 8337550"/>
              <a:gd name="connsiteY5" fmla="*/ 565150 h 882650"/>
              <a:gd name="connsiteX6" fmla="*/ 7918450 w 8337550"/>
              <a:gd name="connsiteY6" fmla="*/ 539750 h 882650"/>
              <a:gd name="connsiteX7" fmla="*/ 8096250 w 8337550"/>
              <a:gd name="connsiteY7" fmla="*/ 723900 h 882650"/>
              <a:gd name="connsiteX8" fmla="*/ 8178800 w 8337550"/>
              <a:gd name="connsiteY8" fmla="*/ 577850 h 882650"/>
              <a:gd name="connsiteX9" fmla="*/ 8337550 w 8337550"/>
              <a:gd name="connsiteY9" fmla="*/ 241300 h 882650"/>
              <a:gd name="connsiteX10" fmla="*/ 8045450 w 8337550"/>
              <a:gd name="connsiteY10" fmla="*/ 0 h 882650"/>
              <a:gd name="connsiteX11" fmla="*/ 7848600 w 8337550"/>
              <a:gd name="connsiteY11" fmla="*/ 311150 h 882650"/>
              <a:gd name="connsiteX12" fmla="*/ 590550 w 8337550"/>
              <a:gd name="connsiteY12" fmla="*/ 31750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337550" h="882650">
                <a:moveTo>
                  <a:pt x="590550" y="317500"/>
                </a:moveTo>
                <a:lnTo>
                  <a:pt x="425450" y="165100"/>
                </a:lnTo>
                <a:lnTo>
                  <a:pt x="0" y="254000"/>
                </a:lnTo>
                <a:lnTo>
                  <a:pt x="44450" y="666750"/>
                </a:lnTo>
                <a:lnTo>
                  <a:pt x="336550" y="882650"/>
                </a:lnTo>
                <a:lnTo>
                  <a:pt x="704850" y="565150"/>
                </a:lnTo>
                <a:lnTo>
                  <a:pt x="7918450" y="539750"/>
                </a:lnTo>
                <a:lnTo>
                  <a:pt x="8096250" y="723900"/>
                </a:lnTo>
                <a:lnTo>
                  <a:pt x="8178800" y="577850"/>
                </a:lnTo>
                <a:lnTo>
                  <a:pt x="8337550" y="241300"/>
                </a:lnTo>
                <a:lnTo>
                  <a:pt x="8045450" y="0"/>
                </a:lnTo>
                <a:lnTo>
                  <a:pt x="7848600" y="311150"/>
                </a:lnTo>
                <a:lnTo>
                  <a:pt x="590550" y="31750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9DDFD7A-04FB-4A82-B770-AC19B2570675}"/>
              </a:ext>
            </a:extLst>
          </p:cNvPr>
          <p:cNvGrpSpPr/>
          <p:nvPr/>
        </p:nvGrpSpPr>
        <p:grpSpPr>
          <a:xfrm>
            <a:off x="440953" y="4484138"/>
            <a:ext cx="1723163" cy="1396833"/>
            <a:chOff x="2309528" y="4469879"/>
            <a:chExt cx="1723163" cy="139683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BF80858-B0B5-43F1-810D-74D41CDE74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03798" y="4654545"/>
              <a:ext cx="11050" cy="706542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5F1016B-F8E5-4633-A114-37383DB9B03F}"/>
                </a:ext>
              </a:extLst>
            </p:cNvPr>
            <p:cNvCxnSpPr>
              <a:cxnSpLocks/>
            </p:cNvCxnSpPr>
            <p:nvPr/>
          </p:nvCxnSpPr>
          <p:spPr>
            <a:xfrm>
              <a:off x="2580415" y="5375102"/>
              <a:ext cx="795302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28E6B06-8935-47F4-98E0-065853C77A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14849" y="4811499"/>
              <a:ext cx="540598" cy="563603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D4E1FF-1905-419F-84FD-2654202235B0}"/>
                </a:ext>
              </a:extLst>
            </p:cNvPr>
            <p:cNvSpPr txBox="1"/>
            <p:nvPr/>
          </p:nvSpPr>
          <p:spPr>
            <a:xfrm>
              <a:off x="2362323" y="5497380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2"/>
                  </a:solidFill>
                </a:rPr>
                <a:t>Fibula</a:t>
              </a:r>
              <a:endParaRPr lang="en-CA" b="1" i="1" dirty="0">
                <a:solidFill>
                  <a:schemeClr val="accent2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ED54DD2-8B22-4BEC-BE32-A5D48A03E50B}"/>
                </a:ext>
              </a:extLst>
            </p:cNvPr>
            <p:cNvSpPr txBox="1"/>
            <p:nvPr/>
          </p:nvSpPr>
          <p:spPr>
            <a:xfrm>
              <a:off x="3140507" y="4964733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2"/>
                  </a:solidFill>
                </a:rPr>
                <a:t>z</a:t>
              </a:r>
              <a:endParaRPr lang="en-CA" b="1" i="1" dirty="0">
                <a:solidFill>
                  <a:schemeClr val="accent2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967C052-BC97-4706-B318-230369DB1023}"/>
                </a:ext>
              </a:extLst>
            </p:cNvPr>
            <p:cNvSpPr txBox="1"/>
            <p:nvPr/>
          </p:nvSpPr>
          <p:spPr>
            <a:xfrm>
              <a:off x="2309528" y="4469879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2"/>
                  </a:solidFill>
                </a:rPr>
                <a:t>y</a:t>
              </a:r>
              <a:endParaRPr lang="en-CA" b="1" i="1" dirty="0">
                <a:solidFill>
                  <a:schemeClr val="accent2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928FB2F-3B8B-4CBE-8A99-A3DF8CD84CA3}"/>
                </a:ext>
              </a:extLst>
            </p:cNvPr>
            <p:cNvSpPr txBox="1"/>
            <p:nvPr/>
          </p:nvSpPr>
          <p:spPr>
            <a:xfrm>
              <a:off x="2922992" y="4470412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2"/>
                  </a:solidFill>
                </a:rPr>
                <a:t>x</a:t>
              </a:r>
              <a:endParaRPr lang="en-CA" b="1" i="1" dirty="0">
                <a:solidFill>
                  <a:schemeClr val="accent2"/>
                </a:solidFill>
              </a:endParaRP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0E2592D-6056-498A-90D6-048C1599AC70}"/>
              </a:ext>
            </a:extLst>
          </p:cNvPr>
          <p:cNvCxnSpPr>
            <a:cxnSpLocks/>
          </p:cNvCxnSpPr>
          <p:nvPr/>
        </p:nvCxnSpPr>
        <p:spPr>
          <a:xfrm flipH="1">
            <a:off x="2489875" y="1786127"/>
            <a:ext cx="550349" cy="49832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8983F3B-E13D-48CA-A54C-2191070BE4B8}"/>
              </a:ext>
            </a:extLst>
          </p:cNvPr>
          <p:cNvSpPr txBox="1"/>
          <p:nvPr/>
        </p:nvSpPr>
        <p:spPr>
          <a:xfrm>
            <a:off x="2153904" y="1525823"/>
            <a:ext cx="65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C000"/>
                </a:solidFill>
              </a:rPr>
              <a:t>Mandible plane </a:t>
            </a:r>
            <a:r>
              <a:rPr lang="en-US" sz="900" b="1" dirty="0" smtClean="0">
                <a:solidFill>
                  <a:srgbClr val="FFC000"/>
                </a:solidFill>
              </a:rPr>
              <a:t>0</a:t>
            </a:r>
            <a:endParaRPr lang="en-CA" sz="900" b="1" dirty="0">
              <a:solidFill>
                <a:srgbClr val="FFC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F75750-FCD3-40D6-8032-B7D7565A8076}"/>
              </a:ext>
            </a:extLst>
          </p:cNvPr>
          <p:cNvSpPr txBox="1"/>
          <p:nvPr/>
        </p:nvSpPr>
        <p:spPr>
          <a:xfrm>
            <a:off x="3109859" y="1888540"/>
            <a:ext cx="73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FF0000"/>
                </a:solidFill>
              </a:rPr>
              <a:t>Mandible Line 0</a:t>
            </a:r>
            <a:endParaRPr lang="en-CA" sz="900" b="1" dirty="0">
              <a:solidFill>
                <a:srgbClr val="FF0000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792E8E4-082E-4A2D-A62E-568743E178F8}"/>
              </a:ext>
            </a:extLst>
          </p:cNvPr>
          <p:cNvCxnSpPr>
            <a:cxnSpLocks/>
          </p:cNvCxnSpPr>
          <p:nvPr/>
        </p:nvCxnSpPr>
        <p:spPr>
          <a:xfrm flipH="1">
            <a:off x="3886052" y="2379362"/>
            <a:ext cx="206274" cy="841376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7386485-BB09-45DC-BA8B-6B49A5213A33}"/>
              </a:ext>
            </a:extLst>
          </p:cNvPr>
          <p:cNvSpPr txBox="1"/>
          <p:nvPr/>
        </p:nvSpPr>
        <p:spPr>
          <a:xfrm>
            <a:off x="3273190" y="3011287"/>
            <a:ext cx="65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6">
                    <a:lumMod val="75000"/>
                  </a:schemeClr>
                </a:solidFill>
              </a:rPr>
              <a:t>Mandible plane </a:t>
            </a:r>
            <a:r>
              <a:rPr lang="en-US" sz="900" b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CA" sz="9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2B0556-1863-4227-94C4-E6D3C4CF538A}"/>
              </a:ext>
            </a:extLst>
          </p:cNvPr>
          <p:cNvSpPr txBox="1"/>
          <p:nvPr/>
        </p:nvSpPr>
        <p:spPr>
          <a:xfrm>
            <a:off x="4467535" y="2428981"/>
            <a:ext cx="73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1">
                    <a:lumMod val="75000"/>
                  </a:schemeClr>
                </a:solidFill>
              </a:rPr>
              <a:t>Mandible Line </a:t>
            </a:r>
            <a:r>
              <a:rPr lang="en-US" sz="900" b="1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CA" sz="9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857EB2-E834-4F5E-BAFD-6462C611AC6A}"/>
              </a:ext>
            </a:extLst>
          </p:cNvPr>
          <p:cNvCxnSpPr>
            <a:cxnSpLocks/>
          </p:cNvCxnSpPr>
          <p:nvPr/>
        </p:nvCxnSpPr>
        <p:spPr>
          <a:xfrm>
            <a:off x="5334476" y="2453006"/>
            <a:ext cx="384404" cy="694088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AB4286B-78C3-4505-8343-5C30F2A5B5CF}"/>
              </a:ext>
            </a:extLst>
          </p:cNvPr>
          <p:cNvSpPr txBox="1"/>
          <p:nvPr/>
        </p:nvSpPr>
        <p:spPr>
          <a:xfrm>
            <a:off x="5693744" y="2607194"/>
            <a:ext cx="65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7030A0"/>
                </a:solidFill>
              </a:rPr>
              <a:t>Mandible plane </a:t>
            </a:r>
            <a:r>
              <a:rPr lang="en-US" sz="900" b="1" dirty="0" smtClean="0">
                <a:solidFill>
                  <a:srgbClr val="7030A0"/>
                </a:solidFill>
              </a:rPr>
              <a:t>2</a:t>
            </a:r>
            <a:endParaRPr lang="en-CA" sz="900" b="1" dirty="0">
              <a:solidFill>
                <a:srgbClr val="7030A0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F558D91-6602-4DC8-95FF-44BCF25B45BF}"/>
              </a:ext>
            </a:extLst>
          </p:cNvPr>
          <p:cNvCxnSpPr>
            <a:cxnSpLocks/>
          </p:cNvCxnSpPr>
          <p:nvPr/>
        </p:nvCxnSpPr>
        <p:spPr>
          <a:xfrm flipV="1">
            <a:off x="2061280" y="149388"/>
            <a:ext cx="2785730" cy="2525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87572B8-ADCE-42FB-9BF0-45AE68CFBA61}"/>
              </a:ext>
            </a:extLst>
          </p:cNvPr>
          <p:cNvCxnSpPr>
            <a:cxnSpLocks/>
          </p:cNvCxnSpPr>
          <p:nvPr/>
        </p:nvCxnSpPr>
        <p:spPr>
          <a:xfrm flipV="1">
            <a:off x="3788726" y="149388"/>
            <a:ext cx="880103" cy="339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EFFC68C-F1F4-4239-A372-0A37EA1E2D73}"/>
              </a:ext>
            </a:extLst>
          </p:cNvPr>
          <p:cNvCxnSpPr>
            <a:cxnSpLocks/>
          </p:cNvCxnSpPr>
          <p:nvPr/>
        </p:nvCxnSpPr>
        <p:spPr>
          <a:xfrm flipH="1" flipV="1">
            <a:off x="4136113" y="318834"/>
            <a:ext cx="1764386" cy="3147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476D160-6103-4288-9F59-5BA701B244A8}"/>
              </a:ext>
            </a:extLst>
          </p:cNvPr>
          <p:cNvSpPr/>
          <p:nvPr/>
        </p:nvSpPr>
        <p:spPr>
          <a:xfrm>
            <a:off x="4411075" y="547434"/>
            <a:ext cx="122275" cy="131036"/>
          </a:xfrm>
          <a:custGeom>
            <a:avLst/>
            <a:gdLst>
              <a:gd name="connsiteX0" fmla="*/ 0 w 122275"/>
              <a:gd name="connsiteY0" fmla="*/ 0 h 131036"/>
              <a:gd name="connsiteX1" fmla="*/ 21265 w 122275"/>
              <a:gd name="connsiteY1" fmla="*/ 122274 h 131036"/>
              <a:gd name="connsiteX2" fmla="*/ 122275 w 122275"/>
              <a:gd name="connsiteY2" fmla="*/ 111642 h 131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275" h="131036">
                <a:moveTo>
                  <a:pt x="0" y="0"/>
                </a:moveTo>
                <a:cubicBezTo>
                  <a:pt x="443" y="51833"/>
                  <a:pt x="886" y="103667"/>
                  <a:pt x="21265" y="122274"/>
                </a:cubicBezTo>
                <a:cubicBezTo>
                  <a:pt x="41644" y="140881"/>
                  <a:pt x="81959" y="126261"/>
                  <a:pt x="122275" y="1116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B10CEC7-5C6E-45B4-B05C-6DD8DDDDB274}"/>
              </a:ext>
            </a:extLst>
          </p:cNvPr>
          <p:cNvSpPr/>
          <p:nvPr/>
        </p:nvSpPr>
        <p:spPr>
          <a:xfrm>
            <a:off x="4379177" y="1238550"/>
            <a:ext cx="281763" cy="127680"/>
          </a:xfrm>
          <a:custGeom>
            <a:avLst/>
            <a:gdLst>
              <a:gd name="connsiteX0" fmla="*/ 0 w 281763"/>
              <a:gd name="connsiteY0" fmla="*/ 0 h 127680"/>
              <a:gd name="connsiteX1" fmla="*/ 122275 w 281763"/>
              <a:gd name="connsiteY1" fmla="*/ 127591 h 127680"/>
              <a:gd name="connsiteX2" fmla="*/ 281763 w 281763"/>
              <a:gd name="connsiteY2" fmla="*/ 15949 h 12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763" h="127680">
                <a:moveTo>
                  <a:pt x="0" y="0"/>
                </a:moveTo>
                <a:cubicBezTo>
                  <a:pt x="37657" y="62466"/>
                  <a:pt x="75315" y="124933"/>
                  <a:pt x="122275" y="127591"/>
                </a:cubicBezTo>
                <a:cubicBezTo>
                  <a:pt x="169235" y="130249"/>
                  <a:pt x="225499" y="73099"/>
                  <a:pt x="281763" y="1594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E96B21B-13B4-4451-A2B3-2E1CA1448390}"/>
              </a:ext>
            </a:extLst>
          </p:cNvPr>
          <p:cNvSpPr txBox="1"/>
          <p:nvPr/>
        </p:nvSpPr>
        <p:spPr>
          <a:xfrm>
            <a:off x="4374852" y="269660"/>
            <a:ext cx="66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Segment angle 0</a:t>
            </a:r>
            <a:endParaRPr lang="en-CA" sz="900" b="1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1E57D6-C436-4F24-B96B-BEBB19A4AD74}"/>
              </a:ext>
            </a:extLst>
          </p:cNvPr>
          <p:cNvSpPr txBox="1"/>
          <p:nvPr/>
        </p:nvSpPr>
        <p:spPr>
          <a:xfrm>
            <a:off x="4434362" y="885319"/>
            <a:ext cx="73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1">
                    <a:lumMod val="75000"/>
                  </a:schemeClr>
                </a:solidFill>
              </a:rPr>
              <a:t>Segment angle </a:t>
            </a:r>
            <a:r>
              <a:rPr lang="en-US" sz="900" b="1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CA" sz="9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5B25F33-631C-488A-A770-14001A7697A3}"/>
              </a:ext>
            </a:extLst>
          </p:cNvPr>
          <p:cNvCxnSpPr>
            <a:cxnSpLocks/>
          </p:cNvCxnSpPr>
          <p:nvPr/>
        </p:nvCxnSpPr>
        <p:spPr>
          <a:xfrm flipH="1">
            <a:off x="2216475" y="4984518"/>
            <a:ext cx="223545" cy="89645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8A60494-D658-4CD4-8A1A-FBE66E3C4DCE}"/>
              </a:ext>
            </a:extLst>
          </p:cNvPr>
          <p:cNvSpPr txBox="1"/>
          <p:nvPr/>
        </p:nvSpPr>
        <p:spPr>
          <a:xfrm>
            <a:off x="1676891" y="5760477"/>
            <a:ext cx="65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C000"/>
                </a:solidFill>
              </a:rPr>
              <a:t>Fibula plane </a:t>
            </a:r>
            <a:r>
              <a:rPr lang="en-US" sz="900" b="1" dirty="0" smtClean="0">
                <a:solidFill>
                  <a:srgbClr val="FFC000"/>
                </a:solidFill>
              </a:rPr>
              <a:t>0A</a:t>
            </a:r>
            <a:endParaRPr lang="en-CA" sz="900" b="1" dirty="0">
              <a:solidFill>
                <a:srgbClr val="FFC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AF7731B-7E2C-4544-A4D6-CE928DE01681}"/>
              </a:ext>
            </a:extLst>
          </p:cNvPr>
          <p:cNvSpPr txBox="1"/>
          <p:nvPr/>
        </p:nvSpPr>
        <p:spPr>
          <a:xfrm>
            <a:off x="2315191" y="5461917"/>
            <a:ext cx="73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Bone segment </a:t>
            </a:r>
            <a:r>
              <a:rPr lang="en-US" sz="900" b="1" dirty="0" smtClean="0">
                <a:solidFill>
                  <a:srgbClr val="FF0000"/>
                </a:solidFill>
              </a:rPr>
              <a:t>0</a:t>
            </a:r>
            <a:endParaRPr lang="en-CA" sz="900" b="1" dirty="0">
              <a:solidFill>
                <a:srgbClr val="FF0000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3CEF783-A0B7-4535-BA2C-A703357178FE}"/>
              </a:ext>
            </a:extLst>
          </p:cNvPr>
          <p:cNvCxnSpPr>
            <a:cxnSpLocks/>
          </p:cNvCxnSpPr>
          <p:nvPr/>
        </p:nvCxnSpPr>
        <p:spPr>
          <a:xfrm>
            <a:off x="3329041" y="5037335"/>
            <a:ext cx="378661" cy="807195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9FA3244-F0C9-47A4-AAAC-48355744AC93}"/>
              </a:ext>
            </a:extLst>
          </p:cNvPr>
          <p:cNvSpPr txBox="1"/>
          <p:nvPr/>
        </p:nvSpPr>
        <p:spPr>
          <a:xfrm>
            <a:off x="2774049" y="4700683"/>
            <a:ext cx="65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6">
                    <a:lumMod val="75000"/>
                  </a:schemeClr>
                </a:solidFill>
              </a:rPr>
              <a:t>Fibula plane </a:t>
            </a:r>
            <a:r>
              <a:rPr lang="en-US" sz="900" b="1" dirty="0" smtClean="0">
                <a:solidFill>
                  <a:schemeClr val="accent6">
                    <a:lumMod val="75000"/>
                  </a:schemeClr>
                </a:solidFill>
              </a:rPr>
              <a:t>0B</a:t>
            </a:r>
            <a:endParaRPr lang="en-CA" sz="9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9183E0C-17BE-494F-86B9-3EEDE1E0BB16}"/>
              </a:ext>
            </a:extLst>
          </p:cNvPr>
          <p:cNvSpPr txBox="1"/>
          <p:nvPr/>
        </p:nvSpPr>
        <p:spPr>
          <a:xfrm>
            <a:off x="4061752" y="5450712"/>
            <a:ext cx="73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1">
                    <a:lumMod val="75000"/>
                  </a:schemeClr>
                </a:solidFill>
              </a:rPr>
              <a:t>Bone segment </a:t>
            </a:r>
            <a:r>
              <a:rPr lang="en-US" sz="900" b="1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CA" sz="9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A177D1F-83B3-4117-994E-A9824EAB5ABD}"/>
              </a:ext>
            </a:extLst>
          </p:cNvPr>
          <p:cNvCxnSpPr>
            <a:cxnSpLocks/>
          </p:cNvCxnSpPr>
          <p:nvPr/>
        </p:nvCxnSpPr>
        <p:spPr>
          <a:xfrm>
            <a:off x="5040787" y="5037335"/>
            <a:ext cx="293689" cy="807195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778BC96-DB62-43AD-A3F9-338E8054C93B}"/>
              </a:ext>
            </a:extLst>
          </p:cNvPr>
          <p:cNvSpPr txBox="1"/>
          <p:nvPr/>
        </p:nvSpPr>
        <p:spPr>
          <a:xfrm>
            <a:off x="5389158" y="5747239"/>
            <a:ext cx="65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7030A0"/>
                </a:solidFill>
              </a:rPr>
              <a:t>Fibula plane </a:t>
            </a:r>
            <a:r>
              <a:rPr lang="en-US" sz="900" b="1" dirty="0" smtClean="0">
                <a:solidFill>
                  <a:srgbClr val="7030A0"/>
                </a:solidFill>
              </a:rPr>
              <a:t>1</a:t>
            </a:r>
            <a:endParaRPr lang="en-CA" sz="900" b="1" dirty="0">
              <a:solidFill>
                <a:srgbClr val="7030A0"/>
              </a:solidFill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2DEB398-0306-4FCC-8C1D-6458AC1FE98F}"/>
              </a:ext>
            </a:extLst>
          </p:cNvPr>
          <p:cNvCxnSpPr>
            <a:cxnSpLocks/>
          </p:cNvCxnSpPr>
          <p:nvPr/>
        </p:nvCxnSpPr>
        <p:spPr>
          <a:xfrm flipV="1">
            <a:off x="3253603" y="3133999"/>
            <a:ext cx="1130902" cy="3272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121FA9D-30F2-4202-9C6D-2576443F25C5}"/>
              </a:ext>
            </a:extLst>
          </p:cNvPr>
          <p:cNvCxnSpPr>
            <a:cxnSpLocks/>
          </p:cNvCxnSpPr>
          <p:nvPr/>
        </p:nvCxnSpPr>
        <p:spPr>
          <a:xfrm flipH="1" flipV="1">
            <a:off x="4336317" y="3141823"/>
            <a:ext cx="1306848" cy="3512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542B7110-DB5F-4D51-A7F3-CA4F4E205241}"/>
              </a:ext>
            </a:extLst>
          </p:cNvPr>
          <p:cNvSpPr/>
          <p:nvPr/>
        </p:nvSpPr>
        <p:spPr>
          <a:xfrm>
            <a:off x="2693815" y="4010980"/>
            <a:ext cx="154025" cy="107997"/>
          </a:xfrm>
          <a:custGeom>
            <a:avLst/>
            <a:gdLst>
              <a:gd name="connsiteX0" fmla="*/ 0 w 122275"/>
              <a:gd name="connsiteY0" fmla="*/ 0 h 131036"/>
              <a:gd name="connsiteX1" fmla="*/ 21265 w 122275"/>
              <a:gd name="connsiteY1" fmla="*/ 122274 h 131036"/>
              <a:gd name="connsiteX2" fmla="*/ 122275 w 122275"/>
              <a:gd name="connsiteY2" fmla="*/ 111642 h 131036"/>
              <a:gd name="connsiteX0" fmla="*/ 0 w 154025"/>
              <a:gd name="connsiteY0" fmla="*/ 34408 h 158179"/>
              <a:gd name="connsiteX1" fmla="*/ 21265 w 154025"/>
              <a:gd name="connsiteY1" fmla="*/ 156682 h 158179"/>
              <a:gd name="connsiteX2" fmla="*/ 154025 w 154025"/>
              <a:gd name="connsiteY2" fmla="*/ 0 h 158179"/>
              <a:gd name="connsiteX0" fmla="*/ 0 w 154025"/>
              <a:gd name="connsiteY0" fmla="*/ 34408 h 107997"/>
              <a:gd name="connsiteX1" fmla="*/ 91115 w 154025"/>
              <a:gd name="connsiteY1" fmla="*/ 105882 h 107997"/>
              <a:gd name="connsiteX2" fmla="*/ 154025 w 154025"/>
              <a:gd name="connsiteY2" fmla="*/ 0 h 10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025" h="107997">
                <a:moveTo>
                  <a:pt x="0" y="34408"/>
                </a:moveTo>
                <a:cubicBezTo>
                  <a:pt x="443" y="86241"/>
                  <a:pt x="70736" y="87275"/>
                  <a:pt x="91115" y="105882"/>
                </a:cubicBezTo>
                <a:cubicBezTo>
                  <a:pt x="111494" y="124489"/>
                  <a:pt x="113709" y="14619"/>
                  <a:pt x="15402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04C20D41-E4E0-4354-AEEA-7795EA19490E}"/>
              </a:ext>
            </a:extLst>
          </p:cNvPr>
          <p:cNvSpPr/>
          <p:nvPr/>
        </p:nvSpPr>
        <p:spPr>
          <a:xfrm>
            <a:off x="4218922" y="3612802"/>
            <a:ext cx="281763" cy="127680"/>
          </a:xfrm>
          <a:custGeom>
            <a:avLst/>
            <a:gdLst>
              <a:gd name="connsiteX0" fmla="*/ 0 w 281763"/>
              <a:gd name="connsiteY0" fmla="*/ 0 h 127680"/>
              <a:gd name="connsiteX1" fmla="*/ 122275 w 281763"/>
              <a:gd name="connsiteY1" fmla="*/ 127591 h 127680"/>
              <a:gd name="connsiteX2" fmla="*/ 281763 w 281763"/>
              <a:gd name="connsiteY2" fmla="*/ 15949 h 12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763" h="127680">
                <a:moveTo>
                  <a:pt x="0" y="0"/>
                </a:moveTo>
                <a:cubicBezTo>
                  <a:pt x="37657" y="62466"/>
                  <a:pt x="75315" y="124933"/>
                  <a:pt x="122275" y="127591"/>
                </a:cubicBezTo>
                <a:cubicBezTo>
                  <a:pt x="169235" y="130249"/>
                  <a:pt x="225499" y="73099"/>
                  <a:pt x="281763" y="1594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D57687C-BCF3-4FD4-865D-CEF7BE2FD7CF}"/>
              </a:ext>
            </a:extLst>
          </p:cNvPr>
          <p:cNvSpPr txBox="1"/>
          <p:nvPr/>
        </p:nvSpPr>
        <p:spPr>
          <a:xfrm>
            <a:off x="2491775" y="3654274"/>
            <a:ext cx="66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Segment angle 0</a:t>
            </a:r>
            <a:endParaRPr lang="en-CA" sz="900" b="1" dirty="0">
              <a:solidFill>
                <a:srgbClr val="FF00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EF37196-E991-4814-A9E7-8B41DC686824}"/>
              </a:ext>
            </a:extLst>
          </p:cNvPr>
          <p:cNvSpPr txBox="1"/>
          <p:nvPr/>
        </p:nvSpPr>
        <p:spPr>
          <a:xfrm>
            <a:off x="4149259" y="3266541"/>
            <a:ext cx="73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1">
                    <a:lumMod val="75000"/>
                  </a:schemeClr>
                </a:solidFill>
              </a:rPr>
              <a:t>Segment angle </a:t>
            </a:r>
            <a:r>
              <a:rPr lang="en-US" sz="900" b="1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CA" sz="9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6890B01-2683-4DE1-917A-B6CA8B22AEA1}"/>
              </a:ext>
            </a:extLst>
          </p:cNvPr>
          <p:cNvCxnSpPr>
            <a:cxnSpLocks/>
          </p:cNvCxnSpPr>
          <p:nvPr/>
        </p:nvCxnSpPr>
        <p:spPr>
          <a:xfrm flipH="1">
            <a:off x="3426100" y="4984518"/>
            <a:ext cx="309966" cy="933281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FBE0F25-6558-4D05-A92F-E115372B45E0}"/>
              </a:ext>
            </a:extLst>
          </p:cNvPr>
          <p:cNvCxnSpPr>
            <a:cxnSpLocks/>
          </p:cNvCxnSpPr>
          <p:nvPr/>
        </p:nvCxnSpPr>
        <p:spPr>
          <a:xfrm flipV="1">
            <a:off x="2111014" y="3466071"/>
            <a:ext cx="715315" cy="2780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3DF2615-BDCB-4E03-9938-A86F50A2D9FB}"/>
              </a:ext>
            </a:extLst>
          </p:cNvPr>
          <p:cNvCxnSpPr>
            <a:cxnSpLocks/>
          </p:cNvCxnSpPr>
          <p:nvPr/>
        </p:nvCxnSpPr>
        <p:spPr>
          <a:xfrm flipH="1" flipV="1">
            <a:off x="2655142" y="3590689"/>
            <a:ext cx="1395533" cy="2972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45F5CA0-2603-4DD0-8AD5-226D4F22C649}"/>
              </a:ext>
            </a:extLst>
          </p:cNvPr>
          <p:cNvSpPr txBox="1"/>
          <p:nvPr/>
        </p:nvSpPr>
        <p:spPr>
          <a:xfrm>
            <a:off x="3760052" y="4675555"/>
            <a:ext cx="65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6">
                    <a:lumMod val="75000"/>
                  </a:schemeClr>
                </a:solidFill>
              </a:rPr>
              <a:t>Fibula plane </a:t>
            </a:r>
            <a:r>
              <a:rPr lang="en-US" sz="900" b="1" dirty="0" smtClean="0">
                <a:solidFill>
                  <a:schemeClr val="accent6">
                    <a:lumMod val="75000"/>
                  </a:schemeClr>
                </a:solidFill>
              </a:rPr>
              <a:t>1A</a:t>
            </a:r>
            <a:endParaRPr lang="en-CA" sz="9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5" name="Rectángulo 84"/>
          <p:cNvSpPr/>
          <p:nvPr/>
        </p:nvSpPr>
        <p:spPr>
          <a:xfrm>
            <a:off x="6579289" y="287794"/>
            <a:ext cx="57324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dirty="0" smtClean="0"/>
              <a:t>mandibleAxis0ToFibulaRotationTransform: </a:t>
            </a:r>
            <a:r>
              <a:rPr lang="es-MX" sz="1200" dirty="0" err="1" smtClean="0"/>
              <a:t>Rotation</a:t>
            </a:r>
            <a:r>
              <a:rPr lang="es-MX" sz="1200" dirty="0" smtClean="0"/>
              <a:t> </a:t>
            </a:r>
            <a:r>
              <a:rPr lang="es-MX" sz="1200" dirty="0" err="1" smtClean="0"/>
              <a:t>from</a:t>
            </a:r>
            <a:r>
              <a:rPr lang="es-MX" sz="1200" dirty="0" smtClean="0"/>
              <a:t> mandibleAxis0 to </a:t>
            </a:r>
            <a:r>
              <a:rPr lang="es-MX" sz="1200" dirty="0" err="1" smtClean="0"/>
              <a:t>Fibula</a:t>
            </a:r>
            <a:endParaRPr lang="en-US" sz="1200" dirty="0"/>
          </a:p>
        </p:txBody>
      </p:sp>
      <p:cxnSp>
        <p:nvCxnSpPr>
          <p:cNvPr id="98" name="Straight Arrow Connector 117">
            <a:extLst>
              <a:ext uri="{FF2B5EF4-FFF2-40B4-BE49-F238E27FC236}">
                <a16:creationId xmlns:a16="http://schemas.microsoft.com/office/drawing/2014/main" id="{B81822DE-625D-4F1E-91D1-8BC5ABBA5B41}"/>
              </a:ext>
            </a:extLst>
          </p:cNvPr>
          <p:cNvCxnSpPr>
            <a:cxnSpLocks/>
          </p:cNvCxnSpPr>
          <p:nvPr/>
        </p:nvCxnSpPr>
        <p:spPr>
          <a:xfrm flipV="1">
            <a:off x="2812554" y="1427705"/>
            <a:ext cx="10684" cy="574293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119">
            <a:extLst>
              <a:ext uri="{FF2B5EF4-FFF2-40B4-BE49-F238E27FC236}">
                <a16:creationId xmlns:a16="http://schemas.microsoft.com/office/drawing/2014/main" id="{5BA44D8D-057F-4BEC-898B-87CAA2D783B4}"/>
              </a:ext>
            </a:extLst>
          </p:cNvPr>
          <p:cNvCxnSpPr>
            <a:cxnSpLocks/>
          </p:cNvCxnSpPr>
          <p:nvPr/>
        </p:nvCxnSpPr>
        <p:spPr>
          <a:xfrm flipV="1">
            <a:off x="2792715" y="1541927"/>
            <a:ext cx="351140" cy="47393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21">
            <a:extLst>
              <a:ext uri="{FF2B5EF4-FFF2-40B4-BE49-F238E27FC236}">
                <a16:creationId xmlns:a16="http://schemas.microsoft.com/office/drawing/2014/main" id="{D4C9D527-4D57-4714-AC9A-80811DEB6CE7}"/>
              </a:ext>
            </a:extLst>
          </p:cNvPr>
          <p:cNvSpPr txBox="1"/>
          <p:nvPr/>
        </p:nvSpPr>
        <p:spPr>
          <a:xfrm>
            <a:off x="3009151" y="2202993"/>
            <a:ext cx="89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z</a:t>
            </a:r>
            <a:endParaRPr lang="en-CA" b="1" i="1" dirty="0">
              <a:solidFill>
                <a:srgbClr val="7030A0"/>
              </a:solidFill>
            </a:endParaRPr>
          </a:p>
        </p:txBody>
      </p:sp>
      <p:sp>
        <p:nvSpPr>
          <p:cNvPr id="102" name="TextBox 122">
            <a:extLst>
              <a:ext uri="{FF2B5EF4-FFF2-40B4-BE49-F238E27FC236}">
                <a16:creationId xmlns:a16="http://schemas.microsoft.com/office/drawing/2014/main" id="{EF0B52AD-218E-4C03-8ED3-90B140F96951}"/>
              </a:ext>
            </a:extLst>
          </p:cNvPr>
          <p:cNvSpPr txBox="1"/>
          <p:nvPr/>
        </p:nvSpPr>
        <p:spPr>
          <a:xfrm>
            <a:off x="2628981" y="1129865"/>
            <a:ext cx="89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y</a:t>
            </a:r>
            <a:endParaRPr lang="en-CA" b="1" i="1" dirty="0">
              <a:solidFill>
                <a:srgbClr val="7030A0"/>
              </a:solidFill>
            </a:endParaRPr>
          </a:p>
        </p:txBody>
      </p:sp>
      <p:sp>
        <p:nvSpPr>
          <p:cNvPr id="103" name="TextBox 123">
            <a:extLst>
              <a:ext uri="{FF2B5EF4-FFF2-40B4-BE49-F238E27FC236}">
                <a16:creationId xmlns:a16="http://schemas.microsoft.com/office/drawing/2014/main" id="{70229F0B-70DD-4C64-AABA-D33B6AB17DA9}"/>
              </a:ext>
            </a:extLst>
          </p:cNvPr>
          <p:cNvSpPr txBox="1"/>
          <p:nvPr/>
        </p:nvSpPr>
        <p:spPr>
          <a:xfrm>
            <a:off x="3027082" y="1273330"/>
            <a:ext cx="89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x</a:t>
            </a:r>
            <a:endParaRPr lang="en-CA" b="1" i="1" dirty="0">
              <a:solidFill>
                <a:srgbClr val="7030A0"/>
              </a:solidFill>
            </a:endParaRPr>
          </a:p>
        </p:txBody>
      </p:sp>
      <p:sp>
        <p:nvSpPr>
          <p:cNvPr id="105" name="TextBox 122">
            <a:extLst>
              <a:ext uri="{FF2B5EF4-FFF2-40B4-BE49-F238E27FC236}">
                <a16:creationId xmlns:a16="http://schemas.microsoft.com/office/drawing/2014/main" id="{EF0B52AD-218E-4C03-8ED3-90B140F96951}"/>
              </a:ext>
            </a:extLst>
          </p:cNvPr>
          <p:cNvSpPr txBox="1"/>
          <p:nvPr/>
        </p:nvSpPr>
        <p:spPr>
          <a:xfrm>
            <a:off x="1981052" y="927738"/>
            <a:ext cx="1611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i="1" dirty="0" smtClean="0">
                <a:solidFill>
                  <a:srgbClr val="7030A0"/>
                </a:solidFill>
              </a:rPr>
              <a:t>mandibleAxis0</a:t>
            </a:r>
            <a:endParaRPr lang="en-CA" sz="1200" b="1" i="1" dirty="0">
              <a:solidFill>
                <a:srgbClr val="7030A0"/>
              </a:solidFill>
            </a:endParaRPr>
          </a:p>
        </p:txBody>
      </p:sp>
      <p:sp>
        <p:nvSpPr>
          <p:cNvPr id="133" name="Rectángulo 132"/>
          <p:cNvSpPr/>
          <p:nvPr/>
        </p:nvSpPr>
        <p:spPr>
          <a:xfrm>
            <a:off x="8780925" y="3220738"/>
            <a:ext cx="353082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 dirty="0" smtClean="0"/>
              <a:t>Coordinate </a:t>
            </a:r>
            <a:r>
              <a:rPr lang="en-US" sz="1200" b="1" u="sng" dirty="0"/>
              <a:t>systems</a:t>
            </a:r>
          </a:p>
          <a:p>
            <a:endParaRPr lang="es-MX" sz="1200" i="1" dirty="0"/>
          </a:p>
          <a:p>
            <a:r>
              <a:rPr lang="es-MX" sz="1200" i="1" dirty="0" smtClean="0"/>
              <a:t>mandibleAxis0</a:t>
            </a:r>
            <a:r>
              <a:rPr lang="es-MX" sz="1200" dirty="0" smtClean="0"/>
              <a:t>:</a:t>
            </a: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s-MX" sz="1200" dirty="0" smtClean="0"/>
              <a:t>   </a:t>
            </a:r>
            <a:r>
              <a:rPr lang="es-MX" sz="1200" dirty="0" err="1" smtClean="0"/>
              <a:t>Origin</a:t>
            </a:r>
            <a:r>
              <a:rPr lang="es-MX" sz="1200" dirty="0" smtClean="0"/>
              <a:t>: MandiblePlane0Origin</a:t>
            </a:r>
          </a:p>
          <a:p>
            <a:pPr marL="171450" indent="-171450">
              <a:buFontTx/>
              <a:buChar char="-"/>
            </a:pPr>
            <a:r>
              <a:rPr lang="en-CA" sz="1200" dirty="0" smtClean="0"/>
              <a:t>   </a:t>
            </a:r>
            <a:r>
              <a:rPr lang="en-CA" sz="1200" dirty="0"/>
              <a:t>X: </a:t>
            </a:r>
            <a:r>
              <a:rPr lang="en-CA" sz="1200" dirty="0" smtClean="0"/>
              <a:t>mandiblePlane0(Y) </a:t>
            </a:r>
            <a:r>
              <a:rPr lang="en-US" sz="1200" dirty="0">
                <a:sym typeface="Wingdings 2" panose="05020102010507070707" pitchFamily="18" charset="2"/>
              </a:rPr>
              <a:t></a:t>
            </a:r>
            <a:r>
              <a:rPr lang="en-CA" sz="1200" dirty="0" smtClean="0"/>
              <a:t> Z</a:t>
            </a:r>
            <a:endParaRPr lang="en-CA" sz="1200" dirty="0"/>
          </a:p>
          <a:p>
            <a:pPr marL="171450" indent="-171450">
              <a:buFontTx/>
              <a:buChar char="-"/>
            </a:pPr>
            <a:r>
              <a:rPr lang="en-CA" sz="1200" dirty="0" smtClean="0"/>
              <a:t>   Y: Z </a:t>
            </a:r>
            <a:r>
              <a:rPr lang="en-US" sz="1200" dirty="0" smtClean="0">
                <a:sym typeface="Wingdings 2" panose="05020102010507070707" pitchFamily="18" charset="2"/>
              </a:rPr>
              <a:t> X</a:t>
            </a:r>
            <a:endParaRPr lang="en-CA" sz="1200" dirty="0" smtClean="0"/>
          </a:p>
          <a:p>
            <a:pPr marL="171450" indent="-171450">
              <a:buFontTx/>
              <a:buChar char="-"/>
            </a:pPr>
            <a:r>
              <a:rPr lang="en-CA" sz="1200" dirty="0" smtClean="0"/>
              <a:t>   Z: </a:t>
            </a:r>
            <a:r>
              <a:rPr lang="en-US" sz="1200" dirty="0" smtClean="0"/>
              <a:t>mandibleLine0 direction</a:t>
            </a:r>
          </a:p>
          <a:p>
            <a:pPr marL="171450" indent="-171450">
              <a:buFontTx/>
              <a:buChar char="-"/>
            </a:pPr>
            <a:endParaRPr lang="es-MX" sz="1200" dirty="0"/>
          </a:p>
          <a:p>
            <a:r>
              <a:rPr lang="es-MX" sz="1200" i="1" dirty="0" err="1" smtClean="0"/>
              <a:t>middleAxis</a:t>
            </a:r>
            <a:r>
              <a:rPr lang="es-MX" sz="1200" dirty="0" smtClean="0"/>
              <a:t>:</a:t>
            </a:r>
            <a:endParaRPr lang="en-US" sz="1200" dirty="0"/>
          </a:p>
          <a:p>
            <a:pPr marL="171450" indent="-171450">
              <a:buFontTx/>
              <a:buChar char="-"/>
            </a:pPr>
            <a:r>
              <a:rPr lang="es-MX" sz="1200" dirty="0"/>
              <a:t>   </a:t>
            </a:r>
            <a:r>
              <a:rPr lang="es-MX" sz="1200" dirty="0" err="1"/>
              <a:t>Origin</a:t>
            </a:r>
            <a:r>
              <a:rPr lang="es-MX" sz="1200" dirty="0"/>
              <a:t>: </a:t>
            </a:r>
            <a:r>
              <a:rPr lang="es-MX" sz="1200" dirty="0" smtClean="0"/>
              <a:t>MandiblePlane1Origin</a:t>
            </a:r>
            <a:endParaRPr lang="es-MX" sz="1200" dirty="0"/>
          </a:p>
          <a:p>
            <a:pPr marL="171450" indent="-171450">
              <a:buFontTx/>
              <a:buChar char="-"/>
            </a:pPr>
            <a:r>
              <a:rPr lang="en-CA" sz="1200" dirty="0"/>
              <a:t>   X: </a:t>
            </a:r>
            <a:r>
              <a:rPr lang="en-CA" sz="1200" dirty="0" smtClean="0"/>
              <a:t>mandiblePlane1(Y</a:t>
            </a:r>
            <a:r>
              <a:rPr lang="en-CA" sz="1200" dirty="0"/>
              <a:t>) </a:t>
            </a:r>
            <a:r>
              <a:rPr lang="en-US" sz="1200" dirty="0">
                <a:sym typeface="Wingdings 2" panose="05020102010507070707" pitchFamily="18" charset="2"/>
              </a:rPr>
              <a:t></a:t>
            </a:r>
            <a:r>
              <a:rPr lang="en-CA" sz="1200" dirty="0"/>
              <a:t> Z</a:t>
            </a:r>
          </a:p>
          <a:p>
            <a:pPr marL="171450" indent="-171450">
              <a:buFontTx/>
              <a:buChar char="-"/>
            </a:pPr>
            <a:r>
              <a:rPr lang="en-CA" sz="1200" dirty="0"/>
              <a:t>   Y: Z </a:t>
            </a:r>
            <a:r>
              <a:rPr lang="en-US" sz="1200" dirty="0">
                <a:sym typeface="Wingdings 2" panose="05020102010507070707" pitchFamily="18" charset="2"/>
              </a:rPr>
              <a:t> X</a:t>
            </a:r>
            <a:endParaRPr lang="en-CA" sz="1200" dirty="0"/>
          </a:p>
          <a:p>
            <a:pPr marL="171450" indent="-171450">
              <a:buFontTx/>
              <a:buChar char="-"/>
            </a:pPr>
            <a:r>
              <a:rPr lang="en-CA" sz="1200" dirty="0"/>
              <a:t>   Z: </a:t>
            </a:r>
            <a:r>
              <a:rPr lang="en-CA" sz="1200" dirty="0" smtClean="0"/>
              <a:t>(</a:t>
            </a:r>
            <a:r>
              <a:rPr lang="en-US" sz="1200" dirty="0"/>
              <a:t>m</a:t>
            </a:r>
            <a:r>
              <a:rPr lang="en-US" sz="1200" dirty="0" smtClean="0"/>
              <a:t>andibleLine0 + </a:t>
            </a:r>
            <a:r>
              <a:rPr lang="en-US" sz="1200" dirty="0"/>
              <a:t>m</a:t>
            </a:r>
            <a:r>
              <a:rPr lang="en-US" sz="1200" dirty="0" smtClean="0"/>
              <a:t>andibleLine1) direction</a:t>
            </a:r>
            <a:endParaRPr lang="en-US" sz="12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6551186" y="878404"/>
            <a:ext cx="538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mandibularPlanesList</a:t>
            </a:r>
            <a:r>
              <a:rPr lang="en-US" sz="1200" dirty="0"/>
              <a:t> = [MandiblePlane0, MandiblePlane1, </a:t>
            </a:r>
            <a:r>
              <a:rPr lang="en-US" sz="1200" dirty="0" smtClean="0"/>
              <a:t>…]</a:t>
            </a:r>
          </a:p>
          <a:p>
            <a:r>
              <a:rPr lang="en-US" sz="1200" b="1" dirty="0" err="1" smtClean="0"/>
              <a:t>fibulaPlanesList</a:t>
            </a:r>
            <a:r>
              <a:rPr lang="en-US" sz="1200" dirty="0" smtClean="0"/>
              <a:t> = [FibulaPlane0A, FibulaPlane0B, FibulaPlane1A, FibulaPlane0B, …]</a:t>
            </a:r>
          </a:p>
        </p:txBody>
      </p:sp>
      <p:cxnSp>
        <p:nvCxnSpPr>
          <p:cNvPr id="68" name="Straight Arrow Connector 118">
            <a:extLst>
              <a:ext uri="{FF2B5EF4-FFF2-40B4-BE49-F238E27FC236}">
                <a16:creationId xmlns:a16="http://schemas.microsoft.com/office/drawing/2014/main" id="{FC98052C-FA17-4960-BC9F-16495541E170}"/>
              </a:ext>
            </a:extLst>
          </p:cNvPr>
          <p:cNvCxnSpPr>
            <a:cxnSpLocks/>
          </p:cNvCxnSpPr>
          <p:nvPr/>
        </p:nvCxnSpPr>
        <p:spPr>
          <a:xfrm>
            <a:off x="3987731" y="2792427"/>
            <a:ext cx="536550" cy="197802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119">
            <a:extLst>
              <a:ext uri="{FF2B5EF4-FFF2-40B4-BE49-F238E27FC236}">
                <a16:creationId xmlns:a16="http://schemas.microsoft.com/office/drawing/2014/main" id="{5BA44D8D-057F-4BEC-898B-87CAA2D783B4}"/>
              </a:ext>
            </a:extLst>
          </p:cNvPr>
          <p:cNvCxnSpPr>
            <a:cxnSpLocks/>
          </p:cNvCxnSpPr>
          <p:nvPr/>
        </p:nvCxnSpPr>
        <p:spPr>
          <a:xfrm flipV="1">
            <a:off x="3985177" y="2351888"/>
            <a:ext cx="198969" cy="459372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117">
            <a:extLst>
              <a:ext uri="{FF2B5EF4-FFF2-40B4-BE49-F238E27FC236}">
                <a16:creationId xmlns:a16="http://schemas.microsoft.com/office/drawing/2014/main" id="{B81822DE-625D-4F1E-91D1-8BC5ABBA5B41}"/>
              </a:ext>
            </a:extLst>
          </p:cNvPr>
          <p:cNvCxnSpPr>
            <a:cxnSpLocks/>
          </p:cNvCxnSpPr>
          <p:nvPr/>
        </p:nvCxnSpPr>
        <p:spPr>
          <a:xfrm flipV="1">
            <a:off x="4004581" y="2277126"/>
            <a:ext cx="10684" cy="574293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122">
            <a:extLst>
              <a:ext uri="{FF2B5EF4-FFF2-40B4-BE49-F238E27FC236}">
                <a16:creationId xmlns:a16="http://schemas.microsoft.com/office/drawing/2014/main" id="{EF0B52AD-218E-4C03-8ED3-90B140F96951}"/>
              </a:ext>
            </a:extLst>
          </p:cNvPr>
          <p:cNvSpPr txBox="1"/>
          <p:nvPr/>
        </p:nvSpPr>
        <p:spPr>
          <a:xfrm>
            <a:off x="3776645" y="2036502"/>
            <a:ext cx="89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y</a:t>
            </a:r>
            <a:endParaRPr lang="en-CA" b="1" i="1" dirty="0">
              <a:solidFill>
                <a:srgbClr val="7030A0"/>
              </a:solidFill>
            </a:endParaRPr>
          </a:p>
        </p:txBody>
      </p:sp>
      <p:sp>
        <p:nvSpPr>
          <p:cNvPr id="77" name="TextBox 123">
            <a:extLst>
              <a:ext uri="{FF2B5EF4-FFF2-40B4-BE49-F238E27FC236}">
                <a16:creationId xmlns:a16="http://schemas.microsoft.com/office/drawing/2014/main" id="{70229F0B-70DD-4C64-AABA-D33B6AB17DA9}"/>
              </a:ext>
            </a:extLst>
          </p:cNvPr>
          <p:cNvSpPr txBox="1"/>
          <p:nvPr/>
        </p:nvSpPr>
        <p:spPr>
          <a:xfrm>
            <a:off x="4126682" y="2179741"/>
            <a:ext cx="89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x</a:t>
            </a:r>
            <a:endParaRPr lang="en-CA" b="1" i="1" dirty="0">
              <a:solidFill>
                <a:srgbClr val="7030A0"/>
              </a:solidFill>
            </a:endParaRPr>
          </a:p>
        </p:txBody>
      </p:sp>
      <p:sp>
        <p:nvSpPr>
          <p:cNvPr id="78" name="TextBox 121">
            <a:extLst>
              <a:ext uri="{FF2B5EF4-FFF2-40B4-BE49-F238E27FC236}">
                <a16:creationId xmlns:a16="http://schemas.microsoft.com/office/drawing/2014/main" id="{D4C9D527-4D57-4714-AC9A-80811DEB6CE7}"/>
              </a:ext>
            </a:extLst>
          </p:cNvPr>
          <p:cNvSpPr txBox="1"/>
          <p:nvPr/>
        </p:nvSpPr>
        <p:spPr>
          <a:xfrm>
            <a:off x="4438867" y="2777272"/>
            <a:ext cx="23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z</a:t>
            </a:r>
            <a:endParaRPr lang="en-CA" b="1" i="1" dirty="0">
              <a:solidFill>
                <a:srgbClr val="7030A0"/>
              </a:solidFill>
            </a:endParaRPr>
          </a:p>
        </p:txBody>
      </p:sp>
      <p:sp>
        <p:nvSpPr>
          <p:cNvPr id="79" name="TextBox 122">
            <a:extLst>
              <a:ext uri="{FF2B5EF4-FFF2-40B4-BE49-F238E27FC236}">
                <a16:creationId xmlns:a16="http://schemas.microsoft.com/office/drawing/2014/main" id="{EF0B52AD-218E-4C03-8ED3-90B140F96951}"/>
              </a:ext>
            </a:extLst>
          </p:cNvPr>
          <p:cNvSpPr txBox="1"/>
          <p:nvPr/>
        </p:nvSpPr>
        <p:spPr>
          <a:xfrm>
            <a:off x="3760052" y="1903271"/>
            <a:ext cx="1611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i="1" dirty="0" err="1" smtClean="0">
                <a:solidFill>
                  <a:srgbClr val="7030A0"/>
                </a:solidFill>
              </a:rPr>
              <a:t>middleAxis</a:t>
            </a:r>
            <a:endParaRPr lang="en-CA" sz="1200" b="1" i="1" dirty="0">
              <a:solidFill>
                <a:srgbClr val="7030A0"/>
              </a:solidFill>
            </a:endParaRPr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2823817" y="1990368"/>
            <a:ext cx="1169901" cy="8144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118">
            <a:extLst>
              <a:ext uri="{FF2B5EF4-FFF2-40B4-BE49-F238E27FC236}">
                <a16:creationId xmlns:a16="http://schemas.microsoft.com/office/drawing/2014/main" id="{FC98052C-FA17-4960-BC9F-16495541E170}"/>
              </a:ext>
            </a:extLst>
          </p:cNvPr>
          <p:cNvCxnSpPr>
            <a:cxnSpLocks/>
          </p:cNvCxnSpPr>
          <p:nvPr/>
        </p:nvCxnSpPr>
        <p:spPr>
          <a:xfrm>
            <a:off x="2806383" y="1999136"/>
            <a:ext cx="451780" cy="318096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de flecha 79"/>
          <p:cNvCxnSpPr/>
          <p:nvPr/>
        </p:nvCxnSpPr>
        <p:spPr>
          <a:xfrm>
            <a:off x="2343232" y="5389361"/>
            <a:ext cx="1149929" cy="82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>
            <a:off x="4015265" y="2777272"/>
            <a:ext cx="1509235" cy="339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de flecha 86"/>
          <p:cNvCxnSpPr/>
          <p:nvPr/>
        </p:nvCxnSpPr>
        <p:spPr>
          <a:xfrm>
            <a:off x="3602740" y="5406336"/>
            <a:ext cx="1584891" cy="9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99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50">
            <a:extLst>
              <a:ext uri="{FF2B5EF4-FFF2-40B4-BE49-F238E27FC236}">
                <a16:creationId xmlns:a16="http://schemas.microsoft.com/office/drawing/2014/main" id="{98581895-9A83-4AB6-B237-C40F9AF860C5}"/>
              </a:ext>
            </a:extLst>
          </p:cNvPr>
          <p:cNvSpPr/>
          <p:nvPr/>
        </p:nvSpPr>
        <p:spPr>
          <a:xfrm>
            <a:off x="1784077" y="4933776"/>
            <a:ext cx="8337550" cy="882650"/>
          </a:xfrm>
          <a:custGeom>
            <a:avLst/>
            <a:gdLst>
              <a:gd name="connsiteX0" fmla="*/ 590550 w 8337550"/>
              <a:gd name="connsiteY0" fmla="*/ 317500 h 882650"/>
              <a:gd name="connsiteX1" fmla="*/ 425450 w 8337550"/>
              <a:gd name="connsiteY1" fmla="*/ 165100 h 882650"/>
              <a:gd name="connsiteX2" fmla="*/ 0 w 8337550"/>
              <a:gd name="connsiteY2" fmla="*/ 254000 h 882650"/>
              <a:gd name="connsiteX3" fmla="*/ 44450 w 8337550"/>
              <a:gd name="connsiteY3" fmla="*/ 666750 h 882650"/>
              <a:gd name="connsiteX4" fmla="*/ 336550 w 8337550"/>
              <a:gd name="connsiteY4" fmla="*/ 882650 h 882650"/>
              <a:gd name="connsiteX5" fmla="*/ 704850 w 8337550"/>
              <a:gd name="connsiteY5" fmla="*/ 565150 h 882650"/>
              <a:gd name="connsiteX6" fmla="*/ 7918450 w 8337550"/>
              <a:gd name="connsiteY6" fmla="*/ 539750 h 882650"/>
              <a:gd name="connsiteX7" fmla="*/ 8096250 w 8337550"/>
              <a:gd name="connsiteY7" fmla="*/ 723900 h 882650"/>
              <a:gd name="connsiteX8" fmla="*/ 8178800 w 8337550"/>
              <a:gd name="connsiteY8" fmla="*/ 577850 h 882650"/>
              <a:gd name="connsiteX9" fmla="*/ 8337550 w 8337550"/>
              <a:gd name="connsiteY9" fmla="*/ 241300 h 882650"/>
              <a:gd name="connsiteX10" fmla="*/ 8045450 w 8337550"/>
              <a:gd name="connsiteY10" fmla="*/ 0 h 882650"/>
              <a:gd name="connsiteX11" fmla="*/ 7848600 w 8337550"/>
              <a:gd name="connsiteY11" fmla="*/ 311150 h 882650"/>
              <a:gd name="connsiteX12" fmla="*/ 590550 w 8337550"/>
              <a:gd name="connsiteY12" fmla="*/ 31750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337550" h="882650">
                <a:moveTo>
                  <a:pt x="590550" y="317500"/>
                </a:moveTo>
                <a:lnTo>
                  <a:pt x="425450" y="165100"/>
                </a:lnTo>
                <a:lnTo>
                  <a:pt x="0" y="254000"/>
                </a:lnTo>
                <a:lnTo>
                  <a:pt x="44450" y="666750"/>
                </a:lnTo>
                <a:lnTo>
                  <a:pt x="336550" y="882650"/>
                </a:lnTo>
                <a:lnTo>
                  <a:pt x="704850" y="565150"/>
                </a:lnTo>
                <a:lnTo>
                  <a:pt x="7918450" y="539750"/>
                </a:lnTo>
                <a:lnTo>
                  <a:pt x="8096250" y="723900"/>
                </a:lnTo>
                <a:lnTo>
                  <a:pt x="8178800" y="577850"/>
                </a:lnTo>
                <a:lnTo>
                  <a:pt x="8337550" y="241300"/>
                </a:lnTo>
                <a:lnTo>
                  <a:pt x="8045450" y="0"/>
                </a:lnTo>
                <a:lnTo>
                  <a:pt x="7848600" y="311150"/>
                </a:lnTo>
                <a:lnTo>
                  <a:pt x="590550" y="31750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4" name="Group 103">
            <a:extLst>
              <a:ext uri="{FF2B5EF4-FFF2-40B4-BE49-F238E27FC236}">
                <a16:creationId xmlns:a16="http://schemas.microsoft.com/office/drawing/2014/main" id="{99DDFD7A-04FB-4A82-B770-AC19B2570675}"/>
              </a:ext>
            </a:extLst>
          </p:cNvPr>
          <p:cNvGrpSpPr/>
          <p:nvPr/>
        </p:nvGrpSpPr>
        <p:grpSpPr>
          <a:xfrm>
            <a:off x="1799904" y="4486030"/>
            <a:ext cx="1828596" cy="1339414"/>
            <a:chOff x="2208398" y="4489228"/>
            <a:chExt cx="1828596" cy="1339414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BF80858-B0B5-43F1-810D-74D41CDE74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03798" y="4654545"/>
              <a:ext cx="11050" cy="706542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5F1016B-F8E5-4633-A114-37383DB9B03F}"/>
                </a:ext>
              </a:extLst>
            </p:cNvPr>
            <p:cNvCxnSpPr>
              <a:cxnSpLocks/>
            </p:cNvCxnSpPr>
            <p:nvPr/>
          </p:nvCxnSpPr>
          <p:spPr>
            <a:xfrm>
              <a:off x="2580415" y="5375102"/>
              <a:ext cx="795302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28E6B06-8935-47F4-98E0-065853C77A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14849" y="4811499"/>
              <a:ext cx="540598" cy="563603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D4E1FF-1905-419F-84FD-2654202235B0}"/>
                </a:ext>
              </a:extLst>
            </p:cNvPr>
            <p:cNvSpPr txBox="1"/>
            <p:nvPr/>
          </p:nvSpPr>
          <p:spPr>
            <a:xfrm>
              <a:off x="2208398" y="5459310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2"/>
                  </a:solidFill>
                </a:rPr>
                <a:t>Fibula</a:t>
              </a:r>
              <a:endParaRPr lang="en-CA" b="1" i="1" dirty="0">
                <a:solidFill>
                  <a:schemeClr val="accent2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ED54DD2-8B22-4BEC-BE32-A5D48A03E50B}"/>
                </a:ext>
              </a:extLst>
            </p:cNvPr>
            <p:cNvSpPr txBox="1"/>
            <p:nvPr/>
          </p:nvSpPr>
          <p:spPr>
            <a:xfrm>
              <a:off x="3144810" y="5017529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2"/>
                  </a:solidFill>
                </a:rPr>
                <a:t>z</a:t>
              </a:r>
              <a:endParaRPr lang="en-CA" b="1" i="1" dirty="0">
                <a:solidFill>
                  <a:schemeClr val="accent2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967C052-BC97-4706-B318-230369DB1023}"/>
                </a:ext>
              </a:extLst>
            </p:cNvPr>
            <p:cNvSpPr txBox="1"/>
            <p:nvPr/>
          </p:nvSpPr>
          <p:spPr>
            <a:xfrm>
              <a:off x="2366479" y="4489228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2"/>
                  </a:solidFill>
                </a:rPr>
                <a:t>y</a:t>
              </a:r>
              <a:endParaRPr lang="en-CA" b="1" i="1" dirty="0">
                <a:solidFill>
                  <a:schemeClr val="accent2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928FB2F-3B8B-4CBE-8A99-A3DF8CD84CA3}"/>
                </a:ext>
              </a:extLst>
            </p:cNvPr>
            <p:cNvSpPr txBox="1"/>
            <p:nvPr/>
          </p:nvSpPr>
          <p:spPr>
            <a:xfrm>
              <a:off x="2951295" y="4523342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2"/>
                  </a:solidFill>
                </a:rPr>
                <a:t>x</a:t>
              </a:r>
              <a:endParaRPr lang="en-CA" b="1" i="1" dirty="0">
                <a:solidFill>
                  <a:schemeClr val="accent2"/>
                </a:solidFill>
              </a:endParaRPr>
            </a:p>
          </p:txBody>
        </p:sp>
      </p:grpSp>
      <p:cxnSp>
        <p:nvCxnSpPr>
          <p:cNvPr id="12" name="Straight Connector 51">
            <a:extLst>
              <a:ext uri="{FF2B5EF4-FFF2-40B4-BE49-F238E27FC236}">
                <a16:creationId xmlns:a16="http://schemas.microsoft.com/office/drawing/2014/main" id="{C5B25F33-631C-488A-A770-14001A7697A3}"/>
              </a:ext>
            </a:extLst>
          </p:cNvPr>
          <p:cNvCxnSpPr>
            <a:cxnSpLocks/>
          </p:cNvCxnSpPr>
          <p:nvPr/>
        </p:nvCxnSpPr>
        <p:spPr>
          <a:xfrm flipH="1">
            <a:off x="3674572" y="4947447"/>
            <a:ext cx="223545" cy="89645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3">
            <a:extLst>
              <a:ext uri="{FF2B5EF4-FFF2-40B4-BE49-F238E27FC236}">
                <a16:creationId xmlns:a16="http://schemas.microsoft.com/office/drawing/2014/main" id="{B05DEC03-0522-421C-8FEA-33C78AEB367C}"/>
              </a:ext>
            </a:extLst>
          </p:cNvPr>
          <p:cNvCxnSpPr>
            <a:cxnSpLocks/>
          </p:cNvCxnSpPr>
          <p:nvPr/>
        </p:nvCxnSpPr>
        <p:spPr>
          <a:xfrm>
            <a:off x="3796789" y="5375101"/>
            <a:ext cx="116231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55">
            <a:extLst>
              <a:ext uri="{FF2B5EF4-FFF2-40B4-BE49-F238E27FC236}">
                <a16:creationId xmlns:a16="http://schemas.microsoft.com/office/drawing/2014/main" id="{83CEF783-A0B7-4535-BA2C-A703357178FE}"/>
              </a:ext>
            </a:extLst>
          </p:cNvPr>
          <p:cNvCxnSpPr>
            <a:cxnSpLocks/>
          </p:cNvCxnSpPr>
          <p:nvPr/>
        </p:nvCxnSpPr>
        <p:spPr>
          <a:xfrm>
            <a:off x="4787138" y="5000264"/>
            <a:ext cx="378661" cy="807195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57">
            <a:extLst>
              <a:ext uri="{FF2B5EF4-FFF2-40B4-BE49-F238E27FC236}">
                <a16:creationId xmlns:a16="http://schemas.microsoft.com/office/drawing/2014/main" id="{ADDA1DA4-849B-492B-8C45-249BEBAA3369}"/>
              </a:ext>
            </a:extLst>
          </p:cNvPr>
          <p:cNvCxnSpPr>
            <a:cxnSpLocks/>
          </p:cNvCxnSpPr>
          <p:nvPr/>
        </p:nvCxnSpPr>
        <p:spPr>
          <a:xfrm>
            <a:off x="5068653" y="5353978"/>
            <a:ext cx="1532186" cy="7825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59">
            <a:extLst>
              <a:ext uri="{FF2B5EF4-FFF2-40B4-BE49-F238E27FC236}">
                <a16:creationId xmlns:a16="http://schemas.microsoft.com/office/drawing/2014/main" id="{4A177D1F-83B3-4117-994E-A9824EAB5ABD}"/>
              </a:ext>
            </a:extLst>
          </p:cNvPr>
          <p:cNvCxnSpPr>
            <a:cxnSpLocks/>
          </p:cNvCxnSpPr>
          <p:nvPr/>
        </p:nvCxnSpPr>
        <p:spPr>
          <a:xfrm>
            <a:off x="6498884" y="5000264"/>
            <a:ext cx="293689" cy="807195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61">
            <a:extLst>
              <a:ext uri="{FF2B5EF4-FFF2-40B4-BE49-F238E27FC236}">
                <a16:creationId xmlns:a16="http://schemas.microsoft.com/office/drawing/2014/main" id="{02DEB398-0306-4FCC-8C1D-6458AC1FE98F}"/>
              </a:ext>
            </a:extLst>
          </p:cNvPr>
          <p:cNvCxnSpPr>
            <a:cxnSpLocks/>
          </p:cNvCxnSpPr>
          <p:nvPr/>
        </p:nvCxnSpPr>
        <p:spPr>
          <a:xfrm flipV="1">
            <a:off x="4711700" y="3096928"/>
            <a:ext cx="1130902" cy="3272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62">
            <a:extLst>
              <a:ext uri="{FF2B5EF4-FFF2-40B4-BE49-F238E27FC236}">
                <a16:creationId xmlns:a16="http://schemas.microsoft.com/office/drawing/2014/main" id="{E121FA9D-30F2-4202-9C6D-2576443F25C5}"/>
              </a:ext>
            </a:extLst>
          </p:cNvPr>
          <p:cNvCxnSpPr>
            <a:cxnSpLocks/>
          </p:cNvCxnSpPr>
          <p:nvPr/>
        </p:nvCxnSpPr>
        <p:spPr>
          <a:xfrm flipH="1" flipV="1">
            <a:off x="5794414" y="3104752"/>
            <a:ext cx="1306848" cy="3512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69">
            <a:extLst>
              <a:ext uri="{FF2B5EF4-FFF2-40B4-BE49-F238E27FC236}">
                <a16:creationId xmlns:a16="http://schemas.microsoft.com/office/drawing/2014/main" id="{46890B01-2683-4DE1-917A-B6CA8B22AEA1}"/>
              </a:ext>
            </a:extLst>
          </p:cNvPr>
          <p:cNvCxnSpPr>
            <a:cxnSpLocks/>
          </p:cNvCxnSpPr>
          <p:nvPr/>
        </p:nvCxnSpPr>
        <p:spPr>
          <a:xfrm flipH="1">
            <a:off x="4884197" y="4947447"/>
            <a:ext cx="309966" cy="933281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85">
            <a:extLst>
              <a:ext uri="{FF2B5EF4-FFF2-40B4-BE49-F238E27FC236}">
                <a16:creationId xmlns:a16="http://schemas.microsoft.com/office/drawing/2014/main" id="{4FBE0F25-6558-4D05-A92F-E115372B45E0}"/>
              </a:ext>
            </a:extLst>
          </p:cNvPr>
          <p:cNvCxnSpPr>
            <a:cxnSpLocks/>
          </p:cNvCxnSpPr>
          <p:nvPr/>
        </p:nvCxnSpPr>
        <p:spPr>
          <a:xfrm flipV="1">
            <a:off x="3569111" y="3429000"/>
            <a:ext cx="715315" cy="2780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87">
            <a:extLst>
              <a:ext uri="{FF2B5EF4-FFF2-40B4-BE49-F238E27FC236}">
                <a16:creationId xmlns:a16="http://schemas.microsoft.com/office/drawing/2014/main" id="{63DF2615-BDCB-4E03-9938-A86F50A2D9FB}"/>
              </a:ext>
            </a:extLst>
          </p:cNvPr>
          <p:cNvCxnSpPr>
            <a:cxnSpLocks/>
          </p:cNvCxnSpPr>
          <p:nvPr/>
        </p:nvCxnSpPr>
        <p:spPr>
          <a:xfrm flipH="1" flipV="1">
            <a:off x="4113239" y="3553618"/>
            <a:ext cx="1395533" cy="2972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76">
            <a:extLst>
              <a:ext uri="{FF2B5EF4-FFF2-40B4-BE49-F238E27FC236}">
                <a16:creationId xmlns:a16="http://schemas.microsoft.com/office/drawing/2014/main" id="{E5A1E9C1-F540-47C1-A4CB-B0D80FF10874}"/>
              </a:ext>
            </a:extLst>
          </p:cNvPr>
          <p:cNvGrpSpPr/>
          <p:nvPr/>
        </p:nvGrpSpPr>
        <p:grpSpPr>
          <a:xfrm>
            <a:off x="3663308" y="4363837"/>
            <a:ext cx="1726695" cy="1699067"/>
            <a:chOff x="1694978" y="720356"/>
            <a:chExt cx="1726695" cy="1699067"/>
          </a:xfrm>
        </p:grpSpPr>
        <p:cxnSp>
          <p:nvCxnSpPr>
            <p:cNvPr id="31" name="Straight Arrow Connector 77">
              <a:extLst>
                <a:ext uri="{FF2B5EF4-FFF2-40B4-BE49-F238E27FC236}">
                  <a16:creationId xmlns:a16="http://schemas.microsoft.com/office/drawing/2014/main" id="{AB2B71FF-E07B-48B1-98C7-E551520750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6099" y="1002841"/>
              <a:ext cx="175812" cy="726805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78">
              <a:extLst>
                <a:ext uri="{FF2B5EF4-FFF2-40B4-BE49-F238E27FC236}">
                  <a16:creationId xmlns:a16="http://schemas.microsoft.com/office/drawing/2014/main" id="{9C885CCA-FDDD-4876-927F-B3F1B759DD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928" y="1431049"/>
              <a:ext cx="645582" cy="29573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79">
              <a:extLst>
                <a:ext uri="{FF2B5EF4-FFF2-40B4-BE49-F238E27FC236}">
                  <a16:creationId xmlns:a16="http://schemas.microsoft.com/office/drawing/2014/main" id="{7901A94F-5689-4A61-950C-A7640299A735}"/>
                </a:ext>
              </a:extLst>
            </p:cNvPr>
            <p:cNvCxnSpPr>
              <a:cxnSpLocks/>
            </p:cNvCxnSpPr>
            <p:nvPr/>
          </p:nvCxnSpPr>
          <p:spPr>
            <a:xfrm>
              <a:off x="1809991" y="1726683"/>
              <a:ext cx="802119" cy="26358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80">
              <a:extLst>
                <a:ext uri="{FF2B5EF4-FFF2-40B4-BE49-F238E27FC236}">
                  <a16:creationId xmlns:a16="http://schemas.microsoft.com/office/drawing/2014/main" id="{63A4AD3D-7FD4-45CB-A2C8-7EF1A63757E4}"/>
                </a:ext>
              </a:extLst>
            </p:cNvPr>
            <p:cNvSpPr txBox="1"/>
            <p:nvPr/>
          </p:nvSpPr>
          <p:spPr>
            <a:xfrm>
              <a:off x="1694978" y="2142424"/>
              <a:ext cx="1726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i="1" dirty="0" smtClean="0">
                  <a:solidFill>
                    <a:srgbClr val="7030A0"/>
                  </a:solidFill>
                </a:rPr>
                <a:t>FibulaPlane0A</a:t>
              </a:r>
              <a:endParaRPr lang="en-CA" sz="1200" b="1" i="1" dirty="0">
                <a:solidFill>
                  <a:srgbClr val="7030A0"/>
                </a:solidFill>
              </a:endParaRPr>
            </a:p>
          </p:txBody>
        </p:sp>
        <p:sp>
          <p:nvSpPr>
            <p:cNvPr id="35" name="TextBox 81">
              <a:extLst>
                <a:ext uri="{FF2B5EF4-FFF2-40B4-BE49-F238E27FC236}">
                  <a16:creationId xmlns:a16="http://schemas.microsoft.com/office/drawing/2014/main" id="{A384361D-72BD-48BD-AFA7-421D8AB37445}"/>
                </a:ext>
              </a:extLst>
            </p:cNvPr>
            <p:cNvSpPr txBox="1"/>
            <p:nvPr/>
          </p:nvSpPr>
          <p:spPr>
            <a:xfrm>
              <a:off x="2371901" y="1869032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7030A0"/>
                  </a:solidFill>
                </a:rPr>
                <a:t>z</a:t>
              </a:r>
              <a:endParaRPr lang="en-CA" b="1" i="1" dirty="0">
                <a:solidFill>
                  <a:srgbClr val="7030A0"/>
                </a:solidFill>
              </a:endParaRPr>
            </a:p>
          </p:txBody>
        </p:sp>
        <p:sp>
          <p:nvSpPr>
            <p:cNvPr id="36" name="TextBox 82">
              <a:extLst>
                <a:ext uri="{FF2B5EF4-FFF2-40B4-BE49-F238E27FC236}">
                  <a16:creationId xmlns:a16="http://schemas.microsoft.com/office/drawing/2014/main" id="{AA6777CA-0C8A-4456-946A-764DE37BFBB1}"/>
                </a:ext>
              </a:extLst>
            </p:cNvPr>
            <p:cNvSpPr txBox="1"/>
            <p:nvPr/>
          </p:nvSpPr>
          <p:spPr>
            <a:xfrm>
              <a:off x="1950552" y="720356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7030A0"/>
                  </a:solidFill>
                </a:rPr>
                <a:t>y</a:t>
              </a:r>
              <a:endParaRPr lang="en-CA" b="1" i="1" dirty="0">
                <a:solidFill>
                  <a:srgbClr val="7030A0"/>
                </a:solidFill>
              </a:endParaRPr>
            </a:p>
          </p:txBody>
        </p:sp>
        <p:sp>
          <p:nvSpPr>
            <p:cNvPr id="37" name="TextBox 83">
              <a:extLst>
                <a:ext uri="{FF2B5EF4-FFF2-40B4-BE49-F238E27FC236}">
                  <a16:creationId xmlns:a16="http://schemas.microsoft.com/office/drawing/2014/main" id="{CC5321C7-BBB7-473E-90B0-993981B69B8B}"/>
                </a:ext>
              </a:extLst>
            </p:cNvPr>
            <p:cNvSpPr txBox="1"/>
            <p:nvPr/>
          </p:nvSpPr>
          <p:spPr>
            <a:xfrm>
              <a:off x="2378729" y="1260811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7030A0"/>
                  </a:solidFill>
                </a:rPr>
                <a:t>x</a:t>
              </a:r>
              <a:endParaRPr lang="en-CA" b="1" i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8" name="TextBox 89">
            <a:extLst>
              <a:ext uri="{FF2B5EF4-FFF2-40B4-BE49-F238E27FC236}">
                <a16:creationId xmlns:a16="http://schemas.microsoft.com/office/drawing/2014/main" id="{937B5C93-1DE0-4B8B-95EA-3BDA3EC65898}"/>
              </a:ext>
            </a:extLst>
          </p:cNvPr>
          <p:cNvSpPr txBox="1"/>
          <p:nvPr/>
        </p:nvSpPr>
        <p:spPr>
          <a:xfrm>
            <a:off x="8869917" y="4988412"/>
            <a:ext cx="1726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FibulaLine</a:t>
            </a:r>
            <a:endParaRPr lang="en-CA" sz="1200" b="1" dirty="0"/>
          </a:p>
        </p:txBody>
      </p:sp>
      <p:sp>
        <p:nvSpPr>
          <p:cNvPr id="51" name="TextBox 88">
            <a:extLst>
              <a:ext uri="{FF2B5EF4-FFF2-40B4-BE49-F238E27FC236}">
                <a16:creationId xmlns:a16="http://schemas.microsoft.com/office/drawing/2014/main" id="{792781A0-43B6-4F07-8CCA-3AB3CF0FE6A0}"/>
              </a:ext>
            </a:extLst>
          </p:cNvPr>
          <p:cNvSpPr txBox="1"/>
          <p:nvPr/>
        </p:nvSpPr>
        <p:spPr>
          <a:xfrm>
            <a:off x="411295" y="148963"/>
            <a:ext cx="467131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Fibula</a:t>
            </a:r>
            <a:r>
              <a:rPr lang="en-US" sz="1200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Origin: </a:t>
            </a:r>
            <a:r>
              <a:rPr lang="en-US" sz="1200" dirty="0" err="1" smtClean="0"/>
              <a:t>StartPoint</a:t>
            </a:r>
            <a:endParaRPr lang="en-US" sz="1200" dirty="0"/>
          </a:p>
          <a:p>
            <a:pPr marL="285750" indent="-285750">
              <a:buFontTx/>
              <a:buChar char="-"/>
            </a:pPr>
            <a:r>
              <a:rPr lang="en-US" sz="1200" dirty="0"/>
              <a:t>X: </a:t>
            </a:r>
            <a:r>
              <a:rPr lang="en-US" sz="1200" dirty="0" smtClean="0"/>
              <a:t>medial direction (</a:t>
            </a:r>
            <a:r>
              <a:rPr lang="en-US" sz="1200" dirty="0" err="1"/>
              <a:t>Z</a:t>
            </a:r>
            <a:r>
              <a:rPr lang="en-US" sz="1200" dirty="0" err="1" smtClean="0">
                <a:sym typeface="Wingdings 2" panose="05020102010507070707" pitchFamily="18" charset="2"/>
              </a:rPr>
              <a:t>posterior</a:t>
            </a:r>
            <a:r>
              <a:rPr lang="en-US" sz="1200" dirty="0" smtClean="0">
                <a:sym typeface="Wingdings 2" panose="05020102010507070707" pitchFamily="18" charset="2"/>
              </a:rPr>
              <a:t> for left fibula</a:t>
            </a:r>
            <a:r>
              <a:rPr lang="en-US" sz="1200" dirty="0" smtClean="0"/>
              <a:t>) </a:t>
            </a:r>
            <a:r>
              <a:rPr lang="en-US" sz="1200" dirty="0"/>
              <a:t>(</a:t>
            </a:r>
            <a:r>
              <a:rPr lang="en-US" sz="1200" dirty="0" err="1"/>
              <a:t>Z</a:t>
            </a:r>
            <a:r>
              <a:rPr lang="en-US" sz="1200" dirty="0" err="1" smtClean="0">
                <a:sym typeface="Wingdings 2" panose="05020102010507070707" pitchFamily="18" charset="2"/>
              </a:rPr>
              <a:t>anterior</a:t>
            </a:r>
            <a:r>
              <a:rPr lang="en-US" sz="1200" dirty="0" smtClean="0">
                <a:sym typeface="Wingdings 2" panose="05020102010507070707" pitchFamily="18" charset="2"/>
              </a:rPr>
              <a:t> </a:t>
            </a:r>
            <a:r>
              <a:rPr lang="en-US" sz="1200" dirty="0">
                <a:sym typeface="Wingdings 2" panose="05020102010507070707" pitchFamily="18" charset="2"/>
              </a:rPr>
              <a:t>for </a:t>
            </a:r>
            <a:r>
              <a:rPr lang="en-US" sz="1200" dirty="0" smtClean="0">
                <a:sym typeface="Wingdings 2" panose="05020102010507070707" pitchFamily="18" charset="2"/>
              </a:rPr>
              <a:t>right </a:t>
            </a:r>
            <a:r>
              <a:rPr lang="en-US" sz="1200" dirty="0">
                <a:sym typeface="Wingdings 2" panose="05020102010507070707" pitchFamily="18" charset="2"/>
              </a:rPr>
              <a:t>fibula</a:t>
            </a:r>
            <a:r>
              <a:rPr lang="en-US" sz="1200" dirty="0" smtClean="0"/>
              <a:t>)</a:t>
            </a:r>
            <a:endParaRPr lang="en-US" sz="1200" dirty="0"/>
          </a:p>
          <a:p>
            <a:pPr marL="285750" indent="-285750">
              <a:buFontTx/>
              <a:buChar char="-"/>
            </a:pPr>
            <a:r>
              <a:rPr lang="en-US" sz="1200" dirty="0"/>
              <a:t>Y: Z</a:t>
            </a:r>
            <a:r>
              <a:rPr lang="en-US" sz="1200" dirty="0">
                <a:sym typeface="Wingdings 2" panose="05020102010507070707" pitchFamily="18" charset="2"/>
              </a:rPr>
              <a:t></a:t>
            </a:r>
            <a:r>
              <a:rPr lang="en-US" sz="1200" dirty="0" smtClean="0">
                <a:sym typeface="Wingdings 2" panose="05020102010507070707" pitchFamily="18" charset="2"/>
              </a:rPr>
              <a:t>X (anterior direction for left fibula</a:t>
            </a:r>
            <a:r>
              <a:rPr lang="en-US" sz="1200" dirty="0">
                <a:sym typeface="Wingdings 2" panose="05020102010507070707" pitchFamily="18" charset="2"/>
              </a:rPr>
              <a:t>) </a:t>
            </a:r>
            <a:r>
              <a:rPr lang="en-US" sz="1200" dirty="0" smtClean="0">
                <a:sym typeface="Wingdings 2" panose="05020102010507070707" pitchFamily="18" charset="2"/>
              </a:rPr>
              <a:t>(</a:t>
            </a:r>
            <a:r>
              <a:rPr lang="en-US" sz="1200" dirty="0">
                <a:sym typeface="Wingdings 2" panose="05020102010507070707" pitchFamily="18" charset="2"/>
              </a:rPr>
              <a:t>posterior</a:t>
            </a:r>
            <a:r>
              <a:rPr lang="en-US" sz="1200" dirty="0" smtClean="0">
                <a:sym typeface="Wingdings 2" panose="05020102010507070707" pitchFamily="18" charset="2"/>
              </a:rPr>
              <a:t> </a:t>
            </a:r>
            <a:r>
              <a:rPr lang="en-US" sz="1200" dirty="0">
                <a:sym typeface="Wingdings 2" panose="05020102010507070707" pitchFamily="18" charset="2"/>
              </a:rPr>
              <a:t>direction for </a:t>
            </a:r>
            <a:r>
              <a:rPr lang="en-US" sz="1200" dirty="0" smtClean="0">
                <a:sym typeface="Wingdings 2" panose="05020102010507070707" pitchFamily="18" charset="2"/>
              </a:rPr>
              <a:t>right </a:t>
            </a:r>
            <a:r>
              <a:rPr lang="en-US" sz="1200" dirty="0">
                <a:sym typeface="Wingdings 2" panose="05020102010507070707" pitchFamily="18" charset="2"/>
              </a:rPr>
              <a:t>fibula)</a:t>
            </a:r>
            <a:endParaRPr lang="en-US" sz="1200" dirty="0"/>
          </a:p>
          <a:p>
            <a:pPr marL="285750" indent="-285750">
              <a:buFontTx/>
              <a:buChar char="-"/>
            </a:pPr>
            <a:r>
              <a:rPr lang="en-US" sz="1200" dirty="0"/>
              <a:t>Z: </a:t>
            </a:r>
            <a:r>
              <a:rPr lang="en-US" sz="1200" dirty="0" err="1" smtClean="0"/>
              <a:t>fibulaLineDirection</a:t>
            </a:r>
            <a:endParaRPr lang="en-US" sz="1200" dirty="0"/>
          </a:p>
          <a:p>
            <a:r>
              <a:rPr lang="en-US" sz="1200" i="1" dirty="0" smtClean="0"/>
              <a:t>FibulaPlane0A</a:t>
            </a:r>
            <a:r>
              <a:rPr lang="en-US" sz="1200" dirty="0" smtClean="0"/>
              <a:t>: rotated and translated mandiblePlane0</a:t>
            </a:r>
            <a:endParaRPr lang="en-US" sz="1200" i="1" dirty="0"/>
          </a:p>
          <a:p>
            <a:pPr marL="285750" indent="-285750">
              <a:buFontTx/>
              <a:buChar char="-"/>
            </a:pPr>
            <a:r>
              <a:rPr lang="en-US" sz="1200" dirty="0"/>
              <a:t>Origin: </a:t>
            </a:r>
            <a:r>
              <a:rPr lang="en-US" sz="1200" dirty="0" smtClean="0"/>
              <a:t>FibulaPlane0AOrigin (defined by a distance to the </a:t>
            </a:r>
            <a:r>
              <a:rPr lang="en-US" sz="1200" dirty="0" err="1" smtClean="0"/>
              <a:t>StartPoint</a:t>
            </a:r>
            <a:r>
              <a:rPr lang="en-US" sz="1200" dirty="0" smtClean="0"/>
              <a:t> set up by the user)</a:t>
            </a:r>
            <a:endParaRPr lang="en-US" sz="1200" dirty="0"/>
          </a:p>
          <a:p>
            <a:pPr marL="285750" indent="-285750">
              <a:buFontTx/>
              <a:buChar char="-"/>
            </a:pPr>
            <a:r>
              <a:rPr lang="en-US" sz="1200" dirty="0" smtClean="0"/>
              <a:t>X</a:t>
            </a:r>
            <a:r>
              <a:rPr lang="en-US" sz="1200" dirty="0"/>
              <a:t>: orthogonal to Z, approximately orthogonal to </a:t>
            </a:r>
            <a:r>
              <a:rPr lang="en-US" sz="1200" dirty="0" err="1" smtClean="0"/>
              <a:t>FibulaY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s-MX" sz="1200" dirty="0" smtClean="0"/>
              <a:t>Y: </a:t>
            </a:r>
            <a:r>
              <a:rPr lang="en-US" sz="1200" dirty="0"/>
              <a:t>orthogonal to Z and X</a:t>
            </a:r>
            <a:endParaRPr lang="es-MX" sz="1200" dirty="0" smtClean="0"/>
          </a:p>
          <a:p>
            <a:pPr marL="285750" indent="-285750">
              <a:buFontTx/>
              <a:buChar char="-"/>
            </a:pPr>
            <a:r>
              <a:rPr lang="es-MX" sz="1200" dirty="0" smtClean="0"/>
              <a:t>Z: </a:t>
            </a:r>
            <a:r>
              <a:rPr lang="es-MX" sz="1200" dirty="0" err="1" smtClean="0"/>
              <a:t>cutting</a:t>
            </a:r>
            <a:r>
              <a:rPr lang="es-MX" sz="1200" dirty="0" smtClean="0"/>
              <a:t> </a:t>
            </a:r>
            <a:r>
              <a:rPr lang="es-MX" sz="1200" dirty="0" err="1" smtClean="0"/>
              <a:t>plane</a:t>
            </a:r>
            <a:r>
              <a:rPr lang="es-MX" sz="1200" dirty="0" smtClean="0"/>
              <a:t> normal</a:t>
            </a:r>
            <a:endParaRPr lang="en-US" sz="1200" dirty="0"/>
          </a:p>
          <a:p>
            <a:r>
              <a:rPr lang="en-US" sz="1200" i="1" dirty="0" smtClean="0"/>
              <a:t>FibulaPlane0B</a:t>
            </a:r>
            <a:r>
              <a:rPr lang="en-US" sz="1200" dirty="0" smtClean="0"/>
              <a:t>: </a:t>
            </a:r>
            <a:r>
              <a:rPr lang="en-US" sz="1200" dirty="0"/>
              <a:t>rotated and translated </a:t>
            </a:r>
            <a:r>
              <a:rPr lang="en-US" sz="1200" dirty="0" smtClean="0"/>
              <a:t>mandiblePlane1</a:t>
            </a:r>
            <a:endParaRPr lang="en-US" sz="1200" i="1" dirty="0"/>
          </a:p>
          <a:p>
            <a:pPr marL="285750" indent="-285750">
              <a:buFontTx/>
              <a:buChar char="-"/>
            </a:pPr>
            <a:r>
              <a:rPr lang="en-US" sz="1200" dirty="0"/>
              <a:t>Origin: </a:t>
            </a:r>
            <a:r>
              <a:rPr lang="en-US" sz="1200" dirty="0" smtClean="0"/>
              <a:t>FibulaPlane0BOrigin </a:t>
            </a:r>
            <a:r>
              <a:rPr lang="en-US" sz="1200" dirty="0"/>
              <a:t>(defined </a:t>
            </a:r>
            <a:r>
              <a:rPr lang="en-US" sz="1200" dirty="0" smtClean="0"/>
              <a:t>FibulaPlane0AOrigin plus distance between MandiblePlane0 and MandiblePlane1)</a:t>
            </a:r>
            <a:endParaRPr lang="en-US" sz="1200" dirty="0"/>
          </a:p>
          <a:p>
            <a:pPr marL="285750" indent="-285750">
              <a:buFontTx/>
              <a:buChar char="-"/>
            </a:pPr>
            <a:r>
              <a:rPr lang="en-US" sz="1200" dirty="0"/>
              <a:t>X: orthogonal to Z, approximately orthogonal to </a:t>
            </a:r>
            <a:r>
              <a:rPr lang="en-US" sz="1200" dirty="0" err="1" smtClean="0"/>
              <a:t>FibulaY</a:t>
            </a:r>
            <a:endParaRPr lang="en-US" sz="1200" dirty="0"/>
          </a:p>
          <a:p>
            <a:pPr marL="285750" indent="-285750">
              <a:buFontTx/>
              <a:buChar char="-"/>
            </a:pPr>
            <a:r>
              <a:rPr lang="es-MX" sz="1200" dirty="0"/>
              <a:t>Y: </a:t>
            </a:r>
            <a:r>
              <a:rPr lang="en-US" sz="1200" dirty="0"/>
              <a:t>orthogonal to Z and X</a:t>
            </a:r>
            <a:endParaRPr lang="es-MX" sz="1200" dirty="0"/>
          </a:p>
          <a:p>
            <a:pPr marL="285750" indent="-285750">
              <a:buFontTx/>
              <a:buChar char="-"/>
            </a:pPr>
            <a:r>
              <a:rPr lang="es-MX" sz="1200" dirty="0"/>
              <a:t>Z: </a:t>
            </a:r>
            <a:r>
              <a:rPr lang="es-MX" sz="1200" dirty="0" err="1"/>
              <a:t>cutting</a:t>
            </a:r>
            <a:r>
              <a:rPr lang="es-MX" sz="1200" dirty="0"/>
              <a:t> </a:t>
            </a:r>
            <a:r>
              <a:rPr lang="es-MX" sz="1200" dirty="0" err="1"/>
              <a:t>plane</a:t>
            </a:r>
            <a:r>
              <a:rPr lang="es-MX" sz="1200" dirty="0"/>
              <a:t> normal</a:t>
            </a:r>
            <a:endParaRPr lang="en-US" sz="1200" dirty="0"/>
          </a:p>
        </p:txBody>
      </p:sp>
      <p:sp>
        <p:nvSpPr>
          <p:cNvPr id="42" name="TextBox 89">
            <a:extLst>
              <a:ext uri="{FF2B5EF4-FFF2-40B4-BE49-F238E27FC236}">
                <a16:creationId xmlns:a16="http://schemas.microsoft.com/office/drawing/2014/main" id="{937B5C93-1DE0-4B8B-95EA-3BDA3EC65898}"/>
              </a:ext>
            </a:extLst>
          </p:cNvPr>
          <p:cNvSpPr txBox="1"/>
          <p:nvPr/>
        </p:nvSpPr>
        <p:spPr>
          <a:xfrm>
            <a:off x="9961511" y="5207066"/>
            <a:ext cx="1726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err="1" smtClean="0"/>
              <a:t>EndPoint</a:t>
            </a:r>
            <a:endParaRPr lang="en-CA" sz="1200" dirty="0"/>
          </a:p>
        </p:txBody>
      </p:sp>
      <p:sp>
        <p:nvSpPr>
          <p:cNvPr id="43" name="TextBox 89">
            <a:extLst>
              <a:ext uri="{FF2B5EF4-FFF2-40B4-BE49-F238E27FC236}">
                <a16:creationId xmlns:a16="http://schemas.microsoft.com/office/drawing/2014/main" id="{937B5C93-1DE0-4B8B-95EA-3BDA3EC65898}"/>
              </a:ext>
            </a:extLst>
          </p:cNvPr>
          <p:cNvSpPr txBox="1"/>
          <p:nvPr/>
        </p:nvSpPr>
        <p:spPr>
          <a:xfrm>
            <a:off x="1413812" y="5165098"/>
            <a:ext cx="821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err="1" smtClean="0"/>
              <a:t>StartPoint</a:t>
            </a:r>
            <a:endParaRPr lang="en-CA" sz="1200" dirty="0"/>
          </a:p>
        </p:txBody>
      </p:sp>
      <p:cxnSp>
        <p:nvCxnSpPr>
          <p:cNvPr id="45" name="Straight Arrow Connector 77">
            <a:extLst>
              <a:ext uri="{FF2B5EF4-FFF2-40B4-BE49-F238E27FC236}">
                <a16:creationId xmlns:a16="http://schemas.microsoft.com/office/drawing/2014/main" id="{AB2B71FF-E07B-48B1-98C7-E5515207504C}"/>
              </a:ext>
            </a:extLst>
          </p:cNvPr>
          <p:cNvCxnSpPr>
            <a:cxnSpLocks/>
          </p:cNvCxnSpPr>
          <p:nvPr/>
        </p:nvCxnSpPr>
        <p:spPr>
          <a:xfrm flipV="1">
            <a:off x="4963155" y="4978454"/>
            <a:ext cx="108858" cy="389248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78">
            <a:extLst>
              <a:ext uri="{FF2B5EF4-FFF2-40B4-BE49-F238E27FC236}">
                <a16:creationId xmlns:a16="http://schemas.microsoft.com/office/drawing/2014/main" id="{9C885CCA-FDDD-4876-927F-B3F1B759DD59}"/>
              </a:ext>
            </a:extLst>
          </p:cNvPr>
          <p:cNvCxnSpPr>
            <a:cxnSpLocks/>
          </p:cNvCxnSpPr>
          <p:nvPr/>
        </p:nvCxnSpPr>
        <p:spPr>
          <a:xfrm flipV="1">
            <a:off x="4956984" y="5089630"/>
            <a:ext cx="652641" cy="27521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79">
            <a:extLst>
              <a:ext uri="{FF2B5EF4-FFF2-40B4-BE49-F238E27FC236}">
                <a16:creationId xmlns:a16="http://schemas.microsoft.com/office/drawing/2014/main" id="{7901A94F-5689-4A61-950C-A7640299A735}"/>
              </a:ext>
            </a:extLst>
          </p:cNvPr>
          <p:cNvCxnSpPr>
            <a:cxnSpLocks/>
          </p:cNvCxnSpPr>
          <p:nvPr/>
        </p:nvCxnSpPr>
        <p:spPr>
          <a:xfrm>
            <a:off x="4957851" y="5374562"/>
            <a:ext cx="478003" cy="111859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81">
            <a:extLst>
              <a:ext uri="{FF2B5EF4-FFF2-40B4-BE49-F238E27FC236}">
                <a16:creationId xmlns:a16="http://schemas.microsoft.com/office/drawing/2014/main" id="{A384361D-72BD-48BD-AFA7-421D8AB37445}"/>
              </a:ext>
            </a:extLst>
          </p:cNvPr>
          <p:cNvSpPr txBox="1"/>
          <p:nvPr/>
        </p:nvSpPr>
        <p:spPr>
          <a:xfrm>
            <a:off x="5443241" y="4803746"/>
            <a:ext cx="23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z</a:t>
            </a:r>
            <a:endParaRPr lang="en-CA" b="1" i="1" dirty="0">
              <a:solidFill>
                <a:srgbClr val="7030A0"/>
              </a:solidFill>
            </a:endParaRPr>
          </a:p>
        </p:txBody>
      </p:sp>
      <p:sp>
        <p:nvSpPr>
          <p:cNvPr id="57" name="TextBox 83">
            <a:extLst>
              <a:ext uri="{FF2B5EF4-FFF2-40B4-BE49-F238E27FC236}">
                <a16:creationId xmlns:a16="http://schemas.microsoft.com/office/drawing/2014/main" id="{CC5321C7-BBB7-473E-90B0-993981B69B8B}"/>
              </a:ext>
            </a:extLst>
          </p:cNvPr>
          <p:cNvSpPr txBox="1"/>
          <p:nvPr/>
        </p:nvSpPr>
        <p:spPr>
          <a:xfrm>
            <a:off x="5237374" y="5383663"/>
            <a:ext cx="89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x</a:t>
            </a:r>
            <a:endParaRPr lang="en-CA" b="1" i="1" dirty="0">
              <a:solidFill>
                <a:srgbClr val="7030A0"/>
              </a:solidFill>
            </a:endParaRPr>
          </a:p>
        </p:txBody>
      </p:sp>
      <p:sp>
        <p:nvSpPr>
          <p:cNvPr id="58" name="TextBox 82">
            <a:extLst>
              <a:ext uri="{FF2B5EF4-FFF2-40B4-BE49-F238E27FC236}">
                <a16:creationId xmlns:a16="http://schemas.microsoft.com/office/drawing/2014/main" id="{AA6777CA-0C8A-4456-946A-764DE37BFBB1}"/>
              </a:ext>
            </a:extLst>
          </p:cNvPr>
          <p:cNvSpPr txBox="1"/>
          <p:nvPr/>
        </p:nvSpPr>
        <p:spPr>
          <a:xfrm>
            <a:off x="4883982" y="4676837"/>
            <a:ext cx="89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y</a:t>
            </a:r>
            <a:endParaRPr lang="en-CA" b="1" i="1" dirty="0">
              <a:solidFill>
                <a:srgbClr val="7030A0"/>
              </a:solidFill>
            </a:endParaRPr>
          </a:p>
        </p:txBody>
      </p:sp>
      <p:sp>
        <p:nvSpPr>
          <p:cNvPr id="59" name="TextBox 80">
            <a:extLst>
              <a:ext uri="{FF2B5EF4-FFF2-40B4-BE49-F238E27FC236}">
                <a16:creationId xmlns:a16="http://schemas.microsoft.com/office/drawing/2014/main" id="{63A4AD3D-7FD4-45CB-A2C8-7EF1A63757E4}"/>
              </a:ext>
            </a:extLst>
          </p:cNvPr>
          <p:cNvSpPr txBox="1"/>
          <p:nvPr/>
        </p:nvSpPr>
        <p:spPr>
          <a:xfrm>
            <a:off x="5065878" y="5755625"/>
            <a:ext cx="1726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solidFill>
                  <a:srgbClr val="7030A0"/>
                </a:solidFill>
              </a:rPr>
              <a:t>FibulaPlane1A</a:t>
            </a:r>
            <a:endParaRPr lang="en-CA" sz="1200" b="1" i="1" dirty="0">
              <a:solidFill>
                <a:srgbClr val="7030A0"/>
              </a:solidFill>
            </a:endParaRPr>
          </a:p>
        </p:txBody>
      </p:sp>
      <p:cxnSp>
        <p:nvCxnSpPr>
          <p:cNvPr id="44" name="Conector recto de flecha 43"/>
          <p:cNvCxnSpPr/>
          <p:nvPr/>
        </p:nvCxnSpPr>
        <p:spPr>
          <a:xfrm flipV="1">
            <a:off x="2187320" y="5346062"/>
            <a:ext cx="7774191" cy="1654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103">
            <a:extLst>
              <a:ext uri="{FF2B5EF4-FFF2-40B4-BE49-F238E27FC236}">
                <a16:creationId xmlns:a16="http://schemas.microsoft.com/office/drawing/2014/main" id="{99DDFD7A-04FB-4A82-B770-AC19B2570675}"/>
              </a:ext>
            </a:extLst>
          </p:cNvPr>
          <p:cNvGrpSpPr/>
          <p:nvPr/>
        </p:nvGrpSpPr>
        <p:grpSpPr>
          <a:xfrm>
            <a:off x="7096797" y="4449909"/>
            <a:ext cx="1893010" cy="1271521"/>
            <a:chOff x="2366479" y="4489228"/>
            <a:chExt cx="1893010" cy="1271521"/>
          </a:xfrm>
        </p:grpSpPr>
        <p:cxnSp>
          <p:nvCxnSpPr>
            <p:cNvPr id="61" name="Straight Arrow Connector 4">
              <a:extLst>
                <a:ext uri="{FF2B5EF4-FFF2-40B4-BE49-F238E27FC236}">
                  <a16:creationId xmlns:a16="http://schemas.microsoft.com/office/drawing/2014/main" id="{2BF80858-B0B5-43F1-810D-74D41CDE74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03798" y="4654545"/>
              <a:ext cx="11050" cy="706542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5">
              <a:extLst>
                <a:ext uri="{FF2B5EF4-FFF2-40B4-BE49-F238E27FC236}">
                  <a16:creationId xmlns:a16="http://schemas.microsoft.com/office/drawing/2014/main" id="{E5F1016B-F8E5-4633-A114-37383DB9B03F}"/>
                </a:ext>
              </a:extLst>
            </p:cNvPr>
            <p:cNvCxnSpPr>
              <a:cxnSpLocks/>
            </p:cNvCxnSpPr>
            <p:nvPr/>
          </p:nvCxnSpPr>
          <p:spPr>
            <a:xfrm>
              <a:off x="2580415" y="5375102"/>
              <a:ext cx="795302" cy="0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">
              <a:extLst>
                <a:ext uri="{FF2B5EF4-FFF2-40B4-BE49-F238E27FC236}">
                  <a16:creationId xmlns:a16="http://schemas.microsoft.com/office/drawing/2014/main" id="{328E6B06-8935-47F4-98E0-065853C77A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14849" y="4811499"/>
              <a:ext cx="540598" cy="563603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7">
              <a:extLst>
                <a:ext uri="{FF2B5EF4-FFF2-40B4-BE49-F238E27FC236}">
                  <a16:creationId xmlns:a16="http://schemas.microsoft.com/office/drawing/2014/main" id="{89D4E1FF-1905-419F-84FD-2654202235B0}"/>
                </a:ext>
              </a:extLst>
            </p:cNvPr>
            <p:cNvSpPr txBox="1"/>
            <p:nvPr/>
          </p:nvSpPr>
          <p:spPr>
            <a:xfrm>
              <a:off x="2431581" y="5452972"/>
              <a:ext cx="1827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b="1" i="1" dirty="0" err="1" smtClean="0">
                  <a:solidFill>
                    <a:srgbClr val="92D050"/>
                  </a:solidFill>
                </a:rPr>
                <a:t>IntersectionAxis</a:t>
              </a:r>
              <a:endParaRPr lang="en-CA" sz="1400" b="1" i="1" dirty="0">
                <a:solidFill>
                  <a:srgbClr val="92D050"/>
                </a:solidFill>
              </a:endParaRPr>
            </a:p>
          </p:txBody>
        </p:sp>
        <p:sp>
          <p:nvSpPr>
            <p:cNvPr id="65" name="TextBox 8">
              <a:extLst>
                <a:ext uri="{FF2B5EF4-FFF2-40B4-BE49-F238E27FC236}">
                  <a16:creationId xmlns:a16="http://schemas.microsoft.com/office/drawing/2014/main" id="{5ED54DD2-8B22-4BEC-BE32-A5D48A03E50B}"/>
                </a:ext>
              </a:extLst>
            </p:cNvPr>
            <p:cNvSpPr txBox="1"/>
            <p:nvPr/>
          </p:nvSpPr>
          <p:spPr>
            <a:xfrm>
              <a:off x="3144810" y="5017529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92D050"/>
                  </a:solidFill>
                </a:rPr>
                <a:t>z</a:t>
              </a:r>
              <a:endParaRPr lang="en-CA" b="1" i="1" dirty="0">
                <a:solidFill>
                  <a:srgbClr val="92D050"/>
                </a:solidFill>
              </a:endParaRPr>
            </a:p>
          </p:txBody>
        </p:sp>
        <p:sp>
          <p:nvSpPr>
            <p:cNvPr id="66" name="TextBox 9">
              <a:extLst>
                <a:ext uri="{FF2B5EF4-FFF2-40B4-BE49-F238E27FC236}">
                  <a16:creationId xmlns:a16="http://schemas.microsoft.com/office/drawing/2014/main" id="{B967C052-BC97-4706-B318-230369DB1023}"/>
                </a:ext>
              </a:extLst>
            </p:cNvPr>
            <p:cNvSpPr txBox="1"/>
            <p:nvPr/>
          </p:nvSpPr>
          <p:spPr>
            <a:xfrm>
              <a:off x="2366479" y="4489228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92D050"/>
                  </a:solidFill>
                </a:rPr>
                <a:t>y</a:t>
              </a:r>
              <a:endParaRPr lang="en-CA" b="1" i="1" dirty="0">
                <a:solidFill>
                  <a:srgbClr val="92D050"/>
                </a:solidFill>
              </a:endParaRPr>
            </a:p>
          </p:txBody>
        </p:sp>
        <p:sp>
          <p:nvSpPr>
            <p:cNvPr id="67" name="TextBox 10">
              <a:extLst>
                <a:ext uri="{FF2B5EF4-FFF2-40B4-BE49-F238E27FC236}">
                  <a16:creationId xmlns:a16="http://schemas.microsoft.com/office/drawing/2014/main" id="{2928FB2F-3B8B-4CBE-8A99-A3DF8CD84CA3}"/>
                </a:ext>
              </a:extLst>
            </p:cNvPr>
            <p:cNvSpPr txBox="1"/>
            <p:nvPr/>
          </p:nvSpPr>
          <p:spPr>
            <a:xfrm>
              <a:off x="2951295" y="4523342"/>
              <a:ext cx="89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92D050"/>
                  </a:solidFill>
                </a:rPr>
                <a:t>x</a:t>
              </a:r>
              <a:endParaRPr lang="en-CA" b="1" i="1" dirty="0">
                <a:solidFill>
                  <a:srgbClr val="92D050"/>
                </a:solidFill>
              </a:endParaRPr>
            </a:p>
          </p:txBody>
        </p:sp>
      </p:grpSp>
      <p:sp>
        <p:nvSpPr>
          <p:cNvPr id="2" name="CuadroTexto 1"/>
          <p:cNvSpPr txBox="1"/>
          <p:nvPr/>
        </p:nvSpPr>
        <p:spPr>
          <a:xfrm>
            <a:off x="5834746" y="411480"/>
            <a:ext cx="5941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 smtClean="0"/>
              <a:t>IntersectionAxis</a:t>
            </a:r>
            <a:r>
              <a:rPr lang="en-US" sz="1200" dirty="0" smtClean="0"/>
              <a:t>: Axes where all the </a:t>
            </a:r>
            <a:r>
              <a:rPr lang="en-US" sz="1200" dirty="0" err="1" smtClean="0"/>
              <a:t>fibulaPlanes</a:t>
            </a:r>
            <a:r>
              <a:rPr lang="en-US" sz="1200" dirty="0" smtClean="0"/>
              <a:t> are translated to calculate the intersection with the </a:t>
            </a:r>
            <a:r>
              <a:rPr lang="en-US" sz="1200" dirty="0" err="1" smtClean="0"/>
              <a:t>FibulaModel</a:t>
            </a:r>
            <a:endParaRPr lang="en-US" sz="1200" dirty="0"/>
          </a:p>
          <a:p>
            <a:pPr marL="285750" indent="-285750">
              <a:buFontTx/>
              <a:buChar char="-"/>
            </a:pPr>
            <a:r>
              <a:rPr lang="en-US" sz="1200" dirty="0"/>
              <a:t>Origin: </a:t>
            </a:r>
            <a:r>
              <a:rPr lang="en-US" sz="1200" dirty="0" smtClean="0"/>
              <a:t>GUI defined point over the </a:t>
            </a:r>
            <a:r>
              <a:rPr lang="en-US" sz="1200" dirty="0" err="1" smtClean="0"/>
              <a:t>FibulaLine</a:t>
            </a:r>
            <a:endParaRPr lang="en-US" sz="1200" dirty="0"/>
          </a:p>
          <a:p>
            <a:pPr marL="285750" indent="-285750">
              <a:buFontTx/>
              <a:buChar char="-"/>
            </a:pPr>
            <a:r>
              <a:rPr lang="en-US" sz="1200" dirty="0" smtClean="0"/>
              <a:t>X: same as </a:t>
            </a:r>
            <a:r>
              <a:rPr lang="en-US" sz="1200" dirty="0" err="1" smtClean="0"/>
              <a:t>FibulaX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sz="1200" dirty="0" smtClean="0"/>
              <a:t>Y: </a:t>
            </a:r>
            <a:r>
              <a:rPr lang="en-US" sz="1200" dirty="0"/>
              <a:t>same as </a:t>
            </a:r>
            <a:r>
              <a:rPr lang="en-US" sz="1200" dirty="0" err="1" smtClean="0"/>
              <a:t>FibulaY</a:t>
            </a:r>
            <a:endParaRPr lang="en-US" sz="1200" dirty="0"/>
          </a:p>
          <a:p>
            <a:pPr marL="285750" indent="-285750">
              <a:buFontTx/>
              <a:buChar char="-"/>
            </a:pPr>
            <a:r>
              <a:rPr lang="en-US" sz="1200" dirty="0" smtClean="0"/>
              <a:t>Z</a:t>
            </a:r>
            <a:r>
              <a:rPr lang="en-US" sz="1200" dirty="0"/>
              <a:t>: same as </a:t>
            </a:r>
            <a:r>
              <a:rPr lang="en-US" sz="1200" dirty="0" err="1" smtClean="0"/>
              <a:t>FibulaZ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8057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E5151D76-C94F-4AC9-8A33-BA2F28140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22246"/>
            <a:ext cx="6096000" cy="536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3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B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446" y="58000"/>
            <a:ext cx="7019048" cy="6800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016" y="993775"/>
            <a:ext cx="2865120" cy="1325563"/>
          </a:xfrm>
        </p:spPr>
        <p:txBody>
          <a:bodyPr>
            <a:normAutofit fontScale="90000"/>
          </a:bodyPr>
          <a:lstStyle/>
          <a:p>
            <a:r>
              <a:rPr lang="es-MX" dirty="0" err="1" smtClean="0"/>
              <a:t>Surgical</a:t>
            </a:r>
            <a:r>
              <a:rPr lang="es-MX" dirty="0" smtClean="0"/>
              <a:t> </a:t>
            </a:r>
            <a:r>
              <a:rPr lang="es-MX" dirty="0" err="1" smtClean="0"/>
              <a:t>Guide</a:t>
            </a:r>
            <a:r>
              <a:rPr lang="es-MX" dirty="0" smtClean="0"/>
              <a:t> </a:t>
            </a:r>
            <a:r>
              <a:rPr lang="es-MX" dirty="0" err="1" smtClean="0"/>
              <a:t>Generation</a:t>
            </a:r>
            <a:r>
              <a:rPr lang="es-MX" dirty="0" smtClean="0"/>
              <a:t> </a:t>
            </a:r>
            <a:r>
              <a:rPr lang="es-MX" dirty="0" err="1"/>
              <a:t>p</a:t>
            </a:r>
            <a:r>
              <a:rPr lang="es-MX" dirty="0" err="1" smtClean="0"/>
              <a:t>arameters</a:t>
            </a:r>
            <a:r>
              <a:rPr lang="es-MX" dirty="0" smtClean="0"/>
              <a:t> </a:t>
            </a:r>
            <a:r>
              <a:rPr lang="es-MX" dirty="0" err="1" smtClean="0"/>
              <a:t>definition</a:t>
            </a:r>
            <a:endParaRPr lang="en-US" dirty="0"/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4183380" y="3760470"/>
            <a:ext cx="1074420" cy="26289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4200270" y="3368695"/>
            <a:ext cx="1057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err="1" smtClean="0"/>
              <a:t>biggerMiterBoxHeight</a:t>
            </a:r>
            <a:endParaRPr lang="en-US" sz="1400" dirty="0"/>
          </a:p>
        </p:txBody>
      </p:sp>
      <p:cxnSp>
        <p:nvCxnSpPr>
          <p:cNvPr id="9" name="Conector recto 8"/>
          <p:cNvCxnSpPr/>
          <p:nvPr/>
        </p:nvCxnSpPr>
        <p:spPr>
          <a:xfrm flipH="1" flipV="1">
            <a:off x="5257800" y="3760470"/>
            <a:ext cx="285750" cy="69723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5257800" y="4437400"/>
            <a:ext cx="1057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err="1" smtClean="0"/>
              <a:t>biggerMiterBoxWidth</a:t>
            </a:r>
            <a:endParaRPr lang="en-US" sz="1400" dirty="0"/>
          </a:p>
        </p:txBody>
      </p:sp>
      <p:cxnSp>
        <p:nvCxnSpPr>
          <p:cNvPr id="12" name="Conector recto 11"/>
          <p:cNvCxnSpPr/>
          <p:nvPr/>
        </p:nvCxnSpPr>
        <p:spPr>
          <a:xfrm flipH="1">
            <a:off x="5257800" y="2766060"/>
            <a:ext cx="834390" cy="994410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5563425" y="2319010"/>
            <a:ext cx="1057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err="1" smtClean="0"/>
              <a:t>biggerMiterBoxLength</a:t>
            </a:r>
            <a:endParaRPr lang="en-US" sz="1400" dirty="0"/>
          </a:p>
        </p:txBody>
      </p:sp>
      <p:cxnSp>
        <p:nvCxnSpPr>
          <p:cNvPr id="15" name="Conector recto 14"/>
          <p:cNvCxnSpPr/>
          <p:nvPr/>
        </p:nvCxnSpPr>
        <p:spPr>
          <a:xfrm>
            <a:off x="8128000" y="3314700"/>
            <a:ext cx="47625" cy="13652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7506372" y="3382962"/>
            <a:ext cx="1415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err="1"/>
              <a:t>m</a:t>
            </a:r>
            <a:r>
              <a:rPr lang="es-MX" sz="1400" dirty="0" err="1" smtClean="0"/>
              <a:t>iterBoxHeight</a:t>
            </a:r>
            <a:endParaRPr lang="en-US" sz="1400" dirty="0"/>
          </a:p>
        </p:txBody>
      </p:sp>
      <p:cxnSp>
        <p:nvCxnSpPr>
          <p:cNvPr id="18" name="Conector recto 17"/>
          <p:cNvCxnSpPr/>
          <p:nvPr/>
        </p:nvCxnSpPr>
        <p:spPr>
          <a:xfrm flipH="1">
            <a:off x="8128001" y="2562225"/>
            <a:ext cx="632618" cy="752475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8062118" y="2254448"/>
            <a:ext cx="139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err="1" smtClean="0"/>
              <a:t>miterBoxLength</a:t>
            </a:r>
            <a:endParaRPr lang="en-US" sz="1400" dirty="0"/>
          </a:p>
        </p:txBody>
      </p:sp>
      <p:cxnSp>
        <p:nvCxnSpPr>
          <p:cNvPr id="24" name="Conector recto 23"/>
          <p:cNvCxnSpPr/>
          <p:nvPr/>
        </p:nvCxnSpPr>
        <p:spPr>
          <a:xfrm>
            <a:off x="5674995" y="3314700"/>
            <a:ext cx="121954" cy="22215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 flipV="1">
            <a:off x="5796949" y="2408336"/>
            <a:ext cx="1297271" cy="9603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6742909" y="2165121"/>
            <a:ext cx="1057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err="1" smtClean="0"/>
              <a:t>slotWall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56235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B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ítulo 18"/>
          <p:cNvSpPr txBox="1">
            <a:spLocks noGrp="1"/>
          </p:cNvSpPr>
          <p:nvPr>
            <p:ph type="title"/>
          </p:nvPr>
        </p:nvSpPr>
        <p:spPr>
          <a:xfrm>
            <a:off x="0" y="1422463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miterBoxWidth</a:t>
            </a:r>
            <a:r>
              <a:rPr lang="en-US" sz="3200" dirty="0"/>
              <a:t> = miterBoxSlotWidth+2*</a:t>
            </a:r>
            <a:r>
              <a:rPr lang="en-US" sz="3200" dirty="0" err="1"/>
              <a:t>clearanceFitPrintingTolerance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err="1" smtClean="0"/>
              <a:t>miterBoxLength</a:t>
            </a:r>
            <a:r>
              <a:rPr lang="en-US" sz="3200" dirty="0"/>
              <a:t> = </a:t>
            </a:r>
            <a:r>
              <a:rPr lang="en-US" sz="3200" dirty="0" err="1"/>
              <a:t>miterBoxSlotLength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err="1" smtClean="0"/>
              <a:t>miterBoxHeight</a:t>
            </a:r>
            <a:r>
              <a:rPr lang="en-US" sz="3200" dirty="0"/>
              <a:t> = </a:t>
            </a:r>
            <a:r>
              <a:rPr lang="en-US" sz="3200" dirty="0" smtClean="0"/>
              <a:t>70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err="1"/>
              <a:t>biggerMiterBoxWidth</a:t>
            </a:r>
            <a:r>
              <a:rPr lang="en-US" sz="3200" dirty="0"/>
              <a:t> = </a:t>
            </a:r>
            <a:r>
              <a:rPr lang="en-US" sz="3200" dirty="0" smtClean="0"/>
              <a:t>miterBoxSlotWidth+2*clearanceFitPrintingTolerance+2*</a:t>
            </a:r>
            <a:r>
              <a:rPr lang="en-US" sz="3200" dirty="0" err="1" smtClean="0"/>
              <a:t>slotWall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err="1" smtClean="0"/>
              <a:t>biggerMiterBoxLength</a:t>
            </a:r>
            <a:r>
              <a:rPr lang="en-US" sz="3200" dirty="0"/>
              <a:t> = miterBoxSlotLength+2*</a:t>
            </a:r>
            <a:r>
              <a:rPr lang="en-US" sz="3200" dirty="0" err="1"/>
              <a:t>slotWall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err="1" smtClean="0"/>
              <a:t>biggerMiterBoxHeight</a:t>
            </a:r>
            <a:r>
              <a:rPr lang="en-US" sz="3200" dirty="0"/>
              <a:t> = </a:t>
            </a:r>
            <a:r>
              <a:rPr lang="en-US" sz="3200" dirty="0" err="1" smtClean="0"/>
              <a:t>miterBoxSlotHeight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01838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6147</TotalTime>
  <Words>589</Words>
  <Application>Microsoft Office PowerPoint</Application>
  <PresentationFormat>Panorámica</PresentationFormat>
  <Paragraphs>182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 2</vt:lpstr>
      <vt:lpstr>Office Theme</vt:lpstr>
      <vt:lpstr>Software design overview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Surgical Guide Generation parameters definition</vt:lpstr>
      <vt:lpstr>miterBoxWidth = miterBoxSlotWidth+2*clearanceFitPrintingTolerance miterBoxLength = miterBoxSlotLength miterBoxHeight = 70  biggerMiterBoxWidth = miterBoxSlotWidth+2*clearanceFitPrintingTolerance+2*slotWall biggerMiterBoxLength = miterBoxSlotLength+2*slotWall biggerMiterBoxHeight = miterBoxSlotHeight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Andras Lasso</dc:creator>
  <cp:lastModifiedBy>Mau</cp:lastModifiedBy>
  <cp:revision>76</cp:revision>
  <dcterms:created xsi:type="dcterms:W3CDTF">2020-11-27T17:30:13Z</dcterms:created>
  <dcterms:modified xsi:type="dcterms:W3CDTF">2021-02-19T21:32:39Z</dcterms:modified>
</cp:coreProperties>
</file>