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670130-CB41-4CBA-8E29-0324A3827865}"/>
              </a:ext>
            </a:extLst>
          </p:cNvPr>
          <p:cNvGrpSpPr/>
          <p:nvPr/>
        </p:nvGrpSpPr>
        <p:grpSpPr>
          <a:xfrm>
            <a:off x="3913073" y="1892034"/>
            <a:ext cx="2854769" cy="1640152"/>
            <a:chOff x="3913073" y="1892034"/>
            <a:chExt cx="2854769" cy="164015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435A6-F6C7-4EB7-953B-FAD1E7355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468" y="2065558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594419-1274-45BE-9A8E-D05F62945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085" y="2481283"/>
              <a:ext cx="717790" cy="31597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6F4D17-A60C-4AA5-8B09-758842849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519" y="2797257"/>
              <a:ext cx="222408" cy="5516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FDA3ED-4465-4910-B87D-2935515366C4}"/>
                </a:ext>
              </a:extLst>
            </p:cNvPr>
            <p:cNvSpPr txBox="1"/>
            <p:nvPr/>
          </p:nvSpPr>
          <p:spPr>
            <a:xfrm>
              <a:off x="4288840" y="1963653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4AFC15-CCC5-42B8-B8F5-5C85D5A3C140}"/>
                </a:ext>
              </a:extLst>
            </p:cNvPr>
            <p:cNvSpPr txBox="1"/>
            <p:nvPr/>
          </p:nvSpPr>
          <p:spPr>
            <a:xfrm>
              <a:off x="4778428" y="254501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EED04B-9A28-4CC4-A4C1-71F6A94690B4}"/>
                </a:ext>
              </a:extLst>
            </p:cNvPr>
            <p:cNvSpPr txBox="1"/>
            <p:nvPr/>
          </p:nvSpPr>
          <p:spPr>
            <a:xfrm>
              <a:off x="3913073" y="18920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2CC2E0-D325-4F07-879F-88A818717098}"/>
                </a:ext>
              </a:extLst>
            </p:cNvPr>
            <p:cNvSpPr txBox="1"/>
            <p:nvPr/>
          </p:nvSpPr>
          <p:spPr>
            <a:xfrm>
              <a:off x="4136949" y="316285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91578-C9B9-49D6-BE50-E69A9C7B9B63}"/>
              </a:ext>
            </a:extLst>
          </p:cNvPr>
          <p:cNvGrpSpPr/>
          <p:nvPr/>
        </p:nvGrpSpPr>
        <p:grpSpPr>
          <a:xfrm>
            <a:off x="2934362" y="1951792"/>
            <a:ext cx="2787454" cy="1707321"/>
            <a:chOff x="-42647" y="-1843269"/>
            <a:chExt cx="2787454" cy="17073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D94250-2F2E-4EAD-9D59-3B751F4BF5BD}"/>
                </a:ext>
              </a:extLst>
            </p:cNvPr>
            <p:cNvSpPr txBox="1"/>
            <p:nvPr/>
          </p:nvSpPr>
          <p:spPr>
            <a:xfrm>
              <a:off x="-42647" y="-1580771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7030A0"/>
                  </a:solidFill>
                </a:rPr>
                <a:t>MandiblePlane</a:t>
              </a:r>
              <a:endParaRPr lang="en-CA" sz="16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D98F1-437F-4E75-B2AC-B31B367BBAED}"/>
                </a:ext>
              </a:extLst>
            </p:cNvPr>
            <p:cNvSpPr txBox="1"/>
            <p:nvPr/>
          </p:nvSpPr>
          <p:spPr>
            <a:xfrm>
              <a:off x="1852623" y="-10452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4BDB7-B439-449D-BE65-F9D65084561E}"/>
                </a:ext>
              </a:extLst>
            </p:cNvPr>
            <p:cNvSpPr txBox="1"/>
            <p:nvPr/>
          </p:nvSpPr>
          <p:spPr>
            <a:xfrm>
              <a:off x="1605847" y="-184326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1D618-B3F0-4309-B024-0E2002B3DCE9}"/>
                </a:ext>
              </a:extLst>
            </p:cNvPr>
            <p:cNvGrpSpPr/>
            <p:nvPr/>
          </p:nvGrpSpPr>
          <p:grpSpPr>
            <a:xfrm rot="1565208">
              <a:off x="1199891" y="-1602576"/>
              <a:ext cx="717790" cy="1283299"/>
              <a:chOff x="1199891" y="-1602576"/>
              <a:chExt cx="717790" cy="1283299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8A71EDD-0B58-48A2-8A2A-C86B163C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4325" y="-870877"/>
                <a:ext cx="222408" cy="55160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0C256F3-2D8C-4515-A2DC-4CDD2EC3E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274" y="-1602576"/>
                <a:ext cx="68247" cy="71768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B0B3953-5B6D-4746-931C-AB25EDBEB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9891" y="-1186851"/>
                <a:ext cx="717790" cy="31597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B21DE-74CA-480B-8F3D-62C7DDB07413}"/>
                </a:ext>
              </a:extLst>
            </p:cNvPr>
            <p:cNvSpPr txBox="1"/>
            <p:nvPr/>
          </p:nvSpPr>
          <p:spPr>
            <a:xfrm>
              <a:off x="1159755" y="-5052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CE651-1A76-4C96-A741-3EF647129E0F}"/>
              </a:ext>
            </a:extLst>
          </p:cNvPr>
          <p:cNvSpPr/>
          <p:nvPr/>
        </p:nvSpPr>
        <p:spPr>
          <a:xfrm>
            <a:off x="2839755" y="1044473"/>
            <a:ext cx="5283200" cy="2997631"/>
          </a:xfrm>
          <a:custGeom>
            <a:avLst/>
            <a:gdLst>
              <a:gd name="connsiteX0" fmla="*/ 0 w 5283200"/>
              <a:gd name="connsiteY0" fmla="*/ 0 h 2997631"/>
              <a:gd name="connsiteX1" fmla="*/ 622300 w 5283200"/>
              <a:gd name="connsiteY1" fmla="*/ 1790700 h 2997631"/>
              <a:gd name="connsiteX2" fmla="*/ 3079750 w 5283200"/>
              <a:gd name="connsiteY2" fmla="*/ 2800350 h 2997631"/>
              <a:gd name="connsiteX3" fmla="*/ 5283200 w 5283200"/>
              <a:gd name="connsiteY3" fmla="*/ 2997200 h 29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997631">
                <a:moveTo>
                  <a:pt x="0" y="0"/>
                </a:moveTo>
                <a:cubicBezTo>
                  <a:pt x="54504" y="661987"/>
                  <a:pt x="109008" y="1323975"/>
                  <a:pt x="622300" y="1790700"/>
                </a:cubicBezTo>
                <a:cubicBezTo>
                  <a:pt x="1135592" y="2257425"/>
                  <a:pt x="2302933" y="2599267"/>
                  <a:pt x="3079750" y="2800350"/>
                </a:cubicBezTo>
                <a:cubicBezTo>
                  <a:pt x="3856567" y="3001433"/>
                  <a:pt x="4569883" y="2999316"/>
                  <a:pt x="5283200" y="2997200"/>
                </a:cubicBezTo>
              </a:path>
            </a:pathLst>
          </a:cu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268350" y="2712883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3572128" y="2936167"/>
            <a:ext cx="1251332" cy="58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839755" y="1076144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4567201" y="1076144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914588" y="1245590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950CD-38DE-499E-82F1-CC8B761285AA}"/>
              </a:ext>
            </a:extLst>
          </p:cNvPr>
          <p:cNvGrpSpPr/>
          <p:nvPr/>
        </p:nvGrpSpPr>
        <p:grpSpPr>
          <a:xfrm>
            <a:off x="3562701" y="1970446"/>
            <a:ext cx="2129796" cy="1604230"/>
            <a:chOff x="4242323" y="1006619"/>
            <a:chExt cx="2129796" cy="160423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A3B5F8-13C6-4E2D-8193-45741B8E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335350"/>
              <a:ext cx="192772" cy="648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CEE86-F949-4B2A-BFEE-7A3FF53AF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76" y="1969813"/>
              <a:ext cx="476257" cy="3530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966FC0-A721-402A-BFBB-3C553BAB1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749056"/>
              <a:ext cx="568682" cy="2486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6555D5-F80C-49BF-A252-DBD62FD008AA}"/>
                </a:ext>
              </a:extLst>
            </p:cNvPr>
            <p:cNvSpPr txBox="1"/>
            <p:nvPr/>
          </p:nvSpPr>
          <p:spPr>
            <a:xfrm>
              <a:off x="4645424" y="1006619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A64CB9-A71A-42B8-94CF-B00212744EA2}"/>
                </a:ext>
              </a:extLst>
            </p:cNvPr>
            <p:cNvSpPr txBox="1"/>
            <p:nvPr/>
          </p:nvSpPr>
          <p:spPr>
            <a:xfrm>
              <a:off x="4513009" y="224151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5B7DF6-661A-41A4-A6F2-F6D22BFA05AA}"/>
                </a:ext>
              </a:extLst>
            </p:cNvPr>
            <p:cNvSpPr txBox="1"/>
            <p:nvPr/>
          </p:nvSpPr>
          <p:spPr>
            <a:xfrm>
              <a:off x="4426628" y="10942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3CEB4D-08BE-44C2-904D-F6A5DB2942CD}"/>
                </a:ext>
              </a:extLst>
            </p:cNvPr>
            <p:cNvSpPr txBox="1"/>
            <p:nvPr/>
          </p:nvSpPr>
          <p:spPr>
            <a:xfrm>
              <a:off x="4753553" y="153798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6505582" y="0"/>
            <a:ext cx="58173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Coordinate systems</a:t>
            </a:r>
          </a:p>
          <a:p>
            <a:endParaRPr lang="es-MX" sz="1200" i="1" dirty="0" smtClean="0"/>
          </a:p>
          <a:p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): axis given by the function </a:t>
            </a:r>
            <a:r>
              <a:rPr lang="en-US" sz="1200" dirty="0" err="1" smtClean="0"/>
              <a:t>GetCurvePointToWorldTransformAtPointIndex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i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X: given by the </a:t>
            </a:r>
            <a:r>
              <a:rPr lang="en-US" sz="1200" dirty="0" smtClean="0"/>
              <a:t>function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/>
              <a:t> </a:t>
            </a:r>
            <a:r>
              <a:rPr lang="en-CA" sz="1200" dirty="0" smtClean="0"/>
              <a:t>  Y: given </a:t>
            </a:r>
            <a:r>
              <a:rPr lang="en-CA" sz="1200" dirty="0"/>
              <a:t>by the </a:t>
            </a:r>
            <a:r>
              <a:rPr lang="en-US" sz="1200" dirty="0" smtClean="0"/>
              <a:t>function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tangent of mandible curve, from start to end direction </a:t>
            </a:r>
            <a:r>
              <a:rPr lang="en-CA" sz="1200" dirty="0"/>
              <a:t>(given by the </a:t>
            </a:r>
            <a:r>
              <a:rPr lang="en-US" sz="1200" dirty="0"/>
              <a:t>function</a:t>
            </a:r>
            <a:r>
              <a:rPr lang="en-CA" sz="1200" dirty="0" smtClean="0"/>
              <a:t>)</a:t>
            </a:r>
            <a:endParaRPr lang="en-CA" sz="1200" dirty="0"/>
          </a:p>
          <a:p>
            <a:endParaRPr lang="en-CA" sz="1200" dirty="0" smtClean="0"/>
          </a:p>
          <a:p>
            <a:endParaRPr lang="es-MX" sz="1200" i="1" dirty="0" smtClean="0"/>
          </a:p>
          <a:p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 = </a:t>
            </a:r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MandiblePlaneStraightOrigin</a:t>
            </a:r>
            <a:r>
              <a:rPr lang="en-US" sz="1200" dirty="0" smtClean="0"/>
              <a:t>)</a:t>
            </a:r>
            <a:endParaRPr lang="es-MX" sz="1200" i="1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MandiblePlaneStraight</a:t>
            </a:r>
            <a:r>
              <a:rPr lang="en-US" sz="1200" dirty="0"/>
              <a:t>: plane aligned with anatomy (mandible curve)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/>
              <a:t>MandiblePlaneStraightOrigin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(Y)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</a:t>
            </a:r>
            <a:r>
              <a:rPr lang="en-US" sz="1200" dirty="0"/>
              <a:t>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, approximate </a:t>
            </a:r>
            <a:r>
              <a:rPr lang="en-US" sz="1200" dirty="0" smtClean="0"/>
              <a:t>lingual direction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Y</a:t>
            </a:r>
            <a:r>
              <a:rPr lang="en-US" sz="1200" dirty="0"/>
              <a:t>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 </a:t>
            </a:r>
            <a:r>
              <a:rPr lang="en-US" sz="1200" dirty="0">
                <a:sym typeface="Wingdings 2" panose="05020102010507070707" pitchFamily="18" charset="2"/>
              </a:rPr>
              <a:t>posterior direction, approximate </a:t>
            </a:r>
            <a:r>
              <a:rPr lang="en-US" sz="1200" dirty="0" smtClean="0"/>
              <a:t>superior direction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(Z), </a:t>
            </a:r>
            <a:r>
              <a:rPr lang="en-US" sz="1200" dirty="0"/>
              <a:t>tangent of mandible curve in crescent direction</a:t>
            </a:r>
            <a:endParaRPr lang="es-MX" sz="1200" dirty="0" smtClean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</a:t>
            </a:r>
            <a:r>
              <a:rPr lang="en-US" sz="1200" dirty="0"/>
              <a:t>: slightly rotated </a:t>
            </a:r>
            <a:r>
              <a:rPr lang="en-US" sz="1200" i="1" dirty="0" err="1"/>
              <a:t>MandiblePlaneStraight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1515511" y="1050959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MandibleCurve</a:t>
            </a:r>
            <a:endParaRPr lang="en-CA" sz="1200" b="1" dirty="0"/>
          </a:p>
        </p:txBody>
      </p:sp>
      <p:cxnSp>
        <p:nvCxnSpPr>
          <p:cNvPr id="6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H="1">
            <a:off x="2901384" y="1961468"/>
            <a:ext cx="56718" cy="55256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969182" y="1976836"/>
            <a:ext cx="122204" cy="543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H="1">
            <a:off x="2420720" y="1969242"/>
            <a:ext cx="547838" cy="902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66881" y="2254107"/>
            <a:ext cx="2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y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8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2295496" y="1967034"/>
            <a:ext cx="302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x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33577" y="2284349"/>
            <a:ext cx="231245" cy="3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z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2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2820135" y="880789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StartMandibleCurvePoint</a:t>
            </a:r>
            <a:endParaRPr lang="en-CA" sz="1200" b="1" dirty="0"/>
          </a:p>
        </p:txBody>
      </p:sp>
      <p:sp>
        <p:nvSpPr>
          <p:cNvPr id="26" name="Conector 25"/>
          <p:cNvSpPr/>
          <p:nvPr/>
        </p:nvSpPr>
        <p:spPr>
          <a:xfrm>
            <a:off x="2793333" y="1010631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7314940" y="4060905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EndMandibleCurvePoint</a:t>
            </a:r>
            <a:endParaRPr lang="en-CA" sz="1200" b="1" dirty="0"/>
          </a:p>
        </p:txBody>
      </p:sp>
      <p:sp>
        <p:nvSpPr>
          <p:cNvPr id="95" name="Conector 94"/>
          <p:cNvSpPr/>
          <p:nvPr/>
        </p:nvSpPr>
        <p:spPr>
          <a:xfrm>
            <a:off x="8041993" y="3994984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2015850" y="1598741"/>
            <a:ext cx="23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92D050"/>
                </a:solidFill>
              </a:rPr>
              <a:t>CurvePointAxisAtPoint</a:t>
            </a:r>
            <a:r>
              <a:rPr lang="en-US" sz="1200" b="1" dirty="0" smtClean="0">
                <a:solidFill>
                  <a:srgbClr val="92D050"/>
                </a:solidFill>
              </a:rPr>
              <a:t>(</a:t>
            </a:r>
            <a:r>
              <a:rPr lang="en-US" sz="1200" b="1" dirty="0" err="1" smtClean="0">
                <a:solidFill>
                  <a:srgbClr val="92D050"/>
                </a:solidFill>
              </a:rPr>
              <a:t>i</a:t>
            </a:r>
            <a:r>
              <a:rPr lang="en-US" sz="1200" b="1" dirty="0" smtClean="0">
                <a:solidFill>
                  <a:srgbClr val="92D050"/>
                </a:solidFill>
              </a:rPr>
              <a:t>)</a:t>
            </a:r>
            <a:endParaRPr lang="en-CA" sz="1200" b="1" i="1" dirty="0">
              <a:solidFill>
                <a:srgbClr val="92D050"/>
              </a:solidFill>
            </a:endParaRPr>
          </a:p>
        </p:txBody>
      </p:sp>
      <p:sp>
        <p:nvSpPr>
          <p:cNvPr id="28" name="Conector 27"/>
          <p:cNvSpPr/>
          <p:nvPr/>
        </p:nvSpPr>
        <p:spPr>
          <a:xfrm>
            <a:off x="2912154" y="1924999"/>
            <a:ext cx="89361" cy="89361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2923461" y="175133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solidFill>
                  <a:srgbClr val="92D050"/>
                </a:solidFill>
              </a:rPr>
              <a:t>i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31" name="Conector 30"/>
          <p:cNvSpPr/>
          <p:nvPr/>
        </p:nvSpPr>
        <p:spPr>
          <a:xfrm>
            <a:off x="3546374" y="2898022"/>
            <a:ext cx="96295" cy="9629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1609748" y="2781175"/>
            <a:ext cx="209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MandiblePlaneStraightOrigin</a:t>
            </a:r>
            <a:endParaRPr lang="en-CA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3591913" y="2411252"/>
            <a:ext cx="292160" cy="5276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585742" y="2936036"/>
            <a:ext cx="248133" cy="4563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572074" y="2839701"/>
            <a:ext cx="630397" cy="1130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0">
            <a:extLst>
              <a:ext uri="{FF2B5EF4-FFF2-40B4-BE49-F238E27FC236}">
                <a16:creationId xmlns:a16="http://schemas.microsoft.com/office/drawing/2014/main" id="{AABC6B33-9807-4B79-B847-3D449EF21327}"/>
              </a:ext>
            </a:extLst>
          </p:cNvPr>
          <p:cNvSpPr txBox="1"/>
          <p:nvPr/>
        </p:nvSpPr>
        <p:spPr>
          <a:xfrm>
            <a:off x="2631116" y="321964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7030A0"/>
                </a:solidFill>
              </a:rPr>
              <a:t>MandiblePlane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719852" y="329601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8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854904" y="2235386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9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0950" y="277992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325980" y="4970847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440953" y="4484138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2489875" y="1786127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83F3B-E13D-48CA-A54C-2191070BE4B8}"/>
              </a:ext>
            </a:extLst>
          </p:cNvPr>
          <p:cNvSpPr txBox="1"/>
          <p:nvPr/>
        </p:nvSpPr>
        <p:spPr>
          <a:xfrm>
            <a:off x="2153904" y="152582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Mandible plane </a:t>
            </a:r>
            <a:r>
              <a:rPr lang="en-US" sz="900" b="1" dirty="0" smtClean="0">
                <a:solidFill>
                  <a:srgbClr val="FFC000"/>
                </a:solidFill>
              </a:rPr>
              <a:t>0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3109859" y="188854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2E8E4-082E-4A2D-A62E-568743E178F8}"/>
              </a:ext>
            </a:extLst>
          </p:cNvPr>
          <p:cNvCxnSpPr>
            <a:cxnSpLocks/>
          </p:cNvCxnSpPr>
          <p:nvPr/>
        </p:nvCxnSpPr>
        <p:spPr>
          <a:xfrm flipH="1">
            <a:off x="3886052" y="2379362"/>
            <a:ext cx="206274" cy="841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86485-BB09-45DC-BA8B-6B49A5213A33}"/>
              </a:ext>
            </a:extLst>
          </p:cNvPr>
          <p:cNvSpPr txBox="1"/>
          <p:nvPr/>
        </p:nvSpPr>
        <p:spPr>
          <a:xfrm>
            <a:off x="3273190" y="301128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Mandible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B0556-1863-4227-94C4-E6D3C4CF538A}"/>
              </a:ext>
            </a:extLst>
          </p:cNvPr>
          <p:cNvSpPr txBox="1"/>
          <p:nvPr/>
        </p:nvSpPr>
        <p:spPr>
          <a:xfrm>
            <a:off x="4467535" y="242898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Mandible Line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57EB2-E834-4F5E-BAFD-6462C611AC6A}"/>
              </a:ext>
            </a:extLst>
          </p:cNvPr>
          <p:cNvCxnSpPr>
            <a:cxnSpLocks/>
          </p:cNvCxnSpPr>
          <p:nvPr/>
        </p:nvCxnSpPr>
        <p:spPr>
          <a:xfrm>
            <a:off x="5334476" y="2453006"/>
            <a:ext cx="384404" cy="694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4286B-78C3-4505-8343-5C30F2A5B5CF}"/>
              </a:ext>
            </a:extLst>
          </p:cNvPr>
          <p:cNvSpPr txBox="1"/>
          <p:nvPr/>
        </p:nvSpPr>
        <p:spPr>
          <a:xfrm>
            <a:off x="5693744" y="2607194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Mandible plane </a:t>
            </a:r>
            <a:r>
              <a:rPr lang="en-US" sz="900" b="1" dirty="0" smtClean="0">
                <a:solidFill>
                  <a:srgbClr val="7030A0"/>
                </a:solidFill>
              </a:rPr>
              <a:t>2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061280" y="149388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3788726" y="149388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136113" y="318834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76D160-6103-4288-9F59-5BA701B244A8}"/>
              </a:ext>
            </a:extLst>
          </p:cNvPr>
          <p:cNvSpPr/>
          <p:nvPr/>
        </p:nvSpPr>
        <p:spPr>
          <a:xfrm>
            <a:off x="4411075" y="547434"/>
            <a:ext cx="122275" cy="131036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75" h="131036">
                <a:moveTo>
                  <a:pt x="0" y="0"/>
                </a:moveTo>
                <a:cubicBezTo>
                  <a:pt x="443" y="51833"/>
                  <a:pt x="886" y="103667"/>
                  <a:pt x="21265" y="122274"/>
                </a:cubicBezTo>
                <a:cubicBezTo>
                  <a:pt x="41644" y="140881"/>
                  <a:pt x="81959" y="126261"/>
                  <a:pt x="122275" y="111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10CEC7-5C6E-45B4-B05C-6DD8DDDDB274}"/>
              </a:ext>
            </a:extLst>
          </p:cNvPr>
          <p:cNvSpPr/>
          <p:nvPr/>
        </p:nvSpPr>
        <p:spPr>
          <a:xfrm>
            <a:off x="4379177" y="1238550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6B21B-13B4-4451-A2B3-2E1CA1448390}"/>
              </a:ext>
            </a:extLst>
          </p:cNvPr>
          <p:cNvSpPr txBox="1"/>
          <p:nvPr/>
        </p:nvSpPr>
        <p:spPr>
          <a:xfrm>
            <a:off x="4374852" y="269660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57D6-C436-4F24-B96B-BEBB19A4AD74}"/>
              </a:ext>
            </a:extLst>
          </p:cNvPr>
          <p:cNvSpPr txBox="1"/>
          <p:nvPr/>
        </p:nvSpPr>
        <p:spPr>
          <a:xfrm>
            <a:off x="4434362" y="885319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2216475" y="4984518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A60494-D658-4CD4-8A1A-FBE66E3C4DCE}"/>
              </a:ext>
            </a:extLst>
          </p:cNvPr>
          <p:cNvSpPr txBox="1"/>
          <p:nvPr/>
        </p:nvSpPr>
        <p:spPr>
          <a:xfrm>
            <a:off x="1676891" y="576047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Fibula plane </a:t>
            </a:r>
            <a:r>
              <a:rPr lang="en-US" sz="900" b="1" dirty="0" smtClean="0">
                <a:solidFill>
                  <a:srgbClr val="FFC000"/>
                </a:solidFill>
              </a:rPr>
              <a:t>0A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2315191" y="5461917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3329041" y="5037335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FA3244-F0C9-47A4-AAAC-48355744AC93}"/>
              </a:ext>
            </a:extLst>
          </p:cNvPr>
          <p:cNvSpPr txBox="1"/>
          <p:nvPr/>
        </p:nvSpPr>
        <p:spPr>
          <a:xfrm>
            <a:off x="2774049" y="470068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0B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183E0C-17BE-494F-86B9-3EEDE1E0BB16}"/>
              </a:ext>
            </a:extLst>
          </p:cNvPr>
          <p:cNvSpPr txBox="1"/>
          <p:nvPr/>
        </p:nvSpPr>
        <p:spPr>
          <a:xfrm>
            <a:off x="4061752" y="5450712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5040787" y="5037335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78BC96-DB62-43AD-A3F9-338E8054C93B}"/>
              </a:ext>
            </a:extLst>
          </p:cNvPr>
          <p:cNvSpPr txBox="1"/>
          <p:nvPr/>
        </p:nvSpPr>
        <p:spPr>
          <a:xfrm>
            <a:off x="5389158" y="5747239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Fibula plane </a:t>
            </a:r>
            <a:r>
              <a:rPr lang="en-US" sz="900" b="1" dirty="0" smtClean="0">
                <a:solidFill>
                  <a:srgbClr val="7030A0"/>
                </a:solidFill>
              </a:rPr>
              <a:t>1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3253603" y="3133999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4336317" y="3141823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2B7110-DB5F-4D51-A7F3-CA4F4E205241}"/>
              </a:ext>
            </a:extLst>
          </p:cNvPr>
          <p:cNvSpPr/>
          <p:nvPr/>
        </p:nvSpPr>
        <p:spPr>
          <a:xfrm>
            <a:off x="2693815" y="4010980"/>
            <a:ext cx="154025" cy="107997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  <a:gd name="connsiteX0" fmla="*/ 0 w 154025"/>
              <a:gd name="connsiteY0" fmla="*/ 34408 h 158179"/>
              <a:gd name="connsiteX1" fmla="*/ 21265 w 154025"/>
              <a:gd name="connsiteY1" fmla="*/ 156682 h 158179"/>
              <a:gd name="connsiteX2" fmla="*/ 154025 w 154025"/>
              <a:gd name="connsiteY2" fmla="*/ 0 h 158179"/>
              <a:gd name="connsiteX0" fmla="*/ 0 w 154025"/>
              <a:gd name="connsiteY0" fmla="*/ 34408 h 107997"/>
              <a:gd name="connsiteX1" fmla="*/ 91115 w 154025"/>
              <a:gd name="connsiteY1" fmla="*/ 105882 h 107997"/>
              <a:gd name="connsiteX2" fmla="*/ 154025 w 154025"/>
              <a:gd name="connsiteY2" fmla="*/ 0 h 10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25" h="107997">
                <a:moveTo>
                  <a:pt x="0" y="34408"/>
                </a:moveTo>
                <a:cubicBezTo>
                  <a:pt x="443" y="86241"/>
                  <a:pt x="70736" y="87275"/>
                  <a:pt x="91115" y="105882"/>
                </a:cubicBezTo>
                <a:cubicBezTo>
                  <a:pt x="111494" y="124489"/>
                  <a:pt x="113709" y="14619"/>
                  <a:pt x="154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4C20D41-E4E0-4354-AEEA-7795EA19490E}"/>
              </a:ext>
            </a:extLst>
          </p:cNvPr>
          <p:cNvSpPr/>
          <p:nvPr/>
        </p:nvSpPr>
        <p:spPr>
          <a:xfrm>
            <a:off x="4218922" y="3612802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687C-BCF3-4FD4-865D-CEF7BE2FD7CF}"/>
              </a:ext>
            </a:extLst>
          </p:cNvPr>
          <p:cNvSpPr txBox="1"/>
          <p:nvPr/>
        </p:nvSpPr>
        <p:spPr>
          <a:xfrm>
            <a:off x="2491775" y="3654274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F37196-E991-4814-A9E7-8B41DC686824}"/>
              </a:ext>
            </a:extLst>
          </p:cNvPr>
          <p:cNvSpPr txBox="1"/>
          <p:nvPr/>
        </p:nvSpPr>
        <p:spPr>
          <a:xfrm>
            <a:off x="4149259" y="326654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3426100" y="4984518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2111014" y="3466071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2655142" y="3590689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5F5CA0-2603-4DD0-8AD5-226D4F22C649}"/>
              </a:ext>
            </a:extLst>
          </p:cNvPr>
          <p:cNvSpPr txBox="1"/>
          <p:nvPr/>
        </p:nvSpPr>
        <p:spPr>
          <a:xfrm>
            <a:off x="3760052" y="4675555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1A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579289" y="287794"/>
            <a:ext cx="5732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mandibleAxis0ToFibulaRotationTransform: </a:t>
            </a:r>
            <a:r>
              <a:rPr lang="es-MX" sz="1200" dirty="0" err="1" smtClean="0"/>
              <a:t>Rotation</a:t>
            </a:r>
            <a:r>
              <a:rPr lang="es-MX" sz="1200" dirty="0" smtClean="0"/>
              <a:t> </a:t>
            </a:r>
            <a:r>
              <a:rPr lang="es-MX" sz="1200" dirty="0" err="1" smtClean="0"/>
              <a:t>from</a:t>
            </a:r>
            <a:r>
              <a:rPr lang="es-MX" sz="1200" dirty="0" smtClean="0"/>
              <a:t> mandibleAxis0 to </a:t>
            </a:r>
            <a:r>
              <a:rPr lang="es-MX" sz="1200" dirty="0" err="1" smtClean="0"/>
              <a:t>Fibula</a:t>
            </a:r>
            <a:endParaRPr lang="en-US" sz="1200" dirty="0"/>
          </a:p>
        </p:txBody>
      </p:sp>
      <p:cxnSp>
        <p:nvCxnSpPr>
          <p:cNvPr id="98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2812554" y="1427705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2792715" y="1541927"/>
            <a:ext cx="351140" cy="4739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09151" y="220299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2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28981" y="112986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3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3027082" y="127333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1981052" y="927738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smtClean="0">
                <a:solidFill>
                  <a:srgbClr val="7030A0"/>
                </a:solidFill>
              </a:rPr>
              <a:t>mandibleAxis0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780925" y="3220738"/>
            <a:ext cx="35308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Coordinate </a:t>
            </a:r>
            <a:r>
              <a:rPr lang="en-US" sz="1200" b="1" u="sng" dirty="0"/>
              <a:t>systems</a:t>
            </a:r>
          </a:p>
          <a:p>
            <a:endParaRPr lang="es-MX" sz="1200" i="1" dirty="0"/>
          </a:p>
          <a:p>
            <a:r>
              <a:rPr lang="es-MX" sz="1200" dirty="0" smtClean="0"/>
              <a:t>mandibleAxis0: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MandiblePlane0Origin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</a:t>
            </a:r>
            <a:r>
              <a:rPr lang="en-CA" sz="1200" dirty="0"/>
              <a:t>X: </a:t>
            </a:r>
            <a:r>
              <a:rPr lang="en-CA" sz="1200" dirty="0" smtClean="0"/>
              <a:t>mandiblePlane0(Y)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 smtClean="0"/>
              <a:t> Z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Y: Z </a:t>
            </a:r>
            <a:r>
              <a:rPr lang="en-US" sz="1200" dirty="0" smtClean="0">
                <a:sym typeface="Wingdings 2" panose="05020102010507070707" pitchFamily="18" charset="2"/>
              </a:rPr>
              <a:t> X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mandibleLine0 direction</a:t>
            </a:r>
          </a:p>
          <a:p>
            <a:pPr marL="171450" indent="-171450">
              <a:buFontTx/>
              <a:buChar char="-"/>
            </a:pPr>
            <a:endParaRPr lang="es-MX" sz="1200" dirty="0"/>
          </a:p>
          <a:p>
            <a:r>
              <a:rPr lang="es-MX" sz="1200" dirty="0" err="1" smtClean="0"/>
              <a:t>middleAxis</a:t>
            </a:r>
            <a:r>
              <a:rPr lang="es-MX" sz="1200" dirty="0" smtClean="0"/>
              <a:t>: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s-MX" sz="1200" dirty="0"/>
              <a:t>   </a:t>
            </a:r>
            <a:r>
              <a:rPr lang="es-MX" sz="1200" dirty="0" err="1"/>
              <a:t>Origin</a:t>
            </a:r>
            <a:r>
              <a:rPr lang="es-MX" sz="1200" dirty="0"/>
              <a:t>: </a:t>
            </a:r>
            <a:r>
              <a:rPr lang="es-MX" sz="1200" dirty="0" smtClean="0"/>
              <a:t>MandiblePlane1Origin</a:t>
            </a:r>
            <a:endParaRPr lang="es-MX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X: mandiblePlane0(Y)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/>
              <a:t> Z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   Y: Z </a:t>
            </a:r>
            <a:r>
              <a:rPr lang="en-US" sz="1200" dirty="0">
                <a:sym typeface="Wingdings 2" panose="05020102010507070707" pitchFamily="18" charset="2"/>
              </a:rPr>
              <a:t> X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Z: </a:t>
            </a:r>
            <a:r>
              <a:rPr lang="en-CA" sz="1200" dirty="0" smtClean="0"/>
              <a:t>(</a:t>
            </a:r>
            <a:r>
              <a:rPr lang="en-US" sz="1200" dirty="0"/>
              <a:t>m</a:t>
            </a:r>
            <a:r>
              <a:rPr lang="en-US" sz="1200" dirty="0" smtClean="0"/>
              <a:t>andibleLine0 </a:t>
            </a:r>
            <a:r>
              <a:rPr lang="en-US" sz="1200" dirty="0" smtClean="0"/>
              <a:t>+ </a:t>
            </a:r>
            <a:r>
              <a:rPr lang="en-US" sz="1200" dirty="0"/>
              <a:t>m</a:t>
            </a:r>
            <a:r>
              <a:rPr lang="en-US" sz="1200" dirty="0" smtClean="0"/>
              <a:t>andibleLine1</a:t>
            </a:r>
            <a:r>
              <a:rPr lang="en-US" sz="1200" dirty="0" smtClean="0"/>
              <a:t>) direction</a:t>
            </a:r>
            <a:endParaRPr lang="en-U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51186" y="878404"/>
            <a:ext cx="53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mandibularPlanesList</a:t>
            </a:r>
            <a:r>
              <a:rPr lang="en-US" sz="1200" dirty="0"/>
              <a:t> = [MandiblePlane0, MandiblePlane1, </a:t>
            </a:r>
            <a:r>
              <a:rPr lang="en-US" sz="1200" dirty="0" smtClean="0"/>
              <a:t>…]</a:t>
            </a:r>
          </a:p>
          <a:p>
            <a:r>
              <a:rPr lang="en-US" sz="1200" b="1" dirty="0" err="1" smtClean="0"/>
              <a:t>fibulaPlanesList</a:t>
            </a:r>
            <a:r>
              <a:rPr lang="en-US" sz="1200" dirty="0" smtClean="0"/>
              <a:t> = [FibulaPlane0A, FibulaPlane0B, FibulaPlane1A, FibulaPlane0B, …]</a:t>
            </a:r>
          </a:p>
        </p:txBody>
      </p:sp>
      <p:cxnSp>
        <p:nvCxnSpPr>
          <p:cNvPr id="68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987731" y="2792427"/>
            <a:ext cx="536550" cy="19780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985177" y="2351888"/>
            <a:ext cx="198969" cy="4593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4004581" y="2277126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76645" y="2036502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6682" y="2179741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8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4438867" y="2777272"/>
            <a:ext cx="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9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60052" y="1903271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err="1" smtClean="0">
                <a:solidFill>
                  <a:srgbClr val="7030A0"/>
                </a:solidFill>
              </a:rPr>
              <a:t>middleAxis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23817" y="1990368"/>
            <a:ext cx="1169901" cy="814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806383" y="1999136"/>
            <a:ext cx="451780" cy="31809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2343232" y="5389361"/>
            <a:ext cx="1149929" cy="8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15265" y="2777272"/>
            <a:ext cx="1509235" cy="3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3602740" y="5406336"/>
            <a:ext cx="1584891" cy="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1799904" y="4486030"/>
            <a:ext cx="1828596" cy="1339414"/>
            <a:chOff x="2208398" y="4489228"/>
            <a:chExt cx="1828596" cy="133941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208398" y="545931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6">
            <a:extLst>
              <a:ext uri="{FF2B5EF4-FFF2-40B4-BE49-F238E27FC236}">
                <a16:creationId xmlns:a16="http://schemas.microsoft.com/office/drawing/2014/main" id="{E5A1E9C1-F540-47C1-A4CB-B0D80FF10874}"/>
              </a:ext>
            </a:extLst>
          </p:cNvPr>
          <p:cNvGrpSpPr/>
          <p:nvPr/>
        </p:nvGrpSpPr>
        <p:grpSpPr>
          <a:xfrm>
            <a:off x="3663308" y="4363837"/>
            <a:ext cx="1726695" cy="1699067"/>
            <a:chOff x="1694978" y="720356"/>
            <a:chExt cx="1726695" cy="1699067"/>
          </a:xfrm>
        </p:grpSpPr>
        <p:cxnSp>
          <p:nvCxnSpPr>
            <p:cNvPr id="31" name="Straight Arrow Connector 77">
              <a:extLst>
                <a:ext uri="{FF2B5EF4-FFF2-40B4-BE49-F238E27FC236}">
                  <a16:creationId xmlns:a16="http://schemas.microsoft.com/office/drawing/2014/main" id="{AB2B71FF-E07B-48B1-98C7-E5515207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99" y="1002841"/>
              <a:ext cx="175812" cy="72680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8">
              <a:extLst>
                <a:ext uri="{FF2B5EF4-FFF2-40B4-BE49-F238E27FC236}">
                  <a16:creationId xmlns:a16="http://schemas.microsoft.com/office/drawing/2014/main" id="{9C885CCA-FDDD-4876-927F-B3F1B759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8" y="1431049"/>
              <a:ext cx="645582" cy="29573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9">
              <a:extLst>
                <a:ext uri="{FF2B5EF4-FFF2-40B4-BE49-F238E27FC236}">
                  <a16:creationId xmlns:a16="http://schemas.microsoft.com/office/drawing/2014/main" id="{7901A94F-5689-4A61-950C-A7640299A7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9991" y="1726683"/>
              <a:ext cx="802119" cy="26358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63A4AD3D-7FD4-45CB-A2C8-7EF1A63757E4}"/>
                </a:ext>
              </a:extLst>
            </p:cNvPr>
            <p:cNvSpPr txBox="1"/>
            <p:nvPr/>
          </p:nvSpPr>
          <p:spPr>
            <a:xfrm>
              <a:off x="1694978" y="2142424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7030A0"/>
                  </a:solidFill>
                </a:rPr>
                <a:t>FibulaPlane0A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A384361D-72BD-48BD-AFA7-421D8AB37445}"/>
                </a:ext>
              </a:extLst>
            </p:cNvPr>
            <p:cNvSpPr txBox="1"/>
            <p:nvPr/>
          </p:nvSpPr>
          <p:spPr>
            <a:xfrm>
              <a:off x="2371901" y="186903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82">
              <a:extLst>
                <a:ext uri="{FF2B5EF4-FFF2-40B4-BE49-F238E27FC236}">
                  <a16:creationId xmlns:a16="http://schemas.microsoft.com/office/drawing/2014/main" id="{AA6777CA-0C8A-4456-946A-764DE37BFBB1}"/>
                </a:ext>
              </a:extLst>
            </p:cNvPr>
            <p:cNvSpPr txBox="1"/>
            <p:nvPr/>
          </p:nvSpPr>
          <p:spPr>
            <a:xfrm>
              <a:off x="1950552" y="72035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7" name="TextBox 83">
              <a:extLst>
                <a:ext uri="{FF2B5EF4-FFF2-40B4-BE49-F238E27FC236}">
                  <a16:creationId xmlns:a16="http://schemas.microsoft.com/office/drawing/2014/main" id="{CC5321C7-BBB7-473E-90B0-993981B69B8B}"/>
                </a:ext>
              </a:extLst>
            </p:cNvPr>
            <p:cNvSpPr txBox="1"/>
            <p:nvPr/>
          </p:nvSpPr>
          <p:spPr>
            <a:xfrm>
              <a:off x="2378729" y="1260811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7505673" y="496679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FibulaLine</a:t>
            </a:r>
            <a:endParaRPr lang="en-CA" sz="1200" b="1" dirty="0"/>
          </a:p>
        </p:txBody>
      </p: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E3F7311D-43E7-4879-B28D-80D9F570B017}"/>
              </a:ext>
            </a:extLst>
          </p:cNvPr>
          <p:cNvCxnSpPr/>
          <p:nvPr/>
        </p:nvCxnSpPr>
        <p:spPr>
          <a:xfrm flipV="1">
            <a:off x="2216117" y="5353978"/>
            <a:ext cx="7659403" cy="1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411295" y="148963"/>
            <a:ext cx="46713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Fibula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 smtClean="0"/>
              <a:t>StartPoint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</a:t>
            </a:r>
            <a:r>
              <a:rPr lang="en-US" sz="1200" dirty="0" smtClean="0"/>
              <a:t>medial direction 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posterior</a:t>
            </a:r>
            <a:r>
              <a:rPr lang="en-US" sz="1200" dirty="0" smtClean="0">
                <a:sym typeface="Wingdings 2" panose="05020102010507070707" pitchFamily="18" charset="2"/>
              </a:rPr>
              <a:t> for left fibula</a:t>
            </a:r>
            <a:r>
              <a:rPr lang="en-US" sz="1200" dirty="0" smtClean="0"/>
              <a:t>) </a:t>
            </a:r>
            <a:r>
              <a:rPr lang="en-US" sz="1200" dirty="0"/>
              <a:t>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anterior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</a:t>
            </a:r>
            <a:r>
              <a:rPr lang="en-US" sz="1200" dirty="0" smtClean="0"/>
              <a:t>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Y: Z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US" sz="1200" dirty="0" smtClean="0">
                <a:sym typeface="Wingdings 2" panose="05020102010507070707" pitchFamily="18" charset="2"/>
              </a:rPr>
              <a:t>X (anterior direction for left fibula</a:t>
            </a:r>
            <a:r>
              <a:rPr lang="en-US" sz="1200" dirty="0">
                <a:sym typeface="Wingdings 2" panose="05020102010507070707" pitchFamily="18" charset="2"/>
              </a:rPr>
              <a:t>) </a:t>
            </a:r>
            <a:r>
              <a:rPr lang="en-US" sz="1200" dirty="0" smtClean="0">
                <a:sym typeface="Wingdings 2" panose="05020102010507070707" pitchFamily="18" charset="2"/>
              </a:rPr>
              <a:t>(</a:t>
            </a:r>
            <a:r>
              <a:rPr lang="en-US" sz="1200" dirty="0">
                <a:sym typeface="Wingdings 2" panose="05020102010507070707" pitchFamily="18" charset="2"/>
              </a:rPr>
              <a:t>posterior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direction 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Z: </a:t>
            </a:r>
            <a:r>
              <a:rPr lang="en-US" sz="1200" dirty="0" err="1" smtClean="0"/>
              <a:t>fibulaLineDirection</a:t>
            </a:r>
            <a:endParaRPr lang="en-US" sz="1200" dirty="0"/>
          </a:p>
          <a:p>
            <a:r>
              <a:rPr lang="en-US" sz="1200" dirty="0" smtClean="0"/>
              <a:t>FibulaPlane0A: rotated and translated mandiblePlane0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FibulaPlane0AOrigin (defined by a distance to the </a:t>
            </a:r>
            <a:r>
              <a:rPr lang="en-US" sz="1200" dirty="0" err="1" smtClean="0"/>
              <a:t>StartPoint</a:t>
            </a:r>
            <a:r>
              <a:rPr lang="en-US" sz="1200" dirty="0" smtClean="0"/>
              <a:t> set up by the user)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X, Y, Z</a:t>
            </a:r>
            <a:r>
              <a:rPr lang="en-US" sz="1200" dirty="0" smtClean="0"/>
              <a:t>: </a:t>
            </a:r>
            <a:r>
              <a:rPr lang="es-MX" sz="1200" dirty="0" smtClean="0"/>
              <a:t>mandibleAxis0ToFibulaRotationTransform(MandiblePlane0)</a:t>
            </a:r>
            <a:endParaRPr lang="en-US" sz="1200" dirty="0"/>
          </a:p>
          <a:p>
            <a:r>
              <a:rPr lang="en-US" sz="1200" dirty="0" smtClean="0"/>
              <a:t>FibulaPlane0B: </a:t>
            </a:r>
            <a:r>
              <a:rPr lang="en-US" sz="1200" dirty="0"/>
              <a:t>rotated and translated </a:t>
            </a:r>
            <a:r>
              <a:rPr lang="en-US" sz="1200" dirty="0" smtClean="0"/>
              <a:t>mandiblePlane1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FibulaPlane0BOrigin </a:t>
            </a:r>
            <a:r>
              <a:rPr lang="en-US" sz="1200" dirty="0"/>
              <a:t>(defined </a:t>
            </a:r>
            <a:r>
              <a:rPr lang="en-US" sz="1200" dirty="0" smtClean="0"/>
              <a:t>FibulaPlane0AOrigin plus distance between MandiblePlane0 and MandiblePlane1)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X, Y, Z: </a:t>
            </a:r>
            <a:r>
              <a:rPr lang="es-MX" sz="1200" dirty="0" smtClean="0"/>
              <a:t>mandibleAxis0ToFibulaRotationTransform(MandiblePlane1)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Conector 1"/>
          <p:cNvSpPr/>
          <p:nvPr/>
        </p:nvSpPr>
        <p:spPr>
          <a:xfrm>
            <a:off x="9829455" y="5298061"/>
            <a:ext cx="97612" cy="976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ector 40"/>
          <p:cNvSpPr/>
          <p:nvPr/>
        </p:nvSpPr>
        <p:spPr>
          <a:xfrm>
            <a:off x="2160597" y="5320985"/>
            <a:ext cx="97612" cy="976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9961511" y="520706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EndPoint</a:t>
            </a:r>
            <a:endParaRPr lang="en-CA" sz="1200" dirty="0"/>
          </a:p>
        </p:txBody>
      </p:sp>
      <p:sp>
        <p:nvSpPr>
          <p:cNvPr id="43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1413812" y="5165098"/>
            <a:ext cx="82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StartPoint</a:t>
            </a:r>
            <a:endParaRPr lang="en-CA" sz="1200" dirty="0"/>
          </a:p>
        </p:txBody>
      </p:sp>
      <p:cxnSp>
        <p:nvCxnSpPr>
          <p:cNvPr id="45" name="Straight Arrow Connector 77">
            <a:extLst>
              <a:ext uri="{FF2B5EF4-FFF2-40B4-BE49-F238E27FC236}">
                <a16:creationId xmlns:a16="http://schemas.microsoft.com/office/drawing/2014/main" id="{AB2B71FF-E07B-48B1-98C7-E5515207504C}"/>
              </a:ext>
            </a:extLst>
          </p:cNvPr>
          <p:cNvCxnSpPr>
            <a:cxnSpLocks/>
          </p:cNvCxnSpPr>
          <p:nvPr/>
        </p:nvCxnSpPr>
        <p:spPr>
          <a:xfrm flipV="1">
            <a:off x="4963155" y="4978454"/>
            <a:ext cx="108858" cy="38924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8">
            <a:extLst>
              <a:ext uri="{FF2B5EF4-FFF2-40B4-BE49-F238E27FC236}">
                <a16:creationId xmlns:a16="http://schemas.microsoft.com/office/drawing/2014/main" id="{9C885CCA-FDDD-4876-927F-B3F1B759DD59}"/>
              </a:ext>
            </a:extLst>
          </p:cNvPr>
          <p:cNvCxnSpPr>
            <a:cxnSpLocks/>
          </p:cNvCxnSpPr>
          <p:nvPr/>
        </p:nvCxnSpPr>
        <p:spPr>
          <a:xfrm flipV="1">
            <a:off x="4956984" y="5089630"/>
            <a:ext cx="652641" cy="2752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9">
            <a:extLst>
              <a:ext uri="{FF2B5EF4-FFF2-40B4-BE49-F238E27FC236}">
                <a16:creationId xmlns:a16="http://schemas.microsoft.com/office/drawing/2014/main" id="{7901A94F-5689-4A61-950C-A7640299A735}"/>
              </a:ext>
            </a:extLst>
          </p:cNvPr>
          <p:cNvCxnSpPr>
            <a:cxnSpLocks/>
          </p:cNvCxnSpPr>
          <p:nvPr/>
        </p:nvCxnSpPr>
        <p:spPr>
          <a:xfrm>
            <a:off x="4957851" y="5374562"/>
            <a:ext cx="478003" cy="1118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1">
            <a:extLst>
              <a:ext uri="{FF2B5EF4-FFF2-40B4-BE49-F238E27FC236}">
                <a16:creationId xmlns:a16="http://schemas.microsoft.com/office/drawing/2014/main" id="{A384361D-72BD-48BD-AFA7-421D8AB37445}"/>
              </a:ext>
            </a:extLst>
          </p:cNvPr>
          <p:cNvSpPr txBox="1"/>
          <p:nvPr/>
        </p:nvSpPr>
        <p:spPr>
          <a:xfrm>
            <a:off x="5443241" y="4803746"/>
            <a:ext cx="23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7" name="TextBox 83">
            <a:extLst>
              <a:ext uri="{FF2B5EF4-FFF2-40B4-BE49-F238E27FC236}">
                <a16:creationId xmlns:a16="http://schemas.microsoft.com/office/drawing/2014/main" id="{CC5321C7-BBB7-473E-90B0-993981B69B8B}"/>
              </a:ext>
            </a:extLst>
          </p:cNvPr>
          <p:cNvSpPr txBox="1"/>
          <p:nvPr/>
        </p:nvSpPr>
        <p:spPr>
          <a:xfrm>
            <a:off x="5237374" y="538366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AA6777CA-0C8A-4456-946A-764DE37BFBB1}"/>
              </a:ext>
            </a:extLst>
          </p:cNvPr>
          <p:cNvSpPr txBox="1"/>
          <p:nvPr/>
        </p:nvSpPr>
        <p:spPr>
          <a:xfrm>
            <a:off x="4883982" y="4676837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9" name="TextBox 80">
            <a:extLst>
              <a:ext uri="{FF2B5EF4-FFF2-40B4-BE49-F238E27FC236}">
                <a16:creationId xmlns:a16="http://schemas.microsoft.com/office/drawing/2014/main" id="{63A4AD3D-7FD4-45CB-A2C8-7EF1A63757E4}"/>
              </a:ext>
            </a:extLst>
          </p:cNvPr>
          <p:cNvSpPr txBox="1"/>
          <p:nvPr/>
        </p:nvSpPr>
        <p:spPr>
          <a:xfrm>
            <a:off x="5065878" y="575562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7030A0"/>
                </a:solidFill>
              </a:rPr>
              <a:t>FibulaPlane1A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151D76-C94F-4AC9-8A33-BA2F2814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246"/>
            <a:ext cx="6096000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506</Words>
  <Application>Microsoft Office PowerPoint</Application>
  <PresentationFormat>Panorámica</PresentationFormat>
  <Paragraphs>161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Office Theme</vt:lpstr>
      <vt:lpstr>Software design overview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Mau</cp:lastModifiedBy>
  <cp:revision>67</cp:revision>
  <dcterms:created xsi:type="dcterms:W3CDTF">2020-11-27T17:30:13Z</dcterms:created>
  <dcterms:modified xsi:type="dcterms:W3CDTF">2021-01-30T15:50:07Z</dcterms:modified>
</cp:coreProperties>
</file>