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2793653" y="2009411"/>
            <a:ext cx="1202752" cy="784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D53E9D-162B-4EF1-BC25-707856FDAD9E}"/>
              </a:ext>
            </a:extLst>
          </p:cNvPr>
          <p:cNvCxnSpPr>
            <a:cxnSpLocks/>
          </p:cNvCxnSpPr>
          <p:nvPr/>
        </p:nvCxnSpPr>
        <p:spPr>
          <a:xfrm>
            <a:off x="3996405" y="2793502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29961" y="2391018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Mandible Line </a:t>
            </a:r>
            <a:r>
              <a:rPr lang="en-US" sz="900" b="1" dirty="0" smtClean="0">
                <a:solidFill>
                  <a:srgbClr val="FF0000"/>
                </a:solidFill>
              </a:rPr>
              <a:t>1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2338692" y="5412172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3610556" y="5391049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8428331" y="1178183"/>
            <a:ext cx="1202752" cy="784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8428331" y="1178183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10829000" y="76733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8661498" y="165715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2" name="Conector 1"/>
          <p:cNvSpPr/>
          <p:nvPr/>
        </p:nvSpPr>
        <p:spPr>
          <a:xfrm>
            <a:off x="2742355" y="1950304"/>
            <a:ext cx="107181" cy="1071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ector 70"/>
          <p:cNvSpPr/>
          <p:nvPr/>
        </p:nvSpPr>
        <p:spPr>
          <a:xfrm>
            <a:off x="3927192" y="2723682"/>
            <a:ext cx="107181" cy="1071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1955662" y="1874952"/>
            <a:ext cx="868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rgbClr val="FF0000"/>
                </a:solidFill>
              </a:rPr>
              <a:t>startPointML0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43855" y="2689444"/>
            <a:ext cx="849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rgbClr val="FF0000"/>
                </a:solidFill>
              </a:rPr>
              <a:t>endPointML</a:t>
            </a:r>
            <a:r>
              <a:rPr lang="es-MX" sz="900" dirty="0">
                <a:solidFill>
                  <a:srgbClr val="FF0000"/>
                </a:solidFill>
              </a:rPr>
              <a:t>0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3" name="Arco 2"/>
          <p:cNvSpPr/>
          <p:nvPr/>
        </p:nvSpPr>
        <p:spPr>
          <a:xfrm rot="4416478">
            <a:off x="8631477" y="1081603"/>
            <a:ext cx="334580" cy="34087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8882367" y="1217530"/>
            <a:ext cx="1010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rotationAngleZ0</a:t>
            </a:r>
            <a:endParaRPr lang="en-US" sz="900" dirty="0"/>
          </a:p>
        </p:txBody>
      </p:sp>
      <p:cxnSp>
        <p:nvCxnSpPr>
          <p:cNvPr id="75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10250016" y="1140058"/>
            <a:ext cx="1189612" cy="2679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10250016" y="1140058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 flipV="1">
            <a:off x="10285665" y="550625"/>
            <a:ext cx="124067" cy="569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o 77"/>
          <p:cNvSpPr/>
          <p:nvPr/>
        </p:nvSpPr>
        <p:spPr>
          <a:xfrm rot="4416478">
            <a:off x="10964040" y="1113810"/>
            <a:ext cx="241037" cy="14895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adroTexto 78"/>
          <p:cNvSpPr txBox="1"/>
          <p:nvPr/>
        </p:nvSpPr>
        <p:spPr>
          <a:xfrm>
            <a:off x="11087807" y="1120718"/>
            <a:ext cx="1028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rotationAngleZ0</a:t>
            </a:r>
            <a:endParaRPr lang="en-US" sz="9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0378255" y="473169"/>
            <a:ext cx="90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rotationAxisZ0</a:t>
            </a:r>
            <a:endParaRPr lang="en-US" sz="900" dirty="0"/>
          </a:p>
        </p:txBody>
      </p:sp>
      <p:sp>
        <p:nvSpPr>
          <p:cNvPr id="81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1513555" y="5277595"/>
            <a:ext cx="836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rgbClr val="FF0000"/>
                </a:solidFill>
              </a:rPr>
              <a:t>startPointBS0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2742097" y="5385569"/>
            <a:ext cx="868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rgbClr val="FF0000"/>
                </a:solidFill>
              </a:rPr>
              <a:t>endPointBS0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83" name="Conector 82"/>
          <p:cNvSpPr/>
          <p:nvPr/>
        </p:nvSpPr>
        <p:spPr>
          <a:xfrm>
            <a:off x="2290906" y="5353680"/>
            <a:ext cx="107181" cy="1071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ector 83"/>
          <p:cNvSpPr/>
          <p:nvPr/>
        </p:nvSpPr>
        <p:spPr>
          <a:xfrm>
            <a:off x="3441166" y="5348324"/>
            <a:ext cx="107181" cy="10718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7511971" y="21078"/>
            <a:ext cx="3369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rotationAxisZ0: </a:t>
            </a:r>
            <a:r>
              <a:rPr lang="en-US" sz="1200" dirty="0" smtClean="0"/>
              <a:t>MandibleLine0</a:t>
            </a:r>
            <a:r>
              <a:rPr lang="en-US" sz="1200" dirty="0" smtClean="0">
                <a:sym typeface="Wingdings 2" panose="05020102010507070707" pitchFamily="18" charset="2"/>
              </a:rPr>
              <a:t>BoneSegment0</a:t>
            </a:r>
            <a:endParaRPr lang="en-US" sz="1200" dirty="0"/>
          </a:p>
        </p:txBody>
      </p:sp>
      <p:sp>
        <p:nvSpPr>
          <p:cNvPr id="85" name="Rectángulo 84"/>
          <p:cNvSpPr/>
          <p:nvPr/>
        </p:nvSpPr>
        <p:spPr>
          <a:xfrm>
            <a:off x="6910609" y="3863347"/>
            <a:ext cx="5732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 = </a:t>
            </a:r>
            <a:r>
              <a:rPr lang="es-MX" sz="1200" dirty="0" err="1" smtClean="0"/>
              <a:t>Concatenate</a:t>
            </a:r>
            <a:r>
              <a:rPr lang="es-MX" sz="1200" dirty="0" smtClean="0"/>
              <a:t>(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(rotationAxisZ0, rotationAngleZ0),</a:t>
            </a:r>
            <a:r>
              <a:rPr lang="es-MX" sz="1200" dirty="0"/>
              <a:t>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(rotationAxisX0</a:t>
            </a:r>
            <a:r>
              <a:rPr lang="es-MX" sz="1200" dirty="0"/>
              <a:t>, </a:t>
            </a:r>
            <a:r>
              <a:rPr lang="es-MX" sz="1200" dirty="0" smtClean="0"/>
              <a:t>rotationAngleX0)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10678868" y="1343525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89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8793088" y="83131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90" name="Conector 89"/>
          <p:cNvSpPr/>
          <p:nvPr/>
        </p:nvSpPr>
        <p:spPr>
          <a:xfrm>
            <a:off x="8418440" y="1136186"/>
            <a:ext cx="107181" cy="1071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90"/>
          <p:cNvSpPr txBox="1"/>
          <p:nvPr/>
        </p:nvSpPr>
        <p:spPr>
          <a:xfrm>
            <a:off x="7740189" y="926376"/>
            <a:ext cx="901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rotationAxisZ0</a:t>
            </a:r>
            <a:endParaRPr lang="en-US" sz="9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7511971" y="264201"/>
            <a:ext cx="3405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rotationAxisZ0: MandibleAxis0(Z)</a:t>
            </a:r>
            <a:r>
              <a:rPr lang="en-US" sz="1200" dirty="0" smtClean="0">
                <a:sym typeface="Wingdings 2" panose="05020102010507070707" pitchFamily="18" charset="2"/>
              </a:rPr>
              <a:t>Fibula(Z)</a:t>
            </a:r>
            <a:endParaRPr lang="en-US" sz="1200" dirty="0"/>
          </a:p>
        </p:txBody>
      </p:sp>
      <p:cxnSp>
        <p:nvCxnSpPr>
          <p:cNvPr id="107" name="Straight Arrow Connector 4">
            <a:extLst>
              <a:ext uri="{FF2B5EF4-FFF2-40B4-BE49-F238E27FC236}">
                <a16:creationId xmlns:a16="http://schemas.microsoft.com/office/drawing/2014/main" id="{2BF80858-B0B5-43F1-810D-74D41CDE740F}"/>
              </a:ext>
            </a:extLst>
          </p:cNvPr>
          <p:cNvCxnSpPr>
            <a:cxnSpLocks/>
          </p:cNvCxnSpPr>
          <p:nvPr/>
        </p:nvCxnSpPr>
        <p:spPr>
          <a:xfrm flipV="1">
            <a:off x="8609153" y="2493209"/>
            <a:ext cx="11050" cy="7065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5">
            <a:extLst>
              <a:ext uri="{FF2B5EF4-FFF2-40B4-BE49-F238E27FC236}">
                <a16:creationId xmlns:a16="http://schemas.microsoft.com/office/drawing/2014/main" id="{E5F1016B-F8E5-4633-A114-37383DB9B03F}"/>
              </a:ext>
            </a:extLst>
          </p:cNvPr>
          <p:cNvCxnSpPr>
            <a:cxnSpLocks/>
          </p:cNvCxnSpPr>
          <p:nvPr/>
        </p:nvCxnSpPr>
        <p:spPr>
          <a:xfrm>
            <a:off x="8585770" y="3213766"/>
            <a:ext cx="79530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328E6B06-8935-47F4-98E0-065853C77A65}"/>
              </a:ext>
            </a:extLst>
          </p:cNvPr>
          <p:cNvCxnSpPr>
            <a:cxnSpLocks/>
          </p:cNvCxnSpPr>
          <p:nvPr/>
        </p:nvCxnSpPr>
        <p:spPr>
          <a:xfrm flipV="1">
            <a:off x="8620204" y="2769109"/>
            <a:ext cx="409865" cy="44465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">
            <a:extLst>
              <a:ext uri="{FF2B5EF4-FFF2-40B4-BE49-F238E27FC236}">
                <a16:creationId xmlns:a16="http://schemas.microsoft.com/office/drawing/2014/main" id="{5ED54DD2-8B22-4BEC-BE32-A5D48A03E50B}"/>
              </a:ext>
            </a:extLst>
          </p:cNvPr>
          <p:cNvSpPr txBox="1"/>
          <p:nvPr/>
        </p:nvSpPr>
        <p:spPr>
          <a:xfrm>
            <a:off x="9218008" y="2882469"/>
            <a:ext cx="30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z</a:t>
            </a:r>
            <a:endParaRPr lang="en-CA" b="1" i="1" dirty="0">
              <a:solidFill>
                <a:schemeClr val="accent2"/>
              </a:solidFill>
            </a:endParaRPr>
          </a:p>
        </p:txBody>
      </p:sp>
      <p:sp>
        <p:nvSpPr>
          <p:cNvPr id="111" name="TextBox 9">
            <a:extLst>
              <a:ext uri="{FF2B5EF4-FFF2-40B4-BE49-F238E27FC236}">
                <a16:creationId xmlns:a16="http://schemas.microsoft.com/office/drawing/2014/main" id="{B967C052-BC97-4706-B318-230369DB1023}"/>
              </a:ext>
            </a:extLst>
          </p:cNvPr>
          <p:cNvSpPr txBox="1"/>
          <p:nvPr/>
        </p:nvSpPr>
        <p:spPr>
          <a:xfrm>
            <a:off x="8314883" y="2308543"/>
            <a:ext cx="2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y</a:t>
            </a:r>
            <a:endParaRPr lang="en-CA" b="1" i="1" dirty="0">
              <a:solidFill>
                <a:schemeClr val="accent2"/>
              </a:solidFill>
            </a:endParaRPr>
          </a:p>
        </p:txBody>
      </p:sp>
      <p:sp>
        <p:nvSpPr>
          <p:cNvPr id="112" name="TextBox 10">
            <a:extLst>
              <a:ext uri="{FF2B5EF4-FFF2-40B4-BE49-F238E27FC236}">
                <a16:creationId xmlns:a16="http://schemas.microsoft.com/office/drawing/2014/main" id="{2928FB2F-3B8B-4CBE-8A99-A3DF8CD84CA3}"/>
              </a:ext>
            </a:extLst>
          </p:cNvPr>
          <p:cNvSpPr txBox="1"/>
          <p:nvPr/>
        </p:nvSpPr>
        <p:spPr>
          <a:xfrm>
            <a:off x="8882714" y="2479553"/>
            <a:ext cx="27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x</a:t>
            </a:r>
            <a:endParaRPr lang="en-CA" b="1" i="1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5">
            <a:extLst>
              <a:ext uri="{FF2B5EF4-FFF2-40B4-BE49-F238E27FC236}">
                <a16:creationId xmlns:a16="http://schemas.microsoft.com/office/drawing/2014/main" id="{E5F1016B-F8E5-4633-A114-37383DB9B03F}"/>
              </a:ext>
            </a:extLst>
          </p:cNvPr>
          <p:cNvCxnSpPr>
            <a:cxnSpLocks/>
          </p:cNvCxnSpPr>
          <p:nvPr/>
        </p:nvCxnSpPr>
        <p:spPr>
          <a:xfrm>
            <a:off x="8579137" y="3270202"/>
            <a:ext cx="79530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328E6B06-8935-47F4-98E0-065853C77A65}"/>
              </a:ext>
            </a:extLst>
          </p:cNvPr>
          <p:cNvCxnSpPr>
            <a:cxnSpLocks/>
          </p:cNvCxnSpPr>
          <p:nvPr/>
        </p:nvCxnSpPr>
        <p:spPr>
          <a:xfrm flipV="1">
            <a:off x="8609471" y="2971322"/>
            <a:ext cx="551963" cy="2923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4">
            <a:extLst>
              <a:ext uri="{FF2B5EF4-FFF2-40B4-BE49-F238E27FC236}">
                <a16:creationId xmlns:a16="http://schemas.microsoft.com/office/drawing/2014/main" id="{2BF80858-B0B5-43F1-810D-74D41CDE740F}"/>
              </a:ext>
            </a:extLst>
          </p:cNvPr>
          <p:cNvCxnSpPr>
            <a:cxnSpLocks/>
          </p:cNvCxnSpPr>
          <p:nvPr/>
        </p:nvCxnSpPr>
        <p:spPr>
          <a:xfrm flipV="1">
            <a:off x="8606282" y="2616650"/>
            <a:ext cx="211947" cy="6279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8">
            <a:extLst>
              <a:ext uri="{FF2B5EF4-FFF2-40B4-BE49-F238E27FC236}">
                <a16:creationId xmlns:a16="http://schemas.microsoft.com/office/drawing/2014/main" id="{5ED54DD2-8B22-4BEC-BE32-A5D48A03E50B}"/>
              </a:ext>
            </a:extLst>
          </p:cNvPr>
          <p:cNvSpPr txBox="1"/>
          <p:nvPr/>
        </p:nvSpPr>
        <p:spPr>
          <a:xfrm>
            <a:off x="9218008" y="3183979"/>
            <a:ext cx="300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097984" y="2745125"/>
            <a:ext cx="2904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666557" y="2309552"/>
            <a:ext cx="2936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26" name="Arco 125"/>
          <p:cNvSpPr/>
          <p:nvPr/>
        </p:nvSpPr>
        <p:spPr>
          <a:xfrm>
            <a:off x="8822415" y="2987443"/>
            <a:ext cx="104775" cy="137097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onector recto 129"/>
          <p:cNvCxnSpPr/>
          <p:nvPr/>
        </p:nvCxnSpPr>
        <p:spPr>
          <a:xfrm flipH="1">
            <a:off x="8927190" y="2479553"/>
            <a:ext cx="625874" cy="50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/>
          <p:cNvSpPr txBox="1"/>
          <p:nvPr/>
        </p:nvSpPr>
        <p:spPr>
          <a:xfrm>
            <a:off x="9011797" y="2278744"/>
            <a:ext cx="100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rotationAngleX0</a:t>
            </a:r>
            <a:endParaRPr lang="en-US" sz="900" dirty="0"/>
          </a:p>
        </p:txBody>
      </p:sp>
      <p:sp>
        <p:nvSpPr>
          <p:cNvPr id="132" name="Rectángulo 131"/>
          <p:cNvSpPr/>
          <p:nvPr/>
        </p:nvSpPr>
        <p:spPr>
          <a:xfrm>
            <a:off x="9893156" y="2648516"/>
            <a:ext cx="2223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rotationAxisX0: Z (or -Z) (should be checked)</a:t>
            </a:r>
            <a:endParaRPr lang="en-US" sz="1200" dirty="0"/>
          </a:p>
        </p:txBody>
      </p:sp>
      <p:sp>
        <p:nvSpPr>
          <p:cNvPr id="133" name="Rectángulo 132"/>
          <p:cNvSpPr/>
          <p:nvPr/>
        </p:nvSpPr>
        <p:spPr>
          <a:xfrm>
            <a:off x="8780925" y="4680209"/>
            <a:ext cx="3530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dirty="0" smtClean="0"/>
              <a:t>mandibleAxis0: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smtClean="0"/>
              <a:t>: </a:t>
            </a:r>
            <a:r>
              <a:rPr lang="es-MX" sz="1200" smtClean="0"/>
              <a:t>MandiblePlane0Origin</a:t>
            </a:r>
            <a:endParaRPr lang="es-MX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  <a:endParaRPr lang="en-CA" sz="1200" dirty="0"/>
          </a:p>
        </p:txBody>
      </p:sp>
      <p:sp>
        <p:nvSpPr>
          <p:cNvPr id="113" name="TextBox 7">
            <a:extLst>
              <a:ext uri="{FF2B5EF4-FFF2-40B4-BE49-F238E27FC236}">
                <a16:creationId xmlns:a16="http://schemas.microsoft.com/office/drawing/2014/main" id="{89D4E1FF-1905-419F-84FD-2654202235B0}"/>
              </a:ext>
            </a:extLst>
          </p:cNvPr>
          <p:cNvSpPr txBox="1"/>
          <p:nvPr/>
        </p:nvSpPr>
        <p:spPr>
          <a:xfrm>
            <a:off x="7851445" y="301443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Fibula</a:t>
            </a:r>
            <a:endParaRPr lang="en-CA" b="1" i="1" dirty="0">
              <a:solidFill>
                <a:schemeClr val="accent2"/>
              </a:solidFill>
            </a:endParaRPr>
          </a:p>
        </p:txBody>
      </p:sp>
      <p:sp>
        <p:nvSpPr>
          <p:cNvPr id="11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8096163" y="3376806"/>
            <a:ext cx="194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mandibleAxis0Rotated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7068734" y="12915"/>
            <a:ext cx="49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0</a:t>
            </a:r>
            <a:r>
              <a:rPr lang="es-MX" b="1" dirty="0" smtClean="0"/>
              <a:t>)</a:t>
            </a:r>
            <a:endParaRPr lang="en-US" b="1" dirty="0"/>
          </a:p>
        </p:txBody>
      </p:sp>
      <p:sp>
        <p:nvSpPr>
          <p:cNvPr id="120" name="Rectángulo 119"/>
          <p:cNvSpPr/>
          <p:nvPr/>
        </p:nvSpPr>
        <p:spPr>
          <a:xfrm>
            <a:off x="7099360" y="2154849"/>
            <a:ext cx="49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1)</a:t>
            </a:r>
            <a:endParaRPr lang="en-US" b="1" dirty="0"/>
          </a:p>
        </p:txBody>
      </p:sp>
      <p:sp>
        <p:nvSpPr>
          <p:cNvPr id="15" name="Rectángulo 14"/>
          <p:cNvSpPr/>
          <p:nvPr/>
        </p:nvSpPr>
        <p:spPr>
          <a:xfrm>
            <a:off x="6910009" y="20847"/>
            <a:ext cx="5206229" cy="2182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910009" y="2232438"/>
            <a:ext cx="5206229" cy="2092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7505673" y="496679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E3F7311D-43E7-4879-B28D-80D9F570B017}"/>
              </a:ext>
            </a:extLst>
          </p:cNvPr>
          <p:cNvCxnSpPr/>
          <p:nvPr/>
        </p:nvCxnSpPr>
        <p:spPr>
          <a:xfrm flipV="1">
            <a:off x="2216117" y="5353978"/>
            <a:ext cx="7659403" cy="1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dirty="0" smtClean="0"/>
              <a:t>FibulaPlane0A: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X, Y, Z</a:t>
            </a:r>
            <a:r>
              <a:rPr lang="en-US" sz="1200" dirty="0" smtClean="0"/>
              <a:t>: </a:t>
            </a:r>
            <a:r>
              <a:rPr lang="es-MX" sz="1200" dirty="0" smtClean="0"/>
              <a:t>mandibleAxis0ToFibulaRotationTransform(MandiblePlane0)</a:t>
            </a:r>
            <a:endParaRPr lang="en-US" sz="1200" dirty="0"/>
          </a:p>
          <a:p>
            <a:r>
              <a:rPr lang="en-US" sz="1200" dirty="0" smtClean="0"/>
              <a:t>FibulaPlane0B: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X, Y, Z: </a:t>
            </a:r>
            <a:r>
              <a:rPr lang="es-MX" sz="1200" dirty="0" smtClean="0"/>
              <a:t>mandibleAxis0ToFibulaRotationTransform(MandiblePlane1)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Conector 1"/>
          <p:cNvSpPr/>
          <p:nvPr/>
        </p:nvSpPr>
        <p:spPr>
          <a:xfrm>
            <a:off x="9829455" y="5298061"/>
            <a:ext cx="97612" cy="976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ector 40"/>
          <p:cNvSpPr/>
          <p:nvPr/>
        </p:nvSpPr>
        <p:spPr>
          <a:xfrm>
            <a:off x="2160597" y="5320985"/>
            <a:ext cx="97612" cy="976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516</Words>
  <Application>Microsoft Office PowerPoint</Application>
  <PresentationFormat>Panorámica</PresentationFormat>
  <Paragraphs>175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58</cp:revision>
  <dcterms:created xsi:type="dcterms:W3CDTF">2020-11-27T17:30:13Z</dcterms:created>
  <dcterms:modified xsi:type="dcterms:W3CDTF">2020-12-29T22:13:56Z</dcterms:modified>
</cp:coreProperties>
</file>