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0"/>
  </p:notesMasterIdLst>
  <p:handoutMasterIdLst>
    <p:handoutMasterId r:id="rId51"/>
  </p:handoutMasterIdLst>
  <p:sldIdLst>
    <p:sldId id="419" r:id="rId2"/>
    <p:sldId id="382" r:id="rId3"/>
    <p:sldId id="308" r:id="rId4"/>
    <p:sldId id="404" r:id="rId5"/>
    <p:sldId id="387" r:id="rId6"/>
    <p:sldId id="312" r:id="rId7"/>
    <p:sldId id="379" r:id="rId8"/>
    <p:sldId id="378" r:id="rId9"/>
    <p:sldId id="418" r:id="rId10"/>
    <p:sldId id="388" r:id="rId11"/>
    <p:sldId id="313" r:id="rId12"/>
    <p:sldId id="314" r:id="rId13"/>
    <p:sldId id="286" r:id="rId14"/>
    <p:sldId id="384" r:id="rId15"/>
    <p:sldId id="288" r:id="rId16"/>
    <p:sldId id="389" r:id="rId17"/>
    <p:sldId id="405" r:id="rId18"/>
    <p:sldId id="406" r:id="rId19"/>
    <p:sldId id="407" r:id="rId20"/>
    <p:sldId id="386" r:id="rId21"/>
    <p:sldId id="385" r:id="rId22"/>
    <p:sldId id="394" r:id="rId23"/>
    <p:sldId id="390" r:id="rId24"/>
    <p:sldId id="411" r:id="rId25"/>
    <p:sldId id="315" r:id="rId26"/>
    <p:sldId id="396" r:id="rId27"/>
    <p:sldId id="391" r:id="rId28"/>
    <p:sldId id="398" r:id="rId29"/>
    <p:sldId id="397" r:id="rId30"/>
    <p:sldId id="416" r:id="rId31"/>
    <p:sldId id="417" r:id="rId32"/>
    <p:sldId id="410" r:id="rId33"/>
    <p:sldId id="422" r:id="rId34"/>
    <p:sldId id="402" r:id="rId35"/>
    <p:sldId id="401" r:id="rId36"/>
    <p:sldId id="414" r:id="rId37"/>
    <p:sldId id="409" r:id="rId38"/>
    <p:sldId id="392" r:id="rId39"/>
    <p:sldId id="403" r:id="rId40"/>
    <p:sldId id="317" r:id="rId41"/>
    <p:sldId id="318" r:id="rId42"/>
    <p:sldId id="375" r:id="rId43"/>
    <p:sldId id="320" r:id="rId44"/>
    <p:sldId id="421" r:id="rId45"/>
    <p:sldId id="380" r:id="rId46"/>
    <p:sldId id="330" r:id="rId47"/>
    <p:sldId id="331" r:id="rId48"/>
    <p:sldId id="413" r:id="rId49"/>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2">
          <p15:clr>
            <a:srgbClr val="A4A3A4"/>
          </p15:clr>
        </p15:guide>
        <p15:guide id="2" orient="horz" pos="3032">
          <p15:clr>
            <a:srgbClr val="A4A3A4"/>
          </p15:clr>
        </p15:guide>
        <p15:guide id="3" orient="horz" pos="118">
          <p15:clr>
            <a:srgbClr val="A4A3A4"/>
          </p15:clr>
        </p15:guide>
        <p15:guide id="4" orient="horz" pos="758">
          <p15:clr>
            <a:srgbClr val="A4A3A4"/>
          </p15:clr>
        </p15:guide>
        <p15:guide id="5" orient="horz" pos="2916">
          <p15:clr>
            <a:srgbClr val="A4A3A4"/>
          </p15:clr>
        </p15:guide>
        <p15:guide id="6" pos="5470">
          <p15:clr>
            <a:srgbClr val="A4A3A4"/>
          </p15:clr>
        </p15:guide>
        <p15:guide id="7" pos="287">
          <p15:clr>
            <a:srgbClr val="A4A3A4"/>
          </p15:clr>
        </p15:guide>
        <p15:guide id="8" pos="287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nson, Larry" initials="SL" lastIdx="23" clrIdx="0">
    <p:extLst/>
  </p:cmAuthor>
  <p:cmAuthor id="2" name="Sandor LUKACS" initials="SL" lastIdx="13" clrIdx="1">
    <p:extLst/>
  </p:cmAuthor>
  <p:cmAuthor id="3" name="Sahita, Ravi" initials="SR"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83844" autoAdjust="0"/>
  </p:normalViewPr>
  <p:slideViewPr>
    <p:cSldViewPr snapToGrid="0">
      <p:cViewPr varScale="1">
        <p:scale>
          <a:sx n="93" d="100"/>
          <a:sy n="93" d="100"/>
        </p:scale>
        <p:origin x="612" y="90"/>
      </p:cViewPr>
      <p:guideLst>
        <p:guide orient="horz" pos="1622"/>
        <p:guide orient="horz" pos="3032"/>
        <p:guide orient="horz" pos="118"/>
        <p:guide orient="horz" pos="758"/>
        <p:guide orient="horz" pos="2916"/>
        <p:guide pos="5470"/>
        <p:guide pos="287"/>
        <p:guide pos="2879"/>
        <p:guide pos="2811"/>
        <p:guide pos="2947"/>
      </p:guideLst>
    </p:cSldViewPr>
  </p:slideViewPr>
  <p:notesTextViewPr>
    <p:cViewPr>
      <p:scale>
        <a:sx n="100" d="100"/>
        <a:sy n="100" d="100"/>
      </p:scale>
      <p:origin x="0" y="0"/>
    </p:cViewPr>
  </p:notesTextViewPr>
  <p:sorterViewPr>
    <p:cViewPr>
      <p:scale>
        <a:sx n="163" d="100"/>
        <a:sy n="163" d="100"/>
      </p:scale>
      <p:origin x="0" y="3072"/>
    </p:cViewPr>
  </p:sorterViewPr>
  <p:notesViewPr>
    <p:cSldViewPr snapToGrid="0" showGuides="1">
      <p:cViewPr varScale="1">
        <p:scale>
          <a:sx n="74" d="100"/>
          <a:sy n="74" d="100"/>
        </p:scale>
        <p:origin x="-74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12092520881412"/>
          <c:y val="5.1078394321073833E-2"/>
          <c:w val="0.86324788585233525"/>
          <c:h val="0.79912664206367723"/>
        </c:manualLayout>
      </c:layout>
      <c:barChart>
        <c:barDir val="col"/>
        <c:grouping val="clustered"/>
        <c:varyColors val="0"/>
        <c:ser>
          <c:idx val="1"/>
          <c:order val="0"/>
          <c:tx>
            <c:strRef>
              <c:f>Sheet1!$B$1</c:f>
              <c:strCache>
                <c:ptCount val="1"/>
                <c:pt idx="0">
                  <c:v>EPT violation exits (clocks / exit)</c:v>
                </c:pt>
              </c:strCache>
            </c:strRef>
          </c:tx>
          <c:spPr>
            <a:solidFill>
              <a:schemeClr val="accent2"/>
            </a:solidFill>
            <a:ln>
              <a:noFill/>
            </a:ln>
            <a:effectLst/>
          </c:spPr>
          <c:invertIfNegative val="0"/>
          <c:cat>
            <c:strRef>
              <c:f>Sheet1!$A$2:$A$3</c:f>
              <c:strCache>
                <c:ptCount val="2"/>
                <c:pt idx="0">
                  <c:v>Legacy VMexit handler</c:v>
                </c:pt>
                <c:pt idx="1">
                  <c:v>New #VE handler</c:v>
                </c:pt>
              </c:strCache>
            </c:strRef>
          </c:cat>
          <c:val>
            <c:numRef>
              <c:f>Sheet1!$B$2:$B$3</c:f>
              <c:numCache>
                <c:formatCode>General</c:formatCode>
                <c:ptCount val="2"/>
                <c:pt idx="0">
                  <c:v>7500</c:v>
                </c:pt>
                <c:pt idx="1">
                  <c:v>1200</c:v>
                </c:pt>
              </c:numCache>
            </c:numRef>
          </c:val>
        </c:ser>
        <c:dLbls>
          <c:showLegendKey val="0"/>
          <c:showVal val="0"/>
          <c:showCatName val="0"/>
          <c:showSerName val="0"/>
          <c:showPercent val="0"/>
          <c:showBubbleSize val="0"/>
        </c:dLbls>
        <c:gapWidth val="219"/>
        <c:overlap val="-27"/>
        <c:axId val="273814432"/>
        <c:axId val="273817960"/>
      </c:barChart>
      <c:catAx>
        <c:axId val="273814432"/>
        <c:scaling>
          <c:orientation val="minMax"/>
        </c:scaling>
        <c:delete val="0"/>
        <c:axPos val="b"/>
        <c:numFmt formatCode="General" sourceLinked="1"/>
        <c:majorTickMark val="none"/>
        <c:minorTickMark val="none"/>
        <c:tickLblPos val="nextTo"/>
        <c:spPr>
          <a:noFill/>
          <a:ln w="9525" cap="flat" cmpd="sng" algn="ctr">
            <a:solidFill>
              <a:schemeClr val="accent1">
                <a:lumMod val="40000"/>
                <a:lumOff val="60000"/>
              </a:schemeClr>
            </a:solidFill>
            <a:round/>
          </a:ln>
          <a:effectLst/>
        </c:spPr>
        <c:txPr>
          <a:bodyPr rot="-60000000" spcFirstLastPara="1" vertOverflow="ellipsis" vert="horz" wrap="square" anchor="ctr" anchorCtr="1"/>
          <a:lstStyle/>
          <a:p>
            <a:pPr>
              <a:defRPr sz="1600" b="1" i="0" u="none" strike="noStrike" kern="1200" baseline="0">
                <a:solidFill>
                  <a:schemeClr val="bg2"/>
                </a:solidFill>
                <a:latin typeface="+mn-lt"/>
                <a:ea typeface="+mn-ea"/>
                <a:cs typeface="+mn-cs"/>
              </a:defRPr>
            </a:pPr>
            <a:endParaRPr lang="en-US"/>
          </a:p>
        </c:txPr>
        <c:crossAx val="273817960"/>
        <c:crosses val="autoZero"/>
        <c:auto val="1"/>
        <c:lblAlgn val="ctr"/>
        <c:lblOffset val="100"/>
        <c:noMultiLvlLbl val="0"/>
      </c:catAx>
      <c:valAx>
        <c:axId val="273817960"/>
        <c:scaling>
          <c:orientation val="minMax"/>
        </c:scaling>
        <c:delete val="0"/>
        <c:axPos val="l"/>
        <c:majorGridlines>
          <c:spPr>
            <a:ln w="9525" cap="flat" cmpd="sng" algn="ctr">
              <a:solidFill>
                <a:schemeClr val="accent2">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273814432"/>
        <c:crosses val="autoZero"/>
        <c:crossBetween val="between"/>
      </c:valAx>
      <c:spPr>
        <a:noFill/>
        <a:ln>
          <a:noFill/>
        </a:ln>
        <a:effectLst/>
      </c:spPr>
    </c:plotArea>
    <c:legend>
      <c:legendPos val="b"/>
      <c:layout>
        <c:manualLayout>
          <c:xMode val="edge"/>
          <c:yMode val="edge"/>
          <c:x val="0.57958125709663799"/>
          <c:y val="7.2424770633345695E-2"/>
          <c:w val="0.35299274703109795"/>
          <c:h val="0.140840365221492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bg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ACFD7B2-88A6-E34E-8EF8-CB0C7BA47ADD}" type="datetimeFigureOut">
              <a:rPr lang="en-US" smtClean="0"/>
              <a:pPr/>
              <a:t>8/12/2015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D7FC5FE-6F0D-D34A-8EE6-C95B4F5F4DC8}" type="datetimeFigureOut">
              <a:rPr lang="en-US" smtClean="0"/>
              <a:pPr/>
              <a:t>8/12/2015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5</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3384500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32</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4222154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38</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393864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40</a:t>
            </a:fld>
            <a:endParaRPr lang="en-US"/>
          </a:p>
        </p:txBody>
      </p:sp>
    </p:spTree>
    <p:extLst>
      <p:ext uri="{BB962C8B-B14F-4D97-AF65-F5344CB8AC3E}">
        <p14:creationId xmlns:p14="http://schemas.microsoft.com/office/powerpoint/2010/main" val="396595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40780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A7E64E82-1ABC-4C1C-AD88-1187CB96081A}" type="slidenum">
              <a:rPr lang="en-US" smtClean="0"/>
              <a:pPr/>
              <a:t>46</a:t>
            </a:fld>
            <a:endParaRPr 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400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48</a:t>
            </a:fld>
            <a:endParaRPr lang="en-US"/>
          </a:p>
        </p:txBody>
      </p:sp>
    </p:spTree>
    <p:extLst>
      <p:ext uri="{BB962C8B-B14F-4D97-AF65-F5344CB8AC3E}">
        <p14:creationId xmlns:p14="http://schemas.microsoft.com/office/powerpoint/2010/main" val="373602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CVE-2012-0158 – malicious RTF, </a:t>
            </a:r>
            <a:r>
              <a:rPr lang="en-US" sz="1200" b="0" i="0" kern="1200" dirty="0" smtClean="0">
                <a:solidFill>
                  <a:schemeClr val="tx1"/>
                </a:solidFill>
                <a:effectLst/>
                <a:latin typeface="+mn-lt"/>
                <a:ea typeface="+mn-ea"/>
                <a:cs typeface="+mn-cs"/>
              </a:rPr>
              <a:t>MS12-027 MSCOMCTL ActiveX Buffer Overflow</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CVE-2013-1347 – </a:t>
            </a:r>
            <a:r>
              <a:rPr lang="en-US" sz="1200" b="0" i="0" kern="1200" dirty="0" smtClean="0">
                <a:solidFill>
                  <a:schemeClr val="tx1"/>
                </a:solidFill>
                <a:effectLst/>
                <a:latin typeface="+mn-lt"/>
                <a:ea typeface="+mn-ea"/>
                <a:cs typeface="+mn-cs"/>
              </a:rPr>
              <a:t>MS13-038 Microsoft Internet Explorer 8 </a:t>
            </a:r>
            <a:r>
              <a:rPr lang="en-US" sz="1200" b="0" i="0" kern="1200" dirty="0" err="1" smtClean="0">
                <a:solidFill>
                  <a:schemeClr val="tx1"/>
                </a:solidFill>
                <a:effectLst/>
                <a:latin typeface="+mn-lt"/>
                <a:ea typeface="+mn-ea"/>
                <a:cs typeface="+mn-cs"/>
              </a:rPr>
              <a:t>CGenericElement</a:t>
            </a:r>
            <a:r>
              <a:rPr lang="en-US" sz="1200" b="0" i="0" kern="1200" dirty="0" smtClean="0">
                <a:solidFill>
                  <a:schemeClr val="tx1"/>
                </a:solidFill>
                <a:effectLst/>
                <a:latin typeface="+mn-lt"/>
                <a:ea typeface="+mn-ea"/>
                <a:cs typeface="+mn-cs"/>
              </a:rPr>
              <a:t> Object Use-After-Free Vulnerability, remote</a:t>
            </a:r>
            <a:r>
              <a:rPr lang="en-US" sz="1200" b="0" i="0" kern="1200" baseline="0" dirty="0" smtClean="0">
                <a:solidFill>
                  <a:schemeClr val="tx1"/>
                </a:solidFill>
                <a:effectLst/>
                <a:latin typeface="+mn-lt"/>
                <a:ea typeface="+mn-ea"/>
                <a:cs typeface="+mn-cs"/>
              </a:rPr>
              <a:t> code execution</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CVE-2014-0497 – </a:t>
            </a:r>
            <a:r>
              <a:rPr lang="en-US" sz="1200" b="0" i="0" kern="1200" dirty="0" smtClean="0">
                <a:solidFill>
                  <a:schemeClr val="tx1"/>
                </a:solidFill>
                <a:effectLst/>
                <a:latin typeface="+mn-lt"/>
                <a:ea typeface="+mn-ea"/>
                <a:cs typeface="+mn-cs"/>
              </a:rPr>
              <a:t>Adobe Flash Player Integer Underflow Remote Code Execution, remote code execution</a:t>
            </a:r>
          </a:p>
          <a:p>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21944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118549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10</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394967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16</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199246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23</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117091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67DB-D216-4F96-B9C2-38B0717910F3}" type="slidenum">
              <a:rPr lang="en-US"/>
              <a:pPr/>
              <a:t>27</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55491" y="4489388"/>
            <a:ext cx="5255204" cy="4253103"/>
          </a:xfrm>
        </p:spPr>
        <p:txBody>
          <a:bodyPr/>
          <a:lstStyle/>
          <a:p>
            <a:endParaRPr lang="en-US" dirty="0"/>
          </a:p>
        </p:txBody>
      </p:sp>
    </p:spTree>
    <p:extLst>
      <p:ext uri="{BB962C8B-B14F-4D97-AF65-F5344CB8AC3E}">
        <p14:creationId xmlns:p14="http://schemas.microsoft.com/office/powerpoint/2010/main" val="176483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CVE-2012-0158 – malicious RTF, </a:t>
            </a:r>
            <a:r>
              <a:rPr lang="en-US" sz="1200" b="0" i="0" kern="1200" dirty="0" smtClean="0">
                <a:solidFill>
                  <a:schemeClr val="tx1"/>
                </a:solidFill>
                <a:effectLst/>
                <a:latin typeface="+mn-lt"/>
                <a:ea typeface="+mn-ea"/>
                <a:cs typeface="+mn-cs"/>
              </a:rPr>
              <a:t>MS12-027 MSCOMCTL ActiveX Buffer Overflow</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CVE-2013-1347 – </a:t>
            </a:r>
            <a:r>
              <a:rPr lang="en-US" sz="1200" b="0" i="0" kern="1200" dirty="0" smtClean="0">
                <a:solidFill>
                  <a:schemeClr val="tx1"/>
                </a:solidFill>
                <a:effectLst/>
                <a:latin typeface="+mn-lt"/>
                <a:ea typeface="+mn-ea"/>
                <a:cs typeface="+mn-cs"/>
              </a:rPr>
              <a:t>MS13-038 Microsoft Internet Explorer 8 </a:t>
            </a:r>
            <a:r>
              <a:rPr lang="en-US" sz="1200" b="0" i="0" kern="1200" dirty="0" err="1" smtClean="0">
                <a:solidFill>
                  <a:schemeClr val="tx1"/>
                </a:solidFill>
                <a:effectLst/>
                <a:latin typeface="+mn-lt"/>
                <a:ea typeface="+mn-ea"/>
                <a:cs typeface="+mn-cs"/>
              </a:rPr>
              <a:t>CGenericElement</a:t>
            </a:r>
            <a:r>
              <a:rPr lang="en-US" sz="1200" b="0" i="0" kern="1200" dirty="0" smtClean="0">
                <a:solidFill>
                  <a:schemeClr val="tx1"/>
                </a:solidFill>
                <a:effectLst/>
                <a:latin typeface="+mn-lt"/>
                <a:ea typeface="+mn-ea"/>
                <a:cs typeface="+mn-cs"/>
              </a:rPr>
              <a:t> Object Use-After-Free Vulnerability, remote</a:t>
            </a:r>
            <a:r>
              <a:rPr lang="en-US" sz="1200" b="0" i="0" kern="1200" baseline="0" dirty="0" smtClean="0">
                <a:solidFill>
                  <a:schemeClr val="tx1"/>
                </a:solidFill>
                <a:effectLst/>
                <a:latin typeface="+mn-lt"/>
                <a:ea typeface="+mn-ea"/>
                <a:cs typeface="+mn-cs"/>
              </a:rPr>
              <a:t> code execution</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CVE-2014-0497 – </a:t>
            </a:r>
            <a:r>
              <a:rPr lang="en-US" sz="1200" b="0" i="0" kern="1200" dirty="0" smtClean="0">
                <a:solidFill>
                  <a:schemeClr val="tx1"/>
                </a:solidFill>
                <a:effectLst/>
                <a:latin typeface="+mn-lt"/>
                <a:ea typeface="+mn-ea"/>
                <a:cs typeface="+mn-cs"/>
              </a:rPr>
              <a:t>Adobe Flash Player Integer Underflow Remote Code Execution, remote code execution</a:t>
            </a:r>
          </a:p>
          <a:p>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a:p>
        </p:txBody>
      </p:sp>
    </p:spTree>
    <p:extLst>
      <p:ext uri="{BB962C8B-B14F-4D97-AF65-F5344CB8AC3E}">
        <p14:creationId xmlns:p14="http://schemas.microsoft.com/office/powerpoint/2010/main" val="82330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CVE-2012-0158 – malicious RTF, </a:t>
            </a:r>
            <a:r>
              <a:rPr lang="en-US" sz="1200" b="0" i="0" kern="1200" dirty="0" smtClean="0">
                <a:solidFill>
                  <a:schemeClr val="tx1"/>
                </a:solidFill>
                <a:effectLst/>
                <a:latin typeface="+mn-lt"/>
                <a:ea typeface="+mn-ea"/>
                <a:cs typeface="+mn-cs"/>
              </a:rPr>
              <a:t>MS12-027 MSCOMCTL ActiveX Buffer Overflow</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CVE-2013-1347 – </a:t>
            </a:r>
            <a:r>
              <a:rPr lang="en-US" sz="1200" b="0" i="0" kern="1200" dirty="0" smtClean="0">
                <a:solidFill>
                  <a:schemeClr val="tx1"/>
                </a:solidFill>
                <a:effectLst/>
                <a:latin typeface="+mn-lt"/>
                <a:ea typeface="+mn-ea"/>
                <a:cs typeface="+mn-cs"/>
              </a:rPr>
              <a:t>MS13-038 Microsoft Internet Explorer 8 </a:t>
            </a:r>
            <a:r>
              <a:rPr lang="en-US" sz="1200" b="0" i="0" kern="1200" dirty="0" err="1" smtClean="0">
                <a:solidFill>
                  <a:schemeClr val="tx1"/>
                </a:solidFill>
                <a:effectLst/>
                <a:latin typeface="+mn-lt"/>
                <a:ea typeface="+mn-ea"/>
                <a:cs typeface="+mn-cs"/>
              </a:rPr>
              <a:t>CGenericElement</a:t>
            </a:r>
            <a:r>
              <a:rPr lang="en-US" sz="1200" b="0" i="0" kern="1200" dirty="0" smtClean="0">
                <a:solidFill>
                  <a:schemeClr val="tx1"/>
                </a:solidFill>
                <a:effectLst/>
                <a:latin typeface="+mn-lt"/>
                <a:ea typeface="+mn-ea"/>
                <a:cs typeface="+mn-cs"/>
              </a:rPr>
              <a:t> Object Use-After-Free Vulnerability, remote</a:t>
            </a:r>
            <a:r>
              <a:rPr lang="en-US" sz="1200" b="0" i="0" kern="1200" baseline="0" dirty="0" smtClean="0">
                <a:solidFill>
                  <a:schemeClr val="tx1"/>
                </a:solidFill>
                <a:effectLst/>
                <a:latin typeface="+mn-lt"/>
                <a:ea typeface="+mn-ea"/>
                <a:cs typeface="+mn-cs"/>
              </a:rPr>
              <a:t> code execution</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CVE-2014-0497 – </a:t>
            </a:r>
            <a:r>
              <a:rPr lang="en-US" sz="1200" b="0" i="0" kern="1200" dirty="0" smtClean="0">
                <a:solidFill>
                  <a:schemeClr val="tx1"/>
                </a:solidFill>
                <a:effectLst/>
                <a:latin typeface="+mn-lt"/>
                <a:ea typeface="+mn-ea"/>
                <a:cs typeface="+mn-cs"/>
              </a:rPr>
              <a:t>Adobe Flash Player Integer Underflow Remote Code Execution, remote code execution</a:t>
            </a:r>
          </a:p>
          <a:p>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a:p>
        </p:txBody>
      </p:sp>
    </p:spTree>
    <p:extLst>
      <p:ext uri="{BB962C8B-B14F-4D97-AF65-F5344CB8AC3E}">
        <p14:creationId xmlns:p14="http://schemas.microsoft.com/office/powerpoint/2010/main" val="43511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spcBef>
                <a:spcPts val="600"/>
              </a:spcBef>
              <a:defRPr/>
            </a:lvl1pPr>
            <a:lvl2pPr>
              <a:lnSpc>
                <a:spcPct val="100000"/>
              </a:lnSpc>
              <a:spcBef>
                <a:spcPts val="600"/>
              </a:spcBef>
              <a:defRPr/>
            </a:lvl2pPr>
            <a:lvl3pPr marL="744538" indent="-174625">
              <a:lnSpc>
                <a:spcPct val="100000"/>
              </a:lnSpc>
              <a:spcBef>
                <a:spcPts val="600"/>
              </a:spcBef>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0309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6" descr="16x9Bluebackground_overla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IDF15_Lockup_Hrz_RGB_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391" y="2751337"/>
            <a:ext cx="6186289" cy="763984"/>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049490" y="1699262"/>
            <a:ext cx="7034958" cy="946464"/>
          </a:xfrm>
          <a:ln>
            <a:noFill/>
          </a:ln>
        </p:spPr>
        <p:txBody>
          <a:bodyPr/>
          <a:lstStyle>
            <a:lvl1pPr algn="ctr">
              <a:defRPr sz="10500" b="0" i="0" baseline="0">
                <a:solidFill>
                  <a:schemeClr val="bg1"/>
                </a:solidFill>
                <a:latin typeface="Intel Clear Pro Bold"/>
                <a:cs typeface="Intel Clear Pro Bold"/>
              </a:defRPr>
            </a:lvl1pPr>
          </a:lstStyle>
          <a:p>
            <a:r>
              <a:rPr lang="en-US" smtClean="0"/>
              <a:t>Click to edit Master title style</a:t>
            </a:r>
            <a:endParaRPr lang="en-US" dirty="0"/>
          </a:p>
        </p:txBody>
      </p:sp>
    </p:spTree>
    <p:extLst>
      <p:ext uri="{BB962C8B-B14F-4D97-AF65-F5344CB8AC3E}">
        <p14:creationId xmlns:p14="http://schemas.microsoft.com/office/powerpoint/2010/main" val="134873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3" name="Picture 6" descr="16x9Bluebackground_overla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0" y="2101049"/>
            <a:ext cx="9144000" cy="946464"/>
          </a:xfrm>
          <a:ln>
            <a:noFill/>
          </a:ln>
        </p:spPr>
        <p:txBody>
          <a:bodyPr/>
          <a:lstStyle>
            <a:lvl1pPr algn="ctr">
              <a:defRPr sz="6563" b="0" i="0" baseline="0">
                <a:solidFill>
                  <a:schemeClr val="bg1"/>
                </a:solidFill>
                <a:latin typeface="Intel Clear Pro Bold"/>
                <a:cs typeface="Intel Clear Pro Bold"/>
              </a:defRPr>
            </a:lvl1pPr>
          </a:lstStyle>
          <a:p>
            <a:r>
              <a:rPr lang="en-US" smtClean="0"/>
              <a:t>Click to edit Master title style</a:t>
            </a:r>
            <a:endParaRPr lang="en-US" dirty="0"/>
          </a:p>
        </p:txBody>
      </p:sp>
    </p:spTree>
    <p:extLst>
      <p:ext uri="{BB962C8B-B14F-4D97-AF65-F5344CB8AC3E}">
        <p14:creationId xmlns:p14="http://schemas.microsoft.com/office/powerpoint/2010/main" val="108887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2991" y="1200152"/>
            <a:ext cx="4038600" cy="3394473"/>
          </a:xfrm>
        </p:spPr>
        <p:txBody>
          <a:bodyPr/>
          <a:lstStyle>
            <a:lvl1pPr>
              <a:defRPr sz="2000"/>
            </a:lvl1pPr>
            <a:lvl2pPr>
              <a:defRPr sz="1800"/>
            </a:lvl2pPr>
            <a:lvl3pPr>
              <a:defRPr sz="13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200152"/>
            <a:ext cx="4038600" cy="3394473"/>
          </a:xfrm>
        </p:spPr>
        <p:txBody>
          <a:bodyPr/>
          <a:lstStyle>
            <a:lvl1pPr>
              <a:defRPr sz="2000"/>
            </a:lvl1pPr>
            <a:lvl2pPr>
              <a:defRPr sz="1800"/>
            </a:lvl2pPr>
            <a:lvl3pPr>
              <a:defRPr sz="13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328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1"/>
          </a:xfrm>
        </p:spPr>
        <p:txBody>
          <a:bodyPr anchor="b"/>
          <a:lstStyle>
            <a:lvl1pPr marL="0" indent="0">
              <a:buNone/>
              <a:defRPr sz="2000" b="1"/>
            </a:lvl1pPr>
            <a:lvl2pPr marL="250578" indent="0">
              <a:buNone/>
              <a:defRPr sz="1100" b="1"/>
            </a:lvl2pPr>
            <a:lvl3pPr marL="501155" indent="0">
              <a:buNone/>
              <a:defRPr sz="1000" b="1"/>
            </a:lvl3pPr>
            <a:lvl4pPr marL="751733" indent="0">
              <a:buNone/>
              <a:defRPr sz="900" b="1"/>
            </a:lvl4pPr>
            <a:lvl5pPr marL="1002311" indent="0">
              <a:buNone/>
              <a:defRPr sz="900" b="1"/>
            </a:lvl5pPr>
            <a:lvl6pPr marL="1252889" indent="0">
              <a:buNone/>
              <a:defRPr sz="900" b="1"/>
            </a:lvl6pPr>
            <a:lvl7pPr marL="1503466" indent="0">
              <a:buNone/>
              <a:defRPr sz="900" b="1"/>
            </a:lvl7pPr>
            <a:lvl8pPr marL="1754044" indent="0">
              <a:buNone/>
              <a:defRPr sz="900" b="1"/>
            </a:lvl8pPr>
            <a:lvl9pPr marL="2004621"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300"/>
            </a:lvl2pPr>
            <a:lvl3pPr>
              <a:defRPr sz="1300"/>
            </a:lvl3pPr>
            <a:lvl4pPr>
              <a:defRPr sz="900"/>
            </a:lvl4pPr>
            <a:lvl5pPr>
              <a:defRPr sz="900"/>
            </a:lvl5pPr>
            <a:lvl6pPr>
              <a:defRPr sz="900"/>
            </a:lvl6pPr>
            <a:lvl7pPr>
              <a:defRPr sz="900"/>
            </a:lvl7pPr>
            <a:lvl8pPr>
              <a:defRPr sz="900"/>
            </a:lvl8pPr>
            <a:lvl9pPr>
              <a:defRPr sz="9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6" y="1151335"/>
            <a:ext cx="4041776" cy="479821"/>
          </a:xfrm>
        </p:spPr>
        <p:txBody>
          <a:bodyPr anchor="b"/>
          <a:lstStyle>
            <a:lvl1pPr marL="0" indent="0">
              <a:buNone/>
              <a:defRPr sz="2000" b="1"/>
            </a:lvl1pPr>
            <a:lvl2pPr marL="250578" indent="0">
              <a:buNone/>
              <a:defRPr sz="1100" b="1"/>
            </a:lvl2pPr>
            <a:lvl3pPr marL="501155" indent="0">
              <a:buNone/>
              <a:defRPr sz="1000" b="1"/>
            </a:lvl3pPr>
            <a:lvl4pPr marL="751733" indent="0">
              <a:buNone/>
              <a:defRPr sz="900" b="1"/>
            </a:lvl4pPr>
            <a:lvl5pPr marL="1002311" indent="0">
              <a:buNone/>
              <a:defRPr sz="900" b="1"/>
            </a:lvl5pPr>
            <a:lvl6pPr marL="1252889" indent="0">
              <a:buNone/>
              <a:defRPr sz="900" b="1"/>
            </a:lvl6pPr>
            <a:lvl7pPr marL="1503466" indent="0">
              <a:buNone/>
              <a:defRPr sz="900" b="1"/>
            </a:lvl7pPr>
            <a:lvl8pPr marL="1754044" indent="0">
              <a:buNone/>
              <a:defRPr sz="900" b="1"/>
            </a:lvl8pPr>
            <a:lvl9pPr marL="2004621"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6" cy="2963466"/>
          </a:xfrm>
        </p:spPr>
        <p:txBody>
          <a:bodyPr/>
          <a:lstStyle>
            <a:lvl1pPr>
              <a:defRPr sz="1800"/>
            </a:lvl1pPr>
            <a:lvl2pPr>
              <a:defRPr sz="1300"/>
            </a:lvl2pPr>
            <a:lvl3pPr>
              <a:defRPr sz="13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19539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764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47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prstGeom prst="rect">
            <a:avLst/>
          </a:prstGeom>
          <a:solidFill>
            <a:schemeClr val="bg2">
              <a:lumMod val="20000"/>
              <a:lumOff val="80000"/>
            </a:schemeClr>
          </a:solidFill>
        </p:spPr>
        <p:txBody>
          <a:bodyPr/>
          <a:lstStyle/>
          <a:p>
            <a:r>
              <a:rPr lang="en-US" smtClean="0"/>
              <a:t>Click icon to add picture</a:t>
            </a:r>
            <a:endParaRPr lang="en-US"/>
          </a:p>
        </p:txBody>
      </p:sp>
    </p:spTree>
    <p:extLst>
      <p:ext uri="{BB962C8B-B14F-4D97-AF65-F5344CB8AC3E}">
        <p14:creationId xmlns:p14="http://schemas.microsoft.com/office/powerpoint/2010/main" val="1632871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prstGeom prst="rect">
            <a:avLst/>
          </a:prstGeom>
          <a:solidFill>
            <a:schemeClr val="bg2">
              <a:lumMod val="20000"/>
              <a:lumOff val="80000"/>
            </a:schemeClr>
          </a:solidFill>
        </p:spPr>
        <p:txBody>
          <a:bodyPr/>
          <a:lstStyle/>
          <a:p>
            <a:r>
              <a:rPr lang="en-US" smtClean="0"/>
              <a:t>Click icon to add picture</a:t>
            </a:r>
            <a:endParaRPr lang="en-US"/>
          </a:p>
        </p:txBody>
      </p:sp>
      <p:sp>
        <p:nvSpPr>
          <p:cNvPr id="15" name="Content Placeholder 2"/>
          <p:cNvSpPr>
            <a:spLocks noGrp="1"/>
          </p:cNvSpPr>
          <p:nvPr>
            <p:ph sz="half" idx="1" hasCustomPrompt="1"/>
          </p:nvPr>
        </p:nvSpPr>
        <p:spPr>
          <a:xfrm>
            <a:off x="193843" y="1214530"/>
            <a:ext cx="4264503" cy="1311313"/>
          </a:xfrm>
          <a:prstGeom prst="rect">
            <a:avLst/>
          </a:prstGeom>
          <a:noFill/>
          <a:ln w="9525">
            <a:noFill/>
            <a:miter lim="800000"/>
            <a:headEnd/>
            <a:tailEnd/>
          </a:ln>
          <a:effectLst/>
        </p:spPr>
        <p:txBody>
          <a:bodyPr vert="horz" wrap="square" lIns="50116" tIns="25058" rIns="50116" bIns="25058" numCol="1" anchor="t" anchorCtr="0" compatLnSpc="1">
            <a:prstTxWarp prst="textNoShape">
              <a:avLst/>
            </a:prstTxWarp>
          </a:bodyPr>
          <a:lstStyle>
            <a:lvl1pPr>
              <a:defRPr lang="en-US" dirty="0" smtClean="0"/>
            </a:lvl1pPr>
            <a:lvl3pPr>
              <a:defRPr lang="en-US" dirty="0" smtClean="0"/>
            </a:lvl3pPr>
            <a:lvl4pPr>
              <a:defRPr lang="en-US" dirty="0" smtClean="0"/>
            </a:lvl4pPr>
          </a:lstStyle>
          <a:p>
            <a:pPr lvl="0"/>
            <a:r>
              <a:rPr lang="en-US" dirty="0" smtClean="0"/>
              <a:t>20pt Intel Clear bullet one</a:t>
            </a:r>
          </a:p>
          <a:p>
            <a:pPr lvl="1"/>
            <a:r>
              <a:rPr lang="en-US" dirty="0" smtClean="0"/>
              <a:t>18pt Intel Clear </a:t>
            </a:r>
          </a:p>
          <a:p>
            <a:pPr lvl="2"/>
            <a:r>
              <a:rPr lang="en-US" dirty="0" smtClean="0"/>
              <a:t>16pt Intel Clear</a:t>
            </a:r>
          </a:p>
        </p:txBody>
      </p:sp>
      <p:sp>
        <p:nvSpPr>
          <p:cNvPr id="16" name="Content Placeholder 2"/>
          <p:cNvSpPr>
            <a:spLocks noGrp="1"/>
          </p:cNvSpPr>
          <p:nvPr>
            <p:ph sz="half" idx="14" hasCustomPrompt="1"/>
          </p:nvPr>
        </p:nvSpPr>
        <p:spPr>
          <a:xfrm>
            <a:off x="4860183" y="1214530"/>
            <a:ext cx="4065332" cy="1311313"/>
          </a:xfrm>
          <a:prstGeom prst="rect">
            <a:avLst/>
          </a:prstGeom>
          <a:noFill/>
          <a:ln w="9525">
            <a:noFill/>
            <a:miter lim="800000"/>
            <a:headEnd/>
            <a:tailEnd/>
          </a:ln>
          <a:effectLst/>
        </p:spPr>
        <p:txBody>
          <a:bodyPr vert="horz" wrap="square" lIns="50116" tIns="25058" rIns="50116" bIns="25058" numCol="1" anchor="t" anchorCtr="0" compatLnSpc="1">
            <a:prstTxWarp prst="textNoShape">
              <a:avLst/>
            </a:prstTxWarp>
          </a:bodyPr>
          <a:lstStyle>
            <a:lvl1pPr>
              <a:defRPr lang="en-US" dirty="0" smtClean="0"/>
            </a:lvl1pPr>
            <a:lvl3pPr>
              <a:defRPr lang="en-US" dirty="0" smtClean="0"/>
            </a:lvl3pPr>
            <a:lvl4pPr>
              <a:defRPr lang="en-US" dirty="0" smtClean="0"/>
            </a:lvl4pPr>
          </a:lstStyle>
          <a:p>
            <a:pPr lvl="0"/>
            <a:r>
              <a:rPr lang="en-US" dirty="0" smtClean="0"/>
              <a:t>20pt Intel Clear bullet one</a:t>
            </a:r>
          </a:p>
          <a:p>
            <a:pPr lvl="1"/>
            <a:r>
              <a:rPr lang="en-US" dirty="0" smtClean="0"/>
              <a:t>18pt Intel Clear </a:t>
            </a:r>
          </a:p>
          <a:p>
            <a:pPr lvl="2"/>
            <a:r>
              <a:rPr lang="en-US" dirty="0" smtClean="0"/>
              <a:t>16pt Intel Clear</a:t>
            </a:r>
          </a:p>
        </p:txBody>
      </p:sp>
      <p:sp>
        <p:nvSpPr>
          <p:cNvPr id="17" name="Title Placeholder 1"/>
          <p:cNvSpPr>
            <a:spLocks noGrp="1"/>
          </p:cNvSpPr>
          <p:nvPr>
            <p:ph type="title"/>
          </p:nvPr>
        </p:nvSpPr>
        <p:spPr>
          <a:xfrm>
            <a:off x="193843" y="169092"/>
            <a:ext cx="8731672" cy="607744"/>
          </a:xfrm>
          <a:prstGeom prst="rect">
            <a:avLst/>
          </a:prstGeom>
          <a:noFill/>
          <a:ln w="9525">
            <a:noFill/>
            <a:miter lim="800000"/>
            <a:headEnd/>
            <a:tailEnd/>
          </a:ln>
          <a:effectLst/>
        </p:spPr>
        <p:txBody>
          <a:bodyPr vert="horz" wrap="square" lIns="50116" tIns="25058" rIns="50116" bIns="25058" numCol="1" anchor="ctr" anchorCtr="0" compatLnSpc="1">
            <a:prstTxWarp prst="textNoShape">
              <a:avLst/>
            </a:prstTxWarp>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58349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05052" y="1"/>
            <a:ext cx="4538948" cy="5143499"/>
          </a:xfrm>
          <a:prstGeom prst="rect">
            <a:avLst/>
          </a:prstGeom>
          <a:solidFill>
            <a:schemeClr val="bg2">
              <a:lumMod val="20000"/>
              <a:lumOff val="80000"/>
            </a:schemeClr>
          </a:solidFill>
        </p:spPr>
        <p:txBody>
          <a:bodyPr/>
          <a:lstStyle/>
          <a:p>
            <a:r>
              <a:rPr lang="en-US" smtClean="0"/>
              <a:t>Click icon to add picture</a:t>
            </a:r>
            <a:endParaRPr lang="en-US" dirty="0"/>
          </a:p>
        </p:txBody>
      </p:sp>
      <p:sp>
        <p:nvSpPr>
          <p:cNvPr id="17" name="Content Placeholder 2"/>
          <p:cNvSpPr>
            <a:spLocks noGrp="1"/>
          </p:cNvSpPr>
          <p:nvPr>
            <p:ph sz="half" idx="1" hasCustomPrompt="1"/>
          </p:nvPr>
        </p:nvSpPr>
        <p:spPr>
          <a:xfrm>
            <a:off x="202301" y="1217613"/>
            <a:ext cx="4260162" cy="3425825"/>
          </a:xfrm>
          <a:prstGeom prst="rect">
            <a:avLst/>
          </a:prstGeom>
          <a:noFill/>
          <a:ln w="9525">
            <a:noFill/>
            <a:miter lim="800000"/>
            <a:headEnd/>
            <a:tailEnd/>
          </a:ln>
          <a:effectLst/>
        </p:spPr>
        <p:txBody>
          <a:bodyPr vert="horz" wrap="square" lIns="50116" tIns="25058" rIns="50116" bIns="25058" numCol="1" anchor="t" anchorCtr="0" compatLnSpc="1">
            <a:prstTxWarp prst="textNoShape">
              <a:avLst/>
            </a:prstTxWarp>
          </a:bodyPr>
          <a:lstStyle>
            <a:lvl1pPr>
              <a:defRPr lang="en-US" dirty="0" smtClean="0"/>
            </a:lvl1pPr>
            <a:lvl3pPr>
              <a:defRPr lang="en-US" dirty="0" smtClean="0"/>
            </a:lvl3pPr>
            <a:lvl4pPr>
              <a:defRPr lang="en-US" dirty="0" smtClean="0"/>
            </a:lvl4pPr>
          </a:lstStyle>
          <a:p>
            <a:pPr lvl="0"/>
            <a:r>
              <a:rPr lang="en-US" dirty="0" smtClean="0"/>
              <a:t>20pt Intel Clear top level </a:t>
            </a:r>
          </a:p>
          <a:p>
            <a:pPr lvl="1"/>
            <a:r>
              <a:rPr lang="en-US" dirty="0" smtClean="0"/>
              <a:t>18pt Intel Clear second level</a:t>
            </a:r>
          </a:p>
          <a:p>
            <a:pPr lvl="2"/>
            <a:r>
              <a:rPr lang="en-US" dirty="0" smtClean="0"/>
              <a:t>16pt Intel Clear third level</a:t>
            </a:r>
          </a:p>
        </p:txBody>
      </p:sp>
      <p:sp>
        <p:nvSpPr>
          <p:cNvPr id="11" name="Title Placeholder 1"/>
          <p:cNvSpPr>
            <a:spLocks noGrp="1"/>
          </p:cNvSpPr>
          <p:nvPr>
            <p:ph type="title"/>
          </p:nvPr>
        </p:nvSpPr>
        <p:spPr>
          <a:xfrm>
            <a:off x="202301" y="209550"/>
            <a:ext cx="4240226" cy="858837"/>
          </a:xfrm>
          <a:prstGeom prst="rect">
            <a:avLst/>
          </a:prstGeom>
          <a:noFill/>
          <a:ln w="9525">
            <a:noFill/>
            <a:miter lim="800000"/>
            <a:headEnd/>
            <a:tailEnd/>
          </a:ln>
          <a:effectLst/>
        </p:spPr>
        <p:txBody>
          <a:bodyPr vert="horz" wrap="square" lIns="50116" tIns="25058" rIns="50116" bIns="25058" numCol="1" anchor="ctr" anchorCtr="0" compatLnSpc="1">
            <a:prstTxWarp prst="textNoShape">
              <a:avLst/>
            </a:prstTxWarp>
          </a:bodyPr>
          <a:lstStyle>
            <a:lvl1pPr>
              <a:defRPr lang="en-US" dirty="0"/>
            </a:lvl1pPr>
          </a:lstStyle>
          <a:p>
            <a:pPr lvl="0"/>
            <a:r>
              <a:rPr lang="en-US" smtClean="0"/>
              <a:t>Click to edit Master title style</a:t>
            </a:r>
            <a:endParaRPr lang="en-US" dirty="0"/>
          </a:p>
        </p:txBody>
      </p:sp>
      <p:sp>
        <p:nvSpPr>
          <p:cNvPr id="6" name="Slide Number Placeholder 1"/>
          <p:cNvSpPr>
            <a:spLocks noGrp="1"/>
          </p:cNvSpPr>
          <p:nvPr>
            <p:ph type="sldNum" sz="quarter" idx="4"/>
          </p:nvPr>
        </p:nvSpPr>
        <p:spPr>
          <a:xfrm>
            <a:off x="0" y="4928050"/>
            <a:ext cx="394855" cy="215450"/>
          </a:xfrm>
          <a:prstGeom prst="rect">
            <a:avLst/>
          </a:prstGeom>
        </p:spPr>
        <p:txBody>
          <a:bodyPr vert="horz" lIns="91440" tIns="45720" rIns="91440" bIns="45720" rtlCol="0" anchor="b"/>
          <a:lstStyle>
            <a:lvl1pPr algn="ctr">
              <a:defRPr sz="800">
                <a:solidFill>
                  <a:schemeClr val="bg2"/>
                </a:solidFill>
              </a:defRPr>
            </a:lvl1pPr>
          </a:lstStyle>
          <a:p>
            <a:fld id="{4F7B2C62-9C35-413B-A86F-9D11C00D0C9E}" type="slidenum">
              <a:rPr lang="en-US" smtClean="0"/>
              <a:pPr/>
              <a:t>‹#›</a:t>
            </a:fld>
            <a:endParaRPr lang="en-US"/>
          </a:p>
        </p:txBody>
      </p:sp>
    </p:spTree>
    <p:extLst>
      <p:ext uri="{BB962C8B-B14F-4D97-AF65-F5344CB8AC3E}">
        <p14:creationId xmlns:p14="http://schemas.microsoft.com/office/powerpoint/2010/main" val="3404530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1" name="Picture 10" descr="thumnail_radial.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20483" b="23268"/>
          <a:stretch/>
        </p:blipFill>
        <p:spPr>
          <a:xfrm>
            <a:off x="0" y="0"/>
            <a:ext cx="9144000" cy="5143501"/>
          </a:xfrm>
          <a:prstGeom prst="rect">
            <a:avLst/>
          </a:prstGeom>
        </p:spPr>
      </p:pic>
      <p:sp>
        <p:nvSpPr>
          <p:cNvPr id="2" name="Title 1"/>
          <p:cNvSpPr>
            <a:spLocks noGrp="1"/>
          </p:cNvSpPr>
          <p:nvPr>
            <p:ph type="ctrTitle" hasCustomPrompt="1"/>
          </p:nvPr>
        </p:nvSpPr>
        <p:spPr>
          <a:xfrm>
            <a:off x="236145" y="1660065"/>
            <a:ext cx="4249421" cy="946464"/>
          </a:xfrm>
        </p:spPr>
        <p:txBody>
          <a:bodyPr/>
          <a:lstStyle>
            <a:lvl1pPr algn="l">
              <a:defRPr sz="3000" b="1" i="0" baseline="0">
                <a:solidFill>
                  <a:schemeClr val="bg1"/>
                </a:solidFill>
                <a:latin typeface="Intel Clear"/>
                <a:cs typeface="Intel Clear"/>
              </a:defRPr>
            </a:lvl1pPr>
          </a:lstStyle>
          <a:p>
            <a:r>
              <a:rPr lang="en-US" dirty="0" smtClean="0"/>
              <a:t>Presentation Headline to Go Here</a:t>
            </a:r>
            <a:endParaRPr lang="en-US" dirty="0"/>
          </a:p>
        </p:txBody>
      </p:sp>
      <p:sp>
        <p:nvSpPr>
          <p:cNvPr id="3" name="Subtitle 2"/>
          <p:cNvSpPr>
            <a:spLocks noGrp="1"/>
          </p:cNvSpPr>
          <p:nvPr>
            <p:ph type="subTitle" idx="1" hasCustomPrompt="1"/>
          </p:nvPr>
        </p:nvSpPr>
        <p:spPr>
          <a:xfrm>
            <a:off x="209219" y="2838623"/>
            <a:ext cx="6400800" cy="1382917"/>
          </a:xfrm>
        </p:spPr>
        <p:txBody>
          <a:bodyPr/>
          <a:lstStyle>
            <a:lvl1pPr marL="0" indent="0" algn="l">
              <a:buNone/>
              <a:defRPr sz="2000" b="0">
                <a:solidFill>
                  <a:srgbClr val="FFFFFF"/>
                </a:solidFill>
                <a:latin typeface="Intel Clear Light"/>
                <a:cs typeface="Intel Clear Light"/>
              </a:defRPr>
            </a:lvl1pPr>
            <a:lvl2pPr marL="408194" indent="0" algn="ctr">
              <a:buNone/>
              <a:defRPr>
                <a:solidFill>
                  <a:schemeClr val="tx1">
                    <a:tint val="75000"/>
                  </a:schemeClr>
                </a:solidFill>
              </a:defRPr>
            </a:lvl2pPr>
            <a:lvl3pPr marL="816388" indent="0" algn="ctr">
              <a:buNone/>
              <a:defRPr>
                <a:solidFill>
                  <a:schemeClr val="tx1">
                    <a:tint val="75000"/>
                  </a:schemeClr>
                </a:solidFill>
              </a:defRPr>
            </a:lvl3pPr>
            <a:lvl4pPr marL="1224582" indent="0" algn="ctr">
              <a:buNone/>
              <a:defRPr>
                <a:solidFill>
                  <a:schemeClr val="tx1">
                    <a:tint val="75000"/>
                  </a:schemeClr>
                </a:solidFill>
              </a:defRPr>
            </a:lvl4pPr>
            <a:lvl5pPr marL="1632776" indent="0" algn="ctr">
              <a:buNone/>
              <a:defRPr>
                <a:solidFill>
                  <a:schemeClr val="tx1">
                    <a:tint val="75000"/>
                  </a:schemeClr>
                </a:solidFill>
              </a:defRPr>
            </a:lvl5pPr>
            <a:lvl6pPr marL="2040969" indent="0" algn="ctr">
              <a:buNone/>
              <a:defRPr>
                <a:solidFill>
                  <a:schemeClr val="tx1">
                    <a:tint val="75000"/>
                  </a:schemeClr>
                </a:solidFill>
              </a:defRPr>
            </a:lvl6pPr>
            <a:lvl7pPr marL="2449163" indent="0" algn="ctr">
              <a:buNone/>
              <a:defRPr>
                <a:solidFill>
                  <a:schemeClr val="tx1">
                    <a:tint val="75000"/>
                  </a:schemeClr>
                </a:solidFill>
              </a:defRPr>
            </a:lvl7pPr>
            <a:lvl8pPr marL="2857357" indent="0" algn="ctr">
              <a:buNone/>
              <a:defRPr>
                <a:solidFill>
                  <a:schemeClr val="tx1">
                    <a:tint val="75000"/>
                  </a:schemeClr>
                </a:solidFill>
              </a:defRPr>
            </a:lvl8pPr>
            <a:lvl9pPr marL="3265551" indent="0" algn="ctr">
              <a:buNone/>
              <a:defRPr>
                <a:solidFill>
                  <a:schemeClr val="tx1">
                    <a:tint val="75000"/>
                  </a:schemeClr>
                </a:solidFill>
              </a:defRPr>
            </a:lvl9pPr>
          </a:lstStyle>
          <a:p>
            <a:r>
              <a:rPr lang="en-US" dirty="0" smtClean="0"/>
              <a:t>Author/Group Name Here </a:t>
            </a:r>
            <a:endParaRPr lang="en-US" dirty="0"/>
          </a:p>
        </p:txBody>
      </p:sp>
      <p:pic>
        <p:nvPicPr>
          <p:cNvPr id="10" name="Picture 9" descr="int_experience_wht_rgb_3000.png"/>
          <p:cNvPicPr>
            <a:picLocks noChangeAspect="1"/>
          </p:cNvPicPr>
          <p:nvPr userDrawn="1"/>
        </p:nvPicPr>
        <p:blipFill>
          <a:blip r:embed="rId3"/>
          <a:stretch>
            <a:fillRect/>
          </a:stretch>
        </p:blipFill>
        <p:spPr>
          <a:xfrm>
            <a:off x="8338282" y="4332512"/>
            <a:ext cx="625333" cy="633893"/>
          </a:xfrm>
          <a:prstGeom prst="rect">
            <a:avLst/>
          </a:prstGeom>
        </p:spPr>
      </p:pic>
      <p:pic>
        <p:nvPicPr>
          <p:cNvPr id="13" name="Picture 12" descr="IDF15_Lockup_Vertical_RGB_White_NoChip.eps"/>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13290" y="180839"/>
            <a:ext cx="726335" cy="512579"/>
          </a:xfrm>
          <a:prstGeom prst="rect">
            <a:avLst/>
          </a:prstGeom>
        </p:spPr>
      </p:pic>
    </p:spTree>
    <p:extLst>
      <p:ext uri="{BB962C8B-B14F-4D97-AF65-F5344CB8AC3E}">
        <p14:creationId xmlns:p14="http://schemas.microsoft.com/office/powerpoint/2010/main" val="3198452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6" y="285752"/>
            <a:ext cx="8410576" cy="992981"/>
          </a:xfrm>
          <a:prstGeom prst="rect">
            <a:avLst/>
          </a:prstGeom>
          <a:noFill/>
          <a:ln w="9525">
            <a:noFill/>
            <a:miter lim="800000"/>
            <a:headEnd/>
            <a:tailEnd/>
          </a:ln>
          <a:effectLst/>
        </p:spPr>
        <p:txBody>
          <a:bodyPr lIns="50426" tIns="25214" rIns="50426" bIns="25214" anchor="ctr" anchorCtr="1"/>
          <a:lstStyle/>
          <a:p>
            <a:pPr defTabSz="501206">
              <a:lnSpc>
                <a:spcPct val="90000"/>
              </a:lnSpc>
              <a:spcBef>
                <a:spcPct val="0"/>
              </a:spcBef>
            </a:pPr>
            <a:endParaRPr lang="en-US" dirty="0">
              <a:solidFill>
                <a:prstClr val="white"/>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345410"/>
            <a:ext cx="8407400" cy="3126581"/>
          </a:xfrm>
          <a:prstGeom prst="rect">
            <a:avLst/>
          </a:prstGeom>
          <a:noFill/>
          <a:ln w="9525">
            <a:noFill/>
            <a:miter lim="800000"/>
            <a:headEnd/>
            <a:tailEnd/>
          </a:ln>
          <a:effectLst/>
        </p:spPr>
        <p:txBody>
          <a:bodyPr lIns="50078" tIns="25040" rIns="50078" bIns="25040" anchorCtr="1"/>
          <a:lstStyle/>
          <a:p>
            <a:pPr marL="123549" indent="-123549" defTabSz="501206">
              <a:buFont typeface="Wingdings" pitchFamily="2" charset="2"/>
              <a:buChar char=""/>
            </a:pPr>
            <a:endParaRPr lang="en-US" sz="1300" dirty="0">
              <a:solidFill>
                <a:prstClr val="white"/>
              </a:solidFill>
              <a:effectLst>
                <a:outerShdw blurRad="38100" dist="38100" dir="2700000" algn="tl">
                  <a:srgbClr val="000000"/>
                </a:outerShdw>
              </a:effectLst>
              <a:latin typeface="Neo Sans Intel" pitchFamily="34" charset="0"/>
            </a:endParaRPr>
          </a:p>
        </p:txBody>
      </p:sp>
      <p:sp>
        <p:nvSpPr>
          <p:cNvPr id="4115" name="Rectangle 19"/>
          <p:cNvSpPr>
            <a:spLocks noGrp="1" noChangeArrowheads="1"/>
          </p:cNvSpPr>
          <p:nvPr>
            <p:ph type="title"/>
          </p:nvPr>
        </p:nvSpPr>
        <p:spPr bwMode="auto">
          <a:xfrm>
            <a:off x="194209" y="205979"/>
            <a:ext cx="8492591" cy="538114"/>
          </a:xfrm>
          <a:prstGeom prst="rect">
            <a:avLst/>
          </a:prstGeom>
          <a:noFill/>
          <a:ln w="9525">
            <a:noFill/>
            <a:miter lim="800000"/>
            <a:headEnd/>
            <a:tailEnd/>
          </a:ln>
          <a:effectLst/>
        </p:spPr>
        <p:txBody>
          <a:bodyPr vert="horz" wrap="square" lIns="50116" tIns="25058" rIns="50116" bIns="25058" numCol="1" anchor="ctr" anchorCtr="0" compatLnSpc="1">
            <a:prstTxWarp prst="textNoShape">
              <a:avLst/>
            </a:prstTxWarp>
          </a:bodyPr>
          <a:lstStyle/>
          <a:p>
            <a:pPr lvl="0"/>
            <a:r>
              <a:rPr lang="en-US" dirty="0" smtClean="0"/>
              <a:t>Click to edit Master title style</a:t>
            </a:r>
          </a:p>
        </p:txBody>
      </p:sp>
      <p:sp>
        <p:nvSpPr>
          <p:cNvPr id="4116" name="Rectangle 20"/>
          <p:cNvSpPr>
            <a:spLocks noGrp="1" noChangeArrowheads="1"/>
          </p:cNvSpPr>
          <p:nvPr>
            <p:ph type="body" idx="1"/>
          </p:nvPr>
        </p:nvSpPr>
        <p:spPr bwMode="auto">
          <a:xfrm>
            <a:off x="226577" y="915401"/>
            <a:ext cx="8650386" cy="3640415"/>
          </a:xfrm>
          <a:prstGeom prst="rect">
            <a:avLst/>
          </a:prstGeom>
          <a:noFill/>
          <a:ln w="9525">
            <a:noFill/>
            <a:miter lim="800000"/>
            <a:headEnd/>
            <a:tailEnd/>
          </a:ln>
          <a:effectLst/>
        </p:spPr>
        <p:txBody>
          <a:bodyPr vert="horz" wrap="square" lIns="50116" tIns="25058" rIns="50116" bIns="2505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IDF15_Lockup_Vertical_RGB_Blue_NoChip.eps"/>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13252" y="4687229"/>
            <a:ext cx="595647" cy="420351"/>
          </a:xfrm>
          <a:prstGeom prst="rect">
            <a:avLst/>
          </a:prstGeom>
        </p:spPr>
      </p:pic>
      <p:sp>
        <p:nvSpPr>
          <p:cNvPr id="2" name="TextBox 1"/>
          <p:cNvSpPr txBox="1"/>
          <p:nvPr userDrawn="1"/>
        </p:nvSpPr>
        <p:spPr>
          <a:xfrm>
            <a:off x="-14330" y="4936077"/>
            <a:ext cx="312906" cy="215444"/>
          </a:xfrm>
          <a:prstGeom prst="rect">
            <a:avLst/>
          </a:prstGeom>
          <a:noFill/>
        </p:spPr>
        <p:txBody>
          <a:bodyPr wrap="none" rtlCol="0">
            <a:spAutoFit/>
          </a:bodyPr>
          <a:lstStyle/>
          <a:p>
            <a:fld id="{B2C087AF-D0E2-4AAA-8DA9-7AC5ED33E45A}" type="slidenum">
              <a:rPr lang="en-US" sz="800" smtClean="0">
                <a:solidFill>
                  <a:schemeClr val="bg2"/>
                </a:solidFill>
              </a:rPr>
              <a:t>‹#›</a:t>
            </a:fld>
            <a:endParaRPr lang="en-US" sz="800" dirty="0">
              <a:solidFill>
                <a:schemeClr val="bg2"/>
              </a:solidFill>
            </a:endParaRPr>
          </a:p>
        </p:txBody>
      </p:sp>
    </p:spTree>
    <p:extLst>
      <p:ext uri="{BB962C8B-B14F-4D97-AF65-F5344CB8AC3E}">
        <p14:creationId xmlns:p14="http://schemas.microsoft.com/office/powerpoint/2010/main" val="1930076239"/>
      </p:ext>
    </p:extLst>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1">
          <a:solidFill>
            <a:schemeClr val="accent1"/>
          </a:solidFill>
          <a:effectLst/>
          <a:latin typeface="+mn-lt"/>
          <a:ea typeface="+mj-ea"/>
          <a:cs typeface="+mj-cs"/>
        </a:defRPr>
      </a:lvl1pPr>
      <a:lvl2pPr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5pPr>
      <a:lvl6pPr marL="250578"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6pPr>
      <a:lvl7pPr marL="501155"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7pPr>
      <a:lvl8pPr marL="751733"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8pPr>
      <a:lvl9pPr marL="1002311" algn="ctr" rtl="0" eaLnBrk="1" fontAlgn="base" hangingPunct="1">
        <a:lnSpc>
          <a:spcPct val="90000"/>
        </a:lnSpc>
        <a:spcBef>
          <a:spcPct val="0"/>
        </a:spcBef>
        <a:spcAft>
          <a:spcPct val="0"/>
        </a:spcAft>
        <a:defRPr sz="18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7013" indent="-227013" algn="l" rtl="0" eaLnBrk="1" fontAlgn="base" hangingPunct="1">
        <a:lnSpc>
          <a:spcPct val="100000"/>
        </a:lnSpc>
        <a:spcBef>
          <a:spcPts val="600"/>
        </a:spcBef>
        <a:spcAft>
          <a:spcPct val="0"/>
        </a:spcAft>
        <a:buClr>
          <a:schemeClr val="bg2"/>
        </a:buClr>
        <a:buFont typeface="Arial" pitchFamily="34" charset="0"/>
        <a:buChar char="•"/>
        <a:defRPr sz="2000">
          <a:solidFill>
            <a:schemeClr val="bg2"/>
          </a:solidFill>
          <a:effectLst/>
          <a:latin typeface="+mn-lt"/>
          <a:ea typeface="+mn-ea"/>
          <a:cs typeface="+mn-cs"/>
        </a:defRPr>
      </a:lvl1pPr>
      <a:lvl2pPr marL="457200" indent="-173038" algn="l" rtl="0" eaLnBrk="1" fontAlgn="base" hangingPunct="1">
        <a:lnSpc>
          <a:spcPct val="100000"/>
        </a:lnSpc>
        <a:spcBef>
          <a:spcPts val="600"/>
        </a:spcBef>
        <a:spcAft>
          <a:spcPct val="0"/>
        </a:spcAft>
        <a:buClr>
          <a:schemeClr val="bg2"/>
        </a:buClr>
        <a:buFont typeface="Intel Clear" panose="020B0604020203020204" pitchFamily="34" charset="0"/>
        <a:buChar char="-"/>
        <a:defRPr sz="1800">
          <a:solidFill>
            <a:schemeClr val="bg2"/>
          </a:solidFill>
          <a:effectLst/>
          <a:latin typeface="+mn-lt"/>
          <a:cs typeface="+mn-cs"/>
        </a:defRPr>
      </a:lvl2pPr>
      <a:lvl3pPr marL="744538" indent="-174625" algn="l" rtl="0" eaLnBrk="1" fontAlgn="base" hangingPunct="1">
        <a:lnSpc>
          <a:spcPct val="100000"/>
        </a:lnSpc>
        <a:spcBef>
          <a:spcPts val="600"/>
        </a:spcBef>
        <a:spcAft>
          <a:spcPct val="0"/>
        </a:spcAft>
        <a:buClr>
          <a:schemeClr val="bg2"/>
        </a:buClr>
        <a:buFont typeface="Wingdings" panose="05000000000000000000" pitchFamily="2" charset="2"/>
        <a:buChar char="§"/>
        <a:defRPr sz="1600">
          <a:solidFill>
            <a:schemeClr val="bg2"/>
          </a:solidFill>
          <a:effectLst/>
          <a:latin typeface="+mn-lt"/>
          <a:cs typeface="+mn-cs"/>
        </a:defRPr>
      </a:lvl3pPr>
      <a:lvl4pPr marL="757824" indent="-13138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4pPr>
      <a:lvl5pPr marL="946627" indent="-12616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5pPr>
      <a:lvl6pPr marL="1197205" indent="-12616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6pPr>
      <a:lvl7pPr marL="1447783" indent="-12616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7pPr>
      <a:lvl8pPr marL="1698360" indent="-12616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8pPr>
      <a:lvl9pPr marL="1948937" indent="-126160" algn="l" rtl="0" eaLnBrk="1" fontAlgn="base" hangingPunct="1">
        <a:spcBef>
          <a:spcPct val="20000"/>
        </a:spcBef>
        <a:spcAft>
          <a:spcPct val="0"/>
        </a:spcAft>
        <a:buChar char="•"/>
        <a:defRPr sz="11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501155" rtl="0" eaLnBrk="1" latinLnBrk="0" hangingPunct="1">
        <a:defRPr sz="1000" kern="1200">
          <a:solidFill>
            <a:schemeClr val="tx1"/>
          </a:solidFill>
          <a:latin typeface="+mn-lt"/>
          <a:ea typeface="+mn-ea"/>
          <a:cs typeface="+mn-cs"/>
        </a:defRPr>
      </a:lvl1pPr>
      <a:lvl2pPr marL="250578" algn="l" defTabSz="501155" rtl="0" eaLnBrk="1" latinLnBrk="0" hangingPunct="1">
        <a:defRPr sz="1000" kern="1200">
          <a:solidFill>
            <a:schemeClr val="tx1"/>
          </a:solidFill>
          <a:latin typeface="+mn-lt"/>
          <a:ea typeface="+mn-ea"/>
          <a:cs typeface="+mn-cs"/>
        </a:defRPr>
      </a:lvl2pPr>
      <a:lvl3pPr marL="501155" algn="l" defTabSz="501155" rtl="0" eaLnBrk="1" latinLnBrk="0" hangingPunct="1">
        <a:defRPr sz="1000" kern="1200">
          <a:solidFill>
            <a:schemeClr val="tx1"/>
          </a:solidFill>
          <a:latin typeface="+mn-lt"/>
          <a:ea typeface="+mn-ea"/>
          <a:cs typeface="+mn-cs"/>
        </a:defRPr>
      </a:lvl3pPr>
      <a:lvl4pPr marL="751733" algn="l" defTabSz="501155" rtl="0" eaLnBrk="1" latinLnBrk="0" hangingPunct="1">
        <a:defRPr sz="1000" kern="1200">
          <a:solidFill>
            <a:schemeClr val="tx1"/>
          </a:solidFill>
          <a:latin typeface="+mn-lt"/>
          <a:ea typeface="+mn-ea"/>
          <a:cs typeface="+mn-cs"/>
        </a:defRPr>
      </a:lvl4pPr>
      <a:lvl5pPr marL="1002311" algn="l" defTabSz="501155" rtl="0" eaLnBrk="1" latinLnBrk="0" hangingPunct="1">
        <a:defRPr sz="1000" kern="1200">
          <a:solidFill>
            <a:schemeClr val="tx1"/>
          </a:solidFill>
          <a:latin typeface="+mn-lt"/>
          <a:ea typeface="+mn-ea"/>
          <a:cs typeface="+mn-cs"/>
        </a:defRPr>
      </a:lvl5pPr>
      <a:lvl6pPr marL="1252889" algn="l" defTabSz="501155" rtl="0" eaLnBrk="1" latinLnBrk="0" hangingPunct="1">
        <a:defRPr sz="1000" kern="1200">
          <a:solidFill>
            <a:schemeClr val="tx1"/>
          </a:solidFill>
          <a:latin typeface="+mn-lt"/>
          <a:ea typeface="+mn-ea"/>
          <a:cs typeface="+mn-cs"/>
        </a:defRPr>
      </a:lvl6pPr>
      <a:lvl7pPr marL="1503466" algn="l" defTabSz="501155" rtl="0" eaLnBrk="1" latinLnBrk="0" hangingPunct="1">
        <a:defRPr sz="1000" kern="1200">
          <a:solidFill>
            <a:schemeClr val="tx1"/>
          </a:solidFill>
          <a:latin typeface="+mn-lt"/>
          <a:ea typeface="+mn-ea"/>
          <a:cs typeface="+mn-cs"/>
        </a:defRPr>
      </a:lvl7pPr>
      <a:lvl8pPr marL="1754044" algn="l" defTabSz="501155" rtl="0" eaLnBrk="1" latinLnBrk="0" hangingPunct="1">
        <a:defRPr sz="1000" kern="1200">
          <a:solidFill>
            <a:schemeClr val="tx1"/>
          </a:solidFill>
          <a:latin typeface="+mn-lt"/>
          <a:ea typeface="+mn-ea"/>
          <a:cs typeface="+mn-cs"/>
        </a:defRPr>
      </a:lvl8pPr>
      <a:lvl9pPr marL="2004621" algn="l" defTabSz="50115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ntel.com/idfsessionsSZ"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hyperlink" Target="http://www.intel.com/content/www/us/en/processors/architectures-software-developer-manual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www.intel.com/performanc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hyperlink" Target="http://lists.xen.org/archives/html/xen-devel/2015-06/msg02111.html" TargetMode="External"/><Relationship Id="rId3" Type="http://schemas.openxmlformats.org/officeDocument/2006/relationships/hyperlink" Target="http://lists.xen.org/archives/html/xen-devel/2015-07/msg01943.html" TargetMode="External"/><Relationship Id="rId7" Type="http://schemas.openxmlformats.org/officeDocument/2006/relationships/hyperlink" Target="http://lists.xen.org/archives/html/xen-devel/2015-06/msg02112.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lists.xen.org/archives/html/xen-devel/2015-06/msg02113.html" TargetMode="External"/><Relationship Id="rId5" Type="http://schemas.openxmlformats.org/officeDocument/2006/relationships/hyperlink" Target="http://xenbits.xenproject.org/gitweb/?p=xen.git&amp;a=search&amp;h=refs/heads/staging&amp;st=author&amp;s=mdontu" TargetMode="External"/><Relationship Id="rId4" Type="http://schemas.openxmlformats.org/officeDocument/2006/relationships/hyperlink" Target="http://xenbits.xenproject.org/gitweb/?p=xen.git&amp;a=search&amp;h=refs/heads/staging&amp;st=author&amp;s=rcojoca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xfrm>
            <a:off x="0" y="1699618"/>
            <a:ext cx="9144000" cy="946547"/>
          </a:xfrm>
        </p:spPr>
        <p:txBody>
          <a:bodyPr/>
          <a:lstStyle/>
          <a:p>
            <a:pPr eaLnBrk="1" hangingPunct="1"/>
            <a:r>
              <a:rPr lang="en-US" dirty="0" smtClean="0">
                <a:solidFill>
                  <a:schemeClr val="tx1"/>
                </a:solidFill>
                <a:latin typeface="Intel Clear Pro Bold" panose="020B0804020202060201" pitchFamily="34" charset="0"/>
              </a:rPr>
              <a:t>Developed by You</a:t>
            </a:r>
          </a:p>
        </p:txBody>
      </p:sp>
    </p:spTree>
    <p:extLst>
      <p:ext uri="{BB962C8B-B14F-4D97-AF65-F5344CB8AC3E}">
        <p14:creationId xmlns:p14="http://schemas.microsoft.com/office/powerpoint/2010/main" val="109331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36376"/>
            <a:ext cx="3781480" cy="3396302"/>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Security Trends</a:t>
            </a:r>
          </a:p>
          <a:p>
            <a:pPr marL="342900" indent="-342900">
              <a:spcBef>
                <a:spcPts val="600"/>
              </a:spcBef>
              <a:buFont typeface="Arial" panose="020B0604020202020204" pitchFamily="34" charset="0"/>
              <a:buChar char="•"/>
            </a:pPr>
            <a:r>
              <a:rPr lang="en-US" sz="2400" dirty="0">
                <a:solidFill>
                  <a:schemeClr val="bg2"/>
                </a:solidFill>
                <a:latin typeface="+mn-lt"/>
              </a:rPr>
              <a:t>Memory </a:t>
            </a:r>
            <a:r>
              <a:rPr lang="en-US" sz="2400" dirty="0" smtClean="0">
                <a:solidFill>
                  <a:schemeClr val="bg2"/>
                </a:solidFill>
                <a:latin typeface="+mn-lt"/>
              </a:rPr>
              <a:t>introspection Promises, Capabilities, and Challenges</a:t>
            </a:r>
            <a:endParaRPr lang="en-US" sz="2400" dirty="0">
              <a:solidFill>
                <a:schemeClr val="bg2"/>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Hardware Extensions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Hypervisor Extensions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Scenarios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Conclusions</a:t>
            </a:r>
            <a:endParaRPr lang="en-US" sz="2400" dirty="0">
              <a:solidFill>
                <a:schemeClr val="tx1">
                  <a:lumMod val="65000"/>
                </a:schemeClr>
              </a:solidFill>
              <a:latin typeface="+mn-lt"/>
            </a:endParaRPr>
          </a:p>
        </p:txBody>
      </p:sp>
    </p:spTree>
    <p:extLst>
      <p:ext uri="{BB962C8B-B14F-4D97-AF65-F5344CB8AC3E}">
        <p14:creationId xmlns:p14="http://schemas.microsoft.com/office/powerpoint/2010/main" val="991098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9" y="205979"/>
            <a:ext cx="8816441" cy="538114"/>
          </a:xfrm>
        </p:spPr>
        <p:txBody>
          <a:bodyPr/>
          <a:lstStyle/>
          <a:p>
            <a:r>
              <a:rPr lang="en-US" spc="-30" dirty="0" smtClean="0"/>
              <a:t>What is Virtual Machine (VM) Memory Introspection?</a:t>
            </a:r>
            <a:endParaRPr lang="en-US" spc="-30" dirty="0"/>
          </a:p>
        </p:txBody>
      </p:sp>
      <p:sp>
        <p:nvSpPr>
          <p:cNvPr id="3" name="Content Placeholder 2"/>
          <p:cNvSpPr>
            <a:spLocks noGrp="1"/>
          </p:cNvSpPr>
          <p:nvPr>
            <p:ph idx="1"/>
          </p:nvPr>
        </p:nvSpPr>
        <p:spPr>
          <a:xfrm>
            <a:off x="226577" y="915401"/>
            <a:ext cx="8650386" cy="3967375"/>
          </a:xfrm>
        </p:spPr>
        <p:txBody>
          <a:bodyPr>
            <a:noAutofit/>
          </a:bodyPr>
          <a:lstStyle/>
          <a:p>
            <a:pPr>
              <a:lnSpc>
                <a:spcPct val="120000"/>
              </a:lnSpc>
            </a:pPr>
            <a:r>
              <a:rPr lang="en-US" dirty="0" smtClean="0"/>
              <a:t>Provide </a:t>
            </a:r>
            <a:r>
              <a:rPr lang="en-US" dirty="0"/>
              <a:t>security </a:t>
            </a:r>
            <a:r>
              <a:rPr lang="en-US" dirty="0">
                <a:solidFill>
                  <a:schemeClr val="accent1"/>
                </a:solidFill>
              </a:rPr>
              <a:t>from outside the guest OS</a:t>
            </a:r>
          </a:p>
          <a:p>
            <a:pPr marL="573088" lvl="2" indent="-285750">
              <a:lnSpc>
                <a:spcPct val="120000"/>
              </a:lnSpc>
              <a:buFont typeface="Intel Clear" panose="020B0604020203020204" pitchFamily="34" charset="0"/>
              <a:buChar char="‑"/>
            </a:pPr>
            <a:r>
              <a:rPr lang="en-US" sz="1800" dirty="0" smtClean="0">
                <a:ea typeface="+mn-ea"/>
              </a:rPr>
              <a:t>Not </a:t>
            </a:r>
            <a:r>
              <a:rPr lang="en-US" sz="1800" dirty="0">
                <a:ea typeface="+mn-ea"/>
              </a:rPr>
              <a:t>relying on </a:t>
            </a:r>
            <a:r>
              <a:rPr lang="en-US" sz="1800" dirty="0" smtClean="0">
                <a:ea typeface="+mn-ea"/>
              </a:rPr>
              <a:t>OS for isolation of security services </a:t>
            </a:r>
          </a:p>
          <a:p>
            <a:pPr marL="573088" lvl="2" indent="-285750">
              <a:lnSpc>
                <a:spcPct val="120000"/>
              </a:lnSpc>
              <a:buFont typeface="Intel Clear" panose="020B0604020203020204" pitchFamily="34" charset="0"/>
              <a:buChar char="‑"/>
            </a:pPr>
            <a:r>
              <a:rPr lang="en-US" sz="1800" dirty="0" smtClean="0">
                <a:ea typeface="+mn-ea"/>
              </a:rPr>
              <a:t>Not exposed to advanced </a:t>
            </a:r>
            <a:r>
              <a:rPr lang="en-US" sz="1800" dirty="0">
                <a:ea typeface="+mn-ea"/>
              </a:rPr>
              <a:t>threats</a:t>
            </a:r>
          </a:p>
          <a:p>
            <a:pPr>
              <a:lnSpc>
                <a:spcPct val="120000"/>
              </a:lnSpc>
            </a:pPr>
            <a:r>
              <a:rPr lang="en-US" dirty="0" smtClean="0"/>
              <a:t>Direct access to analyze memory of </a:t>
            </a:r>
            <a:r>
              <a:rPr lang="en-US" dirty="0"/>
              <a:t>guest OS and applications</a:t>
            </a:r>
          </a:p>
          <a:p>
            <a:pPr marL="573088" lvl="2" indent="-285750">
              <a:lnSpc>
                <a:spcPct val="120000"/>
              </a:lnSpc>
              <a:buFont typeface="Intel Clear" panose="020B0604020203020204" pitchFamily="34" charset="0"/>
              <a:buChar char="‑"/>
            </a:pPr>
            <a:r>
              <a:rPr lang="en-US" sz="1800" dirty="0">
                <a:ea typeface="+mn-ea"/>
              </a:rPr>
              <a:t>H</a:t>
            </a:r>
            <a:r>
              <a:rPr lang="en-US" sz="1800" dirty="0" smtClean="0">
                <a:ea typeface="+mn-ea"/>
              </a:rPr>
              <a:t>ook memory as </a:t>
            </a:r>
            <a:r>
              <a:rPr lang="en-US" sz="1800" dirty="0">
                <a:solidFill>
                  <a:schemeClr val="accent1"/>
                </a:solidFill>
                <a:ea typeface="+mn-ea"/>
              </a:rPr>
              <a:t>non-execute</a:t>
            </a:r>
            <a:r>
              <a:rPr lang="en-US" sz="1800" dirty="0">
                <a:ea typeface="+mn-ea"/>
              </a:rPr>
              <a:t> or </a:t>
            </a:r>
            <a:r>
              <a:rPr lang="en-US" sz="1800" dirty="0" smtClean="0">
                <a:solidFill>
                  <a:schemeClr val="accent1"/>
                </a:solidFill>
                <a:ea typeface="+mn-ea"/>
              </a:rPr>
              <a:t>non-writable </a:t>
            </a:r>
            <a:r>
              <a:rPr lang="en-US" sz="1800" dirty="0" smtClean="0">
                <a:ea typeface="+mn-ea"/>
              </a:rPr>
              <a:t>using hardware extensions</a:t>
            </a:r>
            <a:endParaRPr lang="en-US" sz="1800" dirty="0">
              <a:ea typeface="+mn-ea"/>
            </a:endParaRPr>
          </a:p>
          <a:p>
            <a:pPr marL="573088" lvl="2" indent="-285750">
              <a:lnSpc>
                <a:spcPct val="120000"/>
              </a:lnSpc>
              <a:buFont typeface="Intel Clear" panose="020B0604020203020204" pitchFamily="34" charset="0"/>
              <a:buChar char="‑"/>
            </a:pPr>
            <a:r>
              <a:rPr lang="en-US" sz="1800" dirty="0" smtClean="0">
                <a:ea typeface="+mn-ea"/>
              </a:rPr>
              <a:t>Hooking </a:t>
            </a:r>
            <a:r>
              <a:rPr lang="en-US" sz="1800" dirty="0">
                <a:ea typeface="+mn-ea"/>
              </a:rPr>
              <a:t>&amp; notification must be supported </a:t>
            </a:r>
            <a:r>
              <a:rPr lang="en-US" sz="1800" dirty="0">
                <a:solidFill>
                  <a:schemeClr val="accent1"/>
                </a:solidFill>
                <a:ea typeface="+mn-ea"/>
              </a:rPr>
              <a:t>efficiently</a:t>
            </a:r>
            <a:r>
              <a:rPr lang="en-US" sz="1800" dirty="0">
                <a:ea typeface="+mn-ea"/>
              </a:rPr>
              <a:t> by </a:t>
            </a:r>
            <a:r>
              <a:rPr lang="en-US" sz="1800" dirty="0" smtClean="0">
                <a:ea typeface="+mn-ea"/>
              </a:rPr>
              <a:t>CPU</a:t>
            </a:r>
            <a:endParaRPr lang="en-US" sz="1800" dirty="0">
              <a:ea typeface="+mn-ea"/>
            </a:endParaRPr>
          </a:p>
          <a:p>
            <a:pPr>
              <a:lnSpc>
                <a:spcPct val="120000"/>
              </a:lnSpc>
            </a:pPr>
            <a:r>
              <a:rPr lang="en-US" dirty="0" smtClean="0">
                <a:solidFill>
                  <a:schemeClr val="accent1"/>
                </a:solidFill>
              </a:rPr>
              <a:t>Audit accesses </a:t>
            </a:r>
            <a:r>
              <a:rPr lang="en-US" dirty="0" smtClean="0"/>
              <a:t>by code </a:t>
            </a:r>
            <a:r>
              <a:rPr lang="en-US" dirty="0"/>
              <a:t>running in </a:t>
            </a:r>
            <a:r>
              <a:rPr lang="en-US" dirty="0" smtClean="0"/>
              <a:t>guest VM / OS</a:t>
            </a:r>
            <a:endParaRPr lang="en-US" dirty="0"/>
          </a:p>
          <a:p>
            <a:pPr marL="573088" lvl="2" indent="-285750">
              <a:lnSpc>
                <a:spcPct val="120000"/>
              </a:lnSpc>
              <a:buFont typeface="Intel Clear" panose="020B0604020203020204" pitchFamily="34" charset="0"/>
              <a:buChar char="‑"/>
            </a:pPr>
            <a:r>
              <a:rPr lang="en-US" sz="1800" dirty="0" smtClean="0">
                <a:ea typeface="+mn-ea"/>
              </a:rPr>
              <a:t>Write </a:t>
            </a:r>
            <a:r>
              <a:rPr lang="en-US" sz="1800" dirty="0">
                <a:ea typeface="+mn-ea"/>
              </a:rPr>
              <a:t>attempts, </a:t>
            </a:r>
            <a:r>
              <a:rPr lang="en-US" sz="1800" dirty="0" smtClean="0">
                <a:ea typeface="+mn-ea"/>
              </a:rPr>
              <a:t>Execution </a:t>
            </a:r>
            <a:r>
              <a:rPr lang="en-US" sz="1800" dirty="0">
                <a:ea typeface="+mn-ea"/>
              </a:rPr>
              <a:t>attempts</a:t>
            </a:r>
          </a:p>
          <a:p>
            <a:pPr marL="573088" lvl="2" indent="-285750">
              <a:lnSpc>
                <a:spcPct val="120000"/>
              </a:lnSpc>
              <a:buFont typeface="Intel Clear" panose="020B0604020203020204" pitchFamily="34" charset="0"/>
              <a:buChar char="‑"/>
            </a:pPr>
            <a:r>
              <a:rPr lang="en-US" sz="1800" dirty="0" smtClean="0">
                <a:ea typeface="+mn-ea"/>
              </a:rPr>
              <a:t>Allow </a:t>
            </a:r>
            <a:r>
              <a:rPr lang="en-US" sz="1800" dirty="0">
                <a:ea typeface="+mn-ea"/>
              </a:rPr>
              <a:t>or deny attempts </a:t>
            </a:r>
            <a:r>
              <a:rPr lang="en-US" sz="1800" dirty="0">
                <a:ea typeface="+mn-ea"/>
                <a:sym typeface="Wingdings" panose="05000000000000000000" pitchFamily="2" charset="2"/>
              </a:rPr>
              <a:t>– decision </a:t>
            </a:r>
            <a:r>
              <a:rPr lang="en-US" sz="1800" dirty="0">
                <a:ea typeface="+mn-ea"/>
              </a:rPr>
              <a:t>provided by security </a:t>
            </a:r>
            <a:r>
              <a:rPr lang="en-US" sz="1800" dirty="0" smtClean="0">
                <a:ea typeface="+mn-ea"/>
              </a:rPr>
              <a:t>logic</a:t>
            </a:r>
            <a:endParaRPr lang="en-US" sz="2000" dirty="0">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09" y="234554"/>
            <a:ext cx="8492591" cy="834634"/>
          </a:xfrm>
        </p:spPr>
        <p:txBody>
          <a:bodyPr/>
          <a:lstStyle/>
          <a:p>
            <a:r>
              <a:rPr lang="en-US" sz="2400" dirty="0"/>
              <a:t>Intel</a:t>
            </a:r>
            <a:r>
              <a:rPr lang="en-US" sz="2400" baseline="30000" dirty="0"/>
              <a:t>®</a:t>
            </a:r>
            <a:r>
              <a:rPr lang="en-US" sz="2400" dirty="0"/>
              <a:t> Virtualization Technology for IA-32, Intel</a:t>
            </a:r>
            <a:r>
              <a:rPr lang="en-US" sz="2400" baseline="30000" dirty="0"/>
              <a:t>®</a:t>
            </a:r>
            <a:r>
              <a:rPr lang="en-US" sz="2400" dirty="0"/>
              <a:t> 64 and Intel</a:t>
            </a:r>
            <a:r>
              <a:rPr lang="en-US" sz="2400" baseline="30000" dirty="0"/>
              <a:t>®</a:t>
            </a:r>
            <a:r>
              <a:rPr lang="en-US" sz="2400" dirty="0"/>
              <a:t> Architecture (Intel</a:t>
            </a:r>
            <a:r>
              <a:rPr lang="en-US" sz="2400" baseline="30000" dirty="0"/>
              <a:t>®</a:t>
            </a:r>
            <a:r>
              <a:rPr lang="en-US" sz="2400" dirty="0"/>
              <a:t> VT-x</a:t>
            </a:r>
            <a:r>
              <a:rPr lang="en-US" sz="2400" dirty="0">
                <a:solidFill>
                  <a:srgbClr val="0860A8"/>
                </a:solidFill>
              </a:rPr>
              <a:t>)</a:t>
            </a:r>
            <a:r>
              <a:rPr lang="en-US" sz="2400" dirty="0" smtClean="0"/>
              <a:t> Extended Page Tables </a:t>
            </a:r>
            <a:r>
              <a:rPr lang="en-US" dirty="0" smtClean="0"/>
              <a:t/>
            </a:r>
            <a:br>
              <a:rPr lang="en-US" dirty="0" smtClean="0"/>
            </a:br>
            <a:r>
              <a:rPr lang="en-US" sz="2000" dirty="0" smtClean="0"/>
              <a:t>Short Introduction</a:t>
            </a:r>
            <a:endParaRPr lang="en-US" dirty="0"/>
          </a:p>
        </p:txBody>
      </p:sp>
      <p:sp>
        <p:nvSpPr>
          <p:cNvPr id="6" name="Content Placeholder 5"/>
          <p:cNvSpPr>
            <a:spLocks noGrp="1"/>
          </p:cNvSpPr>
          <p:nvPr>
            <p:ph idx="1"/>
          </p:nvPr>
        </p:nvSpPr>
        <p:spPr>
          <a:xfrm>
            <a:off x="226577" y="1096376"/>
            <a:ext cx="8650386" cy="3640415"/>
          </a:xfrm>
        </p:spPr>
        <p:txBody>
          <a:bodyPr/>
          <a:lstStyle/>
          <a:p>
            <a:pPr lvl="4"/>
            <a:endParaRPr lang="en-US" dirty="0" smtClean="0"/>
          </a:p>
          <a:p>
            <a:pPr lvl="1"/>
            <a:endParaRPr lang="en-US" dirty="0"/>
          </a:p>
        </p:txBody>
      </p:sp>
      <p:sp>
        <p:nvSpPr>
          <p:cNvPr id="5" name="Rectangle 3"/>
          <p:cNvSpPr>
            <a:spLocks noChangeArrowheads="1"/>
          </p:cNvSpPr>
          <p:nvPr/>
        </p:nvSpPr>
        <p:spPr bwMode="auto">
          <a:xfrm>
            <a:off x="2910441" y="3851234"/>
            <a:ext cx="1057398" cy="931351"/>
          </a:xfrm>
          <a:prstGeom prst="rect">
            <a:avLst/>
          </a:prstGeom>
          <a:solidFill>
            <a:srgbClr val="99CCFF"/>
          </a:solidFill>
          <a:ln w="25400" algn="ctr">
            <a:solidFill>
              <a:schemeClr val="bg2"/>
            </a:solidFill>
            <a:miter lim="800000"/>
            <a:headEnd/>
            <a:tailEnd/>
          </a:ln>
        </p:spPr>
        <p:txBody>
          <a:bodyPr wrap="none" anchor="b"/>
          <a:lstStyle/>
          <a:p>
            <a:r>
              <a:rPr lang="en-US" sz="1544" dirty="0">
                <a:solidFill>
                  <a:schemeClr val="bg2"/>
                </a:solidFill>
              </a:rPr>
              <a:t>CPU</a:t>
            </a:r>
            <a:r>
              <a:rPr lang="en-US" sz="1544" baseline="-25000" dirty="0">
                <a:solidFill>
                  <a:schemeClr val="bg2"/>
                </a:solidFill>
              </a:rPr>
              <a:t>0</a:t>
            </a:r>
          </a:p>
        </p:txBody>
      </p:sp>
      <p:grpSp>
        <p:nvGrpSpPr>
          <p:cNvPr id="7" name="Group 4"/>
          <p:cNvGrpSpPr>
            <a:grpSpLocks/>
          </p:cNvGrpSpPr>
          <p:nvPr/>
        </p:nvGrpSpPr>
        <p:grpSpPr bwMode="auto">
          <a:xfrm>
            <a:off x="4393250" y="3796963"/>
            <a:ext cx="1692887" cy="1027638"/>
            <a:chOff x="4695" y="2855"/>
            <a:chExt cx="967" cy="587"/>
          </a:xfrm>
        </p:grpSpPr>
        <p:sp>
          <p:nvSpPr>
            <p:cNvPr id="8" name="Rectangle 5"/>
            <p:cNvSpPr>
              <a:spLocks noChangeArrowheads="1"/>
            </p:cNvSpPr>
            <p:nvPr/>
          </p:nvSpPr>
          <p:spPr bwMode="auto">
            <a:xfrm>
              <a:off x="4695"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9" name="Rectangle 6"/>
            <p:cNvSpPr>
              <a:spLocks noChangeArrowheads="1"/>
            </p:cNvSpPr>
            <p:nvPr/>
          </p:nvSpPr>
          <p:spPr bwMode="auto">
            <a:xfrm>
              <a:off x="4888" y="285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0" name="Rectangle 7"/>
            <p:cNvSpPr>
              <a:spLocks noChangeArrowheads="1"/>
            </p:cNvSpPr>
            <p:nvPr/>
          </p:nvSpPr>
          <p:spPr bwMode="auto">
            <a:xfrm>
              <a:off x="5082"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1" name="Rectangle 8"/>
            <p:cNvSpPr>
              <a:spLocks noChangeArrowheads="1"/>
            </p:cNvSpPr>
            <p:nvPr/>
          </p:nvSpPr>
          <p:spPr bwMode="auto">
            <a:xfrm>
              <a:off x="4695"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2" name="Rectangle 9"/>
            <p:cNvSpPr>
              <a:spLocks noChangeArrowheads="1"/>
            </p:cNvSpPr>
            <p:nvPr/>
          </p:nvSpPr>
          <p:spPr bwMode="auto">
            <a:xfrm>
              <a:off x="4888"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3" name="Rectangle 10"/>
            <p:cNvSpPr>
              <a:spLocks noChangeArrowheads="1"/>
            </p:cNvSpPr>
            <p:nvPr/>
          </p:nvSpPr>
          <p:spPr bwMode="auto">
            <a:xfrm>
              <a:off x="5082" y="3052"/>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4" name="Rectangle 11"/>
            <p:cNvSpPr>
              <a:spLocks noChangeArrowheads="1"/>
            </p:cNvSpPr>
            <p:nvPr/>
          </p:nvSpPr>
          <p:spPr bwMode="auto">
            <a:xfrm>
              <a:off x="4695"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5" name="Rectangle 12"/>
            <p:cNvSpPr>
              <a:spLocks noChangeArrowheads="1"/>
            </p:cNvSpPr>
            <p:nvPr/>
          </p:nvSpPr>
          <p:spPr bwMode="auto">
            <a:xfrm>
              <a:off x="4888"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6" name="Rectangle 13"/>
            <p:cNvSpPr>
              <a:spLocks noChangeArrowheads="1"/>
            </p:cNvSpPr>
            <p:nvPr/>
          </p:nvSpPr>
          <p:spPr bwMode="auto">
            <a:xfrm>
              <a:off x="5082" y="324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7" name="Rectangle 14"/>
            <p:cNvSpPr>
              <a:spLocks noChangeArrowheads="1"/>
            </p:cNvSpPr>
            <p:nvPr/>
          </p:nvSpPr>
          <p:spPr bwMode="auto">
            <a:xfrm>
              <a:off x="5275" y="285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8" name="Rectangle 15"/>
            <p:cNvSpPr>
              <a:spLocks noChangeArrowheads="1"/>
            </p:cNvSpPr>
            <p:nvPr/>
          </p:nvSpPr>
          <p:spPr bwMode="auto">
            <a:xfrm>
              <a:off x="5275" y="3052"/>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19" name="Rectangle 16"/>
            <p:cNvSpPr>
              <a:spLocks noChangeArrowheads="1"/>
            </p:cNvSpPr>
            <p:nvPr/>
          </p:nvSpPr>
          <p:spPr bwMode="auto">
            <a:xfrm>
              <a:off x="5275" y="324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20" name="Rectangle 17"/>
            <p:cNvSpPr>
              <a:spLocks noChangeArrowheads="1"/>
            </p:cNvSpPr>
            <p:nvPr/>
          </p:nvSpPr>
          <p:spPr bwMode="auto">
            <a:xfrm>
              <a:off x="5469"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21" name="Rectangle 18"/>
            <p:cNvSpPr>
              <a:spLocks noChangeArrowheads="1"/>
            </p:cNvSpPr>
            <p:nvPr/>
          </p:nvSpPr>
          <p:spPr bwMode="auto">
            <a:xfrm>
              <a:off x="5469"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22" name="Rectangle 19"/>
            <p:cNvSpPr>
              <a:spLocks noChangeArrowheads="1"/>
            </p:cNvSpPr>
            <p:nvPr/>
          </p:nvSpPr>
          <p:spPr bwMode="auto">
            <a:xfrm>
              <a:off x="5469"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grpSp>
      <p:grpSp>
        <p:nvGrpSpPr>
          <p:cNvPr id="4" name="Group 3"/>
          <p:cNvGrpSpPr/>
          <p:nvPr/>
        </p:nvGrpSpPr>
        <p:grpSpPr>
          <a:xfrm>
            <a:off x="2626406" y="2647717"/>
            <a:ext cx="3431297" cy="833315"/>
            <a:chOff x="2626406" y="2647717"/>
            <a:chExt cx="3431297" cy="833315"/>
          </a:xfrm>
        </p:grpSpPr>
        <p:sp>
          <p:nvSpPr>
            <p:cNvPr id="24" name="Freeform 23"/>
            <p:cNvSpPr>
              <a:spLocks/>
            </p:cNvSpPr>
            <p:nvPr/>
          </p:nvSpPr>
          <p:spPr bwMode="auto">
            <a:xfrm>
              <a:off x="2626408" y="2647717"/>
              <a:ext cx="3431295" cy="833314"/>
            </a:xfrm>
            <a:custGeom>
              <a:avLst/>
              <a:gdLst>
                <a:gd name="T0" fmla="*/ 0 w 1960"/>
                <a:gd name="T1" fmla="*/ 0 h 775"/>
                <a:gd name="T2" fmla="*/ 1960 w 1960"/>
                <a:gd name="T3" fmla="*/ 0 h 775"/>
                <a:gd name="T4" fmla="*/ 1960 w 1960"/>
                <a:gd name="T5" fmla="*/ 775 h 775"/>
                <a:gd name="T6" fmla="*/ 1161 w 1960"/>
                <a:gd name="T7" fmla="*/ 775 h 775"/>
                <a:gd name="T8" fmla="*/ 1161 w 1960"/>
                <a:gd name="T9" fmla="*/ 339 h 775"/>
                <a:gd name="T10" fmla="*/ 0 w 1960"/>
                <a:gd name="T11" fmla="*/ 339 h 775"/>
                <a:gd name="T12" fmla="*/ 0 w 1960"/>
                <a:gd name="T13" fmla="*/ 0 h 775"/>
                <a:gd name="T14" fmla="*/ 0 60000 65536"/>
                <a:gd name="T15" fmla="*/ 0 60000 65536"/>
                <a:gd name="T16" fmla="*/ 0 60000 65536"/>
                <a:gd name="T17" fmla="*/ 0 60000 65536"/>
                <a:gd name="T18" fmla="*/ 0 60000 65536"/>
                <a:gd name="T19" fmla="*/ 0 60000 65536"/>
                <a:gd name="T20" fmla="*/ 0 60000 65536"/>
                <a:gd name="T21" fmla="*/ 0 w 1960"/>
                <a:gd name="T22" fmla="*/ 0 h 775"/>
                <a:gd name="T23" fmla="*/ 1960 w 1960"/>
                <a:gd name="T24" fmla="*/ 775 h 7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0" h="775">
                  <a:moveTo>
                    <a:pt x="0" y="0"/>
                  </a:moveTo>
                  <a:lnTo>
                    <a:pt x="1960" y="0"/>
                  </a:lnTo>
                  <a:lnTo>
                    <a:pt x="1960" y="775"/>
                  </a:lnTo>
                  <a:lnTo>
                    <a:pt x="1161" y="775"/>
                  </a:lnTo>
                  <a:lnTo>
                    <a:pt x="1161" y="339"/>
                  </a:lnTo>
                  <a:lnTo>
                    <a:pt x="0" y="339"/>
                  </a:lnTo>
                  <a:lnTo>
                    <a:pt x="0" y="0"/>
                  </a:lnTo>
                  <a:close/>
                </a:path>
              </a:pathLst>
            </a:custGeom>
            <a:solidFill>
              <a:srgbClr val="CCFFCC"/>
            </a:solidFill>
            <a:ln w="25400">
              <a:solidFill>
                <a:schemeClr val="bg2"/>
              </a:solidFill>
              <a:round/>
              <a:headEnd/>
              <a:tailEnd/>
            </a:ln>
          </p:spPr>
          <p:txBody>
            <a:bodyPr anchor="ctr"/>
            <a:lstStyle/>
            <a:p>
              <a:pPr>
                <a:defRPr/>
              </a:pPr>
              <a:endParaRPr lang="en-US" sz="2206" dirty="0">
                <a:solidFill>
                  <a:schemeClr val="bg2"/>
                </a:solidFill>
              </a:endParaRPr>
            </a:p>
          </p:txBody>
        </p:sp>
        <p:sp>
          <p:nvSpPr>
            <p:cNvPr id="25" name="Rectangle 24"/>
            <p:cNvSpPr>
              <a:spLocks noChangeArrowheads="1"/>
            </p:cNvSpPr>
            <p:nvPr/>
          </p:nvSpPr>
          <p:spPr bwMode="auto">
            <a:xfrm>
              <a:off x="4678660" y="2708990"/>
              <a:ext cx="1287533" cy="369332"/>
            </a:xfrm>
            <a:prstGeom prst="rect">
              <a:avLst/>
            </a:prstGeom>
            <a:solidFill>
              <a:srgbClr val="CCFFCC"/>
            </a:solidFill>
            <a:ln w="25400" algn="ctr">
              <a:noFill/>
              <a:miter lim="800000"/>
              <a:headEnd/>
              <a:tailEnd/>
            </a:ln>
          </p:spPr>
          <p:txBody>
            <a:bodyPr wrap="none">
              <a:spAutoFit/>
            </a:bodyPr>
            <a:lstStyle/>
            <a:p>
              <a:pPr algn="ctr">
                <a:defRPr/>
              </a:pPr>
              <a:r>
                <a:rPr lang="en-US" dirty="0">
                  <a:solidFill>
                    <a:schemeClr val="bg2"/>
                  </a:solidFill>
                </a:rPr>
                <a:t>Hypervisor</a:t>
              </a:r>
            </a:p>
          </p:txBody>
        </p:sp>
        <p:sp>
          <p:nvSpPr>
            <p:cNvPr id="26" name="Rectangle 27"/>
            <p:cNvSpPr>
              <a:spLocks noChangeArrowheads="1"/>
            </p:cNvSpPr>
            <p:nvPr/>
          </p:nvSpPr>
          <p:spPr bwMode="auto">
            <a:xfrm>
              <a:off x="2626406" y="3060874"/>
              <a:ext cx="1948482" cy="420158"/>
            </a:xfrm>
            <a:prstGeom prst="rect">
              <a:avLst/>
            </a:prstGeom>
            <a:solidFill>
              <a:schemeClr val="tx1">
                <a:lumMod val="85000"/>
              </a:schemeClr>
            </a:solidFill>
            <a:ln w="25400" algn="ctr">
              <a:solidFill>
                <a:schemeClr val="bg2"/>
              </a:solidFill>
              <a:miter lim="800000"/>
              <a:headEnd/>
              <a:tailEnd/>
            </a:ln>
          </p:spPr>
          <p:txBody>
            <a:bodyPr anchor="ctr" anchorCtr="1"/>
            <a:lstStyle/>
            <a:p>
              <a:r>
                <a:rPr lang="en-US" sz="1544" dirty="0">
                  <a:solidFill>
                    <a:schemeClr val="bg2"/>
                  </a:solidFill>
                </a:rPr>
                <a:t>Intel</a:t>
              </a:r>
              <a:r>
                <a:rPr lang="en-US" sz="1544" baseline="30000" dirty="0">
                  <a:solidFill>
                    <a:schemeClr val="bg2"/>
                  </a:solidFill>
                </a:rPr>
                <a:t>®</a:t>
              </a:r>
              <a:r>
                <a:rPr lang="en-US" sz="1544" dirty="0">
                  <a:solidFill>
                    <a:schemeClr val="bg2"/>
                  </a:solidFill>
                </a:rPr>
                <a:t> </a:t>
              </a:r>
              <a:r>
                <a:rPr lang="en-US" sz="1544" dirty="0" smtClean="0">
                  <a:solidFill>
                    <a:schemeClr val="bg2"/>
                  </a:solidFill>
                </a:rPr>
                <a:t>VT-x with </a:t>
              </a:r>
              <a:r>
                <a:rPr lang="en-US" sz="1544" dirty="0">
                  <a:solidFill>
                    <a:schemeClr val="bg2"/>
                  </a:solidFill>
                </a:rPr>
                <a:t>EPT</a:t>
              </a:r>
            </a:p>
          </p:txBody>
        </p:sp>
      </p:grpSp>
      <p:sp>
        <p:nvSpPr>
          <p:cNvPr id="27" name="Rectangle 28"/>
          <p:cNvSpPr>
            <a:spLocks noChangeArrowheads="1"/>
          </p:cNvSpPr>
          <p:nvPr/>
        </p:nvSpPr>
        <p:spPr bwMode="auto">
          <a:xfrm>
            <a:off x="2628154" y="1009100"/>
            <a:ext cx="3429546" cy="1524824"/>
          </a:xfrm>
          <a:prstGeom prst="rect">
            <a:avLst/>
          </a:prstGeom>
          <a:solidFill>
            <a:schemeClr val="tx1">
              <a:lumMod val="85000"/>
            </a:schemeClr>
          </a:solidFill>
          <a:ln w="25400" algn="ctr">
            <a:solidFill>
              <a:schemeClr val="bg2"/>
            </a:solidFill>
            <a:miter lim="800000"/>
            <a:headEnd/>
            <a:tailEnd/>
          </a:ln>
        </p:spPr>
        <p:txBody>
          <a:bodyPr wrap="none"/>
          <a:lstStyle/>
          <a:p>
            <a:endParaRPr lang="en-US" dirty="0" smtClean="0">
              <a:solidFill>
                <a:schemeClr val="bg2"/>
              </a:solidFill>
            </a:endParaRPr>
          </a:p>
          <a:p>
            <a:r>
              <a:rPr lang="en-US" dirty="0" smtClean="0">
                <a:solidFill>
                  <a:schemeClr val="bg2"/>
                </a:solidFill>
              </a:rPr>
              <a:t>VM</a:t>
            </a:r>
            <a:r>
              <a:rPr lang="en-US" baseline="-25000" dirty="0" smtClean="0">
                <a:solidFill>
                  <a:schemeClr val="bg2"/>
                </a:solidFill>
              </a:rPr>
              <a:t>0</a:t>
            </a:r>
            <a:endParaRPr lang="en-US" baseline="-25000" dirty="0">
              <a:solidFill>
                <a:schemeClr val="bg2"/>
              </a:solidFill>
            </a:endParaRPr>
          </a:p>
        </p:txBody>
      </p:sp>
      <p:grpSp>
        <p:nvGrpSpPr>
          <p:cNvPr id="28" name="Group 30"/>
          <p:cNvGrpSpPr>
            <a:grpSpLocks/>
          </p:cNvGrpSpPr>
          <p:nvPr/>
        </p:nvGrpSpPr>
        <p:grpSpPr bwMode="auto">
          <a:xfrm>
            <a:off x="4032461" y="1963146"/>
            <a:ext cx="1059455" cy="502068"/>
            <a:chOff x="306" y="1265"/>
            <a:chExt cx="678" cy="462"/>
          </a:xfrm>
          <a:solidFill>
            <a:srgbClr val="FFCC99"/>
          </a:solidFill>
        </p:grpSpPr>
        <p:sp>
          <p:nvSpPr>
            <p:cNvPr id="29" name="Rectangle 31"/>
            <p:cNvSpPr>
              <a:spLocks noChangeArrowheads="1"/>
            </p:cNvSpPr>
            <p:nvPr/>
          </p:nvSpPr>
          <p:spPr bwMode="auto">
            <a:xfrm>
              <a:off x="306" y="1265"/>
              <a:ext cx="194" cy="51"/>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30" name="Line 32"/>
            <p:cNvSpPr>
              <a:spLocks noChangeShapeType="1"/>
            </p:cNvSpPr>
            <p:nvPr/>
          </p:nvSpPr>
          <p:spPr bwMode="auto">
            <a:xfrm>
              <a:off x="500" y="1289"/>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31" name="Rectangle 33"/>
            <p:cNvSpPr>
              <a:spLocks noChangeArrowheads="1"/>
            </p:cNvSpPr>
            <p:nvPr/>
          </p:nvSpPr>
          <p:spPr bwMode="auto">
            <a:xfrm>
              <a:off x="597" y="1265"/>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32" name="Rectangle 34"/>
            <p:cNvSpPr>
              <a:spLocks noChangeArrowheads="1"/>
            </p:cNvSpPr>
            <p:nvPr/>
          </p:nvSpPr>
          <p:spPr bwMode="auto">
            <a:xfrm>
              <a:off x="863" y="1265"/>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33" name="Line 35"/>
            <p:cNvSpPr>
              <a:spLocks noChangeShapeType="1"/>
            </p:cNvSpPr>
            <p:nvPr/>
          </p:nvSpPr>
          <p:spPr bwMode="auto">
            <a:xfrm>
              <a:off x="717" y="1289"/>
              <a:ext cx="14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34" name="Rectangle 36"/>
            <p:cNvSpPr>
              <a:spLocks noChangeArrowheads="1"/>
            </p:cNvSpPr>
            <p:nvPr/>
          </p:nvSpPr>
          <p:spPr bwMode="auto">
            <a:xfrm>
              <a:off x="863" y="1531"/>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35" name="Line 37"/>
            <p:cNvSpPr>
              <a:spLocks noChangeShapeType="1"/>
            </p:cNvSpPr>
            <p:nvPr/>
          </p:nvSpPr>
          <p:spPr bwMode="auto">
            <a:xfrm>
              <a:off x="717" y="1410"/>
              <a:ext cx="49" cy="0"/>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36" name="Line 38"/>
            <p:cNvSpPr>
              <a:spLocks noChangeShapeType="1"/>
            </p:cNvSpPr>
            <p:nvPr/>
          </p:nvSpPr>
          <p:spPr bwMode="auto">
            <a:xfrm>
              <a:off x="766" y="1410"/>
              <a:ext cx="0" cy="145"/>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37" name="Line 39"/>
            <p:cNvSpPr>
              <a:spLocks noChangeShapeType="1"/>
            </p:cNvSpPr>
            <p:nvPr/>
          </p:nvSpPr>
          <p:spPr bwMode="auto">
            <a:xfrm>
              <a:off x="767" y="1555"/>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grpSp>
      <p:grpSp>
        <p:nvGrpSpPr>
          <p:cNvPr id="38" name="Group 83"/>
          <p:cNvGrpSpPr>
            <a:grpSpLocks/>
          </p:cNvGrpSpPr>
          <p:nvPr/>
        </p:nvGrpSpPr>
        <p:grpSpPr bwMode="auto">
          <a:xfrm flipH="1">
            <a:off x="197000" y="3921948"/>
            <a:ext cx="1594185" cy="808805"/>
            <a:chOff x="306" y="1265"/>
            <a:chExt cx="678" cy="462"/>
          </a:xfrm>
          <a:solidFill>
            <a:srgbClr val="FFCC99"/>
          </a:solidFill>
        </p:grpSpPr>
        <p:sp>
          <p:nvSpPr>
            <p:cNvPr id="39" name="Rectangle 84"/>
            <p:cNvSpPr>
              <a:spLocks noChangeArrowheads="1"/>
            </p:cNvSpPr>
            <p:nvPr/>
          </p:nvSpPr>
          <p:spPr bwMode="auto">
            <a:xfrm>
              <a:off x="306" y="1265"/>
              <a:ext cx="194" cy="51"/>
            </a:xfrm>
            <a:prstGeom prst="rect">
              <a:avLst/>
            </a:prstGeom>
            <a:solidFill>
              <a:srgbClr val="FFFF99"/>
            </a:solid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40" name="Line 85"/>
            <p:cNvSpPr>
              <a:spLocks noChangeShapeType="1"/>
            </p:cNvSpPr>
            <p:nvPr/>
          </p:nvSpPr>
          <p:spPr bwMode="auto">
            <a:xfrm>
              <a:off x="500" y="1289"/>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41" name="Rectangle 86"/>
            <p:cNvSpPr>
              <a:spLocks noChangeArrowheads="1"/>
            </p:cNvSpPr>
            <p:nvPr/>
          </p:nvSpPr>
          <p:spPr bwMode="auto">
            <a:xfrm>
              <a:off x="597" y="1265"/>
              <a:ext cx="121" cy="196"/>
            </a:xfrm>
            <a:prstGeom prst="rect">
              <a:avLst/>
            </a:prstGeom>
            <a:solidFill>
              <a:srgbClr val="FFFF99"/>
            </a:solid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42" name="Rectangle 87"/>
            <p:cNvSpPr>
              <a:spLocks noChangeArrowheads="1"/>
            </p:cNvSpPr>
            <p:nvPr/>
          </p:nvSpPr>
          <p:spPr bwMode="auto">
            <a:xfrm>
              <a:off x="863" y="1265"/>
              <a:ext cx="121" cy="196"/>
            </a:xfrm>
            <a:prstGeom prst="rect">
              <a:avLst/>
            </a:prstGeom>
            <a:solidFill>
              <a:srgbClr val="FFFF99"/>
            </a:solid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43" name="Line 88"/>
            <p:cNvSpPr>
              <a:spLocks noChangeShapeType="1"/>
            </p:cNvSpPr>
            <p:nvPr/>
          </p:nvSpPr>
          <p:spPr bwMode="auto">
            <a:xfrm>
              <a:off x="717" y="1289"/>
              <a:ext cx="14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44" name="Rectangle 89"/>
            <p:cNvSpPr>
              <a:spLocks noChangeArrowheads="1"/>
            </p:cNvSpPr>
            <p:nvPr/>
          </p:nvSpPr>
          <p:spPr bwMode="auto">
            <a:xfrm>
              <a:off x="863" y="1531"/>
              <a:ext cx="121" cy="196"/>
            </a:xfrm>
            <a:prstGeom prst="rect">
              <a:avLst/>
            </a:prstGeom>
            <a:solidFill>
              <a:srgbClr val="FFFF99"/>
            </a:solid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45" name="Line 90"/>
            <p:cNvSpPr>
              <a:spLocks noChangeShapeType="1"/>
            </p:cNvSpPr>
            <p:nvPr/>
          </p:nvSpPr>
          <p:spPr bwMode="auto">
            <a:xfrm>
              <a:off x="717" y="1410"/>
              <a:ext cx="49" cy="0"/>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46" name="Line 91"/>
            <p:cNvSpPr>
              <a:spLocks noChangeShapeType="1"/>
            </p:cNvSpPr>
            <p:nvPr/>
          </p:nvSpPr>
          <p:spPr bwMode="auto">
            <a:xfrm>
              <a:off x="766" y="1410"/>
              <a:ext cx="0" cy="145"/>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47" name="Line 92"/>
            <p:cNvSpPr>
              <a:spLocks noChangeShapeType="1"/>
            </p:cNvSpPr>
            <p:nvPr/>
          </p:nvSpPr>
          <p:spPr bwMode="auto">
            <a:xfrm>
              <a:off x="767" y="1555"/>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grpSp>
      <p:sp>
        <p:nvSpPr>
          <p:cNvPr id="48" name="AutoShape 205"/>
          <p:cNvSpPr>
            <a:spLocks noChangeArrowheads="1"/>
          </p:cNvSpPr>
          <p:nvPr/>
        </p:nvSpPr>
        <p:spPr bwMode="auto">
          <a:xfrm rot="8370922">
            <a:off x="2151705" y="3307229"/>
            <a:ext cx="444668" cy="211830"/>
          </a:xfrm>
          <a:prstGeom prst="rightArrow">
            <a:avLst>
              <a:gd name="adj1" fmla="val 50000"/>
              <a:gd name="adj2" fmla="val 52479"/>
            </a:avLst>
          </a:prstGeom>
          <a:solidFill>
            <a:srgbClr val="0070C0"/>
          </a:solidFill>
          <a:ln w="25400" algn="ctr">
            <a:solidFill>
              <a:schemeClr val="bg2"/>
            </a:solidFill>
            <a:miter lim="800000"/>
            <a:headEnd/>
            <a:tailEnd/>
          </a:ln>
        </p:spPr>
        <p:txBody>
          <a:bodyPr wrap="none" anchor="ctr"/>
          <a:lstStyle/>
          <a:p>
            <a:pPr>
              <a:defRPr/>
            </a:pPr>
            <a:endParaRPr lang="en-US" sz="2206" dirty="0">
              <a:solidFill>
                <a:schemeClr val="bg2"/>
              </a:solidFill>
            </a:endParaRPr>
          </a:p>
        </p:txBody>
      </p:sp>
      <p:grpSp>
        <p:nvGrpSpPr>
          <p:cNvPr id="49" name="Group 206"/>
          <p:cNvGrpSpPr>
            <a:grpSpLocks/>
          </p:cNvGrpSpPr>
          <p:nvPr/>
        </p:nvGrpSpPr>
        <p:grpSpPr bwMode="auto">
          <a:xfrm flipH="1">
            <a:off x="196999" y="2871069"/>
            <a:ext cx="1594187" cy="808805"/>
            <a:chOff x="775" y="2279"/>
            <a:chExt cx="678" cy="462"/>
          </a:xfrm>
          <a:solidFill>
            <a:srgbClr val="FFCC99"/>
          </a:solidFill>
        </p:grpSpPr>
        <p:sp>
          <p:nvSpPr>
            <p:cNvPr id="50" name="Rectangle 207"/>
            <p:cNvSpPr>
              <a:spLocks noChangeArrowheads="1"/>
            </p:cNvSpPr>
            <p:nvPr/>
          </p:nvSpPr>
          <p:spPr bwMode="auto">
            <a:xfrm>
              <a:off x="775" y="2279"/>
              <a:ext cx="194" cy="51"/>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51" name="Line 208"/>
            <p:cNvSpPr>
              <a:spLocks noChangeShapeType="1"/>
            </p:cNvSpPr>
            <p:nvPr/>
          </p:nvSpPr>
          <p:spPr bwMode="auto">
            <a:xfrm>
              <a:off x="969" y="2303"/>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52" name="Rectangle 209"/>
            <p:cNvSpPr>
              <a:spLocks noChangeArrowheads="1"/>
            </p:cNvSpPr>
            <p:nvPr/>
          </p:nvSpPr>
          <p:spPr bwMode="auto">
            <a:xfrm>
              <a:off x="1066" y="2279"/>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53" name="Rectangle 210"/>
            <p:cNvSpPr>
              <a:spLocks noChangeArrowheads="1"/>
            </p:cNvSpPr>
            <p:nvPr/>
          </p:nvSpPr>
          <p:spPr bwMode="auto">
            <a:xfrm>
              <a:off x="1332" y="2279"/>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54" name="Line 211"/>
            <p:cNvSpPr>
              <a:spLocks noChangeShapeType="1"/>
            </p:cNvSpPr>
            <p:nvPr/>
          </p:nvSpPr>
          <p:spPr bwMode="auto">
            <a:xfrm>
              <a:off x="1186" y="2303"/>
              <a:ext cx="14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sp>
          <p:nvSpPr>
            <p:cNvPr id="55" name="Rectangle 212"/>
            <p:cNvSpPr>
              <a:spLocks noChangeArrowheads="1"/>
            </p:cNvSpPr>
            <p:nvPr/>
          </p:nvSpPr>
          <p:spPr bwMode="auto">
            <a:xfrm>
              <a:off x="1332" y="2545"/>
              <a:ext cx="121" cy="196"/>
            </a:xfrm>
            <a:prstGeom prst="rect">
              <a:avLst/>
            </a:prstGeom>
            <a:grpFill/>
            <a:ln w="25400" algn="ctr">
              <a:solidFill>
                <a:schemeClr val="bg2"/>
              </a:solidFill>
              <a:miter lim="800000"/>
              <a:headEnd/>
              <a:tailEnd/>
            </a:ln>
          </p:spPr>
          <p:txBody>
            <a:bodyPr wrap="none" anchor="ctr"/>
            <a:lstStyle/>
            <a:p>
              <a:pPr>
                <a:defRPr/>
              </a:pPr>
              <a:endParaRPr lang="en-US" sz="2206" dirty="0">
                <a:solidFill>
                  <a:schemeClr val="bg2"/>
                </a:solidFill>
              </a:endParaRPr>
            </a:p>
          </p:txBody>
        </p:sp>
        <p:sp>
          <p:nvSpPr>
            <p:cNvPr id="56" name="Line 213"/>
            <p:cNvSpPr>
              <a:spLocks noChangeShapeType="1"/>
            </p:cNvSpPr>
            <p:nvPr/>
          </p:nvSpPr>
          <p:spPr bwMode="auto">
            <a:xfrm>
              <a:off x="1186" y="2424"/>
              <a:ext cx="49" cy="0"/>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57" name="Line 214"/>
            <p:cNvSpPr>
              <a:spLocks noChangeShapeType="1"/>
            </p:cNvSpPr>
            <p:nvPr/>
          </p:nvSpPr>
          <p:spPr bwMode="auto">
            <a:xfrm>
              <a:off x="1235" y="2424"/>
              <a:ext cx="0" cy="145"/>
            </a:xfrm>
            <a:prstGeom prst="line">
              <a:avLst/>
            </a:prstGeom>
            <a:grpFill/>
            <a:ln w="25400">
              <a:solidFill>
                <a:schemeClr val="bg2"/>
              </a:solidFill>
              <a:round/>
              <a:headEnd/>
              <a:tailEnd/>
            </a:ln>
          </p:spPr>
          <p:txBody>
            <a:bodyPr anchor="ctr"/>
            <a:lstStyle/>
            <a:p>
              <a:pPr>
                <a:defRPr/>
              </a:pPr>
              <a:endParaRPr lang="en-US" sz="1985" dirty="0">
                <a:solidFill>
                  <a:schemeClr val="bg2"/>
                </a:solidFill>
              </a:endParaRPr>
            </a:p>
          </p:txBody>
        </p:sp>
        <p:sp>
          <p:nvSpPr>
            <p:cNvPr id="58" name="Line 215"/>
            <p:cNvSpPr>
              <a:spLocks noChangeShapeType="1"/>
            </p:cNvSpPr>
            <p:nvPr/>
          </p:nvSpPr>
          <p:spPr bwMode="auto">
            <a:xfrm>
              <a:off x="1236" y="2569"/>
              <a:ext cx="96" cy="0"/>
            </a:xfrm>
            <a:prstGeom prst="line">
              <a:avLst/>
            </a:prstGeom>
            <a:grpFill/>
            <a:ln w="25400">
              <a:solidFill>
                <a:schemeClr val="bg2"/>
              </a:solidFill>
              <a:round/>
              <a:headEnd/>
              <a:tailEnd type="stealth" w="med" len="med"/>
            </a:ln>
          </p:spPr>
          <p:txBody>
            <a:bodyPr anchor="ctr"/>
            <a:lstStyle/>
            <a:p>
              <a:pPr>
                <a:defRPr/>
              </a:pPr>
              <a:endParaRPr lang="en-US" sz="1985" dirty="0">
                <a:solidFill>
                  <a:schemeClr val="bg2"/>
                </a:solidFill>
              </a:endParaRPr>
            </a:p>
          </p:txBody>
        </p:sp>
      </p:grpSp>
      <p:sp>
        <p:nvSpPr>
          <p:cNvPr id="59" name="Rectangle 216"/>
          <p:cNvSpPr>
            <a:spLocks noChangeArrowheads="1"/>
          </p:cNvSpPr>
          <p:nvPr/>
        </p:nvSpPr>
        <p:spPr bwMode="auto">
          <a:xfrm>
            <a:off x="165403" y="2149350"/>
            <a:ext cx="2249150" cy="615553"/>
          </a:xfrm>
          <a:prstGeom prst="rect">
            <a:avLst/>
          </a:prstGeom>
          <a:noFill/>
          <a:ln w="25400" algn="ctr">
            <a:noFill/>
            <a:miter lim="800000"/>
            <a:headEnd/>
            <a:tailEnd/>
          </a:ln>
        </p:spPr>
        <p:txBody>
          <a:bodyPr wrap="square">
            <a:spAutoFit/>
          </a:bodyPr>
          <a:lstStyle/>
          <a:p>
            <a:pPr>
              <a:defRPr/>
            </a:pPr>
            <a:r>
              <a:rPr lang="en-US" sz="1600" dirty="0">
                <a:solidFill>
                  <a:schemeClr val="bg2"/>
                </a:solidFill>
              </a:rPr>
              <a:t>Extended Page Table</a:t>
            </a:r>
            <a:br>
              <a:rPr lang="en-US" sz="1600" dirty="0">
                <a:solidFill>
                  <a:schemeClr val="bg2"/>
                </a:solidFill>
              </a:rPr>
            </a:br>
            <a:r>
              <a:rPr lang="en-US" sz="1600" dirty="0">
                <a:solidFill>
                  <a:schemeClr val="bg2"/>
                </a:solidFill>
              </a:rPr>
              <a:t>(EPT) </a:t>
            </a:r>
            <a:r>
              <a:rPr lang="en-US" b="1" dirty="0" smtClean="0">
                <a:solidFill>
                  <a:schemeClr val="bg2"/>
                </a:solidFill>
              </a:rPr>
              <a:t>domains</a:t>
            </a:r>
            <a:endParaRPr lang="en-US" sz="1544" b="1" dirty="0">
              <a:solidFill>
                <a:schemeClr val="bg2"/>
              </a:solidFill>
            </a:endParaRPr>
          </a:p>
        </p:txBody>
      </p:sp>
      <p:grpSp>
        <p:nvGrpSpPr>
          <p:cNvPr id="60" name="Group 237"/>
          <p:cNvGrpSpPr>
            <a:grpSpLocks/>
          </p:cNvGrpSpPr>
          <p:nvPr/>
        </p:nvGrpSpPr>
        <p:grpSpPr bwMode="auto">
          <a:xfrm>
            <a:off x="2656596" y="3979032"/>
            <a:ext cx="1734903" cy="465675"/>
            <a:chOff x="3705" y="3094"/>
            <a:chExt cx="991" cy="266"/>
          </a:xfrm>
        </p:grpSpPr>
        <p:sp>
          <p:nvSpPr>
            <p:cNvPr id="61" name="Rectangle 202"/>
            <p:cNvSpPr>
              <a:spLocks noChangeArrowheads="1"/>
            </p:cNvSpPr>
            <p:nvPr/>
          </p:nvSpPr>
          <p:spPr bwMode="auto">
            <a:xfrm>
              <a:off x="3946" y="3094"/>
              <a:ext cx="463" cy="266"/>
            </a:xfrm>
            <a:prstGeom prst="rect">
              <a:avLst/>
            </a:prstGeom>
            <a:solidFill>
              <a:schemeClr val="accent2">
                <a:lumMod val="20000"/>
                <a:lumOff val="80000"/>
              </a:schemeClr>
            </a:solidFill>
            <a:ln w="25400" algn="ctr">
              <a:solidFill>
                <a:schemeClr val="bg2"/>
              </a:solidFill>
              <a:miter lim="800000"/>
              <a:headEnd/>
              <a:tailEnd/>
            </a:ln>
          </p:spPr>
          <p:txBody>
            <a:bodyPr wrap="none" anchor="ctr"/>
            <a:lstStyle/>
            <a:p>
              <a:pPr algn="ctr"/>
              <a:r>
                <a:rPr lang="en-US" sz="1544" dirty="0">
                  <a:solidFill>
                    <a:schemeClr val="bg2"/>
                  </a:solidFill>
                </a:rPr>
                <a:t>EPT</a:t>
              </a:r>
              <a:br>
                <a:rPr lang="en-US" sz="1544" dirty="0">
                  <a:solidFill>
                    <a:schemeClr val="bg2"/>
                  </a:solidFill>
                </a:rPr>
              </a:br>
              <a:r>
                <a:rPr lang="en-US" sz="1544" dirty="0">
                  <a:solidFill>
                    <a:schemeClr val="bg2"/>
                  </a:solidFill>
                </a:rPr>
                <a:t>Walker</a:t>
              </a:r>
            </a:p>
          </p:txBody>
        </p:sp>
        <p:sp>
          <p:nvSpPr>
            <p:cNvPr id="62" name="AutoShape 203"/>
            <p:cNvSpPr>
              <a:spLocks noChangeArrowheads="1"/>
            </p:cNvSpPr>
            <p:nvPr/>
          </p:nvSpPr>
          <p:spPr bwMode="auto">
            <a:xfrm>
              <a:off x="4405" y="3166"/>
              <a:ext cx="291" cy="121"/>
            </a:xfrm>
            <a:prstGeom prst="rightArrow">
              <a:avLst>
                <a:gd name="adj1" fmla="val 50000"/>
                <a:gd name="adj2" fmla="val 60124"/>
              </a:avLst>
            </a:prstGeom>
            <a:solidFill>
              <a:srgbClr val="0070C0"/>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63" name="AutoShape 217"/>
            <p:cNvSpPr>
              <a:spLocks noChangeArrowheads="1"/>
            </p:cNvSpPr>
            <p:nvPr/>
          </p:nvSpPr>
          <p:spPr bwMode="auto">
            <a:xfrm>
              <a:off x="3705" y="3166"/>
              <a:ext cx="254" cy="121"/>
            </a:xfrm>
            <a:prstGeom prst="rightArrow">
              <a:avLst>
                <a:gd name="adj1" fmla="val 50000"/>
                <a:gd name="adj2" fmla="val 52479"/>
              </a:avLst>
            </a:prstGeom>
            <a:solidFill>
              <a:srgbClr val="0070C0"/>
            </a:solidFill>
            <a:ln w="25400" algn="ctr">
              <a:solidFill>
                <a:schemeClr val="bg2"/>
              </a:solidFill>
              <a:miter lim="800000"/>
              <a:headEnd/>
              <a:tailEnd/>
            </a:ln>
          </p:spPr>
          <p:txBody>
            <a:bodyPr wrap="none" anchor="ctr"/>
            <a:lstStyle/>
            <a:p>
              <a:endParaRPr lang="en-US" sz="2206" dirty="0">
                <a:solidFill>
                  <a:schemeClr val="bg2"/>
                </a:solidFill>
              </a:endParaRPr>
            </a:p>
          </p:txBody>
        </p:sp>
      </p:grpSp>
      <p:sp>
        <p:nvSpPr>
          <p:cNvPr id="64" name="Rounded Rectangle 114"/>
          <p:cNvSpPr>
            <a:spLocks noChangeArrowheads="1"/>
          </p:cNvSpPr>
          <p:nvPr/>
        </p:nvSpPr>
        <p:spPr bwMode="auto">
          <a:xfrm>
            <a:off x="6313362" y="3525306"/>
            <a:ext cx="2670636" cy="919401"/>
          </a:xfrm>
          <a:prstGeom prst="roundRect">
            <a:avLst>
              <a:gd name="adj" fmla="val 16667"/>
            </a:avLst>
          </a:prstGeom>
          <a:noFill/>
          <a:ln w="1905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square" lIns="45720" rIns="45720" anchor="ctr">
            <a:spAutoFit/>
          </a:bodyPr>
          <a:lstStyle/>
          <a:p>
            <a:r>
              <a:rPr lang="en-US" sz="1600" b="1" dirty="0">
                <a:solidFill>
                  <a:schemeClr val="bg2"/>
                </a:solidFill>
              </a:rPr>
              <a:t>Execution</a:t>
            </a:r>
            <a:r>
              <a:rPr lang="en-US" sz="1600" dirty="0">
                <a:solidFill>
                  <a:schemeClr val="bg2"/>
                </a:solidFill>
              </a:rPr>
              <a:t> crossing </a:t>
            </a:r>
            <a:r>
              <a:rPr lang="en-US" sz="1600" dirty="0" smtClean="0">
                <a:solidFill>
                  <a:schemeClr val="bg2"/>
                </a:solidFill>
              </a:rPr>
              <a:t>EPT </a:t>
            </a:r>
            <a:r>
              <a:rPr lang="en-US" sz="1600" dirty="0">
                <a:solidFill>
                  <a:schemeClr val="bg2"/>
                </a:solidFill>
              </a:rPr>
              <a:t>domains </a:t>
            </a:r>
            <a:r>
              <a:rPr lang="en-US" sz="1600" dirty="0" smtClean="0">
                <a:solidFill>
                  <a:schemeClr val="bg2"/>
                </a:solidFill>
              </a:rPr>
              <a:t>or </a:t>
            </a:r>
            <a:r>
              <a:rPr lang="en-US" sz="1600" b="1" dirty="0" smtClean="0">
                <a:solidFill>
                  <a:schemeClr val="bg2"/>
                </a:solidFill>
              </a:rPr>
              <a:t>data accesses </a:t>
            </a:r>
            <a:r>
              <a:rPr lang="en-US" sz="1600" dirty="0">
                <a:solidFill>
                  <a:schemeClr val="bg2"/>
                </a:solidFill>
              </a:rPr>
              <a:t>causing </a:t>
            </a:r>
            <a:r>
              <a:rPr lang="en-US" sz="1600" b="1" dirty="0" smtClean="0">
                <a:solidFill>
                  <a:srgbClr val="FF0000"/>
                </a:solidFill>
              </a:rPr>
              <a:t>EPT events</a:t>
            </a:r>
            <a:endParaRPr lang="en-US" sz="1600" b="1" dirty="0">
              <a:solidFill>
                <a:srgbClr val="FF0000"/>
              </a:solidFill>
            </a:endParaRPr>
          </a:p>
        </p:txBody>
      </p:sp>
      <p:sp>
        <p:nvSpPr>
          <p:cNvPr id="65" name="Rounded Rectangle 115"/>
          <p:cNvSpPr>
            <a:spLocks noChangeArrowheads="1"/>
          </p:cNvSpPr>
          <p:nvPr/>
        </p:nvSpPr>
        <p:spPr bwMode="auto">
          <a:xfrm>
            <a:off x="4562188" y="4009411"/>
            <a:ext cx="1437080" cy="612934"/>
          </a:xfrm>
          <a:prstGeom prst="roundRect">
            <a:avLst>
              <a:gd name="adj" fmla="val 16667"/>
            </a:avLst>
          </a:prstGeom>
          <a:ln>
            <a:solidFill>
              <a:schemeClr val="bg2"/>
            </a:solidFill>
            <a:headEnd/>
            <a:tailEnd/>
          </a:ln>
          <a:extLst/>
        </p:spPr>
        <p:style>
          <a:lnRef idx="2">
            <a:schemeClr val="dk1"/>
          </a:lnRef>
          <a:fillRef idx="1">
            <a:schemeClr val="lt1"/>
          </a:fillRef>
          <a:effectRef idx="0">
            <a:schemeClr val="dk1"/>
          </a:effectRef>
          <a:fontRef idx="minor">
            <a:schemeClr val="dk1"/>
          </a:fontRef>
        </p:style>
        <p:txBody>
          <a:bodyPr wrap="square" anchor="ctr">
            <a:spAutoFit/>
          </a:bodyPr>
          <a:lstStyle/>
          <a:p>
            <a:pPr algn="ctr"/>
            <a:r>
              <a:rPr lang="en-US" sz="1500" dirty="0">
                <a:solidFill>
                  <a:schemeClr val="bg2"/>
                </a:solidFill>
              </a:rPr>
              <a:t>H</a:t>
            </a:r>
            <a:r>
              <a:rPr lang="en-US" sz="1500" dirty="0" smtClean="0">
                <a:solidFill>
                  <a:schemeClr val="bg2"/>
                </a:solidFill>
              </a:rPr>
              <a:t>ost Physical Address</a:t>
            </a:r>
            <a:endParaRPr lang="en-US" sz="1500" dirty="0">
              <a:solidFill>
                <a:schemeClr val="bg2"/>
              </a:solidFill>
            </a:endParaRPr>
          </a:p>
        </p:txBody>
      </p:sp>
      <p:cxnSp>
        <p:nvCxnSpPr>
          <p:cNvPr id="66" name="Straight Arrow Connector 65"/>
          <p:cNvCxnSpPr>
            <a:stCxn id="89" idx="1"/>
            <a:endCxn id="50" idx="1"/>
          </p:cNvCxnSpPr>
          <p:nvPr/>
        </p:nvCxnSpPr>
        <p:spPr>
          <a:xfrm flipH="1" flipV="1">
            <a:off x="1791186" y="2915711"/>
            <a:ext cx="254605" cy="82608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91" idx="1"/>
            <a:endCxn id="39" idx="1"/>
          </p:cNvCxnSpPr>
          <p:nvPr/>
        </p:nvCxnSpPr>
        <p:spPr>
          <a:xfrm flipH="1">
            <a:off x="1791185" y="3918261"/>
            <a:ext cx="254606" cy="4832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4"/>
          <p:cNvGrpSpPr>
            <a:grpSpLocks/>
          </p:cNvGrpSpPr>
          <p:nvPr/>
        </p:nvGrpSpPr>
        <p:grpSpPr bwMode="auto">
          <a:xfrm>
            <a:off x="3395231" y="1129895"/>
            <a:ext cx="2182339" cy="767841"/>
            <a:chOff x="4695" y="2855"/>
            <a:chExt cx="967" cy="587"/>
          </a:xfrm>
        </p:grpSpPr>
        <p:sp>
          <p:nvSpPr>
            <p:cNvPr id="69" name="Rectangle 5"/>
            <p:cNvSpPr>
              <a:spLocks noChangeArrowheads="1"/>
            </p:cNvSpPr>
            <p:nvPr/>
          </p:nvSpPr>
          <p:spPr bwMode="auto">
            <a:xfrm>
              <a:off x="4695"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0" name="Rectangle 6"/>
            <p:cNvSpPr>
              <a:spLocks noChangeArrowheads="1"/>
            </p:cNvSpPr>
            <p:nvPr/>
          </p:nvSpPr>
          <p:spPr bwMode="auto">
            <a:xfrm>
              <a:off x="4888" y="285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1" name="Rectangle 7"/>
            <p:cNvSpPr>
              <a:spLocks noChangeArrowheads="1"/>
            </p:cNvSpPr>
            <p:nvPr/>
          </p:nvSpPr>
          <p:spPr bwMode="auto">
            <a:xfrm>
              <a:off x="5082"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2" name="Rectangle 8"/>
            <p:cNvSpPr>
              <a:spLocks noChangeArrowheads="1"/>
            </p:cNvSpPr>
            <p:nvPr/>
          </p:nvSpPr>
          <p:spPr bwMode="auto">
            <a:xfrm>
              <a:off x="4695"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3" name="Rectangle 9"/>
            <p:cNvSpPr>
              <a:spLocks noChangeArrowheads="1"/>
            </p:cNvSpPr>
            <p:nvPr/>
          </p:nvSpPr>
          <p:spPr bwMode="auto">
            <a:xfrm>
              <a:off x="4888"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4" name="Rectangle 10"/>
            <p:cNvSpPr>
              <a:spLocks noChangeArrowheads="1"/>
            </p:cNvSpPr>
            <p:nvPr/>
          </p:nvSpPr>
          <p:spPr bwMode="auto">
            <a:xfrm>
              <a:off x="5082" y="3052"/>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5" name="Rectangle 11"/>
            <p:cNvSpPr>
              <a:spLocks noChangeArrowheads="1"/>
            </p:cNvSpPr>
            <p:nvPr/>
          </p:nvSpPr>
          <p:spPr bwMode="auto">
            <a:xfrm>
              <a:off x="4695"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6" name="Rectangle 12"/>
            <p:cNvSpPr>
              <a:spLocks noChangeArrowheads="1"/>
            </p:cNvSpPr>
            <p:nvPr/>
          </p:nvSpPr>
          <p:spPr bwMode="auto">
            <a:xfrm>
              <a:off x="4888"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7" name="Rectangle 13"/>
            <p:cNvSpPr>
              <a:spLocks noChangeArrowheads="1"/>
            </p:cNvSpPr>
            <p:nvPr/>
          </p:nvSpPr>
          <p:spPr bwMode="auto">
            <a:xfrm>
              <a:off x="5082" y="324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8" name="Rectangle 14"/>
            <p:cNvSpPr>
              <a:spLocks noChangeArrowheads="1"/>
            </p:cNvSpPr>
            <p:nvPr/>
          </p:nvSpPr>
          <p:spPr bwMode="auto">
            <a:xfrm>
              <a:off x="5275" y="285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79" name="Rectangle 15"/>
            <p:cNvSpPr>
              <a:spLocks noChangeArrowheads="1"/>
            </p:cNvSpPr>
            <p:nvPr/>
          </p:nvSpPr>
          <p:spPr bwMode="auto">
            <a:xfrm>
              <a:off x="5275" y="3052"/>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80" name="Rectangle 16"/>
            <p:cNvSpPr>
              <a:spLocks noChangeArrowheads="1"/>
            </p:cNvSpPr>
            <p:nvPr/>
          </p:nvSpPr>
          <p:spPr bwMode="auto">
            <a:xfrm>
              <a:off x="5275" y="324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81" name="Rectangle 17"/>
            <p:cNvSpPr>
              <a:spLocks noChangeArrowheads="1"/>
            </p:cNvSpPr>
            <p:nvPr/>
          </p:nvSpPr>
          <p:spPr bwMode="auto">
            <a:xfrm>
              <a:off x="5469" y="2855"/>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82" name="Rectangle 18"/>
            <p:cNvSpPr>
              <a:spLocks noChangeArrowheads="1"/>
            </p:cNvSpPr>
            <p:nvPr/>
          </p:nvSpPr>
          <p:spPr bwMode="auto">
            <a:xfrm>
              <a:off x="5469" y="3052"/>
              <a:ext cx="193" cy="197"/>
            </a:xfrm>
            <a:prstGeom prst="rect">
              <a:avLst/>
            </a:prstGeom>
            <a:solidFill>
              <a:srgbClr val="FFCC99"/>
            </a:solidFill>
            <a:ln w="25400" algn="ctr">
              <a:solidFill>
                <a:schemeClr val="bg2"/>
              </a:solidFill>
              <a:miter lim="800000"/>
              <a:headEnd/>
              <a:tailEnd/>
            </a:ln>
          </p:spPr>
          <p:txBody>
            <a:bodyPr wrap="none" anchor="ctr"/>
            <a:lstStyle/>
            <a:p>
              <a:endParaRPr lang="en-US" sz="2206" dirty="0">
                <a:solidFill>
                  <a:schemeClr val="bg2"/>
                </a:solidFill>
              </a:endParaRPr>
            </a:p>
          </p:txBody>
        </p:sp>
        <p:sp>
          <p:nvSpPr>
            <p:cNvPr id="83" name="Rectangle 19"/>
            <p:cNvSpPr>
              <a:spLocks noChangeArrowheads="1"/>
            </p:cNvSpPr>
            <p:nvPr/>
          </p:nvSpPr>
          <p:spPr bwMode="auto">
            <a:xfrm>
              <a:off x="5469" y="3245"/>
              <a:ext cx="193" cy="197"/>
            </a:xfrm>
            <a:prstGeom prst="rect">
              <a:avLst/>
            </a:prstGeom>
            <a:solidFill>
              <a:srgbClr val="FFFF99"/>
            </a:solidFill>
            <a:ln w="25400" algn="ctr">
              <a:solidFill>
                <a:schemeClr val="bg2"/>
              </a:solidFill>
              <a:miter lim="800000"/>
              <a:headEnd/>
              <a:tailEnd/>
            </a:ln>
          </p:spPr>
          <p:txBody>
            <a:bodyPr wrap="none" anchor="ctr"/>
            <a:lstStyle/>
            <a:p>
              <a:endParaRPr lang="en-US" sz="2206" dirty="0">
                <a:solidFill>
                  <a:schemeClr val="bg2"/>
                </a:solidFill>
              </a:endParaRPr>
            </a:p>
          </p:txBody>
        </p:sp>
      </p:grpSp>
      <p:cxnSp>
        <p:nvCxnSpPr>
          <p:cNvPr id="84" name="Straight Arrow Connector 83"/>
          <p:cNvCxnSpPr/>
          <p:nvPr/>
        </p:nvCxnSpPr>
        <p:spPr>
          <a:xfrm flipV="1">
            <a:off x="3559095" y="1258740"/>
            <a:ext cx="577684" cy="1"/>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5" name="Lightning Bolt 84"/>
          <p:cNvSpPr/>
          <p:nvPr/>
        </p:nvSpPr>
        <p:spPr bwMode="auto">
          <a:xfrm rot="674210" flipH="1">
            <a:off x="3593281" y="2500179"/>
            <a:ext cx="655701" cy="415373"/>
          </a:xfrm>
          <a:prstGeom prst="lightningBolt">
            <a:avLst/>
          </a:prstGeom>
          <a:solidFill>
            <a:srgbClr val="FF0000"/>
          </a:solidFill>
          <a:ln w="9525" cap="flat" cmpd="sng" algn="ctr">
            <a:solidFill>
              <a:schemeClr val="bg2"/>
            </a:solidFill>
            <a:prstDash val="solid"/>
            <a:round/>
            <a:headEnd type="none" w="med" len="med"/>
            <a:tailEnd type="none" w="med" len="med"/>
          </a:ln>
          <a:effectLst/>
        </p:spPr>
        <p:txBody>
          <a:bodyPr/>
          <a:lstStyle/>
          <a:p>
            <a:pPr>
              <a:defRPr/>
            </a:pPr>
            <a:endParaRPr lang="en-US" sz="1985" dirty="0">
              <a:solidFill>
                <a:schemeClr val="bg2"/>
              </a:solidFill>
              <a:effectLst>
                <a:outerShdw blurRad="38100" dist="38100" dir="2700000" algn="tl">
                  <a:srgbClr val="000000">
                    <a:alpha val="43137"/>
                  </a:srgbClr>
                </a:outerShdw>
              </a:effectLst>
            </a:endParaRPr>
          </a:p>
        </p:txBody>
      </p:sp>
      <p:cxnSp>
        <p:nvCxnSpPr>
          <p:cNvPr id="86" name="Straight Connector 85"/>
          <p:cNvCxnSpPr/>
          <p:nvPr/>
        </p:nvCxnSpPr>
        <p:spPr>
          <a:xfrm>
            <a:off x="3710396" y="1258742"/>
            <a:ext cx="120400" cy="138897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117"/>
          <p:cNvCxnSpPr>
            <a:cxnSpLocks noChangeShapeType="1"/>
            <a:stCxn id="64" idx="0"/>
            <a:endCxn id="70" idx="1"/>
          </p:cNvCxnSpPr>
          <p:nvPr/>
        </p:nvCxnSpPr>
        <p:spPr bwMode="auto">
          <a:xfrm flipH="1" flipV="1">
            <a:off x="3830796" y="1258741"/>
            <a:ext cx="3817884" cy="2266565"/>
          </a:xfrm>
          <a:prstGeom prst="line">
            <a:avLst/>
          </a:prstGeom>
          <a:noFill/>
          <a:ln w="28575" algn="ctr">
            <a:solidFill>
              <a:schemeClr val="bg2"/>
            </a:solidFill>
            <a:prstDash val="dash"/>
            <a:round/>
            <a:headEnd/>
            <a:tailEnd/>
          </a:ln>
          <a:extLst>
            <a:ext uri="{909E8E84-426E-40DD-AFC4-6F175D3DCCD1}">
              <a14:hiddenFill xmlns:a14="http://schemas.microsoft.com/office/drawing/2010/main">
                <a:noFill/>
              </a14:hiddenFill>
            </a:ext>
          </a:extLst>
        </p:spPr>
      </p:cxnSp>
      <p:grpSp>
        <p:nvGrpSpPr>
          <p:cNvPr id="88" name="Group 87"/>
          <p:cNvGrpSpPr/>
          <p:nvPr/>
        </p:nvGrpSpPr>
        <p:grpSpPr>
          <a:xfrm>
            <a:off x="2045791" y="3695579"/>
            <a:ext cx="504190" cy="512592"/>
            <a:chOff x="3485186" y="4328964"/>
            <a:chExt cx="457200" cy="464819"/>
          </a:xfrm>
        </p:grpSpPr>
        <p:sp>
          <p:nvSpPr>
            <p:cNvPr id="89" name="Rectangle 88"/>
            <p:cNvSpPr/>
            <p:nvPr/>
          </p:nvSpPr>
          <p:spPr>
            <a:xfrm>
              <a:off x="3485186" y="4328964"/>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sp>
          <p:nvSpPr>
            <p:cNvPr id="90" name="Rectangle 89"/>
            <p:cNvSpPr/>
            <p:nvPr/>
          </p:nvSpPr>
          <p:spPr>
            <a:xfrm>
              <a:off x="3485186" y="4405164"/>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sp>
          <p:nvSpPr>
            <p:cNvPr id="91" name="Rectangle 90"/>
            <p:cNvSpPr/>
            <p:nvPr/>
          </p:nvSpPr>
          <p:spPr>
            <a:xfrm>
              <a:off x="3485186" y="4488983"/>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sp>
          <p:nvSpPr>
            <p:cNvPr id="92" name="Rectangle 91"/>
            <p:cNvSpPr/>
            <p:nvPr/>
          </p:nvSpPr>
          <p:spPr>
            <a:xfrm>
              <a:off x="3485186" y="4565183"/>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sp>
          <p:nvSpPr>
            <p:cNvPr id="93" name="Rectangle 92"/>
            <p:cNvSpPr/>
            <p:nvPr/>
          </p:nvSpPr>
          <p:spPr>
            <a:xfrm>
              <a:off x="3485186" y="4641383"/>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sp>
          <p:nvSpPr>
            <p:cNvPr id="94" name="Rectangle 93"/>
            <p:cNvSpPr/>
            <p:nvPr/>
          </p:nvSpPr>
          <p:spPr>
            <a:xfrm>
              <a:off x="3485186" y="4709964"/>
              <a:ext cx="457200" cy="8381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dirty="0">
                <a:solidFill>
                  <a:schemeClr val="bg2"/>
                </a:solidFill>
              </a:endParaRPr>
            </a:p>
          </p:txBody>
        </p:sp>
      </p:grpSp>
      <p:sp>
        <p:nvSpPr>
          <p:cNvPr id="95" name="Rounded Rectangle 94"/>
          <p:cNvSpPr/>
          <p:nvPr/>
        </p:nvSpPr>
        <p:spPr bwMode="auto">
          <a:xfrm>
            <a:off x="6245215" y="936838"/>
            <a:ext cx="2845818" cy="719989"/>
          </a:xfrm>
          <a:prstGeom prst="round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solidFill>
              <a:schemeClr val="bg2"/>
            </a:solidFill>
            <a:headEnd type="none" w="sm" len="sm"/>
            <a:tailEnd type="none" w="sm" len="s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a:solidFill>
                <a:schemeClr val="bg2"/>
              </a:solidFill>
            </a:endParaRPr>
          </a:p>
        </p:txBody>
      </p:sp>
      <p:sp>
        <p:nvSpPr>
          <p:cNvPr id="96" name="Rounded Rectangle 95"/>
          <p:cNvSpPr/>
          <p:nvPr/>
        </p:nvSpPr>
        <p:spPr bwMode="auto">
          <a:xfrm>
            <a:off x="6245215" y="1861717"/>
            <a:ext cx="2845818" cy="719989"/>
          </a:xfrm>
          <a:prstGeom prst="round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solidFill>
              <a:schemeClr val="bg2"/>
            </a:solidFill>
            <a:headEnd type="none" w="sm" len="sm"/>
            <a:tailEnd type="none" w="sm" len="s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a:solidFill>
                <a:schemeClr val="bg2"/>
              </a:solidFill>
            </a:endParaRPr>
          </a:p>
        </p:txBody>
      </p:sp>
      <p:sp>
        <p:nvSpPr>
          <p:cNvPr id="97" name="Rounded Rectangle 96"/>
          <p:cNvSpPr/>
          <p:nvPr/>
        </p:nvSpPr>
        <p:spPr bwMode="auto">
          <a:xfrm>
            <a:off x="6405291" y="925068"/>
            <a:ext cx="910516" cy="729206"/>
          </a:xfrm>
          <a:prstGeom prst="roundRect">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a:solidFill>
                  <a:schemeClr val="bg2"/>
                </a:solidFill>
              </a:rPr>
              <a:t>OS kernel </a:t>
            </a:r>
          </a:p>
          <a:p>
            <a:pPr algn="ctr" eaLnBrk="0" fontAlgn="base" hangingPunct="0">
              <a:spcBef>
                <a:spcPct val="0"/>
              </a:spcBef>
              <a:spcAft>
                <a:spcPct val="0"/>
              </a:spcAft>
            </a:pPr>
            <a:r>
              <a:rPr lang="en-US" sz="1323" dirty="0" smtClean="0">
                <a:solidFill>
                  <a:schemeClr val="bg2"/>
                </a:solidFill>
              </a:rPr>
              <a:t>code/data</a:t>
            </a:r>
            <a:endParaRPr lang="en-US" sz="1323" dirty="0">
              <a:solidFill>
                <a:schemeClr val="bg2"/>
              </a:solidFill>
            </a:endParaRPr>
          </a:p>
          <a:p>
            <a:pPr algn="ctr" eaLnBrk="0" fontAlgn="base" hangingPunct="0">
              <a:spcBef>
                <a:spcPct val="0"/>
              </a:spcBef>
              <a:spcAft>
                <a:spcPct val="0"/>
              </a:spcAft>
            </a:pPr>
            <a:r>
              <a:rPr lang="en-US" sz="1323" b="1" dirty="0">
                <a:solidFill>
                  <a:schemeClr val="bg2"/>
                </a:solidFill>
              </a:rPr>
              <a:t>(RX/RW)</a:t>
            </a:r>
          </a:p>
        </p:txBody>
      </p:sp>
      <p:sp>
        <p:nvSpPr>
          <p:cNvPr id="98" name="Rounded Rectangle 97"/>
          <p:cNvSpPr/>
          <p:nvPr/>
        </p:nvSpPr>
        <p:spPr bwMode="auto">
          <a:xfrm>
            <a:off x="7577718" y="1858339"/>
            <a:ext cx="718634" cy="711408"/>
          </a:xfrm>
          <a:prstGeom prst="round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smtClean="0">
                <a:solidFill>
                  <a:schemeClr val="bg2"/>
                </a:solidFill>
              </a:rPr>
              <a:t>Driver</a:t>
            </a:r>
            <a:br>
              <a:rPr lang="en-US" sz="1323" dirty="0" smtClean="0">
                <a:solidFill>
                  <a:schemeClr val="bg2"/>
                </a:solidFill>
              </a:rPr>
            </a:br>
            <a:r>
              <a:rPr lang="en-US" sz="1323" dirty="0" smtClean="0">
                <a:solidFill>
                  <a:schemeClr val="bg2"/>
                </a:solidFill>
              </a:rPr>
              <a:t>code</a:t>
            </a:r>
            <a:br>
              <a:rPr lang="en-US" sz="1323" dirty="0" smtClean="0">
                <a:solidFill>
                  <a:schemeClr val="bg2"/>
                </a:solidFill>
              </a:rPr>
            </a:br>
            <a:r>
              <a:rPr lang="en-US" sz="1323" b="1" dirty="0" smtClean="0">
                <a:solidFill>
                  <a:schemeClr val="bg2"/>
                </a:solidFill>
              </a:rPr>
              <a:t>(RX</a:t>
            </a:r>
            <a:r>
              <a:rPr lang="en-US" sz="1323" b="1" dirty="0">
                <a:solidFill>
                  <a:schemeClr val="bg2"/>
                </a:solidFill>
              </a:rPr>
              <a:t>)</a:t>
            </a:r>
          </a:p>
        </p:txBody>
      </p:sp>
      <p:sp>
        <p:nvSpPr>
          <p:cNvPr id="99" name="Rounded Rectangle 98"/>
          <p:cNvSpPr/>
          <p:nvPr/>
        </p:nvSpPr>
        <p:spPr bwMode="auto">
          <a:xfrm>
            <a:off x="7577719" y="925068"/>
            <a:ext cx="728746" cy="728380"/>
          </a:xfrm>
          <a:prstGeom prst="roundRect">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a:solidFill>
                  <a:schemeClr val="bg2"/>
                </a:solidFill>
              </a:rPr>
              <a:t>Driver </a:t>
            </a:r>
          </a:p>
          <a:p>
            <a:pPr algn="ctr" eaLnBrk="0" fontAlgn="base" hangingPunct="0">
              <a:spcBef>
                <a:spcPct val="0"/>
              </a:spcBef>
              <a:spcAft>
                <a:spcPct val="0"/>
              </a:spcAft>
            </a:pPr>
            <a:r>
              <a:rPr lang="en-US" sz="1323" dirty="0">
                <a:solidFill>
                  <a:schemeClr val="bg2"/>
                </a:solidFill>
              </a:rPr>
              <a:t>code</a:t>
            </a:r>
            <a:br>
              <a:rPr lang="en-US" sz="1323" dirty="0">
                <a:solidFill>
                  <a:schemeClr val="bg2"/>
                </a:solidFill>
              </a:rPr>
            </a:br>
            <a:r>
              <a:rPr lang="en-US" sz="1323" b="1" dirty="0">
                <a:solidFill>
                  <a:schemeClr val="bg2"/>
                </a:solidFill>
              </a:rPr>
              <a:t>(RO)</a:t>
            </a:r>
          </a:p>
        </p:txBody>
      </p:sp>
      <p:cxnSp>
        <p:nvCxnSpPr>
          <p:cNvPr id="100" name="Straight Connector 99"/>
          <p:cNvCxnSpPr/>
          <p:nvPr/>
        </p:nvCxnSpPr>
        <p:spPr>
          <a:xfrm>
            <a:off x="7422511" y="1383215"/>
            <a:ext cx="36096" cy="1702827"/>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7" idx="3"/>
            <a:endCxn id="98" idx="0"/>
          </p:cNvCxnSpPr>
          <p:nvPr/>
        </p:nvCxnSpPr>
        <p:spPr>
          <a:xfrm>
            <a:off x="7315807" y="1289671"/>
            <a:ext cx="621228" cy="568668"/>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6290639" y="3091833"/>
            <a:ext cx="1167968" cy="27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a:off x="6405290" y="1861717"/>
            <a:ext cx="910517" cy="719989"/>
          </a:xfrm>
          <a:prstGeom prst="round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a:solidFill>
                  <a:schemeClr val="bg2"/>
                </a:solidFill>
              </a:rPr>
              <a:t>OS kernel</a:t>
            </a:r>
          </a:p>
          <a:p>
            <a:pPr algn="ctr" eaLnBrk="0" fontAlgn="base" hangingPunct="0">
              <a:spcBef>
                <a:spcPct val="0"/>
              </a:spcBef>
              <a:spcAft>
                <a:spcPct val="0"/>
              </a:spcAft>
            </a:pPr>
            <a:r>
              <a:rPr lang="en-US" sz="1323" dirty="0" smtClean="0">
                <a:solidFill>
                  <a:schemeClr val="bg2"/>
                </a:solidFill>
              </a:rPr>
              <a:t>code/data </a:t>
            </a:r>
            <a:endParaRPr lang="en-US" sz="1323" dirty="0">
              <a:solidFill>
                <a:schemeClr val="bg2"/>
              </a:solidFill>
            </a:endParaRPr>
          </a:p>
          <a:p>
            <a:pPr algn="ctr" eaLnBrk="0" fontAlgn="base" hangingPunct="0">
              <a:spcBef>
                <a:spcPct val="0"/>
              </a:spcBef>
              <a:spcAft>
                <a:spcPct val="0"/>
              </a:spcAft>
            </a:pPr>
            <a:r>
              <a:rPr lang="en-US" sz="1323" b="1" dirty="0">
                <a:solidFill>
                  <a:schemeClr val="bg2"/>
                </a:solidFill>
              </a:rPr>
              <a:t>(RO/NP)</a:t>
            </a:r>
          </a:p>
        </p:txBody>
      </p:sp>
      <p:sp>
        <p:nvSpPr>
          <p:cNvPr id="104" name="Lightning Bolt 103"/>
          <p:cNvSpPr/>
          <p:nvPr/>
        </p:nvSpPr>
        <p:spPr bwMode="auto">
          <a:xfrm rot="674210" flipH="1">
            <a:off x="5520326" y="2957763"/>
            <a:ext cx="708953" cy="395938"/>
          </a:xfrm>
          <a:prstGeom prst="lightningBolt">
            <a:avLst/>
          </a:prstGeom>
          <a:solidFill>
            <a:srgbClr val="FF0000"/>
          </a:solidFill>
          <a:ln w="9525" cap="flat" cmpd="sng" algn="ctr">
            <a:solidFill>
              <a:schemeClr val="bg2"/>
            </a:solidFill>
            <a:prstDash val="solid"/>
            <a:round/>
            <a:headEnd type="none" w="med" len="med"/>
            <a:tailEnd type="none" w="med" len="med"/>
          </a:ln>
          <a:effectLst/>
        </p:spPr>
        <p:txBody>
          <a:bodyPr/>
          <a:lstStyle/>
          <a:p>
            <a:pPr>
              <a:defRPr/>
            </a:pPr>
            <a:endParaRPr lang="en-US" sz="1985" dirty="0">
              <a:solidFill>
                <a:schemeClr val="bg2"/>
              </a:solidFill>
              <a:effectLst>
                <a:outerShdw blurRad="38100" dist="38100" dir="2700000" algn="tl">
                  <a:srgbClr val="000000">
                    <a:alpha val="43137"/>
                  </a:srgbClr>
                </a:outerShdw>
              </a:effectLst>
            </a:endParaRPr>
          </a:p>
        </p:txBody>
      </p:sp>
      <p:cxnSp>
        <p:nvCxnSpPr>
          <p:cNvPr id="105" name="Straight Connector 117"/>
          <p:cNvCxnSpPr>
            <a:cxnSpLocks noChangeShapeType="1"/>
            <a:stCxn id="64" idx="0"/>
          </p:cNvCxnSpPr>
          <p:nvPr/>
        </p:nvCxnSpPr>
        <p:spPr bwMode="auto">
          <a:xfrm flipV="1">
            <a:off x="7648680" y="1600987"/>
            <a:ext cx="7690" cy="1924319"/>
          </a:xfrm>
          <a:prstGeom prst="line">
            <a:avLst/>
          </a:prstGeom>
          <a:noFill/>
          <a:ln w="28575" algn="ctr">
            <a:solidFill>
              <a:schemeClr val="bg2"/>
            </a:solidFill>
            <a:prstDash val="dash"/>
            <a:round/>
            <a:headEnd/>
            <a:tailEnd/>
          </a:ln>
          <a:extLst>
            <a:ext uri="{909E8E84-426E-40DD-AFC4-6F175D3DCCD1}">
              <a14:hiddenFill xmlns:a14="http://schemas.microsoft.com/office/drawing/2010/main">
                <a:noFill/>
              </a14:hiddenFill>
            </a:ext>
          </a:extLst>
        </p:spPr>
      </p:cxnSp>
      <p:sp>
        <p:nvSpPr>
          <p:cNvPr id="106" name="Rounded Rectangle 105"/>
          <p:cNvSpPr/>
          <p:nvPr/>
        </p:nvSpPr>
        <p:spPr bwMode="auto">
          <a:xfrm>
            <a:off x="8360337" y="1858339"/>
            <a:ext cx="642462" cy="723367"/>
          </a:xfrm>
          <a:prstGeom prst="round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a:solidFill>
                  <a:schemeClr val="bg2"/>
                </a:solidFill>
              </a:rPr>
              <a:t>Data </a:t>
            </a:r>
          </a:p>
          <a:p>
            <a:pPr algn="ctr" eaLnBrk="0" fontAlgn="base" hangingPunct="0">
              <a:spcBef>
                <a:spcPct val="0"/>
              </a:spcBef>
              <a:spcAft>
                <a:spcPct val="0"/>
              </a:spcAft>
            </a:pPr>
            <a:r>
              <a:rPr lang="en-US" sz="1323" b="1" dirty="0" smtClean="0">
                <a:solidFill>
                  <a:schemeClr val="bg2"/>
                </a:solidFill>
              </a:rPr>
              <a:t>(RW)</a:t>
            </a:r>
            <a:endParaRPr lang="en-US" sz="1323" b="1" dirty="0">
              <a:solidFill>
                <a:schemeClr val="bg2"/>
              </a:solidFill>
            </a:endParaRPr>
          </a:p>
        </p:txBody>
      </p:sp>
      <p:sp>
        <p:nvSpPr>
          <p:cNvPr id="107" name="Rounded Rectangle 106"/>
          <p:cNvSpPr/>
          <p:nvPr/>
        </p:nvSpPr>
        <p:spPr bwMode="auto">
          <a:xfrm>
            <a:off x="8366199" y="937101"/>
            <a:ext cx="642462" cy="716348"/>
          </a:xfrm>
          <a:prstGeom prst="round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r>
              <a:rPr lang="en-US" sz="1323" dirty="0">
                <a:solidFill>
                  <a:schemeClr val="bg2"/>
                </a:solidFill>
              </a:rPr>
              <a:t>Data </a:t>
            </a:r>
          </a:p>
          <a:p>
            <a:pPr algn="ctr" eaLnBrk="0" fontAlgn="base" hangingPunct="0">
              <a:spcBef>
                <a:spcPct val="0"/>
              </a:spcBef>
              <a:spcAft>
                <a:spcPct val="0"/>
              </a:spcAft>
            </a:pPr>
            <a:r>
              <a:rPr lang="en-US" sz="1323" b="1" dirty="0">
                <a:solidFill>
                  <a:schemeClr val="bg2"/>
                </a:solidFill>
              </a:rPr>
              <a:t>(NP)</a:t>
            </a:r>
          </a:p>
        </p:txBody>
      </p:sp>
      <p:cxnSp>
        <p:nvCxnSpPr>
          <p:cNvPr id="108" name="Straight Arrow Connector 107"/>
          <p:cNvCxnSpPr>
            <a:stCxn id="98" idx="1"/>
          </p:cNvCxnSpPr>
          <p:nvPr/>
        </p:nvCxnSpPr>
        <p:spPr>
          <a:xfrm flipH="1">
            <a:off x="7199541" y="2214043"/>
            <a:ext cx="378177" cy="215103"/>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67191" y="4889337"/>
            <a:ext cx="7357213" cy="230832"/>
          </a:xfrm>
          <a:prstGeom prst="rect">
            <a:avLst/>
          </a:prstGeom>
          <a:noFill/>
        </p:spPr>
        <p:txBody>
          <a:bodyPr wrap="square" rtlCol="0">
            <a:spAutoFit/>
          </a:bodyPr>
          <a:lstStyle/>
          <a:p>
            <a:r>
              <a:rPr lang="en-US" sz="900" dirty="0" smtClean="0">
                <a:solidFill>
                  <a:schemeClr val="bg2"/>
                </a:solidFill>
              </a:rPr>
              <a:t>Intel</a:t>
            </a:r>
            <a:r>
              <a:rPr lang="en-US" sz="900" baseline="30000" dirty="0">
                <a:solidFill>
                  <a:schemeClr val="bg2"/>
                </a:solidFill>
              </a:rPr>
              <a:t>®</a:t>
            </a:r>
            <a:r>
              <a:rPr lang="en-US" sz="900" dirty="0">
                <a:solidFill>
                  <a:schemeClr val="bg2"/>
                </a:solidFill>
              </a:rPr>
              <a:t> Virtualization Technology </a:t>
            </a:r>
            <a:r>
              <a:rPr lang="en-US" sz="900" dirty="0" smtClean="0">
                <a:solidFill>
                  <a:schemeClr val="bg2"/>
                </a:solidFill>
              </a:rPr>
              <a:t>for </a:t>
            </a:r>
            <a:r>
              <a:rPr lang="en-US" sz="900" dirty="0">
                <a:solidFill>
                  <a:schemeClr val="bg2"/>
                </a:solidFill>
              </a:rPr>
              <a:t>IA-32, Intel</a:t>
            </a:r>
            <a:r>
              <a:rPr lang="en-US" sz="900" baseline="30000" dirty="0">
                <a:solidFill>
                  <a:schemeClr val="bg2"/>
                </a:solidFill>
              </a:rPr>
              <a:t>®</a:t>
            </a:r>
            <a:r>
              <a:rPr lang="en-US" sz="900" dirty="0">
                <a:solidFill>
                  <a:schemeClr val="bg2"/>
                </a:solidFill>
              </a:rPr>
              <a:t> 64 and Intel</a:t>
            </a:r>
            <a:r>
              <a:rPr lang="en-US" sz="900" baseline="30000" dirty="0">
                <a:solidFill>
                  <a:schemeClr val="bg2"/>
                </a:solidFill>
              </a:rPr>
              <a:t>®</a:t>
            </a:r>
            <a:r>
              <a:rPr lang="en-US" sz="900" dirty="0">
                <a:solidFill>
                  <a:schemeClr val="bg2"/>
                </a:solidFill>
              </a:rPr>
              <a:t> Architecture (Intel</a:t>
            </a:r>
            <a:r>
              <a:rPr lang="en-US" sz="900" baseline="30000" dirty="0">
                <a:solidFill>
                  <a:schemeClr val="bg2"/>
                </a:solidFill>
              </a:rPr>
              <a:t>®</a:t>
            </a:r>
            <a:r>
              <a:rPr lang="en-US" sz="900" dirty="0">
                <a:solidFill>
                  <a:schemeClr val="bg2"/>
                </a:solidFill>
              </a:rPr>
              <a:t> VT-x</a:t>
            </a:r>
            <a:r>
              <a:rPr lang="en-US" sz="900" dirty="0" smtClean="0">
                <a:solidFill>
                  <a:schemeClr val="bg2"/>
                </a:solidFill>
              </a:rPr>
              <a:t>) with Extended Page Tables (Intel® VT-x with EPT)</a:t>
            </a:r>
          </a:p>
        </p:txBody>
      </p:sp>
    </p:spTree>
    <p:extLst>
      <p:ext uri="{BB962C8B-B14F-4D97-AF65-F5344CB8AC3E}">
        <p14:creationId xmlns:p14="http://schemas.microsoft.com/office/powerpoint/2010/main" val="53355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Introspection</a:t>
            </a:r>
            <a:br>
              <a:rPr lang="en-US" dirty="0" smtClean="0"/>
            </a:br>
            <a:r>
              <a:rPr lang="en-US" sz="2000" dirty="0" smtClean="0"/>
              <a:t>How does it work?</a:t>
            </a:r>
            <a:endParaRPr lang="en-US" dirty="0"/>
          </a:p>
        </p:txBody>
      </p:sp>
      <p:sp>
        <p:nvSpPr>
          <p:cNvPr id="5" name="TextBox 4"/>
          <p:cNvSpPr txBox="1"/>
          <p:nvPr/>
        </p:nvSpPr>
        <p:spPr>
          <a:xfrm>
            <a:off x="911685" y="3866975"/>
            <a:ext cx="6669068" cy="861774"/>
          </a:xfrm>
          <a:prstGeom prst="rect">
            <a:avLst/>
          </a:prstGeom>
          <a:noFill/>
        </p:spPr>
        <p:txBody>
          <a:bodyPr wrap="square" rtlCol="0">
            <a:spAutoFit/>
          </a:bodyPr>
          <a:lstStyle/>
          <a:p>
            <a:pPr algn="ctr"/>
            <a:r>
              <a:rPr lang="en-US" b="1" dirty="0" smtClean="0">
                <a:solidFill>
                  <a:schemeClr val="bg2"/>
                </a:solidFill>
              </a:rPr>
              <a:t>EPT protected areas</a:t>
            </a:r>
          </a:p>
          <a:p>
            <a:pPr algn="ctr"/>
            <a:r>
              <a:rPr lang="en-US" sz="1600" b="1" dirty="0" smtClean="0">
                <a:solidFill>
                  <a:srgbClr val="0070C0"/>
                </a:solidFill>
              </a:rPr>
              <a:t>detection of operations &amp; events</a:t>
            </a:r>
            <a:r>
              <a:rPr lang="en-US" sz="1600" dirty="0" smtClean="0">
                <a:solidFill>
                  <a:schemeClr val="bg2"/>
                </a:solidFill>
              </a:rPr>
              <a:t/>
            </a:r>
            <a:br>
              <a:rPr lang="en-US" sz="1600" dirty="0" smtClean="0">
                <a:solidFill>
                  <a:schemeClr val="bg2"/>
                </a:solidFill>
              </a:rPr>
            </a:br>
            <a:r>
              <a:rPr lang="en-US" sz="1600" dirty="0" smtClean="0">
                <a:solidFill>
                  <a:schemeClr val="bg2"/>
                </a:solidFill>
              </a:rPr>
              <a:t>(ex. module load, process start, paging structures change, …)</a:t>
            </a:r>
            <a:endParaRPr lang="en-US" sz="1600" dirty="0">
              <a:solidFill>
                <a:schemeClr val="bg2"/>
              </a:solidFill>
            </a:endParaRPr>
          </a:p>
        </p:txBody>
      </p:sp>
      <p:sp>
        <p:nvSpPr>
          <p:cNvPr id="6" name="TextBox 5"/>
          <p:cNvSpPr txBox="1"/>
          <p:nvPr/>
        </p:nvSpPr>
        <p:spPr>
          <a:xfrm>
            <a:off x="2181154" y="646574"/>
            <a:ext cx="4838700" cy="892552"/>
          </a:xfrm>
          <a:prstGeom prst="rect">
            <a:avLst/>
          </a:prstGeom>
          <a:noFill/>
        </p:spPr>
        <p:txBody>
          <a:bodyPr wrap="square" rtlCol="0">
            <a:spAutoFit/>
          </a:bodyPr>
          <a:lstStyle/>
          <a:p>
            <a:pPr algn="ctr"/>
            <a:r>
              <a:rPr lang="en-US" b="1" dirty="0" smtClean="0">
                <a:solidFill>
                  <a:schemeClr val="bg2"/>
                </a:solidFill>
              </a:rPr>
              <a:t>EPT protected areas</a:t>
            </a:r>
          </a:p>
          <a:p>
            <a:pPr algn="ctr"/>
            <a:r>
              <a:rPr lang="en-US" sz="1600" dirty="0" smtClean="0">
                <a:solidFill>
                  <a:schemeClr val="bg2"/>
                </a:solidFill>
              </a:rPr>
              <a:t>provide detection of alteration attempts, ensuring </a:t>
            </a:r>
            <a:r>
              <a:rPr lang="en-US" sz="1600" b="1" dirty="0" smtClean="0">
                <a:solidFill>
                  <a:srgbClr val="0070C0"/>
                </a:solidFill>
              </a:rPr>
              <a:t>protection of critical code &amp; data</a:t>
            </a:r>
            <a:endParaRPr lang="en-US" sz="1600" b="1" dirty="0">
              <a:solidFill>
                <a:srgbClr val="0070C0"/>
              </a:solidFill>
            </a:endParaRPr>
          </a:p>
        </p:txBody>
      </p:sp>
      <p:cxnSp>
        <p:nvCxnSpPr>
          <p:cNvPr id="7" name="Straight Connector 6"/>
          <p:cNvCxnSpPr>
            <a:stCxn id="5" idx="0"/>
            <a:endCxn id="22" idx="2"/>
          </p:cNvCxnSpPr>
          <p:nvPr/>
        </p:nvCxnSpPr>
        <p:spPr>
          <a:xfrm flipH="1" flipV="1">
            <a:off x="2658788" y="3358194"/>
            <a:ext cx="1587431" cy="50878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0"/>
            <a:endCxn id="21" idx="2"/>
          </p:cNvCxnSpPr>
          <p:nvPr/>
        </p:nvCxnSpPr>
        <p:spPr>
          <a:xfrm flipH="1" flipV="1">
            <a:off x="4181662" y="3358194"/>
            <a:ext cx="64557" cy="50878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a:endCxn id="23" idx="2"/>
          </p:cNvCxnSpPr>
          <p:nvPr/>
        </p:nvCxnSpPr>
        <p:spPr>
          <a:xfrm flipV="1">
            <a:off x="4246219" y="3350820"/>
            <a:ext cx="2449145" cy="51615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a:endCxn id="16" idx="0"/>
          </p:cNvCxnSpPr>
          <p:nvPr/>
        </p:nvCxnSpPr>
        <p:spPr>
          <a:xfrm flipH="1">
            <a:off x="2082293" y="1539126"/>
            <a:ext cx="2518211" cy="5828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a:endCxn id="20" idx="0"/>
          </p:cNvCxnSpPr>
          <p:nvPr/>
        </p:nvCxnSpPr>
        <p:spPr>
          <a:xfrm flipH="1">
            <a:off x="3389233" y="1539126"/>
            <a:ext cx="1211271" cy="5828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17" idx="0"/>
          </p:cNvCxnSpPr>
          <p:nvPr/>
        </p:nvCxnSpPr>
        <p:spPr>
          <a:xfrm>
            <a:off x="4600504" y="1539126"/>
            <a:ext cx="396270" cy="5828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19" idx="0"/>
          </p:cNvCxnSpPr>
          <p:nvPr/>
        </p:nvCxnSpPr>
        <p:spPr>
          <a:xfrm>
            <a:off x="4600504" y="1539126"/>
            <a:ext cx="1450697" cy="5828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a:endCxn id="18" idx="0"/>
          </p:cNvCxnSpPr>
          <p:nvPr/>
        </p:nvCxnSpPr>
        <p:spPr>
          <a:xfrm>
            <a:off x="4600504" y="1539126"/>
            <a:ext cx="3287829" cy="5828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4301" y="2123472"/>
            <a:ext cx="8839902" cy="1228798"/>
          </a:xfrm>
          <a:prstGeom prst="rect">
            <a:avLst/>
          </a:prstGeom>
          <a:solidFill>
            <a:schemeClr val="accent3">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bg2"/>
                </a:solidFill>
              </a:rPr>
              <a:t> Guest VM</a:t>
            </a:r>
          </a:p>
          <a:p>
            <a:r>
              <a:rPr lang="en-US" sz="1400" b="1" dirty="0" smtClean="0">
                <a:solidFill>
                  <a:schemeClr val="bg2"/>
                </a:solidFill>
              </a:rPr>
              <a:t> Physical</a:t>
            </a:r>
            <a:br>
              <a:rPr lang="en-US" sz="1400" b="1" dirty="0" smtClean="0">
                <a:solidFill>
                  <a:schemeClr val="bg2"/>
                </a:solidFill>
              </a:rPr>
            </a:br>
            <a:r>
              <a:rPr lang="en-US" sz="1400" b="1" dirty="0" smtClean="0">
                <a:solidFill>
                  <a:schemeClr val="bg2"/>
                </a:solidFill>
              </a:rPr>
              <a:t> Memory Space</a:t>
            </a:r>
            <a:endParaRPr lang="en-US" sz="1400" b="1" baseline="-25000" dirty="0">
              <a:solidFill>
                <a:schemeClr val="bg2"/>
              </a:solidFill>
            </a:endParaRPr>
          </a:p>
        </p:txBody>
      </p:sp>
      <p:sp>
        <p:nvSpPr>
          <p:cNvPr id="16" name="Rectangle 15"/>
          <p:cNvSpPr/>
          <p:nvPr/>
        </p:nvSpPr>
        <p:spPr>
          <a:xfrm>
            <a:off x="1699471" y="2122022"/>
            <a:ext cx="765644" cy="1236172"/>
          </a:xfrm>
          <a:prstGeom prst="rect">
            <a:avLst/>
          </a:prstGeom>
          <a:solidFill>
            <a:srgbClr val="75DBFF"/>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OS kernel code</a:t>
            </a:r>
            <a:endParaRPr lang="en-US" sz="1400" b="1" baseline="-25000" dirty="0">
              <a:solidFill>
                <a:schemeClr val="bg2"/>
              </a:solidFill>
            </a:endParaRPr>
          </a:p>
        </p:txBody>
      </p:sp>
      <p:sp>
        <p:nvSpPr>
          <p:cNvPr id="17" name="Rectangle 16"/>
          <p:cNvSpPr/>
          <p:nvPr/>
        </p:nvSpPr>
        <p:spPr>
          <a:xfrm>
            <a:off x="4499653" y="2122022"/>
            <a:ext cx="994242" cy="1236172"/>
          </a:xfrm>
          <a:prstGeom prst="rect">
            <a:avLst/>
          </a:prstGeom>
          <a:solidFill>
            <a:srgbClr val="75DBFF"/>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kernel driver code and data</a:t>
            </a:r>
            <a:endParaRPr lang="en-US" sz="1400" b="1" baseline="-25000" dirty="0">
              <a:solidFill>
                <a:schemeClr val="bg2"/>
              </a:solidFill>
            </a:endParaRPr>
          </a:p>
        </p:txBody>
      </p:sp>
      <p:sp>
        <p:nvSpPr>
          <p:cNvPr id="18" name="Rectangle 17"/>
          <p:cNvSpPr/>
          <p:nvPr/>
        </p:nvSpPr>
        <p:spPr>
          <a:xfrm>
            <a:off x="6985091" y="2122022"/>
            <a:ext cx="1806484" cy="1236172"/>
          </a:xfrm>
          <a:prstGeom prst="rect">
            <a:avLst/>
          </a:prstGeom>
          <a:solidFill>
            <a:srgbClr val="CDACE6"/>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rPr>
              <a:t>critical kernel data</a:t>
            </a:r>
            <a:br>
              <a:rPr lang="en-US" sz="1400" b="1" dirty="0">
                <a:solidFill>
                  <a:schemeClr val="bg2"/>
                </a:solidFill>
              </a:rPr>
            </a:br>
            <a:r>
              <a:rPr lang="en-US" sz="1100" dirty="0">
                <a:solidFill>
                  <a:schemeClr val="bg2"/>
                </a:solidFill>
              </a:rPr>
              <a:t>System Service Dispatch Table (SSDT), Interrupt Descriptor Table (IDT), …</a:t>
            </a:r>
            <a:endParaRPr lang="en-US" sz="1100" baseline="-25000" dirty="0">
              <a:solidFill>
                <a:schemeClr val="bg2"/>
              </a:solidFill>
            </a:endParaRPr>
          </a:p>
        </p:txBody>
      </p:sp>
      <p:sp>
        <p:nvSpPr>
          <p:cNvPr id="19" name="Rectangle 18"/>
          <p:cNvSpPr/>
          <p:nvPr/>
        </p:nvSpPr>
        <p:spPr>
          <a:xfrm>
            <a:off x="5704536" y="2122022"/>
            <a:ext cx="693330" cy="1236172"/>
          </a:xfrm>
          <a:prstGeom prst="rect">
            <a:avLst/>
          </a:prstGeom>
          <a:solidFill>
            <a:srgbClr val="FFFFCC"/>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user mode code</a:t>
            </a:r>
            <a:endParaRPr lang="en-US" sz="1400" b="1" baseline="-25000" dirty="0">
              <a:solidFill>
                <a:schemeClr val="bg2"/>
              </a:solidFill>
            </a:endParaRPr>
          </a:p>
        </p:txBody>
      </p:sp>
      <p:sp>
        <p:nvSpPr>
          <p:cNvPr id="20" name="Rectangle 19"/>
          <p:cNvSpPr/>
          <p:nvPr/>
        </p:nvSpPr>
        <p:spPr>
          <a:xfrm>
            <a:off x="2898109" y="2122022"/>
            <a:ext cx="982247" cy="1236172"/>
          </a:xfrm>
          <a:prstGeom prst="rect">
            <a:avLst/>
          </a:prstGeom>
          <a:solidFill>
            <a:srgbClr val="FFFFCC"/>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user mode stacks &amp; heaps</a:t>
            </a:r>
            <a:endParaRPr lang="en-US" sz="1400" b="1" baseline="-25000" dirty="0">
              <a:solidFill>
                <a:schemeClr val="bg2"/>
              </a:solidFill>
            </a:endParaRPr>
          </a:p>
        </p:txBody>
      </p:sp>
      <p:sp>
        <p:nvSpPr>
          <p:cNvPr id="21" name="Rectangle 20"/>
          <p:cNvSpPr/>
          <p:nvPr/>
        </p:nvSpPr>
        <p:spPr>
          <a:xfrm>
            <a:off x="4052547" y="2122022"/>
            <a:ext cx="258230" cy="1236172"/>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aseline="-25000" dirty="0">
              <a:solidFill>
                <a:schemeClr val="tx1"/>
              </a:solidFill>
            </a:endParaRPr>
          </a:p>
        </p:txBody>
      </p:sp>
      <p:sp>
        <p:nvSpPr>
          <p:cNvPr id="22" name="Rectangle 21"/>
          <p:cNvSpPr/>
          <p:nvPr/>
        </p:nvSpPr>
        <p:spPr>
          <a:xfrm>
            <a:off x="2529673" y="2122022"/>
            <a:ext cx="258230" cy="1236172"/>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aseline="-25000" dirty="0">
              <a:solidFill>
                <a:schemeClr val="tx1"/>
              </a:solidFill>
            </a:endParaRPr>
          </a:p>
        </p:txBody>
      </p:sp>
      <p:sp>
        <p:nvSpPr>
          <p:cNvPr id="23" name="Rectangle 22"/>
          <p:cNvSpPr/>
          <p:nvPr/>
        </p:nvSpPr>
        <p:spPr>
          <a:xfrm>
            <a:off x="6566249" y="2122022"/>
            <a:ext cx="258230" cy="1228798"/>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aseline="-25000" dirty="0">
              <a:solidFill>
                <a:schemeClr val="tx1"/>
              </a:solidFill>
            </a:endParaRPr>
          </a:p>
        </p:txBody>
      </p:sp>
    </p:spTree>
    <p:extLst>
      <p:ext uri="{BB962C8B-B14F-4D97-AF65-F5344CB8AC3E}">
        <p14:creationId xmlns:p14="http://schemas.microsoft.com/office/powerpoint/2010/main" val="1365330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Introspection</a:t>
            </a:r>
            <a:br>
              <a:rPr lang="en-US" dirty="0" smtClean="0"/>
            </a:br>
            <a:r>
              <a:rPr lang="en-US" sz="2000" dirty="0" smtClean="0"/>
              <a:t>Challenges</a:t>
            </a:r>
            <a:endParaRPr lang="en-US" dirty="0"/>
          </a:p>
        </p:txBody>
      </p:sp>
      <p:sp>
        <p:nvSpPr>
          <p:cNvPr id="3" name="Content Placeholder 2"/>
          <p:cNvSpPr>
            <a:spLocks noGrp="1"/>
          </p:cNvSpPr>
          <p:nvPr>
            <p:ph idx="1"/>
          </p:nvPr>
        </p:nvSpPr>
        <p:spPr>
          <a:xfrm>
            <a:off x="226577" y="870155"/>
            <a:ext cx="8650386" cy="4074079"/>
          </a:xfrm>
        </p:spPr>
        <p:txBody>
          <a:bodyPr/>
          <a:lstStyle/>
          <a:p>
            <a:r>
              <a:rPr lang="en-US" sz="2400" dirty="0" smtClean="0"/>
              <a:t>Bridging </a:t>
            </a:r>
            <a:r>
              <a:rPr lang="en-US" sz="2400" dirty="0"/>
              <a:t>the </a:t>
            </a:r>
            <a:r>
              <a:rPr lang="en-US" sz="2400" dirty="0" smtClean="0"/>
              <a:t>Semantic Gap </a:t>
            </a:r>
            <a:r>
              <a:rPr lang="en-US" sz="2400" dirty="0"/>
              <a:t>– </a:t>
            </a:r>
            <a:r>
              <a:rPr lang="en-US" sz="2400" dirty="0" smtClean="0"/>
              <a:t>Correlate memory page accesses </a:t>
            </a:r>
            <a:r>
              <a:rPr lang="en-US" sz="2400" dirty="0"/>
              <a:t>with </a:t>
            </a:r>
            <a:r>
              <a:rPr lang="en-US" sz="2400" dirty="0">
                <a:solidFill>
                  <a:schemeClr val="accent1"/>
                </a:solidFill>
              </a:rPr>
              <a:t>meaningful OS </a:t>
            </a:r>
            <a:r>
              <a:rPr lang="en-US" sz="2400" dirty="0"/>
              <a:t>data structures and operations</a:t>
            </a:r>
          </a:p>
          <a:p>
            <a:pPr lvl="1"/>
            <a:r>
              <a:rPr lang="en-US" sz="2000" dirty="0" smtClean="0"/>
              <a:t>What </a:t>
            </a:r>
            <a:r>
              <a:rPr lang="en-US" sz="2000" b="1" i="1" dirty="0"/>
              <a:t>objects</a:t>
            </a:r>
            <a:r>
              <a:rPr lang="en-US" sz="2000" i="1" dirty="0"/>
              <a:t> </a:t>
            </a:r>
            <a:r>
              <a:rPr lang="en-US" sz="2000" dirty="0"/>
              <a:t>are inside a guest VM?</a:t>
            </a:r>
          </a:p>
          <a:p>
            <a:pPr lvl="1"/>
            <a:r>
              <a:rPr lang="en-US" sz="2000" dirty="0" smtClean="0"/>
              <a:t>What </a:t>
            </a:r>
            <a:r>
              <a:rPr lang="en-US" sz="2000" b="1" i="1" dirty="0" smtClean="0"/>
              <a:t>operations</a:t>
            </a:r>
            <a:r>
              <a:rPr lang="en-US" sz="2000" dirty="0" smtClean="0"/>
              <a:t> </a:t>
            </a:r>
            <a:r>
              <a:rPr lang="en-US" sz="2000" dirty="0"/>
              <a:t>are being </a:t>
            </a:r>
            <a:r>
              <a:rPr lang="en-US" sz="2000" dirty="0" smtClean="0"/>
              <a:t>performed inside </a:t>
            </a:r>
            <a:r>
              <a:rPr lang="en-US" sz="2000" dirty="0"/>
              <a:t>a guest VM?</a:t>
            </a:r>
          </a:p>
          <a:p>
            <a:pPr lvl="1"/>
            <a:r>
              <a:rPr lang="en-US" sz="2000" dirty="0" smtClean="0"/>
              <a:t>Solved by security solution vendors</a:t>
            </a:r>
          </a:p>
          <a:p>
            <a:r>
              <a:rPr lang="en-US" sz="2400" dirty="0" smtClean="0"/>
              <a:t>Performance – Forward interesting memory-events with</a:t>
            </a:r>
            <a:br>
              <a:rPr lang="en-US" sz="2400" dirty="0" smtClean="0"/>
            </a:br>
            <a:r>
              <a:rPr lang="en-US" sz="2400" dirty="0" smtClean="0">
                <a:solidFill>
                  <a:schemeClr val="accent1"/>
                </a:solidFill>
              </a:rPr>
              <a:t>low </a:t>
            </a:r>
            <a:r>
              <a:rPr lang="en-US" sz="2400" dirty="0">
                <a:solidFill>
                  <a:schemeClr val="accent1"/>
                </a:solidFill>
              </a:rPr>
              <a:t>overhead </a:t>
            </a:r>
            <a:r>
              <a:rPr lang="en-US" sz="2400" dirty="0"/>
              <a:t>to </a:t>
            </a:r>
            <a:r>
              <a:rPr lang="en-US" sz="2400" dirty="0" smtClean="0"/>
              <a:t>Memory-Introspection engine</a:t>
            </a:r>
          </a:p>
          <a:p>
            <a:pPr lvl="1"/>
            <a:r>
              <a:rPr lang="en-US" sz="2000" dirty="0" smtClean="0"/>
              <a:t>Solved by Hypervisor and CPU</a:t>
            </a:r>
          </a:p>
          <a:p>
            <a:r>
              <a:rPr lang="en-US" sz="2400" dirty="0" smtClean="0"/>
              <a:t>Evasive Malware – Minimizing evidence of instrumentation</a:t>
            </a:r>
          </a:p>
          <a:p>
            <a:pPr lvl="1"/>
            <a:r>
              <a:rPr lang="en-US" sz="2000" dirty="0" smtClean="0"/>
              <a:t>Ongoing research</a:t>
            </a:r>
            <a:endParaRPr lang="en-US" sz="2000" dirty="0"/>
          </a:p>
        </p:txBody>
      </p:sp>
    </p:spTree>
    <p:extLst>
      <p:ext uri="{BB962C8B-B14F-4D97-AF65-F5344CB8AC3E}">
        <p14:creationId xmlns:p14="http://schemas.microsoft.com/office/powerpoint/2010/main" val="3581541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Introspection via Hypervisors</a:t>
            </a:r>
            <a:br>
              <a:rPr lang="en-US" dirty="0" smtClean="0"/>
            </a:br>
            <a:r>
              <a:rPr lang="en-US" sz="2000" dirty="0" smtClean="0"/>
              <a:t>Big picture overview</a:t>
            </a:r>
            <a:endParaRPr lang="en-US" dirty="0"/>
          </a:p>
        </p:txBody>
      </p:sp>
      <p:sp>
        <p:nvSpPr>
          <p:cNvPr id="63" name="Rectangle 62"/>
          <p:cNvSpPr/>
          <p:nvPr/>
        </p:nvSpPr>
        <p:spPr>
          <a:xfrm>
            <a:off x="3824548" y="2032897"/>
            <a:ext cx="5175073" cy="2168435"/>
          </a:xfrm>
          <a:prstGeom prst="rect">
            <a:avLst/>
          </a:prstGeom>
          <a:solidFill>
            <a:schemeClr val="bg1"/>
          </a:solid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4" name="Rectangle 63"/>
          <p:cNvSpPr/>
          <p:nvPr/>
        </p:nvSpPr>
        <p:spPr>
          <a:xfrm>
            <a:off x="281156" y="4466609"/>
            <a:ext cx="7993913" cy="592216"/>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solidFill>
              </a:rPr>
              <a:t>Hypervisor</a:t>
            </a:r>
            <a:endParaRPr lang="en-US" sz="1600" dirty="0">
              <a:solidFill>
                <a:schemeClr val="bg2"/>
              </a:solidFill>
            </a:endParaRPr>
          </a:p>
        </p:txBody>
      </p:sp>
      <p:sp>
        <p:nvSpPr>
          <p:cNvPr id="65" name="Rectangle 64"/>
          <p:cNvSpPr/>
          <p:nvPr/>
        </p:nvSpPr>
        <p:spPr>
          <a:xfrm>
            <a:off x="455073" y="2163526"/>
            <a:ext cx="1255306" cy="1920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spc="-50" dirty="0" smtClean="0">
                <a:solidFill>
                  <a:schemeClr val="bg2"/>
                </a:solidFill>
              </a:rPr>
              <a:t>Management</a:t>
            </a:r>
          </a:p>
          <a:p>
            <a:pPr algn="ctr"/>
            <a:r>
              <a:rPr lang="en-US" sz="1600" dirty="0" smtClean="0">
                <a:solidFill>
                  <a:schemeClr val="bg2"/>
                </a:solidFill>
              </a:rPr>
              <a:t>domain</a:t>
            </a:r>
            <a:endParaRPr lang="en-US" sz="1600" dirty="0">
              <a:solidFill>
                <a:schemeClr val="bg2"/>
              </a:solidFill>
            </a:endParaRPr>
          </a:p>
        </p:txBody>
      </p:sp>
      <p:sp>
        <p:nvSpPr>
          <p:cNvPr id="66" name="Rectangle 65"/>
          <p:cNvSpPr/>
          <p:nvPr/>
        </p:nvSpPr>
        <p:spPr>
          <a:xfrm>
            <a:off x="1927425" y="2163526"/>
            <a:ext cx="1520980"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000" dirty="0" smtClean="0">
              <a:solidFill>
                <a:schemeClr val="bg2"/>
              </a:solidFill>
            </a:endParaRPr>
          </a:p>
          <a:p>
            <a:pPr algn="ctr"/>
            <a:r>
              <a:rPr lang="en-US" sz="1600" dirty="0" smtClean="0">
                <a:solidFill>
                  <a:schemeClr val="bg2"/>
                </a:solidFill>
              </a:rPr>
              <a:t>Security</a:t>
            </a:r>
          </a:p>
          <a:p>
            <a:pPr algn="ctr"/>
            <a:r>
              <a:rPr lang="en-US" sz="1600" dirty="0" smtClean="0">
                <a:solidFill>
                  <a:schemeClr val="bg2"/>
                </a:solidFill>
              </a:rPr>
              <a:t>domain</a:t>
            </a:r>
          </a:p>
          <a:p>
            <a:pPr algn="ctr"/>
            <a:endParaRPr lang="en-US" dirty="0">
              <a:solidFill>
                <a:schemeClr val="bg2"/>
              </a:solidFill>
              <a:effectLst>
                <a:outerShdw blurRad="50800" dist="38100" dir="2700000" algn="tl" rotWithShape="0">
                  <a:prstClr val="black">
                    <a:alpha val="40000"/>
                  </a:prstClr>
                </a:outerShdw>
              </a:effectLst>
            </a:endParaRPr>
          </a:p>
        </p:txBody>
      </p:sp>
      <p:sp>
        <p:nvSpPr>
          <p:cNvPr id="67" name="Rectangle 66"/>
          <p:cNvSpPr/>
          <p:nvPr/>
        </p:nvSpPr>
        <p:spPr>
          <a:xfrm>
            <a:off x="3933738" y="2163526"/>
            <a:ext cx="1239469"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bg2"/>
              </a:solidFill>
            </a:endParaRPr>
          </a:p>
          <a:p>
            <a:pPr algn="ctr"/>
            <a:endParaRPr lang="en-US" sz="1600" dirty="0">
              <a:solidFill>
                <a:schemeClr val="bg2"/>
              </a:solidFill>
            </a:endParaRPr>
          </a:p>
          <a:p>
            <a:pPr algn="ctr"/>
            <a:endParaRPr lang="en-US" sz="1600" dirty="0" smtClean="0">
              <a:solidFill>
                <a:schemeClr val="bg2"/>
              </a:solidFill>
            </a:endParaRPr>
          </a:p>
          <a:p>
            <a:pPr algn="ctr"/>
            <a:r>
              <a:rPr lang="en-US" sz="1600" dirty="0" smtClean="0">
                <a:solidFill>
                  <a:schemeClr val="bg2"/>
                </a:solidFill>
              </a:rPr>
              <a:t>User Domain 1</a:t>
            </a:r>
          </a:p>
          <a:p>
            <a:pPr algn="ctr"/>
            <a:endParaRPr lang="en-US" sz="1600" dirty="0" smtClean="0">
              <a:solidFill>
                <a:schemeClr val="bg2"/>
              </a:solidFill>
            </a:endParaRPr>
          </a:p>
          <a:p>
            <a:pPr algn="ctr"/>
            <a:endParaRPr lang="en-US" sz="1600" dirty="0">
              <a:solidFill>
                <a:schemeClr val="bg2"/>
              </a:solidFill>
            </a:endParaRPr>
          </a:p>
          <a:p>
            <a:pPr algn="ctr"/>
            <a:endParaRPr lang="en-US" sz="1600" dirty="0" smtClean="0">
              <a:solidFill>
                <a:schemeClr val="bg2"/>
              </a:solidFill>
            </a:endParaRPr>
          </a:p>
          <a:p>
            <a:pPr algn="ctr"/>
            <a:endParaRPr lang="en-US" sz="1600" baseline="-25000" dirty="0">
              <a:solidFill>
                <a:schemeClr val="bg2"/>
              </a:solidFill>
            </a:endParaRPr>
          </a:p>
          <a:p>
            <a:pPr algn="ctr"/>
            <a:endParaRPr lang="en-US" sz="1600" baseline="-25000" dirty="0" smtClean="0">
              <a:solidFill>
                <a:schemeClr val="bg2"/>
              </a:solidFill>
            </a:endParaRPr>
          </a:p>
          <a:p>
            <a:pPr algn="ctr"/>
            <a:endParaRPr lang="en-US" sz="1600" baseline="-25000" dirty="0">
              <a:solidFill>
                <a:schemeClr val="bg2"/>
              </a:solidFill>
            </a:endParaRPr>
          </a:p>
          <a:p>
            <a:pPr algn="ctr"/>
            <a:endParaRPr lang="en-US" sz="1600" baseline="-25000" dirty="0">
              <a:solidFill>
                <a:schemeClr val="bg2"/>
              </a:solidFill>
            </a:endParaRPr>
          </a:p>
        </p:txBody>
      </p:sp>
      <p:sp>
        <p:nvSpPr>
          <p:cNvPr id="69" name="Rectangle 68"/>
          <p:cNvSpPr/>
          <p:nvPr/>
        </p:nvSpPr>
        <p:spPr>
          <a:xfrm>
            <a:off x="5377862" y="2163526"/>
            <a:ext cx="1709552"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User </a:t>
            </a:r>
          </a:p>
          <a:p>
            <a:pPr algn="ctr"/>
            <a:r>
              <a:rPr lang="en-US" sz="1600" dirty="0" smtClean="0">
                <a:solidFill>
                  <a:schemeClr val="bg2"/>
                </a:solidFill>
              </a:rPr>
              <a:t>Domain 2</a:t>
            </a: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a:solidFill>
                <a:schemeClr val="bg2"/>
              </a:solidFill>
            </a:endParaRPr>
          </a:p>
        </p:txBody>
      </p:sp>
      <p:sp>
        <p:nvSpPr>
          <p:cNvPr id="70" name="Rectangle 69"/>
          <p:cNvSpPr/>
          <p:nvPr/>
        </p:nvSpPr>
        <p:spPr>
          <a:xfrm>
            <a:off x="7921682" y="2163526"/>
            <a:ext cx="950241"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User Domain N</a:t>
            </a:r>
          </a:p>
          <a:p>
            <a:pPr algn="ctr"/>
            <a:endParaRPr lang="en-US" sz="1600" dirty="0">
              <a:solidFill>
                <a:schemeClr val="bg2"/>
              </a:solidFill>
            </a:endParaRPr>
          </a:p>
          <a:p>
            <a:pPr algn="ctr"/>
            <a:endParaRPr lang="en-US" sz="1600" dirty="0">
              <a:solidFill>
                <a:schemeClr val="bg2"/>
              </a:solidFill>
            </a:endParaRPr>
          </a:p>
        </p:txBody>
      </p:sp>
      <p:cxnSp>
        <p:nvCxnSpPr>
          <p:cNvPr id="71" name="Straight Connector 70"/>
          <p:cNvCxnSpPr/>
          <p:nvPr/>
        </p:nvCxnSpPr>
        <p:spPr>
          <a:xfrm>
            <a:off x="7311603" y="3151418"/>
            <a:ext cx="38460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17839" y="4335980"/>
            <a:ext cx="8681782" cy="0"/>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825270" y="1831746"/>
            <a:ext cx="2006" cy="2504236"/>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3608760" y="1823729"/>
            <a:ext cx="6200" cy="2512252"/>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5268672" y="1814806"/>
            <a:ext cx="13725" cy="2489019"/>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7178854" y="1812112"/>
            <a:ext cx="6200" cy="2512251"/>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7805843" y="1823729"/>
            <a:ext cx="6200" cy="2512251"/>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24297" y="908416"/>
            <a:ext cx="4876269" cy="923330"/>
          </a:xfrm>
          <a:prstGeom prst="rect">
            <a:avLst/>
          </a:prstGeom>
          <a:noFill/>
        </p:spPr>
        <p:txBody>
          <a:bodyPr wrap="square" rtlCol="0">
            <a:spAutoFit/>
          </a:bodyPr>
          <a:lstStyle/>
          <a:p>
            <a:pPr algn="ctr"/>
            <a:r>
              <a:rPr lang="en-US" b="1" dirty="0">
                <a:solidFill>
                  <a:schemeClr val="bg2"/>
                </a:solidFill>
              </a:rPr>
              <a:t>Hypervisor Controlled, Hardware Enforced</a:t>
            </a:r>
            <a:br>
              <a:rPr lang="en-US" b="1" dirty="0">
                <a:solidFill>
                  <a:schemeClr val="bg2"/>
                </a:solidFill>
              </a:rPr>
            </a:br>
            <a:r>
              <a:rPr lang="en-US" b="1" dirty="0">
                <a:solidFill>
                  <a:schemeClr val="bg2"/>
                </a:solidFill>
              </a:rPr>
              <a:t>STRONG ISOLATION</a:t>
            </a:r>
          </a:p>
          <a:p>
            <a:pPr algn="ctr"/>
            <a:endParaRPr lang="en-US" dirty="0">
              <a:solidFill>
                <a:schemeClr val="bg2"/>
              </a:solidFill>
            </a:endParaRPr>
          </a:p>
        </p:txBody>
      </p:sp>
      <p:cxnSp>
        <p:nvCxnSpPr>
          <p:cNvPr id="85" name="Straight Connector 84"/>
          <p:cNvCxnSpPr/>
          <p:nvPr/>
        </p:nvCxnSpPr>
        <p:spPr>
          <a:xfrm flipH="1" flipV="1">
            <a:off x="317839" y="1234728"/>
            <a:ext cx="28044" cy="3101254"/>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10800000" flipV="1">
            <a:off x="443093" y="1369737"/>
            <a:ext cx="1102482" cy="558917"/>
          </a:xfrm>
          <a:prstGeom prst="curvedConnector3">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286909" y="2013306"/>
            <a:ext cx="3125985" cy="3015041"/>
            <a:chOff x="1286909" y="2013306"/>
            <a:chExt cx="3125985" cy="3015041"/>
          </a:xfrm>
        </p:grpSpPr>
        <p:sp>
          <p:nvSpPr>
            <p:cNvPr id="68" name="Rectangle 67"/>
            <p:cNvSpPr/>
            <p:nvPr/>
          </p:nvSpPr>
          <p:spPr>
            <a:xfrm>
              <a:off x="2089199" y="3068238"/>
              <a:ext cx="1259057" cy="857493"/>
            </a:xfrm>
            <a:prstGeom prst="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2"/>
                  </a:solidFill>
                </a:rPr>
                <a:t>Introspection Engine</a:t>
              </a:r>
            </a:p>
          </p:txBody>
        </p:sp>
        <p:cxnSp>
          <p:nvCxnSpPr>
            <p:cNvPr id="72" name="Straight Connector 71"/>
            <p:cNvCxnSpPr/>
            <p:nvPr/>
          </p:nvCxnSpPr>
          <p:spPr>
            <a:xfrm flipV="1">
              <a:off x="3348256" y="2013306"/>
              <a:ext cx="476292" cy="1054931"/>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348256" y="3925731"/>
              <a:ext cx="476292" cy="275601"/>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297964" y="4039391"/>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policy</a:t>
              </a:r>
              <a:endParaRPr lang="en-US" sz="1985" dirty="0">
                <a:solidFill>
                  <a:srgbClr val="000000"/>
                </a:solidFill>
              </a:endParaRPr>
            </a:p>
          </p:txBody>
        </p:sp>
        <p:sp>
          <p:nvSpPr>
            <p:cNvPr id="96" name="Curved Right Arrow 95"/>
            <p:cNvSpPr/>
            <p:nvPr/>
          </p:nvSpPr>
          <p:spPr bwMode="auto">
            <a:xfrm rot="21448805">
              <a:off x="1286909" y="3223862"/>
              <a:ext cx="806704" cy="1804485"/>
            </a:xfrm>
            <a:prstGeom prst="curvedRightArrow">
              <a:avLst/>
            </a:prstGeom>
            <a:gradFill>
              <a:gsLst>
                <a:gs pos="0">
                  <a:schemeClr val="accent1">
                    <a:tint val="50000"/>
                    <a:satMod val="300000"/>
                    <a:alpha val="95000"/>
                  </a:schemeClr>
                </a:gs>
                <a:gs pos="35000">
                  <a:schemeClr val="accent1">
                    <a:tint val="37000"/>
                    <a:satMod val="300000"/>
                  </a:schemeClr>
                </a:gs>
                <a:gs pos="100000">
                  <a:schemeClr val="accent1">
                    <a:tint val="15000"/>
                    <a:satMod val="350000"/>
                    <a:alpha val="50000"/>
                  </a:schemeClr>
                </a:gs>
              </a:gsLst>
            </a:gra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101" name="TextBox 100"/>
            <p:cNvSpPr txBox="1"/>
            <p:nvPr/>
          </p:nvSpPr>
          <p:spPr>
            <a:xfrm>
              <a:off x="3366900" y="4082638"/>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events</a:t>
              </a:r>
              <a:endParaRPr lang="en-US" sz="1985" dirty="0">
                <a:solidFill>
                  <a:srgbClr val="000000"/>
                </a:solidFill>
              </a:endParaRPr>
            </a:p>
          </p:txBody>
        </p:sp>
        <p:sp>
          <p:nvSpPr>
            <p:cNvPr id="102" name="Curved Right Arrow 101"/>
            <p:cNvSpPr/>
            <p:nvPr/>
          </p:nvSpPr>
          <p:spPr bwMode="auto">
            <a:xfrm rot="10800000">
              <a:off x="3344943" y="3127424"/>
              <a:ext cx="806704" cy="1823934"/>
            </a:xfrm>
            <a:prstGeom prst="curvedRightArrow">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grpSp>
      <p:grpSp>
        <p:nvGrpSpPr>
          <p:cNvPr id="6" name="Group 5"/>
          <p:cNvGrpSpPr/>
          <p:nvPr/>
        </p:nvGrpSpPr>
        <p:grpSpPr>
          <a:xfrm>
            <a:off x="4203224" y="1369739"/>
            <a:ext cx="4571847" cy="3678379"/>
            <a:chOff x="4203224" y="1369739"/>
            <a:chExt cx="4571847" cy="3678379"/>
          </a:xfrm>
        </p:grpSpPr>
        <p:sp>
          <p:nvSpPr>
            <p:cNvPr id="40" name="Rectangle 39"/>
            <p:cNvSpPr/>
            <p:nvPr/>
          </p:nvSpPr>
          <p:spPr>
            <a:xfrm>
              <a:off x="4203224" y="3475041"/>
              <a:ext cx="726442" cy="378696"/>
            </a:xfrm>
            <a:prstGeom prst="rect">
              <a:avLst/>
            </a:prstGeom>
            <a:solidFill>
              <a:srgbClr val="92D050"/>
            </a:solidFill>
            <a:ln w="25400">
              <a:solidFill>
                <a:srgbClr val="00B0F0"/>
              </a:solidFill>
              <a:tailEnd type="none"/>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800" dirty="0">
                  <a:solidFill>
                    <a:schemeClr val="bg2"/>
                  </a:solidFill>
                </a:rPr>
                <a:t>Introspection </a:t>
              </a:r>
              <a:r>
                <a:rPr lang="en-US" sz="800" dirty="0" smtClean="0">
                  <a:solidFill>
                    <a:schemeClr val="bg2"/>
                  </a:solidFill>
                </a:rPr>
                <a:t>Engine</a:t>
              </a:r>
              <a:endParaRPr lang="en-US" sz="800" dirty="0">
                <a:solidFill>
                  <a:schemeClr val="bg2"/>
                </a:solidFill>
              </a:endParaRPr>
            </a:p>
          </p:txBody>
        </p:sp>
        <p:grpSp>
          <p:nvGrpSpPr>
            <p:cNvPr id="3" name="Group 2"/>
            <p:cNvGrpSpPr/>
            <p:nvPr/>
          </p:nvGrpSpPr>
          <p:grpSpPr>
            <a:xfrm>
              <a:off x="4710518" y="1369739"/>
              <a:ext cx="3338360" cy="3678379"/>
              <a:chOff x="4710518" y="1369739"/>
              <a:chExt cx="3338360" cy="3678379"/>
            </a:xfrm>
          </p:grpSpPr>
          <p:sp>
            <p:nvSpPr>
              <p:cNvPr id="82" name="Rectangle 81"/>
              <p:cNvSpPr/>
              <p:nvPr/>
            </p:nvSpPr>
            <p:spPr>
              <a:xfrm>
                <a:off x="5501895" y="3076645"/>
                <a:ext cx="1473571" cy="849086"/>
              </a:xfrm>
              <a:prstGeom prst="rect">
                <a:avLst/>
              </a:prstGeom>
              <a:solidFill>
                <a:srgbClr val="92D050"/>
              </a:solidFill>
              <a:ln w="50800">
                <a:solidFill>
                  <a:srgbClr val="00B0F0"/>
                </a:solidFill>
                <a:tailEnd type="none"/>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1400" b="1" dirty="0">
                    <a:solidFill>
                      <a:schemeClr val="bg2"/>
                    </a:solidFill>
                  </a:rPr>
                  <a:t>Introspection </a:t>
                </a:r>
                <a:r>
                  <a:rPr lang="en-US" sz="1400" b="1" dirty="0" smtClean="0">
                    <a:solidFill>
                      <a:schemeClr val="bg2"/>
                    </a:solidFill>
                  </a:rPr>
                  <a:t>Engine</a:t>
                </a:r>
                <a:endParaRPr lang="en-US" sz="1400" b="1" dirty="0">
                  <a:solidFill>
                    <a:schemeClr val="bg2"/>
                  </a:solidFill>
                </a:endParaRPr>
              </a:p>
            </p:txBody>
          </p:sp>
          <p:cxnSp>
            <p:nvCxnSpPr>
              <p:cNvPr id="83" name="Curved Connector 82"/>
              <p:cNvCxnSpPr/>
              <p:nvPr/>
            </p:nvCxnSpPr>
            <p:spPr>
              <a:xfrm rot="16200000" flipH="1">
                <a:off x="4483652" y="1845010"/>
                <a:ext cx="1698500" cy="747957"/>
              </a:xfrm>
              <a:prstGeom prst="curvedConnector3">
                <a:avLst>
                  <a:gd name="adj1" fmla="val 10"/>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bwMode="auto">
              <a:xfrm flipV="1">
                <a:off x="6672575" y="3918572"/>
                <a:ext cx="0" cy="894060"/>
              </a:xfrm>
              <a:prstGeom prst="straightConnector1">
                <a:avLst/>
              </a:prstGeom>
              <a:ln w="571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p:nvPr/>
            </p:nvCxnSpPr>
            <p:spPr bwMode="auto">
              <a:xfrm flipV="1">
                <a:off x="5787189" y="4335980"/>
                <a:ext cx="7080" cy="476652"/>
              </a:xfrm>
              <a:prstGeom prst="straightConnector1">
                <a:avLst/>
              </a:prstGeom>
              <a:ln w="5715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3" name="Rectangle 34"/>
              <p:cNvSpPr>
                <a:spLocks noChangeArrowheads="1"/>
              </p:cNvSpPr>
              <p:nvPr/>
            </p:nvSpPr>
            <p:spPr bwMode="auto">
              <a:xfrm>
                <a:off x="5752709" y="4628707"/>
                <a:ext cx="1318749" cy="3707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3" dirty="0">
                    <a:solidFill>
                      <a:srgbClr val="000000"/>
                    </a:solidFill>
                  </a:rPr>
                  <a:t>EPT Domains</a:t>
                </a:r>
              </a:p>
            </p:txBody>
          </p:sp>
          <p:sp>
            <p:nvSpPr>
              <p:cNvPr id="94" name="Rectangle 34"/>
              <p:cNvSpPr>
                <a:spLocks noChangeArrowheads="1"/>
              </p:cNvSpPr>
              <p:nvPr/>
            </p:nvSpPr>
            <p:spPr bwMode="auto">
              <a:xfrm>
                <a:off x="5983029" y="4565007"/>
                <a:ext cx="1318749" cy="3707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rgbClr val="000000"/>
                    </a:solidFill>
                  </a:rPr>
                  <a:t>EPT Domains</a:t>
                </a:r>
              </a:p>
            </p:txBody>
          </p:sp>
          <p:sp>
            <p:nvSpPr>
              <p:cNvPr id="97" name="TextBox 96"/>
              <p:cNvSpPr txBox="1"/>
              <p:nvPr/>
            </p:nvSpPr>
            <p:spPr>
              <a:xfrm>
                <a:off x="4721573" y="4059162"/>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policy</a:t>
                </a:r>
                <a:endParaRPr lang="en-US" sz="1985" dirty="0">
                  <a:solidFill>
                    <a:srgbClr val="000000"/>
                  </a:solidFill>
                </a:endParaRPr>
              </a:p>
            </p:txBody>
          </p:sp>
          <p:sp>
            <p:nvSpPr>
              <p:cNvPr id="99" name="TextBox 98"/>
              <p:cNvSpPr txBox="1"/>
              <p:nvPr/>
            </p:nvSpPr>
            <p:spPr>
              <a:xfrm>
                <a:off x="7002884" y="4061063"/>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events</a:t>
                </a:r>
                <a:endParaRPr lang="en-US" sz="1985" dirty="0">
                  <a:solidFill>
                    <a:srgbClr val="000000"/>
                  </a:solidFill>
                </a:endParaRPr>
              </a:p>
            </p:txBody>
          </p:sp>
          <p:sp>
            <p:nvSpPr>
              <p:cNvPr id="100" name="Curved Right Arrow 99"/>
              <p:cNvSpPr/>
              <p:nvPr/>
            </p:nvSpPr>
            <p:spPr bwMode="auto">
              <a:xfrm rot="10800000">
                <a:off x="6980927" y="3214137"/>
                <a:ext cx="806704" cy="1823934"/>
              </a:xfrm>
              <a:prstGeom prst="curvedRightArrow">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98" name="Curved Right Arrow 97"/>
              <p:cNvSpPr/>
              <p:nvPr/>
            </p:nvSpPr>
            <p:spPr bwMode="auto">
              <a:xfrm rot="21448805">
                <a:off x="4710518" y="3243633"/>
                <a:ext cx="806704" cy="1804485"/>
              </a:xfrm>
              <a:prstGeom prst="curvedRightArrow">
                <a:avLst/>
              </a:prstGeom>
              <a:gradFill>
                <a:gsLst>
                  <a:gs pos="0">
                    <a:schemeClr val="accent1">
                      <a:tint val="50000"/>
                      <a:satMod val="300000"/>
                      <a:alpha val="95000"/>
                    </a:schemeClr>
                  </a:gs>
                  <a:gs pos="35000">
                    <a:schemeClr val="accent1">
                      <a:tint val="37000"/>
                      <a:satMod val="300000"/>
                    </a:schemeClr>
                  </a:gs>
                  <a:gs pos="100000">
                    <a:schemeClr val="accent1">
                      <a:tint val="15000"/>
                      <a:satMod val="350000"/>
                      <a:alpha val="50000"/>
                    </a:schemeClr>
                  </a:gs>
                </a:gsLst>
              </a:gra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grpSp>
        <p:sp>
          <p:nvSpPr>
            <p:cNvPr id="41" name="Rectangle 40"/>
            <p:cNvSpPr/>
            <p:nvPr/>
          </p:nvSpPr>
          <p:spPr>
            <a:xfrm>
              <a:off x="8048629" y="3515723"/>
              <a:ext cx="726442" cy="378696"/>
            </a:xfrm>
            <a:prstGeom prst="rect">
              <a:avLst/>
            </a:prstGeom>
            <a:solidFill>
              <a:srgbClr val="92D050"/>
            </a:solidFill>
            <a:ln w="25400">
              <a:solidFill>
                <a:srgbClr val="00B0F0"/>
              </a:solidFill>
              <a:tailEnd type="none"/>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800" dirty="0">
                  <a:solidFill>
                    <a:schemeClr val="bg2"/>
                  </a:solidFill>
                </a:rPr>
                <a:t>Introspection </a:t>
              </a:r>
              <a:r>
                <a:rPr lang="en-US" sz="800" dirty="0" smtClean="0">
                  <a:solidFill>
                    <a:schemeClr val="bg2"/>
                  </a:solidFill>
                </a:rPr>
                <a:t>Engine</a:t>
              </a:r>
              <a:endParaRPr lang="en-US" sz="800" dirty="0">
                <a:solidFill>
                  <a:schemeClr val="bg2"/>
                </a:solidFill>
              </a:endParaRPr>
            </a:p>
          </p:txBody>
        </p:sp>
      </p:grpSp>
    </p:spTree>
    <p:extLst>
      <p:ext uri="{BB962C8B-B14F-4D97-AF65-F5344CB8AC3E}">
        <p14:creationId xmlns:p14="http://schemas.microsoft.com/office/powerpoint/2010/main" val="2289412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68744"/>
            <a:ext cx="3781480" cy="3363934"/>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Security Trends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Promises, Capabilities, and Challenges</a:t>
            </a:r>
          </a:p>
          <a:p>
            <a:pPr marL="342900" indent="-342900">
              <a:spcBef>
                <a:spcPts val="600"/>
              </a:spcBef>
              <a:buFont typeface="Arial" panose="020B0604020202020204" pitchFamily="34" charset="0"/>
              <a:buChar char="•"/>
            </a:pPr>
            <a:r>
              <a:rPr lang="en-US" sz="2400" dirty="0" smtClean="0">
                <a:solidFill>
                  <a:schemeClr val="bg2"/>
                </a:solidFill>
                <a:latin typeface="+mn-lt"/>
              </a:rPr>
              <a:t>Hardware Extensions</a:t>
            </a:r>
            <a:endParaRPr lang="en-US" sz="2400" dirty="0">
              <a:solidFill>
                <a:schemeClr val="bg2"/>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Hypervisor Extensions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Scenarios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Conclusions</a:t>
            </a:r>
            <a:endParaRPr lang="en-US" sz="2400" dirty="0">
              <a:solidFill>
                <a:schemeClr val="tx1">
                  <a:lumMod val="65000"/>
                </a:schemeClr>
              </a:solidFill>
              <a:latin typeface="+mn-lt"/>
            </a:endParaRPr>
          </a:p>
        </p:txBody>
      </p:sp>
    </p:spTree>
    <p:extLst>
      <p:ext uri="{BB962C8B-B14F-4D97-AF65-F5344CB8AC3E}">
        <p14:creationId xmlns:p14="http://schemas.microsoft.com/office/powerpoint/2010/main" val="3318416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VM Introspection Performance Challenges</a:t>
            </a:r>
            <a:endParaRPr lang="en-US" dirty="0"/>
          </a:p>
        </p:txBody>
      </p:sp>
      <p:sp>
        <p:nvSpPr>
          <p:cNvPr id="7" name="Content Placeholder 6"/>
          <p:cNvSpPr>
            <a:spLocks noGrp="1"/>
          </p:cNvSpPr>
          <p:nvPr>
            <p:ph idx="1"/>
          </p:nvPr>
        </p:nvSpPr>
        <p:spPr>
          <a:xfrm>
            <a:off x="226577" y="896471"/>
            <a:ext cx="8650386" cy="3985244"/>
          </a:xfrm>
        </p:spPr>
        <p:txBody>
          <a:bodyPr/>
          <a:lstStyle/>
          <a:p>
            <a:r>
              <a:rPr lang="en-US" sz="2400" dirty="0"/>
              <a:t>Round-trip </a:t>
            </a:r>
            <a:r>
              <a:rPr lang="en-US" sz="2400" dirty="0" smtClean="0"/>
              <a:t>time </a:t>
            </a:r>
          </a:p>
          <a:p>
            <a:pPr lvl="1"/>
            <a:r>
              <a:rPr lang="en-US" sz="2000" dirty="0" smtClean="0"/>
              <a:t>EPT based monitoring causes VMexits in legacy CPUs</a:t>
            </a:r>
          </a:p>
          <a:p>
            <a:pPr lvl="1"/>
            <a:r>
              <a:rPr lang="en-US" sz="2000" dirty="0" smtClean="0"/>
              <a:t>High frequency of such “induced” events is overhead</a:t>
            </a:r>
          </a:p>
          <a:p>
            <a:pPr lvl="1"/>
            <a:endParaRPr lang="en-US" sz="1000" dirty="0"/>
          </a:p>
          <a:p>
            <a:r>
              <a:rPr lang="en-US" sz="2400" dirty="0" smtClean="0"/>
              <a:t>Event filtering</a:t>
            </a:r>
            <a:endParaRPr lang="en-US" sz="2400" dirty="0"/>
          </a:p>
          <a:p>
            <a:pPr lvl="1"/>
            <a:r>
              <a:rPr lang="en-US" sz="2000" dirty="0" smtClean="0"/>
              <a:t>Many events are “un-interesting”</a:t>
            </a:r>
          </a:p>
          <a:p>
            <a:pPr lvl="1"/>
            <a:endParaRPr lang="en-US" sz="1000" dirty="0"/>
          </a:p>
          <a:p>
            <a:r>
              <a:rPr lang="en-US" sz="2400" dirty="0" smtClean="0"/>
              <a:t>Round-trip </a:t>
            </a:r>
            <a:r>
              <a:rPr lang="en-US" sz="2400" dirty="0"/>
              <a:t>time amplification due to </a:t>
            </a:r>
            <a:r>
              <a:rPr lang="en-US" sz="2400" dirty="0" smtClean="0"/>
              <a:t>hypervisor nesting</a:t>
            </a:r>
            <a:endParaRPr lang="en-US" sz="2400" dirty="0"/>
          </a:p>
          <a:p>
            <a:pPr lvl="1"/>
            <a:r>
              <a:rPr lang="en-US" sz="2000" dirty="0" smtClean="0"/>
              <a:t>Any EPT violation VMexits caused due to VM introspection are reported to “root” hypervisor and must be emulated to “guest” hypervisor</a:t>
            </a:r>
            <a:endParaRPr lang="en-US" sz="2000" dirty="0"/>
          </a:p>
          <a:p>
            <a:endParaRPr lang="en-US" dirty="0"/>
          </a:p>
        </p:txBody>
      </p:sp>
    </p:spTree>
    <p:extLst>
      <p:ext uri="{BB962C8B-B14F-4D97-AF65-F5344CB8AC3E}">
        <p14:creationId xmlns:p14="http://schemas.microsoft.com/office/powerpoint/2010/main" val="3474009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Induced VMexits</a:t>
            </a:r>
          </a:p>
        </p:txBody>
      </p:sp>
      <p:sp>
        <p:nvSpPr>
          <p:cNvPr id="27" name="Content Placeholder 26"/>
          <p:cNvSpPr>
            <a:spLocks noGrp="1"/>
          </p:cNvSpPr>
          <p:nvPr>
            <p:ph sz="half" idx="2"/>
          </p:nvPr>
        </p:nvSpPr>
        <p:spPr>
          <a:xfrm>
            <a:off x="4440949" y="1020627"/>
            <a:ext cx="4703051" cy="3604731"/>
          </a:xfrm>
        </p:spPr>
        <p:txBody>
          <a:bodyPr/>
          <a:lstStyle/>
          <a:p>
            <a:pPr>
              <a:lnSpc>
                <a:spcPct val="120000"/>
              </a:lnSpc>
            </a:pPr>
            <a:r>
              <a:rPr lang="en-US" sz="2200" dirty="0"/>
              <a:t>In VM-introspection scenarios critical data is </a:t>
            </a:r>
            <a:r>
              <a:rPr lang="en-US" sz="2200" b="1" dirty="0"/>
              <a:t>monitored in place</a:t>
            </a:r>
          </a:p>
          <a:p>
            <a:pPr>
              <a:lnSpc>
                <a:spcPct val="120000"/>
              </a:lnSpc>
            </a:pPr>
            <a:r>
              <a:rPr lang="en-US" sz="2200" dirty="0"/>
              <a:t>Legacy approaches are to </a:t>
            </a:r>
            <a:r>
              <a:rPr lang="en-US" sz="2200" dirty="0" smtClean="0"/>
              <a:t>VMexit </a:t>
            </a:r>
            <a:r>
              <a:rPr lang="en-US" sz="2200" dirty="0"/>
              <a:t>and emulate access</a:t>
            </a:r>
          </a:p>
          <a:p>
            <a:pPr>
              <a:lnSpc>
                <a:spcPct val="120000"/>
              </a:lnSpc>
            </a:pPr>
            <a:r>
              <a:rPr lang="en-US" sz="2200" dirty="0"/>
              <a:t>High </a:t>
            </a:r>
            <a:r>
              <a:rPr lang="en-US" sz="2200" dirty="0" smtClean="0"/>
              <a:t>write-frequency </a:t>
            </a:r>
            <a:r>
              <a:rPr lang="en-US" sz="2200" dirty="0"/>
              <a:t>of </a:t>
            </a:r>
            <a:r>
              <a:rPr lang="en-US" sz="2200" dirty="0" smtClean="0"/>
              <a:t>monitored </a:t>
            </a:r>
            <a:r>
              <a:rPr lang="en-US" sz="2200" dirty="0"/>
              <a:t>data cause high overhead</a:t>
            </a:r>
          </a:p>
          <a:p>
            <a:pPr>
              <a:lnSpc>
                <a:spcPct val="120000"/>
              </a:lnSpc>
            </a:pPr>
            <a:r>
              <a:rPr lang="en-US" sz="2200" dirty="0" smtClean="0"/>
              <a:t>Needs custom logic </a:t>
            </a:r>
            <a:r>
              <a:rPr lang="en-US" sz="2200" dirty="0"/>
              <a:t>in </a:t>
            </a:r>
            <a:r>
              <a:rPr lang="en-US" sz="2200" dirty="0" smtClean="0"/>
              <a:t>hypervisor, increasing complexity/state</a:t>
            </a:r>
            <a:endParaRPr lang="en-US" sz="2200" dirty="0"/>
          </a:p>
        </p:txBody>
      </p:sp>
      <p:sp>
        <p:nvSpPr>
          <p:cNvPr id="4" name="AutoShape 12"/>
          <p:cNvSpPr>
            <a:spLocks noChangeArrowheads="1"/>
          </p:cNvSpPr>
          <p:nvPr/>
        </p:nvSpPr>
        <p:spPr bwMode="auto">
          <a:xfrm>
            <a:off x="128473" y="948915"/>
            <a:ext cx="4238534" cy="2339003"/>
          </a:xfrm>
          <a:prstGeom prst="roundRect">
            <a:avLst>
              <a:gd name="adj" fmla="val 6042"/>
            </a:avLst>
          </a:prstGeom>
          <a:ln>
            <a:headEnd/>
            <a:tailEnd/>
          </a:ln>
        </p:spPr>
        <p:style>
          <a:lnRef idx="1">
            <a:schemeClr val="dk1"/>
          </a:lnRef>
          <a:fillRef idx="2">
            <a:schemeClr val="dk1"/>
          </a:fillRef>
          <a:effectRef idx="1">
            <a:schemeClr val="dk1"/>
          </a:effectRef>
          <a:fontRef idx="minor">
            <a:schemeClr val="dk1"/>
          </a:fontRef>
        </p:style>
        <p:txBody>
          <a:bodyPr/>
          <a:lstStyle/>
          <a:p>
            <a:pPr>
              <a:lnSpc>
                <a:spcPct val="80000"/>
              </a:lnSpc>
              <a:buClr>
                <a:srgbClr val="A6CAE1"/>
              </a:buClr>
            </a:pPr>
            <a:r>
              <a:rPr lang="en-US" b="1" dirty="0" smtClean="0">
                <a:solidFill>
                  <a:schemeClr val="bg2"/>
                </a:solidFill>
              </a:rPr>
              <a:t>Guest Kernel</a:t>
            </a:r>
            <a:endParaRPr lang="en-US" b="1" dirty="0">
              <a:solidFill>
                <a:schemeClr val="bg2"/>
              </a:solidFill>
            </a:endParaRPr>
          </a:p>
        </p:txBody>
      </p:sp>
      <p:sp>
        <p:nvSpPr>
          <p:cNvPr id="5" name="AutoShape 17"/>
          <p:cNvSpPr>
            <a:spLocks noChangeArrowheads="1"/>
          </p:cNvSpPr>
          <p:nvPr/>
        </p:nvSpPr>
        <p:spPr bwMode="auto">
          <a:xfrm>
            <a:off x="128473" y="3458496"/>
            <a:ext cx="4238534" cy="1166861"/>
          </a:xfrm>
          <a:prstGeom prst="roundRect">
            <a:avLst>
              <a:gd name="adj" fmla="val 6522"/>
            </a:avLst>
          </a:prstGeom>
          <a:ln>
            <a:headEnd/>
            <a:tailEnd/>
          </a:ln>
        </p:spPr>
        <p:style>
          <a:lnRef idx="1">
            <a:schemeClr val="dk1"/>
          </a:lnRef>
          <a:fillRef idx="2">
            <a:schemeClr val="dk1"/>
          </a:fillRef>
          <a:effectRef idx="1">
            <a:schemeClr val="dk1"/>
          </a:effectRef>
          <a:fontRef idx="minor">
            <a:schemeClr val="dk1"/>
          </a:fontRef>
        </p:style>
        <p:txBody>
          <a:bodyPr anchor="b" anchorCtr="0"/>
          <a:lstStyle/>
          <a:p>
            <a:pPr>
              <a:lnSpc>
                <a:spcPct val="80000"/>
              </a:lnSpc>
              <a:buClr>
                <a:srgbClr val="A6CAE1"/>
              </a:buClr>
              <a:buFont typeface="Wingdings" pitchFamily="2" charset="2"/>
              <a:buNone/>
            </a:pPr>
            <a:r>
              <a:rPr lang="en-US" b="1" dirty="0" smtClean="0">
                <a:solidFill>
                  <a:schemeClr val="bg2"/>
                </a:solidFill>
              </a:rPr>
              <a:t>Hypervisor</a:t>
            </a:r>
            <a:endParaRPr lang="en-US" b="1" dirty="0">
              <a:solidFill>
                <a:schemeClr val="bg2"/>
              </a:solidFill>
            </a:endParaRPr>
          </a:p>
        </p:txBody>
      </p:sp>
      <p:sp>
        <p:nvSpPr>
          <p:cNvPr id="7" name="Rectangle 34"/>
          <p:cNvSpPr>
            <a:spLocks noChangeArrowheads="1"/>
          </p:cNvSpPr>
          <p:nvPr/>
        </p:nvSpPr>
        <p:spPr bwMode="auto">
          <a:xfrm>
            <a:off x="362824" y="3823856"/>
            <a:ext cx="1504412" cy="370567"/>
          </a:xfrm>
          <a:prstGeom prst="roundRect">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r>
              <a:rPr lang="en-US" sz="2000" dirty="0" smtClean="0">
                <a:solidFill>
                  <a:schemeClr val="bg2"/>
                </a:solidFill>
              </a:rPr>
              <a:t>EPT</a:t>
            </a:r>
            <a:endParaRPr lang="en-US" sz="2000" dirty="0">
              <a:solidFill>
                <a:schemeClr val="bg2"/>
              </a:solidFill>
            </a:endParaRPr>
          </a:p>
        </p:txBody>
      </p:sp>
      <p:sp>
        <p:nvSpPr>
          <p:cNvPr id="9" name="AutoShape 46"/>
          <p:cNvSpPr>
            <a:spLocks noChangeArrowheads="1"/>
          </p:cNvSpPr>
          <p:nvPr/>
        </p:nvSpPr>
        <p:spPr bwMode="auto">
          <a:xfrm>
            <a:off x="1517222" y="1395663"/>
            <a:ext cx="1632729" cy="1307972"/>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anchor="t"/>
          <a:lstStyle/>
          <a:p>
            <a:pPr algn="ctr"/>
            <a:r>
              <a:rPr lang="en-US" dirty="0" smtClean="0">
                <a:solidFill>
                  <a:schemeClr val="bg2"/>
                </a:solidFill>
              </a:rPr>
              <a:t>In/Out Guest</a:t>
            </a:r>
          </a:p>
          <a:p>
            <a:pPr algn="ctr"/>
            <a:r>
              <a:rPr lang="en-US" dirty="0" smtClean="0">
                <a:solidFill>
                  <a:schemeClr val="bg2"/>
                </a:solidFill>
              </a:rPr>
              <a:t>Introspection</a:t>
            </a:r>
            <a:endParaRPr lang="en-US" dirty="0">
              <a:solidFill>
                <a:schemeClr val="bg2"/>
              </a:solidFill>
            </a:endParaRPr>
          </a:p>
          <a:p>
            <a:pPr algn="ctr"/>
            <a:r>
              <a:rPr lang="en-US" dirty="0" smtClean="0">
                <a:solidFill>
                  <a:schemeClr val="bg2"/>
                </a:solidFill>
              </a:rPr>
              <a:t>Engine</a:t>
            </a:r>
            <a:endParaRPr lang="en-US" dirty="0">
              <a:solidFill>
                <a:schemeClr val="bg2"/>
              </a:solidFill>
            </a:endParaRPr>
          </a:p>
          <a:p>
            <a:endParaRPr lang="en-US" dirty="0">
              <a:solidFill>
                <a:schemeClr val="bg2"/>
              </a:solidFill>
            </a:endParaRPr>
          </a:p>
        </p:txBody>
      </p:sp>
      <p:sp>
        <p:nvSpPr>
          <p:cNvPr id="10" name="AutoShape 46"/>
          <p:cNvSpPr>
            <a:spLocks noChangeArrowheads="1"/>
          </p:cNvSpPr>
          <p:nvPr/>
        </p:nvSpPr>
        <p:spPr bwMode="auto">
          <a:xfrm>
            <a:off x="258253" y="1395663"/>
            <a:ext cx="1183012" cy="1307339"/>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anchor="t"/>
          <a:lstStyle/>
          <a:p>
            <a:pPr algn="ctr"/>
            <a:r>
              <a:rPr lang="en-US" dirty="0" smtClean="0">
                <a:solidFill>
                  <a:schemeClr val="bg2"/>
                </a:solidFill>
              </a:rPr>
              <a:t>Monitored</a:t>
            </a:r>
          </a:p>
          <a:p>
            <a:pPr algn="ctr"/>
            <a:r>
              <a:rPr lang="en-US" dirty="0" smtClean="0">
                <a:solidFill>
                  <a:schemeClr val="bg2"/>
                </a:solidFill>
              </a:rPr>
              <a:t>Memory </a:t>
            </a:r>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cxnSp>
        <p:nvCxnSpPr>
          <p:cNvPr id="11" name="Straight Arrow Connector 19"/>
          <p:cNvCxnSpPr>
            <a:cxnSpLocks noChangeShapeType="1"/>
          </p:cNvCxnSpPr>
          <p:nvPr/>
        </p:nvCxnSpPr>
        <p:spPr bwMode="auto">
          <a:xfrm>
            <a:off x="503291" y="2583049"/>
            <a:ext cx="0" cy="1122724"/>
          </a:xfrm>
          <a:prstGeom prst="straightConnector1">
            <a:avLst/>
          </a:prstGeom>
          <a:noFill/>
          <a:ln w="50800" algn="ctr">
            <a:solidFill>
              <a:schemeClr val="bg1">
                <a:lumMod val="60000"/>
                <a:lumOff val="40000"/>
              </a:schemeClr>
            </a:solidFill>
            <a:round/>
            <a:headEnd type="none" w="sm" len="sm"/>
            <a:tailEnd type="arrow" w="med" len="med"/>
          </a:ln>
        </p:spPr>
      </p:cxnSp>
      <p:sp>
        <p:nvSpPr>
          <p:cNvPr id="13" name="Lightning Bolt 12"/>
          <p:cNvSpPr/>
          <p:nvPr/>
        </p:nvSpPr>
        <p:spPr bwMode="auto">
          <a:xfrm flipH="1">
            <a:off x="533905" y="2093676"/>
            <a:ext cx="349497" cy="531479"/>
          </a:xfrm>
          <a:prstGeom prst="lightningBolt">
            <a:avLst/>
          </a:prstGeom>
          <a:solidFill>
            <a:srgbClr val="FF0000"/>
          </a:solidFill>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lang="en-US" b="1" dirty="0">
                <a:solidFill>
                  <a:schemeClr val="bg2"/>
                </a:solidFill>
              </a:rPr>
              <a:t>	       WRITE</a:t>
            </a:r>
          </a:p>
        </p:txBody>
      </p:sp>
      <p:sp>
        <p:nvSpPr>
          <p:cNvPr id="15" name="TextBox 34"/>
          <p:cNvSpPr txBox="1">
            <a:spLocks noChangeArrowheads="1"/>
          </p:cNvSpPr>
          <p:nvPr/>
        </p:nvSpPr>
        <p:spPr bwMode="auto">
          <a:xfrm>
            <a:off x="197922"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rgbClr val="FF0000"/>
                </a:solidFill>
              </a:rPr>
              <a:t>2 </a:t>
            </a:r>
            <a:endParaRPr lang="en-US" sz="2000" b="1" dirty="0">
              <a:solidFill>
                <a:srgbClr val="FF0000"/>
              </a:solidFill>
            </a:endParaRPr>
          </a:p>
        </p:txBody>
      </p:sp>
      <p:sp>
        <p:nvSpPr>
          <p:cNvPr id="17" name="AutoShape 46"/>
          <p:cNvSpPr>
            <a:spLocks noChangeArrowheads="1"/>
          </p:cNvSpPr>
          <p:nvPr/>
        </p:nvSpPr>
        <p:spPr bwMode="auto">
          <a:xfrm>
            <a:off x="3225678" y="1395662"/>
            <a:ext cx="1022912" cy="1307973"/>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anchor="ctr" anchorCtr="0"/>
          <a:lstStyle/>
          <a:p>
            <a:pPr algn="ctr"/>
            <a:r>
              <a:rPr lang="en-US" dirty="0" smtClean="0">
                <a:solidFill>
                  <a:schemeClr val="bg2"/>
                </a:solidFill>
              </a:rPr>
              <a:t>Memory </a:t>
            </a:r>
            <a:endParaRPr lang="en-US" dirty="0">
              <a:solidFill>
                <a:schemeClr val="bg2"/>
              </a:solidFill>
            </a:endParaRPr>
          </a:p>
          <a:p>
            <a:pPr algn="ctr"/>
            <a:r>
              <a:rPr lang="en-US" dirty="0">
                <a:solidFill>
                  <a:schemeClr val="bg2"/>
                </a:solidFill>
              </a:rPr>
              <a:t>View</a:t>
            </a:r>
          </a:p>
        </p:txBody>
      </p:sp>
      <p:sp>
        <p:nvSpPr>
          <p:cNvPr id="19" name="TextBox 40"/>
          <p:cNvSpPr txBox="1">
            <a:spLocks noChangeArrowheads="1"/>
          </p:cNvSpPr>
          <p:nvPr/>
        </p:nvSpPr>
        <p:spPr bwMode="auto">
          <a:xfrm>
            <a:off x="2957820"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4</a:t>
            </a:r>
            <a:endParaRPr lang="en-US" sz="2000" b="1" dirty="0">
              <a:solidFill>
                <a:schemeClr val="bg2"/>
              </a:solidFill>
            </a:endParaRPr>
          </a:p>
        </p:txBody>
      </p:sp>
      <p:sp>
        <p:nvSpPr>
          <p:cNvPr id="21" name="Rectangle 34"/>
          <p:cNvSpPr>
            <a:spLocks noChangeArrowheads="1"/>
          </p:cNvSpPr>
          <p:nvPr/>
        </p:nvSpPr>
        <p:spPr bwMode="auto">
          <a:xfrm>
            <a:off x="1517222" y="2332900"/>
            <a:ext cx="1632730" cy="359510"/>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45720" rIns="45720"/>
          <a:lstStyle/>
          <a:p>
            <a:pPr algn="ctr">
              <a:defRPr/>
            </a:pPr>
            <a:r>
              <a:rPr lang="en-US" dirty="0" smtClean="0">
                <a:solidFill>
                  <a:schemeClr val="bg2"/>
                </a:solidFill>
              </a:rPr>
              <a:t>Access Check</a:t>
            </a:r>
            <a:endParaRPr lang="en-US" dirty="0">
              <a:solidFill>
                <a:schemeClr val="bg2"/>
              </a:solidFill>
            </a:endParaRPr>
          </a:p>
        </p:txBody>
      </p:sp>
      <p:cxnSp>
        <p:nvCxnSpPr>
          <p:cNvPr id="22" name="Straight Arrow Connector 19"/>
          <p:cNvCxnSpPr>
            <a:cxnSpLocks noChangeShapeType="1"/>
          </p:cNvCxnSpPr>
          <p:nvPr/>
        </p:nvCxnSpPr>
        <p:spPr bwMode="auto">
          <a:xfrm flipH="1">
            <a:off x="1679402" y="2645376"/>
            <a:ext cx="13246" cy="1060397"/>
          </a:xfrm>
          <a:prstGeom prst="straightConnector1">
            <a:avLst/>
          </a:prstGeom>
          <a:noFill/>
          <a:ln w="50800" algn="ctr">
            <a:solidFill>
              <a:schemeClr val="bg1">
                <a:lumMod val="60000"/>
                <a:lumOff val="40000"/>
              </a:schemeClr>
            </a:solidFill>
            <a:prstDash val="sysDash"/>
            <a:round/>
            <a:headEnd type="none" w="sm" len="sm"/>
            <a:tailEnd type="arrow" w="med" len="med"/>
          </a:ln>
        </p:spPr>
      </p:cxnSp>
      <p:sp>
        <p:nvSpPr>
          <p:cNvPr id="23" name="TextBox 34"/>
          <p:cNvSpPr txBox="1">
            <a:spLocks noChangeArrowheads="1"/>
          </p:cNvSpPr>
          <p:nvPr/>
        </p:nvSpPr>
        <p:spPr bwMode="auto">
          <a:xfrm>
            <a:off x="1674176"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1</a:t>
            </a:r>
            <a:endParaRPr lang="en-US" sz="2000" b="1" dirty="0">
              <a:solidFill>
                <a:schemeClr val="bg2"/>
              </a:solidFill>
            </a:endParaRPr>
          </a:p>
        </p:txBody>
      </p:sp>
      <p:cxnSp>
        <p:nvCxnSpPr>
          <p:cNvPr id="24" name="Straight Arrow Connector 22"/>
          <p:cNvCxnSpPr>
            <a:cxnSpLocks noChangeShapeType="1"/>
          </p:cNvCxnSpPr>
          <p:nvPr/>
        </p:nvCxnSpPr>
        <p:spPr bwMode="auto">
          <a:xfrm flipV="1">
            <a:off x="3600565" y="2597798"/>
            <a:ext cx="0" cy="1100601"/>
          </a:xfrm>
          <a:prstGeom prst="straightConnector1">
            <a:avLst/>
          </a:prstGeom>
          <a:noFill/>
          <a:ln w="50800" algn="ctr">
            <a:solidFill>
              <a:schemeClr val="bg1">
                <a:lumMod val="60000"/>
                <a:lumOff val="40000"/>
              </a:schemeClr>
            </a:solidFill>
            <a:round/>
            <a:headEnd type="none" w="sm" len="sm"/>
            <a:tailEnd type="arrow" w="med" len="med"/>
          </a:ln>
        </p:spPr>
      </p:cxnSp>
      <p:sp>
        <p:nvSpPr>
          <p:cNvPr id="25" name="TextBox 43"/>
          <p:cNvSpPr txBox="1">
            <a:spLocks noChangeArrowheads="1"/>
          </p:cNvSpPr>
          <p:nvPr/>
        </p:nvSpPr>
        <p:spPr bwMode="auto">
          <a:xfrm>
            <a:off x="3280525"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5 </a:t>
            </a:r>
            <a:endParaRPr lang="en-US" sz="2000" b="1" dirty="0">
              <a:solidFill>
                <a:schemeClr val="bg2"/>
              </a:solidFill>
            </a:endParaRPr>
          </a:p>
        </p:txBody>
      </p:sp>
      <p:sp>
        <p:nvSpPr>
          <p:cNvPr id="28" name="Rectangle 34"/>
          <p:cNvSpPr>
            <a:spLocks noChangeArrowheads="1"/>
          </p:cNvSpPr>
          <p:nvPr/>
        </p:nvSpPr>
        <p:spPr bwMode="auto">
          <a:xfrm>
            <a:off x="2544809" y="3802563"/>
            <a:ext cx="1468423" cy="391860"/>
          </a:xfrm>
          <a:prstGeom prst="roundRect">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r>
              <a:rPr lang="en-US" sz="2000" dirty="0">
                <a:solidFill>
                  <a:schemeClr val="bg2"/>
                </a:solidFill>
              </a:rPr>
              <a:t>Emulation</a:t>
            </a:r>
          </a:p>
        </p:txBody>
      </p:sp>
      <p:sp>
        <p:nvSpPr>
          <p:cNvPr id="16" name="TextBox 43"/>
          <p:cNvSpPr txBox="1">
            <a:spLocks noChangeArrowheads="1"/>
          </p:cNvSpPr>
          <p:nvPr/>
        </p:nvSpPr>
        <p:spPr bwMode="auto">
          <a:xfrm>
            <a:off x="2304622"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3</a:t>
            </a:r>
            <a:endParaRPr lang="en-US" sz="2000" b="1" dirty="0">
              <a:solidFill>
                <a:schemeClr val="bg2"/>
              </a:solidFill>
            </a:endParaRPr>
          </a:p>
        </p:txBody>
      </p:sp>
      <p:cxnSp>
        <p:nvCxnSpPr>
          <p:cNvPr id="12" name="Straight Arrow Connector 22"/>
          <p:cNvCxnSpPr>
            <a:cxnSpLocks noChangeShapeType="1"/>
          </p:cNvCxnSpPr>
          <p:nvPr/>
        </p:nvCxnSpPr>
        <p:spPr bwMode="auto">
          <a:xfrm flipV="1">
            <a:off x="2639962" y="2642544"/>
            <a:ext cx="14749" cy="1041107"/>
          </a:xfrm>
          <a:prstGeom prst="straightConnector1">
            <a:avLst/>
          </a:prstGeom>
          <a:noFill/>
          <a:ln w="50800" algn="ctr">
            <a:solidFill>
              <a:schemeClr val="bg1">
                <a:lumMod val="60000"/>
                <a:lumOff val="40000"/>
              </a:schemeClr>
            </a:solidFill>
            <a:round/>
            <a:headEnd type="none" w="sm" len="sm"/>
            <a:tailEnd type="arrow" w="med" len="med"/>
          </a:ln>
        </p:spPr>
      </p:cxnSp>
      <p:cxnSp>
        <p:nvCxnSpPr>
          <p:cNvPr id="29" name="Straight Arrow Connector 29"/>
          <p:cNvCxnSpPr>
            <a:cxnSpLocks noChangeShapeType="1"/>
          </p:cNvCxnSpPr>
          <p:nvPr/>
        </p:nvCxnSpPr>
        <p:spPr bwMode="auto">
          <a:xfrm>
            <a:off x="3895898" y="2615503"/>
            <a:ext cx="15341" cy="1090270"/>
          </a:xfrm>
          <a:prstGeom prst="straightConnector1">
            <a:avLst/>
          </a:prstGeom>
          <a:noFill/>
          <a:ln w="50800" algn="ctr">
            <a:solidFill>
              <a:schemeClr val="bg1">
                <a:lumMod val="60000"/>
                <a:lumOff val="40000"/>
              </a:schemeClr>
            </a:solidFill>
            <a:round/>
            <a:headEnd type="none" w="sm" len="sm"/>
            <a:tailEnd type="arrow" w="med" len="med"/>
          </a:ln>
        </p:spPr>
      </p:cxnSp>
      <p:sp>
        <p:nvSpPr>
          <p:cNvPr id="30" name="TextBox 40"/>
          <p:cNvSpPr txBox="1">
            <a:spLocks noChangeArrowheads="1"/>
          </p:cNvSpPr>
          <p:nvPr/>
        </p:nvSpPr>
        <p:spPr bwMode="auto">
          <a:xfrm>
            <a:off x="3907879"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6</a:t>
            </a:r>
            <a:endParaRPr lang="en-US" sz="2000" b="1" dirty="0">
              <a:solidFill>
                <a:schemeClr val="bg2"/>
              </a:solidFill>
            </a:endParaRPr>
          </a:p>
        </p:txBody>
      </p:sp>
      <p:cxnSp>
        <p:nvCxnSpPr>
          <p:cNvPr id="31" name="Straight Arrow Connector 22"/>
          <p:cNvCxnSpPr>
            <a:cxnSpLocks noChangeShapeType="1"/>
          </p:cNvCxnSpPr>
          <p:nvPr/>
        </p:nvCxnSpPr>
        <p:spPr bwMode="auto">
          <a:xfrm flipV="1">
            <a:off x="883402" y="2583050"/>
            <a:ext cx="0" cy="1122723"/>
          </a:xfrm>
          <a:prstGeom prst="straightConnector1">
            <a:avLst/>
          </a:prstGeom>
          <a:noFill/>
          <a:ln w="50800" algn="ctr">
            <a:solidFill>
              <a:schemeClr val="bg1">
                <a:lumMod val="60000"/>
                <a:lumOff val="40000"/>
              </a:schemeClr>
            </a:solidFill>
            <a:round/>
            <a:headEnd type="none" w="sm" len="sm"/>
            <a:tailEnd type="arrow" w="med" len="med"/>
          </a:ln>
        </p:spPr>
      </p:cxnSp>
      <p:sp>
        <p:nvSpPr>
          <p:cNvPr id="32" name="TextBox 43"/>
          <p:cNvSpPr txBox="1">
            <a:spLocks noChangeArrowheads="1"/>
          </p:cNvSpPr>
          <p:nvPr/>
        </p:nvSpPr>
        <p:spPr bwMode="auto">
          <a:xfrm>
            <a:off x="883401" y="2843784"/>
            <a:ext cx="320040" cy="307777"/>
          </a:xfrm>
          <a:prstGeom prst="rect">
            <a:avLst/>
          </a:prstGeom>
          <a:noFill/>
          <a:ln w="9525">
            <a:noFill/>
            <a:miter lim="800000"/>
            <a:headEnd/>
            <a:tailEnd/>
          </a:ln>
        </p:spPr>
        <p:txBody>
          <a:bodyPr wrap="square" tIns="0" bIns="0" anchor="ctr" anchorCtr="0">
            <a:spAutoFit/>
          </a:bodyPr>
          <a:lstStyle/>
          <a:p>
            <a:pPr algn="ctr"/>
            <a:r>
              <a:rPr lang="en-US" sz="2000" b="1" dirty="0">
                <a:solidFill>
                  <a:schemeClr val="bg2"/>
                </a:solidFill>
              </a:rPr>
              <a:t>7</a:t>
            </a:r>
            <a:r>
              <a:rPr lang="en-US" sz="2000" b="1" dirty="0" smtClean="0">
                <a:solidFill>
                  <a:schemeClr val="bg2"/>
                </a:solidFill>
              </a:rPr>
              <a:t> </a:t>
            </a:r>
            <a:endParaRPr lang="en-US" sz="2000" b="1" dirty="0">
              <a:solidFill>
                <a:schemeClr val="bg2"/>
              </a:solidFill>
            </a:endParaRPr>
          </a:p>
        </p:txBody>
      </p:sp>
      <p:cxnSp>
        <p:nvCxnSpPr>
          <p:cNvPr id="18" name="Straight Arrow Connector 29"/>
          <p:cNvCxnSpPr>
            <a:cxnSpLocks noChangeShapeType="1"/>
          </p:cNvCxnSpPr>
          <p:nvPr/>
        </p:nvCxnSpPr>
        <p:spPr bwMode="auto">
          <a:xfrm>
            <a:off x="2951617" y="2664666"/>
            <a:ext cx="6203" cy="1041107"/>
          </a:xfrm>
          <a:prstGeom prst="straightConnector1">
            <a:avLst/>
          </a:prstGeom>
          <a:noFill/>
          <a:ln w="50800" algn="ctr">
            <a:solidFill>
              <a:schemeClr val="bg1">
                <a:lumMod val="60000"/>
                <a:lumOff val="40000"/>
              </a:schemeClr>
            </a:solidFill>
            <a:round/>
            <a:headEnd type="none" w="sm" len="sm"/>
            <a:tailEnd type="arrow" w="med" len="med"/>
          </a:ln>
        </p:spPr>
      </p:cxnSp>
    </p:spTree>
    <p:extLst>
      <p:ext uri="{BB962C8B-B14F-4D97-AF65-F5344CB8AC3E}">
        <p14:creationId xmlns:p14="http://schemas.microsoft.com/office/powerpoint/2010/main" val="366086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7"/>
          <p:cNvSpPr>
            <a:spLocks noChangeArrowheads="1"/>
          </p:cNvSpPr>
          <p:nvPr/>
        </p:nvSpPr>
        <p:spPr bwMode="auto">
          <a:xfrm>
            <a:off x="139215" y="3338789"/>
            <a:ext cx="4450712" cy="1166861"/>
          </a:xfrm>
          <a:prstGeom prst="roundRect">
            <a:avLst>
              <a:gd name="adj" fmla="val 6522"/>
            </a:avLst>
          </a:prstGeom>
          <a:ln>
            <a:headEnd/>
            <a:tailEnd/>
          </a:ln>
        </p:spPr>
        <p:style>
          <a:lnRef idx="1">
            <a:schemeClr val="dk1"/>
          </a:lnRef>
          <a:fillRef idx="2">
            <a:schemeClr val="dk1"/>
          </a:fillRef>
          <a:effectRef idx="1">
            <a:schemeClr val="dk1"/>
          </a:effectRef>
          <a:fontRef idx="minor">
            <a:schemeClr val="dk1"/>
          </a:fontRef>
        </p:style>
        <p:txBody>
          <a:bodyPr anchor="b" anchorCtr="0"/>
          <a:lstStyle/>
          <a:p>
            <a:pPr>
              <a:lnSpc>
                <a:spcPct val="80000"/>
              </a:lnSpc>
              <a:buClr>
                <a:srgbClr val="A6CAE1"/>
              </a:buClr>
              <a:buFont typeface="Wingdings" pitchFamily="2" charset="2"/>
              <a:buNone/>
            </a:pPr>
            <a:r>
              <a:rPr lang="en-US" b="1" dirty="0" smtClean="0">
                <a:solidFill>
                  <a:schemeClr val="bg2"/>
                </a:solidFill>
              </a:rPr>
              <a:t>Hypervisor</a:t>
            </a:r>
            <a:endParaRPr lang="en-US" b="1" dirty="0">
              <a:solidFill>
                <a:schemeClr val="bg2"/>
              </a:solidFill>
            </a:endParaRPr>
          </a:p>
        </p:txBody>
      </p:sp>
      <p:sp>
        <p:nvSpPr>
          <p:cNvPr id="2" name="Title 1"/>
          <p:cNvSpPr>
            <a:spLocks noGrp="1"/>
          </p:cNvSpPr>
          <p:nvPr>
            <p:ph type="title"/>
          </p:nvPr>
        </p:nvSpPr>
        <p:spPr/>
        <p:txBody>
          <a:bodyPr>
            <a:normAutofit/>
          </a:bodyPr>
          <a:lstStyle/>
          <a:p>
            <a:r>
              <a:rPr lang="en-US" dirty="0"/>
              <a:t>Accelerating Induced Events</a:t>
            </a:r>
          </a:p>
        </p:txBody>
      </p:sp>
      <p:sp>
        <p:nvSpPr>
          <p:cNvPr id="4" name="Content Placeholder 3"/>
          <p:cNvSpPr>
            <a:spLocks noGrp="1"/>
          </p:cNvSpPr>
          <p:nvPr>
            <p:ph idx="1"/>
          </p:nvPr>
        </p:nvSpPr>
        <p:spPr>
          <a:xfrm>
            <a:off x="4681759" y="873768"/>
            <a:ext cx="4426381" cy="3782961"/>
          </a:xfrm>
        </p:spPr>
        <p:txBody>
          <a:bodyPr>
            <a:noAutofit/>
          </a:bodyPr>
          <a:lstStyle/>
          <a:p>
            <a:r>
              <a:rPr lang="en-US" b="1" dirty="0" smtClean="0"/>
              <a:t>Virtualization </a:t>
            </a:r>
            <a:r>
              <a:rPr lang="en-US" b="1" dirty="0"/>
              <a:t>Exception (#VE</a:t>
            </a:r>
            <a:r>
              <a:rPr lang="en-US" b="1" dirty="0" smtClean="0"/>
              <a:t>) </a:t>
            </a:r>
            <a:r>
              <a:rPr lang="en-US" dirty="0" smtClean="0"/>
              <a:t>mutates </a:t>
            </a:r>
            <a:r>
              <a:rPr lang="en-US" dirty="0"/>
              <a:t>EPT violations into a new </a:t>
            </a:r>
            <a:r>
              <a:rPr lang="en-US" dirty="0" smtClean="0"/>
              <a:t>Intel® Architecture </a:t>
            </a:r>
            <a:r>
              <a:rPr lang="en-US" dirty="0"/>
              <a:t>exception – delivered through guest IDT</a:t>
            </a:r>
          </a:p>
          <a:p>
            <a:r>
              <a:rPr lang="en-US" dirty="0" smtClean="0"/>
              <a:t>Hypervisor explicit opt-in to #VE</a:t>
            </a:r>
            <a:endParaRPr lang="en-US" dirty="0"/>
          </a:p>
          <a:p>
            <a:r>
              <a:rPr lang="en-US" dirty="0" smtClean="0"/>
              <a:t>Data </a:t>
            </a:r>
            <a:r>
              <a:rPr lang="en-US" dirty="0"/>
              <a:t>access </a:t>
            </a:r>
            <a:r>
              <a:rPr lang="en-US" dirty="0" smtClean="0"/>
              <a:t>introspection causes </a:t>
            </a:r>
            <a:r>
              <a:rPr lang="en-US" dirty="0"/>
              <a:t>#VE instead of </a:t>
            </a:r>
            <a:r>
              <a:rPr lang="en-US" dirty="0" smtClean="0"/>
              <a:t>VMexit</a:t>
            </a:r>
            <a:endParaRPr lang="en-US" dirty="0"/>
          </a:p>
          <a:p>
            <a:r>
              <a:rPr lang="en-US" dirty="0"/>
              <a:t>Guest monitoring agent can </a:t>
            </a:r>
            <a:r>
              <a:rPr lang="en-US" b="1" dirty="0"/>
              <a:t>emulate</a:t>
            </a:r>
            <a:r>
              <a:rPr lang="en-US" dirty="0"/>
              <a:t> in guest </a:t>
            </a:r>
            <a:r>
              <a:rPr lang="en-US" b="1" dirty="0"/>
              <a:t>OR</a:t>
            </a:r>
            <a:r>
              <a:rPr lang="en-US" dirty="0"/>
              <a:t> use VMFUNC to </a:t>
            </a:r>
            <a:r>
              <a:rPr lang="en-US" b="1" dirty="0"/>
              <a:t>single step </a:t>
            </a:r>
            <a:r>
              <a:rPr lang="en-US" dirty="0"/>
              <a:t>access</a:t>
            </a:r>
          </a:p>
        </p:txBody>
      </p:sp>
      <p:sp>
        <p:nvSpPr>
          <p:cNvPr id="6" name="AutoShape 12"/>
          <p:cNvSpPr>
            <a:spLocks noChangeArrowheads="1"/>
          </p:cNvSpPr>
          <p:nvPr/>
        </p:nvSpPr>
        <p:spPr bwMode="auto">
          <a:xfrm>
            <a:off x="131454" y="936523"/>
            <a:ext cx="4458473" cy="2264396"/>
          </a:xfrm>
          <a:prstGeom prst="roundRect">
            <a:avLst>
              <a:gd name="adj" fmla="val 6042"/>
            </a:avLst>
          </a:prstGeom>
          <a:ln>
            <a:headEnd/>
            <a:tailEnd/>
          </a:ln>
        </p:spPr>
        <p:style>
          <a:lnRef idx="1">
            <a:schemeClr val="dk1"/>
          </a:lnRef>
          <a:fillRef idx="2">
            <a:schemeClr val="dk1"/>
          </a:fillRef>
          <a:effectRef idx="1">
            <a:schemeClr val="dk1"/>
          </a:effectRef>
          <a:fontRef idx="minor">
            <a:schemeClr val="dk1"/>
          </a:fontRef>
        </p:style>
        <p:txBody>
          <a:bodyPr/>
          <a:lstStyle/>
          <a:p>
            <a:pPr eaLnBrk="0" hangingPunct="0">
              <a:lnSpc>
                <a:spcPct val="80000"/>
              </a:lnSpc>
              <a:buClr>
                <a:srgbClr val="A6CAE1"/>
              </a:buClr>
              <a:defRPr/>
            </a:pPr>
            <a:r>
              <a:rPr lang="en-US" b="1" dirty="0" smtClean="0">
                <a:solidFill>
                  <a:schemeClr val="bg2"/>
                </a:solidFill>
              </a:rPr>
              <a:t>Guest Kernel</a:t>
            </a:r>
            <a:r>
              <a:rPr lang="en-US" b="1" dirty="0">
                <a:solidFill>
                  <a:schemeClr val="bg2"/>
                </a:solidFill>
              </a:rPr>
              <a:t>	</a:t>
            </a:r>
          </a:p>
        </p:txBody>
      </p:sp>
      <p:sp>
        <p:nvSpPr>
          <p:cNvPr id="8" name="AutoShape 46"/>
          <p:cNvSpPr>
            <a:spLocks noChangeArrowheads="1"/>
          </p:cNvSpPr>
          <p:nvPr/>
        </p:nvSpPr>
        <p:spPr bwMode="auto">
          <a:xfrm>
            <a:off x="1633311" y="1443994"/>
            <a:ext cx="1602781" cy="1571200"/>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en-US" dirty="0" smtClean="0">
              <a:solidFill>
                <a:schemeClr val="bg2"/>
              </a:solidFill>
            </a:endParaRPr>
          </a:p>
          <a:p>
            <a:pPr algn="ctr"/>
            <a:endParaRPr lang="en-US" dirty="0" smtClean="0">
              <a:solidFill>
                <a:schemeClr val="bg2"/>
              </a:solidFill>
            </a:endParaRPr>
          </a:p>
          <a:p>
            <a:pPr algn="ctr"/>
            <a:endParaRPr lang="en-US" dirty="0">
              <a:solidFill>
                <a:schemeClr val="bg2"/>
              </a:solidFill>
            </a:endParaRPr>
          </a:p>
          <a:p>
            <a:pPr algn="ctr"/>
            <a:endParaRPr lang="en-US" dirty="0" smtClean="0">
              <a:solidFill>
                <a:schemeClr val="bg2"/>
              </a:solidFill>
            </a:endParaRPr>
          </a:p>
          <a:p>
            <a:pPr algn="ctr"/>
            <a:endParaRPr lang="en-US" dirty="0">
              <a:solidFill>
                <a:schemeClr val="bg2"/>
              </a:solidFill>
            </a:endParaRPr>
          </a:p>
          <a:p>
            <a:pPr algn="ctr"/>
            <a:endParaRPr lang="en-US" dirty="0" smtClean="0">
              <a:solidFill>
                <a:schemeClr val="bg2"/>
              </a:solidFill>
            </a:endParaRPr>
          </a:p>
          <a:p>
            <a:pPr algn="ctr"/>
            <a:endParaRPr lang="en-US" dirty="0">
              <a:solidFill>
                <a:schemeClr val="bg2"/>
              </a:solidFill>
            </a:endParaRPr>
          </a:p>
          <a:p>
            <a:pPr algn="ctr"/>
            <a:r>
              <a:rPr lang="en-US" dirty="0" smtClean="0">
                <a:solidFill>
                  <a:schemeClr val="bg2"/>
                </a:solidFill>
              </a:rPr>
              <a:t>Introspection</a:t>
            </a:r>
          </a:p>
          <a:p>
            <a:pPr algn="ctr"/>
            <a:endParaRPr lang="en-US" sz="600" dirty="0" smtClean="0">
              <a:solidFill>
                <a:schemeClr val="bg2"/>
              </a:solidFill>
            </a:endParaRPr>
          </a:p>
          <a:p>
            <a:pPr algn="ctr"/>
            <a:r>
              <a:rPr lang="en-US" dirty="0" smtClean="0">
                <a:solidFill>
                  <a:schemeClr val="bg2"/>
                </a:solidFill>
              </a:rPr>
              <a:t>Engine</a:t>
            </a:r>
          </a:p>
          <a:p>
            <a:pPr algn="ctr"/>
            <a:endParaRPr lang="en-US" dirty="0" smtClean="0">
              <a:solidFill>
                <a:schemeClr val="bg2"/>
              </a:solidFill>
            </a:endParaRPr>
          </a:p>
          <a:p>
            <a:pPr algn="ctr"/>
            <a:endParaRPr lang="en-US" dirty="0">
              <a:solidFill>
                <a:schemeClr val="bg2"/>
              </a:solidFill>
            </a:endParaRPr>
          </a:p>
          <a:p>
            <a:pPr algn="ctr"/>
            <a:endParaRPr lang="en-US" dirty="0" smtClean="0">
              <a:solidFill>
                <a:schemeClr val="bg2"/>
              </a:solidFill>
            </a:endParaRPr>
          </a:p>
          <a:p>
            <a:pPr algn="ctr"/>
            <a:endParaRPr lang="en-US" dirty="0">
              <a:solidFill>
                <a:schemeClr val="bg2"/>
              </a:solidFill>
            </a:endParaRPr>
          </a:p>
        </p:txBody>
      </p:sp>
      <p:sp>
        <p:nvSpPr>
          <p:cNvPr id="9" name="AutoShape 46"/>
          <p:cNvSpPr>
            <a:spLocks noChangeArrowheads="1"/>
          </p:cNvSpPr>
          <p:nvPr/>
        </p:nvSpPr>
        <p:spPr bwMode="auto">
          <a:xfrm>
            <a:off x="244318" y="1440116"/>
            <a:ext cx="1194680" cy="1575078"/>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lIns="45720" rIns="45720" anchor="ctr"/>
          <a:lstStyle/>
          <a:p>
            <a:pPr algn="ctr"/>
            <a:endParaRPr lang="en-US" dirty="0" smtClean="0">
              <a:solidFill>
                <a:schemeClr val="bg2"/>
              </a:solidFill>
            </a:endParaRPr>
          </a:p>
          <a:p>
            <a:pPr algn="ctr"/>
            <a:endParaRPr lang="en-US" dirty="0">
              <a:solidFill>
                <a:schemeClr val="bg2"/>
              </a:solidFill>
            </a:endParaRPr>
          </a:p>
          <a:p>
            <a:pPr algn="ctr"/>
            <a:endParaRPr lang="en-US" dirty="0" smtClean="0">
              <a:solidFill>
                <a:schemeClr val="bg2"/>
              </a:solidFill>
            </a:endParaRPr>
          </a:p>
          <a:p>
            <a:pPr algn="ctr"/>
            <a:r>
              <a:rPr lang="en-US" dirty="0" smtClean="0">
                <a:solidFill>
                  <a:schemeClr val="bg2"/>
                </a:solidFill>
              </a:rPr>
              <a:t>Monitored</a:t>
            </a:r>
            <a:endParaRPr lang="en-US" dirty="0">
              <a:solidFill>
                <a:schemeClr val="bg2"/>
              </a:solidFill>
            </a:endParaRPr>
          </a:p>
          <a:p>
            <a:pPr algn="ctr"/>
            <a:r>
              <a:rPr lang="en-US" dirty="0" smtClean="0">
                <a:solidFill>
                  <a:schemeClr val="bg2"/>
                </a:solidFill>
              </a:rPr>
              <a:t>Memory</a:t>
            </a:r>
            <a:endParaRPr lang="en-US" dirty="0">
              <a:solidFill>
                <a:schemeClr val="bg2"/>
              </a:solidFill>
            </a:endParaRPr>
          </a:p>
        </p:txBody>
      </p:sp>
      <p:sp>
        <p:nvSpPr>
          <p:cNvPr id="16" name="AutoShape 46"/>
          <p:cNvSpPr>
            <a:spLocks noChangeArrowheads="1"/>
          </p:cNvSpPr>
          <p:nvPr/>
        </p:nvSpPr>
        <p:spPr bwMode="auto">
          <a:xfrm>
            <a:off x="3409299" y="1446926"/>
            <a:ext cx="1008542" cy="1568268"/>
          </a:xfrm>
          <a:prstGeom prst="roundRect">
            <a:avLst>
              <a:gd name="adj" fmla="val 16667"/>
            </a:avLst>
          </a:prstGeom>
          <a:solidFill>
            <a:schemeClr val="tx2"/>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dirty="0" smtClean="0">
                <a:solidFill>
                  <a:schemeClr val="bg2"/>
                </a:solidFill>
              </a:rPr>
              <a:t>Memory</a:t>
            </a:r>
            <a:endParaRPr lang="en-US" dirty="0">
              <a:solidFill>
                <a:schemeClr val="bg2"/>
              </a:solidFill>
            </a:endParaRPr>
          </a:p>
          <a:p>
            <a:pPr algn="ctr"/>
            <a:r>
              <a:rPr lang="en-US" dirty="0">
                <a:solidFill>
                  <a:schemeClr val="bg2"/>
                </a:solidFill>
              </a:rPr>
              <a:t>View</a:t>
            </a:r>
          </a:p>
        </p:txBody>
      </p:sp>
      <p:cxnSp>
        <p:nvCxnSpPr>
          <p:cNvPr id="18" name="Straight Arrow Connector 17"/>
          <p:cNvCxnSpPr/>
          <p:nvPr/>
        </p:nvCxnSpPr>
        <p:spPr bwMode="auto">
          <a:xfrm>
            <a:off x="3073027" y="1837456"/>
            <a:ext cx="840543" cy="6434"/>
          </a:xfrm>
          <a:prstGeom prst="straightConnector1">
            <a:avLst/>
          </a:prstGeom>
          <a:solidFill>
            <a:schemeClr val="accent1"/>
          </a:solidFill>
          <a:ln w="50800" cap="flat" cmpd="sng" algn="ctr">
            <a:solidFill>
              <a:schemeClr val="bg1">
                <a:lumMod val="60000"/>
                <a:lumOff val="40000"/>
              </a:schemeClr>
            </a:solidFill>
            <a:prstDash val="sysDash"/>
            <a:round/>
            <a:headEnd type="none" w="sm" len="sm"/>
            <a:tailEnd type="arrow"/>
          </a:ln>
          <a:effectLst/>
        </p:spPr>
      </p:cxnSp>
      <p:sp>
        <p:nvSpPr>
          <p:cNvPr id="22" name="Rectangle 34"/>
          <p:cNvSpPr>
            <a:spLocks noChangeArrowheads="1"/>
          </p:cNvSpPr>
          <p:nvPr/>
        </p:nvSpPr>
        <p:spPr bwMode="auto">
          <a:xfrm>
            <a:off x="1889495" y="1730755"/>
            <a:ext cx="1100665" cy="583051"/>
          </a:xfrm>
          <a:prstGeom prst="roundRect">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2"/>
                </a:solidFill>
              </a:rPr>
              <a:t>Access</a:t>
            </a:r>
            <a:br>
              <a:rPr lang="en-US" dirty="0" smtClean="0">
                <a:solidFill>
                  <a:schemeClr val="bg2"/>
                </a:solidFill>
              </a:rPr>
            </a:br>
            <a:r>
              <a:rPr lang="en-US" dirty="0" smtClean="0">
                <a:solidFill>
                  <a:schemeClr val="bg2"/>
                </a:solidFill>
              </a:rPr>
              <a:t>Policy</a:t>
            </a:r>
            <a:endParaRPr lang="en-US" dirty="0">
              <a:solidFill>
                <a:schemeClr val="bg2"/>
              </a:solidFill>
            </a:endParaRPr>
          </a:p>
        </p:txBody>
      </p:sp>
      <p:sp>
        <p:nvSpPr>
          <p:cNvPr id="17" name="Rectangle 16"/>
          <p:cNvSpPr/>
          <p:nvPr/>
        </p:nvSpPr>
        <p:spPr>
          <a:xfrm>
            <a:off x="2662549" y="1319650"/>
            <a:ext cx="1187639" cy="33181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bg2"/>
                </a:solidFill>
              </a:rPr>
              <a:t>VMFUNC</a:t>
            </a:r>
          </a:p>
        </p:txBody>
      </p:sp>
      <p:sp>
        <p:nvSpPr>
          <p:cNvPr id="32" name="Rectangle 31"/>
          <p:cNvSpPr/>
          <p:nvPr/>
        </p:nvSpPr>
        <p:spPr>
          <a:xfrm>
            <a:off x="1201203" y="1329726"/>
            <a:ext cx="754819" cy="33181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bg2"/>
                </a:solidFill>
              </a:rPr>
              <a:t>#VE</a:t>
            </a:r>
          </a:p>
        </p:txBody>
      </p:sp>
      <p:cxnSp>
        <p:nvCxnSpPr>
          <p:cNvPr id="14" name="Straight Arrow Connector 13"/>
          <p:cNvCxnSpPr/>
          <p:nvPr/>
        </p:nvCxnSpPr>
        <p:spPr bwMode="auto">
          <a:xfrm flipV="1">
            <a:off x="1311186" y="1853966"/>
            <a:ext cx="535785" cy="11732"/>
          </a:xfrm>
          <a:prstGeom prst="straightConnector1">
            <a:avLst/>
          </a:prstGeom>
          <a:solidFill>
            <a:schemeClr val="accent1"/>
          </a:solidFill>
          <a:ln w="50800" cap="flat" cmpd="sng" algn="ctr">
            <a:solidFill>
              <a:schemeClr val="bg1">
                <a:lumMod val="60000"/>
                <a:lumOff val="40000"/>
              </a:schemeClr>
            </a:solidFill>
            <a:prstDash val="solid"/>
            <a:round/>
            <a:headEnd type="none" w="sm" len="sm"/>
            <a:tailEnd type="arrow"/>
          </a:ln>
          <a:effectLst/>
        </p:spPr>
      </p:cxnSp>
      <p:sp>
        <p:nvSpPr>
          <p:cNvPr id="33" name="Rectangle 34"/>
          <p:cNvSpPr>
            <a:spLocks noChangeArrowheads="1"/>
          </p:cNvSpPr>
          <p:nvPr/>
        </p:nvSpPr>
        <p:spPr bwMode="auto">
          <a:xfrm>
            <a:off x="1742173" y="3594122"/>
            <a:ext cx="1363266" cy="62645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2"/>
                </a:solidFill>
              </a:rPr>
              <a:t>EPT Domains</a:t>
            </a:r>
          </a:p>
        </p:txBody>
      </p:sp>
      <p:sp>
        <p:nvSpPr>
          <p:cNvPr id="29" name="Rectangle 34"/>
          <p:cNvSpPr>
            <a:spLocks noChangeArrowheads="1"/>
          </p:cNvSpPr>
          <p:nvPr/>
        </p:nvSpPr>
        <p:spPr bwMode="auto">
          <a:xfrm>
            <a:off x="1857871" y="3674453"/>
            <a:ext cx="1363266" cy="62645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2"/>
                </a:solidFill>
              </a:rPr>
              <a:t>EPT Domains</a:t>
            </a:r>
          </a:p>
        </p:txBody>
      </p:sp>
      <p:sp>
        <p:nvSpPr>
          <p:cNvPr id="35" name="Lightning Bolt 34"/>
          <p:cNvSpPr/>
          <p:nvPr/>
        </p:nvSpPr>
        <p:spPr bwMode="auto">
          <a:xfrm flipH="1">
            <a:off x="433802" y="1529120"/>
            <a:ext cx="349497" cy="531479"/>
          </a:xfrm>
          <a:prstGeom prst="lightningBolt">
            <a:avLst/>
          </a:prstGeom>
          <a:solidFill>
            <a:srgbClr val="FF0000"/>
          </a:solidFill>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lang="en-US" b="1" dirty="0">
                <a:solidFill>
                  <a:schemeClr val="bg2"/>
                </a:solidFill>
              </a:rPr>
              <a:t>	       WRITE</a:t>
            </a:r>
          </a:p>
        </p:txBody>
      </p:sp>
      <p:sp>
        <p:nvSpPr>
          <p:cNvPr id="36" name="TextBox 34"/>
          <p:cNvSpPr txBox="1">
            <a:spLocks noChangeArrowheads="1"/>
          </p:cNvSpPr>
          <p:nvPr/>
        </p:nvSpPr>
        <p:spPr bwMode="auto">
          <a:xfrm>
            <a:off x="1056523" y="1927330"/>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rgbClr val="FF0000"/>
                </a:solidFill>
              </a:rPr>
              <a:t>2 </a:t>
            </a:r>
            <a:endParaRPr lang="en-US" sz="2000" b="1" dirty="0">
              <a:solidFill>
                <a:srgbClr val="FF0000"/>
              </a:solidFill>
            </a:endParaRPr>
          </a:p>
        </p:txBody>
      </p:sp>
      <p:sp>
        <p:nvSpPr>
          <p:cNvPr id="37" name="TextBox 40"/>
          <p:cNvSpPr txBox="1">
            <a:spLocks noChangeArrowheads="1"/>
          </p:cNvSpPr>
          <p:nvPr/>
        </p:nvSpPr>
        <p:spPr bwMode="auto">
          <a:xfrm>
            <a:off x="4035498" y="2530122"/>
            <a:ext cx="297132"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4</a:t>
            </a:r>
            <a:endParaRPr lang="en-US" sz="2000" b="1" dirty="0">
              <a:solidFill>
                <a:schemeClr val="bg2"/>
              </a:solidFill>
            </a:endParaRPr>
          </a:p>
        </p:txBody>
      </p:sp>
      <p:sp>
        <p:nvSpPr>
          <p:cNvPr id="38" name="TextBox 34"/>
          <p:cNvSpPr txBox="1">
            <a:spLocks noChangeArrowheads="1"/>
          </p:cNvSpPr>
          <p:nvPr/>
        </p:nvSpPr>
        <p:spPr bwMode="auto">
          <a:xfrm>
            <a:off x="1461179" y="3374649"/>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1</a:t>
            </a:r>
            <a:endParaRPr lang="en-US" sz="2000" b="1" dirty="0">
              <a:solidFill>
                <a:schemeClr val="bg2"/>
              </a:solidFill>
            </a:endParaRPr>
          </a:p>
        </p:txBody>
      </p:sp>
      <p:sp>
        <p:nvSpPr>
          <p:cNvPr id="39" name="TextBox 43"/>
          <p:cNvSpPr txBox="1">
            <a:spLocks noChangeArrowheads="1"/>
          </p:cNvSpPr>
          <p:nvPr/>
        </p:nvSpPr>
        <p:spPr bwMode="auto">
          <a:xfrm>
            <a:off x="3105439" y="973331"/>
            <a:ext cx="320040" cy="307777"/>
          </a:xfrm>
          <a:prstGeom prst="rect">
            <a:avLst/>
          </a:prstGeom>
          <a:noFill/>
          <a:ln w="9525">
            <a:noFill/>
            <a:miter lim="800000"/>
            <a:headEnd/>
            <a:tailEnd/>
          </a:ln>
        </p:spPr>
        <p:txBody>
          <a:bodyPr wrap="square" tIns="0" bIns="0" anchor="ctr" anchorCtr="0">
            <a:spAutoFit/>
          </a:bodyPr>
          <a:lstStyle/>
          <a:p>
            <a:pPr algn="ctr"/>
            <a:r>
              <a:rPr lang="en-US" sz="2000" b="1" dirty="0" smtClean="0">
                <a:solidFill>
                  <a:schemeClr val="bg2"/>
                </a:solidFill>
              </a:rPr>
              <a:t>3</a:t>
            </a:r>
            <a:endParaRPr lang="en-US" sz="2000" b="1" dirty="0">
              <a:solidFill>
                <a:schemeClr val="bg2"/>
              </a:solidFill>
            </a:endParaRPr>
          </a:p>
        </p:txBody>
      </p:sp>
      <p:cxnSp>
        <p:nvCxnSpPr>
          <p:cNvPr id="15" name="Straight Arrow Connector 14"/>
          <p:cNvCxnSpPr/>
          <p:nvPr/>
        </p:nvCxnSpPr>
        <p:spPr bwMode="auto">
          <a:xfrm flipH="1">
            <a:off x="1313625" y="2653553"/>
            <a:ext cx="873761" cy="3053"/>
          </a:xfrm>
          <a:prstGeom prst="straightConnector1">
            <a:avLst/>
          </a:prstGeom>
          <a:solidFill>
            <a:schemeClr val="accent1"/>
          </a:solidFill>
          <a:ln w="50800" cap="flat" cmpd="sng" algn="ctr">
            <a:solidFill>
              <a:schemeClr val="bg1">
                <a:lumMod val="60000"/>
                <a:lumOff val="40000"/>
              </a:schemeClr>
            </a:solidFill>
            <a:prstDash val="solid"/>
            <a:round/>
            <a:headEnd type="none" w="sm" len="sm"/>
            <a:tailEnd type="arrow"/>
          </a:ln>
          <a:effectLst/>
        </p:spPr>
      </p:cxnSp>
      <p:cxnSp>
        <p:nvCxnSpPr>
          <p:cNvPr id="24" name="Straight Arrow Connector 19"/>
          <p:cNvCxnSpPr>
            <a:cxnSpLocks noChangeShapeType="1"/>
          </p:cNvCxnSpPr>
          <p:nvPr/>
        </p:nvCxnSpPr>
        <p:spPr bwMode="auto">
          <a:xfrm flipH="1">
            <a:off x="1846971" y="2828003"/>
            <a:ext cx="10900" cy="880387"/>
          </a:xfrm>
          <a:prstGeom prst="straightConnector1">
            <a:avLst/>
          </a:prstGeom>
          <a:noFill/>
          <a:ln w="50800" algn="ctr">
            <a:solidFill>
              <a:schemeClr val="bg1">
                <a:lumMod val="60000"/>
                <a:lumOff val="40000"/>
              </a:schemeClr>
            </a:solidFill>
            <a:prstDash val="sysDash"/>
            <a:round/>
            <a:headEnd type="none" w="sm" len="sm"/>
            <a:tailEnd type="arrow" w="med" len="med"/>
          </a:ln>
        </p:spPr>
      </p:cxnSp>
      <p:sp>
        <p:nvSpPr>
          <p:cNvPr id="41" name="Rectangle 40"/>
          <p:cNvSpPr/>
          <p:nvPr/>
        </p:nvSpPr>
        <p:spPr>
          <a:xfrm>
            <a:off x="2887695" y="2799060"/>
            <a:ext cx="1187639" cy="33181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bg2"/>
                </a:solidFill>
              </a:rPr>
              <a:t>VMFUNC</a:t>
            </a:r>
          </a:p>
        </p:txBody>
      </p:sp>
      <p:cxnSp>
        <p:nvCxnSpPr>
          <p:cNvPr id="44" name="Straight Arrow Connector 43"/>
          <p:cNvCxnSpPr/>
          <p:nvPr/>
        </p:nvCxnSpPr>
        <p:spPr bwMode="auto">
          <a:xfrm flipH="1" flipV="1">
            <a:off x="2939951" y="2642787"/>
            <a:ext cx="798329" cy="6683"/>
          </a:xfrm>
          <a:prstGeom prst="straightConnector1">
            <a:avLst/>
          </a:prstGeom>
          <a:solidFill>
            <a:schemeClr val="accent1"/>
          </a:solidFill>
          <a:ln w="50800" cap="flat" cmpd="sng" algn="ctr">
            <a:solidFill>
              <a:schemeClr val="bg1">
                <a:lumMod val="60000"/>
                <a:lumOff val="40000"/>
              </a:schemeClr>
            </a:solidFill>
            <a:prstDash val="sysDash"/>
            <a:round/>
            <a:headEnd type="none" w="sm" len="sm"/>
            <a:tailEnd type="arrow"/>
          </a:ln>
          <a:effectLst/>
        </p:spPr>
      </p:cxnSp>
    </p:spTree>
    <p:extLst>
      <p:ext uri="{BB962C8B-B14F-4D97-AF65-F5344CB8AC3E}">
        <p14:creationId xmlns:p14="http://schemas.microsoft.com/office/powerpoint/2010/main" val="1116674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36144" y="1374315"/>
            <a:ext cx="8385341" cy="946464"/>
          </a:xfrm>
        </p:spPr>
        <p:txBody>
          <a:bodyPr/>
          <a:lstStyle/>
          <a:p>
            <a:r>
              <a:rPr lang="en-US" sz="3600" dirty="0">
                <a:solidFill>
                  <a:schemeClr val="tx1"/>
                </a:solidFill>
              </a:rPr>
              <a:t>Hypervisor Extensions for Virtual Machine Memory Introspection</a:t>
            </a:r>
          </a:p>
        </p:txBody>
      </p:sp>
      <p:sp>
        <p:nvSpPr>
          <p:cNvPr id="5" name="Subtitle 2"/>
          <p:cNvSpPr>
            <a:spLocks noGrp="1"/>
          </p:cNvSpPr>
          <p:nvPr>
            <p:ph type="subTitle" idx="1"/>
          </p:nvPr>
        </p:nvSpPr>
        <p:spPr>
          <a:xfrm>
            <a:off x="236144" y="2642462"/>
            <a:ext cx="8819365" cy="1382917"/>
          </a:xfrm>
        </p:spPr>
        <p:txBody>
          <a:bodyPr>
            <a:normAutofit/>
          </a:bodyPr>
          <a:lstStyle/>
          <a:p>
            <a:r>
              <a:rPr lang="en-US" sz="2400" spc="-50" dirty="0" smtClean="0">
                <a:latin typeface="Intel Clear" panose="020B0604020203020204" pitchFamily="34" charset="0"/>
              </a:rPr>
              <a:t>Ravi Sahita– Principal Engineer, Intel Corporation</a:t>
            </a:r>
          </a:p>
          <a:p>
            <a:r>
              <a:rPr lang="en-US" sz="2400" spc="-50" dirty="0">
                <a:latin typeface="Intel Clear" panose="020B0604020203020204" pitchFamily="34" charset="0"/>
              </a:rPr>
              <a:t>Andrei </a:t>
            </a:r>
            <a:r>
              <a:rPr lang="en-US" sz="2400" spc="-50" dirty="0" smtClean="0">
                <a:latin typeface="Intel Clear" panose="020B0604020203020204" pitchFamily="34" charset="0"/>
              </a:rPr>
              <a:t>Luțaș </a:t>
            </a:r>
            <a:r>
              <a:rPr lang="en-US" sz="2400" spc="-50" dirty="0">
                <a:latin typeface="Intel Clear" panose="020B0604020203020204" pitchFamily="34" charset="0"/>
              </a:rPr>
              <a:t>– </a:t>
            </a:r>
            <a:r>
              <a:rPr lang="en-US" sz="2400" spc="-50" dirty="0" smtClean="0">
                <a:latin typeface="Intel Clear" panose="020B0604020203020204" pitchFamily="34" charset="0"/>
              </a:rPr>
              <a:t>Senior Introspection Research Lead, Bitdefender</a:t>
            </a:r>
            <a:endParaRPr lang="en-US" sz="2800" dirty="0"/>
          </a:p>
        </p:txBody>
      </p:sp>
      <p:sp>
        <p:nvSpPr>
          <p:cNvPr id="6" name="Text Placeholder 3"/>
          <p:cNvSpPr txBox="1">
            <a:spLocks/>
          </p:cNvSpPr>
          <p:nvPr/>
        </p:nvSpPr>
        <p:spPr>
          <a:xfrm>
            <a:off x="236145" y="4163706"/>
            <a:ext cx="3067494" cy="366712"/>
          </a:xfrm>
          <a:prstGeom prst="rect">
            <a:avLst/>
          </a:prstGeom>
        </p:spPr>
        <p:txBody>
          <a:bodyPr vert="horz" lIns="130622" tIns="65311" rIns="130622" bIns="65311" rtlCol="0" anchor="ctr"/>
          <a:lstStyle>
            <a:defPPr>
              <a:defRPr lang="en-US"/>
            </a:defPPr>
            <a:lvl1pPr marL="0" algn="l" defTabSz="457200" rtl="0" eaLnBrk="1" latinLnBrk="0" hangingPunct="1">
              <a:defRPr sz="1063" kern="1200">
                <a:solidFill>
                  <a:srgbClr val="007CC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smtClean="0">
                <a:solidFill>
                  <a:schemeClr val="tx1"/>
                </a:solidFill>
                <a:latin typeface="Intel Clear" panose="020B0604020203020204" pitchFamily="34" charset="0"/>
              </a:rPr>
              <a:t>ISGS002</a:t>
            </a:r>
            <a:endParaRPr lang="en-US" sz="2000" b="1" dirty="0">
              <a:solidFill>
                <a:schemeClr val="tx1"/>
              </a:solidFill>
              <a:latin typeface="Intel Clear" panose="020B0604020203020204" pitchFamily="34" charset="0"/>
            </a:endParaRPr>
          </a:p>
        </p:txBody>
      </p:sp>
    </p:spTree>
    <p:extLst>
      <p:ext uri="{BB962C8B-B14F-4D97-AF65-F5344CB8AC3E}">
        <p14:creationId xmlns:p14="http://schemas.microsoft.com/office/powerpoint/2010/main" val="31952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9" y="205979"/>
            <a:ext cx="8492591" cy="798078"/>
          </a:xfrm>
        </p:spPr>
        <p:txBody>
          <a:bodyPr/>
          <a:lstStyle/>
          <a:p>
            <a:r>
              <a:rPr lang="en-US" dirty="0" smtClean="0"/>
              <a:t>Memory Introspection via a Nested Hypervisor</a:t>
            </a:r>
            <a:br>
              <a:rPr lang="en-US" dirty="0" smtClean="0"/>
            </a:br>
            <a:r>
              <a:rPr lang="en-US" sz="2000" dirty="0" smtClean="0"/>
              <a:t>Acceleration Extensions</a:t>
            </a:r>
            <a:endParaRPr lang="en-US" dirty="0"/>
          </a:p>
        </p:txBody>
      </p:sp>
      <p:sp>
        <p:nvSpPr>
          <p:cNvPr id="3" name="Content Placeholder 2"/>
          <p:cNvSpPr>
            <a:spLocks noGrp="1"/>
          </p:cNvSpPr>
          <p:nvPr>
            <p:ph sz="half" idx="1"/>
          </p:nvPr>
        </p:nvSpPr>
        <p:spPr>
          <a:xfrm>
            <a:off x="194209" y="1143000"/>
            <a:ext cx="4082516" cy="3546875"/>
          </a:xfrm>
        </p:spPr>
        <p:txBody>
          <a:bodyPr/>
          <a:lstStyle/>
          <a:p>
            <a:pPr marL="0" indent="0">
              <a:buNone/>
            </a:pPr>
            <a:r>
              <a:rPr lang="en-US" sz="2200" b="1" dirty="0" smtClean="0"/>
              <a:t>General Intel VT-x nesting acceleration</a:t>
            </a:r>
          </a:p>
          <a:p>
            <a:r>
              <a:rPr lang="en-US" dirty="0" smtClean="0"/>
              <a:t>Enables root hypervisor to manage “shadow” VMCS for guest hypervisors</a:t>
            </a:r>
          </a:p>
          <a:p>
            <a:r>
              <a:rPr lang="en-US" dirty="0" smtClean="0"/>
              <a:t>Avoids VMexits for VMREAD, VMWRITEs</a:t>
            </a:r>
          </a:p>
          <a:p>
            <a:r>
              <a:rPr lang="en-US" dirty="0" smtClean="0"/>
              <a:t>Other virtualization specific instructions still cause VMexits</a:t>
            </a:r>
            <a:endParaRPr lang="en-US" dirty="0"/>
          </a:p>
        </p:txBody>
      </p:sp>
      <p:sp>
        <p:nvSpPr>
          <p:cNvPr id="4" name="Content Placeholder 3"/>
          <p:cNvSpPr>
            <a:spLocks noGrp="1"/>
          </p:cNvSpPr>
          <p:nvPr>
            <p:ph sz="half" idx="2"/>
          </p:nvPr>
        </p:nvSpPr>
        <p:spPr>
          <a:xfrm>
            <a:off x="4476750" y="1143000"/>
            <a:ext cx="4460773" cy="3546875"/>
          </a:xfrm>
        </p:spPr>
        <p:txBody>
          <a:bodyPr/>
          <a:lstStyle/>
          <a:p>
            <a:pPr marL="0" indent="0">
              <a:buNone/>
            </a:pPr>
            <a:r>
              <a:rPr lang="en-US" sz="2200" b="1" dirty="0" smtClean="0"/>
              <a:t>Intel VT-x nested memory introspection acceleration</a:t>
            </a:r>
          </a:p>
          <a:p>
            <a:r>
              <a:rPr lang="en-US" dirty="0" smtClean="0"/>
              <a:t>0 VMexits when using VMFUNC to switch EPTs</a:t>
            </a:r>
          </a:p>
          <a:p>
            <a:r>
              <a:rPr lang="en-US" dirty="0" smtClean="0"/>
              <a:t>0 VMexits for converting EPT violations to #VE</a:t>
            </a:r>
          </a:p>
          <a:p>
            <a:r>
              <a:rPr lang="en-US" dirty="0" smtClean="0"/>
              <a:t>No VMexits </a:t>
            </a:r>
            <a:r>
              <a:rPr lang="en-US" dirty="0" smtClean="0">
                <a:sym typeface="Wingdings" panose="05000000000000000000" pitchFamily="2" charset="2"/>
              </a:rPr>
              <a:t></a:t>
            </a:r>
            <a:r>
              <a:rPr lang="en-US" dirty="0" smtClean="0"/>
              <a:t> No Nested VMexits</a:t>
            </a:r>
          </a:p>
          <a:p>
            <a:r>
              <a:rPr lang="en-US" dirty="0" smtClean="0"/>
              <a:t>Other monitored events still cause VMexits but are infrequent</a:t>
            </a:r>
          </a:p>
        </p:txBody>
      </p:sp>
      <p:sp>
        <p:nvSpPr>
          <p:cNvPr id="6" name="TextBox 5"/>
          <p:cNvSpPr txBox="1"/>
          <p:nvPr/>
        </p:nvSpPr>
        <p:spPr>
          <a:xfrm>
            <a:off x="500987" y="4644152"/>
            <a:ext cx="6381753" cy="369332"/>
          </a:xfrm>
          <a:prstGeom prst="rect">
            <a:avLst/>
          </a:prstGeom>
          <a:noFill/>
        </p:spPr>
        <p:txBody>
          <a:bodyPr wrap="square" rtlCol="0">
            <a:spAutoFit/>
          </a:bodyPr>
          <a:lstStyle/>
          <a:p>
            <a:r>
              <a:rPr lang="en-US" sz="900" dirty="0">
                <a:solidFill>
                  <a:schemeClr val="bg2"/>
                </a:solidFill>
              </a:rPr>
              <a:t>Intel</a:t>
            </a:r>
            <a:r>
              <a:rPr lang="en-US" sz="900" baseline="30000" dirty="0">
                <a:solidFill>
                  <a:schemeClr val="bg2"/>
                </a:solidFill>
              </a:rPr>
              <a:t>®</a:t>
            </a:r>
            <a:r>
              <a:rPr lang="en-US" sz="900" dirty="0">
                <a:solidFill>
                  <a:schemeClr val="bg2"/>
                </a:solidFill>
              </a:rPr>
              <a:t> Virtualization Technology for IA-32, Intel</a:t>
            </a:r>
            <a:r>
              <a:rPr lang="en-US" sz="900" baseline="30000" dirty="0">
                <a:solidFill>
                  <a:schemeClr val="bg2"/>
                </a:solidFill>
              </a:rPr>
              <a:t>®</a:t>
            </a:r>
            <a:r>
              <a:rPr lang="en-US" sz="900" dirty="0">
                <a:solidFill>
                  <a:schemeClr val="bg2"/>
                </a:solidFill>
              </a:rPr>
              <a:t> 64 and Intel</a:t>
            </a:r>
            <a:r>
              <a:rPr lang="en-US" sz="900" baseline="30000" dirty="0">
                <a:solidFill>
                  <a:schemeClr val="bg2"/>
                </a:solidFill>
              </a:rPr>
              <a:t>®</a:t>
            </a:r>
            <a:r>
              <a:rPr lang="en-US" sz="900" dirty="0">
                <a:solidFill>
                  <a:schemeClr val="bg2"/>
                </a:solidFill>
              </a:rPr>
              <a:t> Architecture (Intel</a:t>
            </a:r>
            <a:r>
              <a:rPr lang="en-US" sz="900" baseline="30000" dirty="0">
                <a:solidFill>
                  <a:schemeClr val="bg2"/>
                </a:solidFill>
              </a:rPr>
              <a:t>®</a:t>
            </a:r>
            <a:r>
              <a:rPr lang="en-US" sz="900" dirty="0">
                <a:solidFill>
                  <a:schemeClr val="bg2"/>
                </a:solidFill>
              </a:rPr>
              <a:t> </a:t>
            </a:r>
            <a:r>
              <a:rPr lang="en-US" sz="900" dirty="0" smtClean="0">
                <a:solidFill>
                  <a:schemeClr val="bg2"/>
                </a:solidFill>
              </a:rPr>
              <a:t>VT-x)</a:t>
            </a:r>
            <a:br>
              <a:rPr lang="en-US" sz="900" dirty="0" smtClean="0">
                <a:solidFill>
                  <a:schemeClr val="bg2"/>
                </a:solidFill>
              </a:rPr>
            </a:br>
            <a:r>
              <a:rPr lang="en-US" sz="900" dirty="0" smtClean="0">
                <a:solidFill>
                  <a:schemeClr val="bg2"/>
                </a:solidFill>
              </a:rPr>
              <a:t>VMCS – Virtual Machine Control Structure</a:t>
            </a:r>
            <a:endParaRPr lang="en-US" sz="900" dirty="0">
              <a:solidFill>
                <a:schemeClr val="bg2"/>
              </a:solidFill>
            </a:endParaRPr>
          </a:p>
        </p:txBody>
      </p:sp>
    </p:spTree>
    <p:extLst>
      <p:ext uri="{BB962C8B-B14F-4D97-AF65-F5344CB8AC3E}">
        <p14:creationId xmlns:p14="http://schemas.microsoft.com/office/powerpoint/2010/main" val="3177313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Memory Introspection Operation</a:t>
            </a:r>
            <a:br>
              <a:rPr lang="en-US" dirty="0" smtClean="0"/>
            </a:br>
            <a:r>
              <a:rPr lang="en-US" sz="2000" dirty="0" smtClean="0"/>
              <a:t>Reducing Performance Overheads by eliminating nested VM exits</a:t>
            </a:r>
            <a:endParaRPr lang="en-US" dirty="0"/>
          </a:p>
        </p:txBody>
      </p:sp>
      <p:sp>
        <p:nvSpPr>
          <p:cNvPr id="48" name="Rectangle 47"/>
          <p:cNvSpPr/>
          <p:nvPr/>
        </p:nvSpPr>
        <p:spPr>
          <a:xfrm>
            <a:off x="374233" y="1044406"/>
            <a:ext cx="2111575" cy="1888083"/>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        Guest VM 1</a:t>
            </a: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p:txBody>
      </p:sp>
      <p:sp>
        <p:nvSpPr>
          <p:cNvPr id="50" name="Rectangle 49"/>
          <p:cNvSpPr/>
          <p:nvPr/>
        </p:nvSpPr>
        <p:spPr>
          <a:xfrm>
            <a:off x="374234" y="4100004"/>
            <a:ext cx="7924224" cy="674871"/>
          </a:xfrm>
          <a:prstGeom prst="rect">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smtClean="0">
                <a:solidFill>
                  <a:schemeClr val="bg2"/>
                </a:solidFill>
              </a:rPr>
              <a:t>3</a:t>
            </a:r>
            <a:r>
              <a:rPr lang="en-US" sz="1600" b="1" baseline="30000" dirty="0" smtClean="0">
                <a:solidFill>
                  <a:schemeClr val="bg2"/>
                </a:solidFill>
              </a:rPr>
              <a:t>rd</a:t>
            </a:r>
            <a:r>
              <a:rPr lang="en-US" sz="1600" b="1" dirty="0" smtClean="0">
                <a:solidFill>
                  <a:schemeClr val="bg2"/>
                </a:solidFill>
              </a:rPr>
              <a:t> party ROOT Hypervisor </a:t>
            </a:r>
          </a:p>
          <a:p>
            <a:pPr algn="ctr">
              <a:lnSpc>
                <a:spcPct val="150000"/>
              </a:lnSpc>
            </a:pPr>
            <a:r>
              <a:rPr lang="en-US" sz="1400" b="1" dirty="0" smtClean="0">
                <a:solidFill>
                  <a:schemeClr val="bg2"/>
                </a:solidFill>
              </a:rPr>
              <a:t>needs to expose</a:t>
            </a:r>
            <a:r>
              <a:rPr lang="en-US" sz="1400" dirty="0" smtClean="0">
                <a:solidFill>
                  <a:schemeClr val="bg2"/>
                </a:solidFill>
              </a:rPr>
              <a:t> CPU VM-introspection features (VMFUNC, #VE) for guest hypervisors</a:t>
            </a:r>
            <a:endParaRPr lang="en-US" sz="1400" dirty="0">
              <a:solidFill>
                <a:schemeClr val="bg2"/>
              </a:solidFill>
            </a:endParaRPr>
          </a:p>
        </p:txBody>
      </p:sp>
      <p:sp>
        <p:nvSpPr>
          <p:cNvPr id="51" name="Rectangle 50"/>
          <p:cNvSpPr/>
          <p:nvPr/>
        </p:nvSpPr>
        <p:spPr>
          <a:xfrm>
            <a:off x="2897151" y="1034049"/>
            <a:ext cx="2253317" cy="1888083"/>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        Guest VM 2</a:t>
            </a: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p:txBody>
      </p:sp>
      <p:sp>
        <p:nvSpPr>
          <p:cNvPr id="52" name="Rectangle 51"/>
          <p:cNvSpPr/>
          <p:nvPr/>
        </p:nvSpPr>
        <p:spPr>
          <a:xfrm>
            <a:off x="6886886" y="1032815"/>
            <a:ext cx="2117963" cy="1888083"/>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        Guest VM N</a:t>
            </a: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a:p>
            <a:pPr algn="ctr"/>
            <a:endParaRPr lang="en-US" sz="1600" dirty="0">
              <a:solidFill>
                <a:schemeClr val="bg2"/>
              </a:solidFill>
            </a:endParaRPr>
          </a:p>
        </p:txBody>
      </p:sp>
      <p:sp>
        <p:nvSpPr>
          <p:cNvPr id="72" name="TextBox 71"/>
          <p:cNvSpPr txBox="1"/>
          <p:nvPr/>
        </p:nvSpPr>
        <p:spPr>
          <a:xfrm rot="16200000">
            <a:off x="-377592" y="4242680"/>
            <a:ext cx="1125487" cy="307777"/>
          </a:xfrm>
          <a:prstGeom prst="rect">
            <a:avLst/>
          </a:prstGeom>
          <a:noFill/>
        </p:spPr>
        <p:txBody>
          <a:bodyPr wrap="square" rtlCol="0">
            <a:spAutoFit/>
          </a:bodyPr>
          <a:lstStyle/>
          <a:p>
            <a:pPr algn="ctr"/>
            <a:r>
              <a:rPr lang="en-US" sz="1400" b="1" dirty="0" smtClean="0">
                <a:solidFill>
                  <a:schemeClr val="bg2"/>
                </a:solidFill>
              </a:rPr>
              <a:t>LEVEL 1</a:t>
            </a:r>
            <a:endParaRPr lang="en-US" sz="1400" b="1" dirty="0">
              <a:solidFill>
                <a:schemeClr val="bg2"/>
              </a:solidFill>
            </a:endParaRPr>
          </a:p>
        </p:txBody>
      </p:sp>
      <p:grpSp>
        <p:nvGrpSpPr>
          <p:cNvPr id="73" name="Group 72"/>
          <p:cNvGrpSpPr/>
          <p:nvPr/>
        </p:nvGrpSpPr>
        <p:grpSpPr>
          <a:xfrm>
            <a:off x="24540" y="2974517"/>
            <a:ext cx="8980311" cy="1125487"/>
            <a:chOff x="387767" y="4562303"/>
            <a:chExt cx="9400694" cy="1125487"/>
          </a:xfrm>
        </p:grpSpPr>
        <p:sp>
          <p:nvSpPr>
            <p:cNvPr id="74" name="Rectangle 73"/>
            <p:cNvSpPr/>
            <p:nvPr/>
          </p:nvSpPr>
          <p:spPr>
            <a:xfrm>
              <a:off x="753831" y="4770653"/>
              <a:ext cx="2210421" cy="601246"/>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lightweight security</a:t>
              </a:r>
              <a:br>
                <a:rPr lang="en-US" sz="1600" dirty="0" smtClean="0">
                  <a:solidFill>
                    <a:schemeClr val="bg2"/>
                  </a:solidFill>
                </a:rPr>
              </a:br>
              <a:r>
                <a:rPr lang="en-US" sz="1600" dirty="0" smtClean="0">
                  <a:solidFill>
                    <a:schemeClr val="bg2"/>
                  </a:solidFill>
                </a:rPr>
                <a:t>(guest) hypervisor 1</a:t>
              </a:r>
              <a:endParaRPr lang="en-US" sz="1600" dirty="0">
                <a:solidFill>
                  <a:schemeClr val="bg2"/>
                </a:solidFill>
              </a:endParaRPr>
            </a:p>
          </p:txBody>
        </p:sp>
        <p:sp>
          <p:nvSpPr>
            <p:cNvPr id="75" name="Rectangle 74"/>
            <p:cNvSpPr/>
            <p:nvPr/>
          </p:nvSpPr>
          <p:spPr>
            <a:xfrm>
              <a:off x="3394850" y="4770652"/>
              <a:ext cx="2358798" cy="602922"/>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lightweight security</a:t>
              </a:r>
              <a:br>
                <a:rPr lang="en-US" sz="1600" dirty="0" smtClean="0">
                  <a:solidFill>
                    <a:schemeClr val="bg2"/>
                  </a:solidFill>
                </a:rPr>
              </a:br>
              <a:r>
                <a:rPr lang="en-US" sz="1600" dirty="0" smtClean="0">
                  <a:solidFill>
                    <a:schemeClr val="bg2"/>
                  </a:solidFill>
                </a:rPr>
                <a:t>(guest) hypervisor 2</a:t>
              </a:r>
              <a:endParaRPr lang="en-US" sz="1600" dirty="0">
                <a:solidFill>
                  <a:schemeClr val="bg2"/>
                </a:solidFill>
              </a:endParaRPr>
            </a:p>
          </p:txBody>
        </p:sp>
        <p:sp>
          <p:nvSpPr>
            <p:cNvPr id="76" name="Rectangle 75"/>
            <p:cNvSpPr/>
            <p:nvPr/>
          </p:nvSpPr>
          <p:spPr>
            <a:xfrm>
              <a:off x="7571352" y="4770652"/>
              <a:ext cx="2217109" cy="601247"/>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lightweight security</a:t>
              </a:r>
              <a:br>
                <a:rPr lang="en-US" sz="1600" dirty="0" smtClean="0">
                  <a:solidFill>
                    <a:schemeClr val="bg2"/>
                  </a:solidFill>
                </a:rPr>
              </a:br>
              <a:r>
                <a:rPr lang="en-US" sz="1600" dirty="0" smtClean="0">
                  <a:solidFill>
                    <a:schemeClr val="bg2"/>
                  </a:solidFill>
                </a:rPr>
                <a:t>(guest) hypervisor N</a:t>
              </a:r>
              <a:endParaRPr lang="en-US" sz="1600" dirty="0">
                <a:solidFill>
                  <a:schemeClr val="bg2"/>
                </a:solidFill>
              </a:endParaRPr>
            </a:p>
          </p:txBody>
        </p:sp>
        <p:cxnSp>
          <p:nvCxnSpPr>
            <p:cNvPr id="77" name="Straight Connector 76"/>
            <p:cNvCxnSpPr/>
            <p:nvPr/>
          </p:nvCxnSpPr>
          <p:spPr>
            <a:xfrm>
              <a:off x="6637641" y="5266501"/>
              <a:ext cx="80989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rot="16200000">
              <a:off x="-13884" y="4963954"/>
              <a:ext cx="1125487" cy="322185"/>
            </a:xfrm>
            <a:prstGeom prst="rect">
              <a:avLst/>
            </a:prstGeom>
            <a:noFill/>
          </p:spPr>
          <p:txBody>
            <a:bodyPr wrap="square" rtlCol="0">
              <a:spAutoFit/>
            </a:bodyPr>
            <a:lstStyle/>
            <a:p>
              <a:pPr algn="ctr"/>
              <a:r>
                <a:rPr lang="en-US" sz="1400" b="1" dirty="0" smtClean="0">
                  <a:solidFill>
                    <a:schemeClr val="bg2"/>
                  </a:solidFill>
                </a:rPr>
                <a:t>LEVEL 2</a:t>
              </a:r>
              <a:endParaRPr lang="en-US" sz="1400" b="1" dirty="0">
                <a:solidFill>
                  <a:schemeClr val="bg2"/>
                </a:solidFill>
              </a:endParaRPr>
            </a:p>
          </p:txBody>
        </p:sp>
      </p:grpSp>
      <p:grpSp>
        <p:nvGrpSpPr>
          <p:cNvPr id="18" name="Group 17"/>
          <p:cNvGrpSpPr/>
          <p:nvPr/>
        </p:nvGrpSpPr>
        <p:grpSpPr>
          <a:xfrm>
            <a:off x="332317" y="696457"/>
            <a:ext cx="8672532" cy="3216911"/>
            <a:chOff x="332317" y="696457"/>
            <a:chExt cx="8672532" cy="3216911"/>
          </a:xfrm>
        </p:grpSpPr>
        <p:cxnSp>
          <p:nvCxnSpPr>
            <p:cNvPr id="49" name="Straight Connector 48"/>
            <p:cNvCxnSpPr/>
            <p:nvPr/>
          </p:nvCxnSpPr>
          <p:spPr>
            <a:xfrm>
              <a:off x="5640736" y="2267424"/>
              <a:ext cx="809897" cy="0"/>
            </a:xfrm>
            <a:prstGeom prst="line">
              <a:avLst/>
            </a:prstGeom>
            <a:ln>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640736" y="3478602"/>
              <a:ext cx="809897" cy="0"/>
            </a:xfrm>
            <a:prstGeom prst="line">
              <a:avLst/>
            </a:prstGeom>
            <a:ln>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63580" y="3913367"/>
              <a:ext cx="8641269" cy="0"/>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2688909" y="861835"/>
              <a:ext cx="13652" cy="3051532"/>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686755" y="973873"/>
              <a:ext cx="17594" cy="2939495"/>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5338509" y="836614"/>
              <a:ext cx="8888" cy="3076753"/>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32317" y="3044757"/>
              <a:ext cx="8672532" cy="9729"/>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37182" y="696457"/>
              <a:ext cx="2645805" cy="369332"/>
            </a:xfrm>
            <a:prstGeom prst="rect">
              <a:avLst/>
            </a:prstGeom>
            <a:noFill/>
          </p:spPr>
          <p:txBody>
            <a:bodyPr wrap="square" rtlCol="0">
              <a:spAutoFit/>
            </a:bodyPr>
            <a:lstStyle/>
            <a:p>
              <a:pPr algn="ctr"/>
              <a:r>
                <a:rPr lang="en-US" b="1" dirty="0" smtClean="0">
                  <a:solidFill>
                    <a:schemeClr val="bg2"/>
                  </a:solidFill>
                </a:rPr>
                <a:t>STRONG ISOLATION</a:t>
              </a:r>
              <a:endParaRPr lang="en-US" dirty="0">
                <a:solidFill>
                  <a:schemeClr val="bg2"/>
                </a:solidFill>
              </a:endParaRPr>
            </a:p>
          </p:txBody>
        </p:sp>
        <p:cxnSp>
          <p:nvCxnSpPr>
            <p:cNvPr id="85" name="Curved Connector 84"/>
            <p:cNvCxnSpPr/>
            <p:nvPr/>
          </p:nvCxnSpPr>
          <p:spPr>
            <a:xfrm rot="10800000" flipV="1">
              <a:off x="5511463" y="944205"/>
              <a:ext cx="741066" cy="575354"/>
            </a:xfrm>
            <a:prstGeom prst="curvedConnector3">
              <a:avLst>
                <a:gd name="adj1" fmla="val -159"/>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30352" y="1626042"/>
            <a:ext cx="8302752" cy="2701423"/>
            <a:chOff x="530352" y="1626042"/>
            <a:chExt cx="8302752" cy="2701423"/>
          </a:xfrm>
        </p:grpSpPr>
        <p:sp>
          <p:nvSpPr>
            <p:cNvPr id="54" name="Rectangle 53"/>
            <p:cNvSpPr/>
            <p:nvPr/>
          </p:nvSpPr>
          <p:spPr>
            <a:xfrm>
              <a:off x="530352" y="1896029"/>
              <a:ext cx="1767856" cy="770833"/>
            </a:xfrm>
            <a:prstGeom prst="rect">
              <a:avLst/>
            </a:prstGeom>
            <a:solidFill>
              <a:srgbClr val="92D050"/>
            </a:solidFill>
            <a:ln w="508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1976FF"/>
                  </a:solidFill>
                </a:rPr>
                <a:t> </a:t>
              </a:r>
              <a:r>
                <a:rPr lang="en-US" sz="1400" dirty="0" smtClean="0">
                  <a:solidFill>
                    <a:srgbClr val="1976FF"/>
                  </a:solidFill>
                </a:rPr>
                <a:t>         #VE based Introspection Engine</a:t>
              </a:r>
              <a:endParaRPr lang="en-US" sz="1400" dirty="0">
                <a:solidFill>
                  <a:srgbClr val="1976FF"/>
                </a:solidFill>
              </a:endParaRPr>
            </a:p>
          </p:txBody>
        </p:sp>
        <p:sp>
          <p:nvSpPr>
            <p:cNvPr id="55" name="Rectangle 54"/>
            <p:cNvSpPr/>
            <p:nvPr/>
          </p:nvSpPr>
          <p:spPr>
            <a:xfrm>
              <a:off x="3069056" y="1897704"/>
              <a:ext cx="1905279" cy="770833"/>
            </a:xfrm>
            <a:prstGeom prst="rect">
              <a:avLst/>
            </a:prstGeom>
            <a:solidFill>
              <a:srgbClr val="92D050"/>
            </a:solidFill>
            <a:ln w="508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1976FF"/>
                  </a:solidFill>
                </a:rPr>
                <a:t>          #VE based Introspection Engine</a:t>
              </a:r>
              <a:endParaRPr lang="en-US" sz="1400" dirty="0">
                <a:solidFill>
                  <a:srgbClr val="1976FF"/>
                </a:solidFill>
              </a:endParaRPr>
            </a:p>
          </p:txBody>
        </p:sp>
        <p:sp>
          <p:nvSpPr>
            <p:cNvPr id="56" name="Rectangle 55"/>
            <p:cNvSpPr/>
            <p:nvPr/>
          </p:nvSpPr>
          <p:spPr>
            <a:xfrm>
              <a:off x="7032069" y="1896470"/>
              <a:ext cx="1801035" cy="770833"/>
            </a:xfrm>
            <a:prstGeom prst="rect">
              <a:avLst/>
            </a:prstGeom>
            <a:solidFill>
              <a:srgbClr val="92D050"/>
            </a:solidFill>
            <a:ln w="508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1976FF"/>
                  </a:solidFill>
                </a:rPr>
                <a:t>          #VE based Introspection Engine</a:t>
              </a:r>
              <a:endParaRPr lang="en-US" sz="1400" dirty="0">
                <a:solidFill>
                  <a:srgbClr val="1976FF"/>
                </a:solidFill>
              </a:endParaRPr>
            </a:p>
          </p:txBody>
        </p:sp>
        <p:grpSp>
          <p:nvGrpSpPr>
            <p:cNvPr id="57" name="Group 56"/>
            <p:cNvGrpSpPr/>
            <p:nvPr/>
          </p:nvGrpSpPr>
          <p:grpSpPr>
            <a:xfrm>
              <a:off x="701363" y="1629164"/>
              <a:ext cx="383261" cy="612951"/>
              <a:chOff x="1135464" y="3004456"/>
              <a:chExt cx="392079" cy="612951"/>
            </a:xfrm>
          </p:grpSpPr>
          <p:cxnSp>
            <p:nvCxnSpPr>
              <p:cNvPr id="68" name="Straight Arrow Connector 67"/>
              <p:cNvCxnSpPr/>
              <p:nvPr/>
            </p:nvCxnSpPr>
            <p:spPr>
              <a:xfrm>
                <a:off x="1135464"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388348"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1520845"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1261264"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228959" y="1626042"/>
              <a:ext cx="383261" cy="612951"/>
              <a:chOff x="1135464" y="3004456"/>
              <a:chExt cx="392079" cy="612951"/>
            </a:xfrm>
          </p:grpSpPr>
          <p:cxnSp>
            <p:nvCxnSpPr>
              <p:cNvPr id="64" name="Straight Arrow Connector 63"/>
              <p:cNvCxnSpPr/>
              <p:nvPr/>
            </p:nvCxnSpPr>
            <p:spPr>
              <a:xfrm>
                <a:off x="1135464"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388348"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1520845"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1261264"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193357" y="1634501"/>
              <a:ext cx="383261" cy="612951"/>
              <a:chOff x="1135464" y="3004456"/>
              <a:chExt cx="392079" cy="612951"/>
            </a:xfrm>
          </p:grpSpPr>
          <p:cxnSp>
            <p:nvCxnSpPr>
              <p:cNvPr id="60" name="Straight Arrow Connector 59"/>
              <p:cNvCxnSpPr/>
              <p:nvPr/>
            </p:nvCxnSpPr>
            <p:spPr>
              <a:xfrm>
                <a:off x="1135464"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388348" y="3004457"/>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520845"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261264" y="3004456"/>
                <a:ext cx="6698"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1876087" y="3714514"/>
              <a:ext cx="550033" cy="612951"/>
              <a:chOff x="1876087" y="3714514"/>
              <a:chExt cx="550033" cy="612951"/>
            </a:xfrm>
          </p:grpSpPr>
          <p:cxnSp>
            <p:nvCxnSpPr>
              <p:cNvPr id="102" name="Straight Arrow Connector 101"/>
              <p:cNvCxnSpPr/>
              <p:nvPr/>
            </p:nvCxnSpPr>
            <p:spPr>
              <a:xfrm>
                <a:off x="1921494" y="3714515"/>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2168691" y="3714515"/>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2298208" y="3714514"/>
                <a:ext cx="6547"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044465" y="3714514"/>
                <a:ext cx="6547"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sp>
            <p:nvSpPr>
              <p:cNvPr id="106" name="&quot;No&quot; Symbol 105"/>
              <p:cNvSpPr/>
              <p:nvPr/>
            </p:nvSpPr>
            <p:spPr bwMode="auto">
              <a:xfrm>
                <a:off x="1876087" y="3763576"/>
                <a:ext cx="550033" cy="549617"/>
              </a:xfrm>
              <a:prstGeom prst="noSmoking">
                <a:avLst>
                  <a:gd name="adj" fmla="val 8224"/>
                </a:avLst>
              </a:prstGeom>
              <a:solidFill>
                <a:schemeClr val="bg2"/>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cs typeface="Arial" charset="0"/>
                </a:endParaRPr>
              </a:p>
            </p:txBody>
          </p:sp>
        </p:grpSp>
        <p:grpSp>
          <p:nvGrpSpPr>
            <p:cNvPr id="86" name="Group 85"/>
            <p:cNvGrpSpPr/>
            <p:nvPr/>
          </p:nvGrpSpPr>
          <p:grpSpPr>
            <a:xfrm>
              <a:off x="7056981" y="3704338"/>
              <a:ext cx="550033" cy="612951"/>
              <a:chOff x="1876087" y="3714514"/>
              <a:chExt cx="550033" cy="612951"/>
            </a:xfrm>
          </p:grpSpPr>
          <p:cxnSp>
            <p:nvCxnSpPr>
              <p:cNvPr id="87" name="Straight Arrow Connector 86"/>
              <p:cNvCxnSpPr/>
              <p:nvPr/>
            </p:nvCxnSpPr>
            <p:spPr>
              <a:xfrm>
                <a:off x="1921494" y="3714515"/>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68691" y="3714515"/>
                <a:ext cx="0" cy="612950"/>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2298208" y="3714514"/>
                <a:ext cx="6547"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2044465" y="3714514"/>
                <a:ext cx="6547" cy="574431"/>
              </a:xfrm>
              <a:prstGeom prst="straightConnector1">
                <a:avLst/>
              </a:prstGeom>
              <a:ln w="25400">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sp>
            <p:nvSpPr>
              <p:cNvPr id="91" name="&quot;No&quot; Symbol 90"/>
              <p:cNvSpPr/>
              <p:nvPr/>
            </p:nvSpPr>
            <p:spPr bwMode="auto">
              <a:xfrm>
                <a:off x="1876087" y="3763576"/>
                <a:ext cx="550033" cy="549617"/>
              </a:xfrm>
              <a:prstGeom prst="noSmoking">
                <a:avLst>
                  <a:gd name="adj" fmla="val 8224"/>
                </a:avLst>
              </a:prstGeom>
              <a:solidFill>
                <a:schemeClr val="bg2"/>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cs typeface="Arial" charset="0"/>
                </a:endParaRPr>
              </a:p>
            </p:txBody>
          </p:sp>
        </p:grpSp>
      </p:grpSp>
    </p:spTree>
    <p:extLst>
      <p:ext uri="{BB962C8B-B14F-4D97-AF65-F5344CB8AC3E}">
        <p14:creationId xmlns:p14="http://schemas.microsoft.com/office/powerpoint/2010/main" val="580881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VM Introspection Performance Improvements</a:t>
            </a:r>
            <a:endParaRPr lang="en-US" dirty="0"/>
          </a:p>
        </p:txBody>
      </p:sp>
      <p:sp>
        <p:nvSpPr>
          <p:cNvPr id="7" name="Content Placeholder 6"/>
          <p:cNvSpPr>
            <a:spLocks noGrp="1"/>
          </p:cNvSpPr>
          <p:nvPr>
            <p:ph idx="1"/>
          </p:nvPr>
        </p:nvSpPr>
        <p:spPr>
          <a:xfrm>
            <a:off x="226577" y="914399"/>
            <a:ext cx="8650386" cy="3641417"/>
          </a:xfrm>
        </p:spPr>
        <p:txBody>
          <a:bodyPr/>
          <a:lstStyle/>
          <a:p>
            <a:r>
              <a:rPr lang="en-US" sz="2400" dirty="0"/>
              <a:t>Round-trip </a:t>
            </a:r>
            <a:r>
              <a:rPr lang="en-US" sz="2400" dirty="0" smtClean="0"/>
              <a:t>time eliminated (0 VMexits)</a:t>
            </a:r>
            <a:endParaRPr lang="en-US" sz="2400" dirty="0"/>
          </a:p>
          <a:p>
            <a:pPr lvl="1"/>
            <a:r>
              <a:rPr lang="en-US" sz="2000" dirty="0"/>
              <a:t>VMFUNC to allow </a:t>
            </a:r>
            <a:r>
              <a:rPr lang="en-US" sz="2000" dirty="0" smtClean="0"/>
              <a:t>safe and low-latency EPT switching</a:t>
            </a:r>
            <a:endParaRPr lang="en-US" sz="2000" dirty="0"/>
          </a:p>
          <a:p>
            <a:pPr lvl="1"/>
            <a:r>
              <a:rPr lang="en-US" sz="2000" dirty="0"/>
              <a:t>VMexits mutated to #VE for </a:t>
            </a:r>
            <a:r>
              <a:rPr lang="en-US" sz="2000" dirty="0" smtClean="0"/>
              <a:t>memory introspection policy handling</a:t>
            </a:r>
          </a:p>
          <a:p>
            <a:pPr lvl="1"/>
            <a:endParaRPr lang="en-US" sz="1000" dirty="0" smtClean="0"/>
          </a:p>
          <a:p>
            <a:r>
              <a:rPr lang="en-US" sz="2400" dirty="0" smtClean="0"/>
              <a:t>Low-latency event filtering</a:t>
            </a:r>
            <a:endParaRPr lang="en-US" sz="2400" dirty="0"/>
          </a:p>
          <a:p>
            <a:pPr lvl="1"/>
            <a:r>
              <a:rPr lang="en-US" sz="2000" dirty="0"/>
              <a:t>Reduced latency of #VE </a:t>
            </a:r>
            <a:r>
              <a:rPr lang="en-US" sz="2000" dirty="0" smtClean="0"/>
              <a:t>event handling reduces </a:t>
            </a:r>
            <a:r>
              <a:rPr lang="en-US" sz="2000" dirty="0"/>
              <a:t>overhead </a:t>
            </a:r>
            <a:r>
              <a:rPr lang="en-US" sz="2000" dirty="0" smtClean="0"/>
              <a:t>of events</a:t>
            </a:r>
          </a:p>
          <a:p>
            <a:pPr lvl="1"/>
            <a:endParaRPr lang="en-US" sz="1000" dirty="0" smtClean="0"/>
          </a:p>
          <a:p>
            <a:r>
              <a:rPr lang="en-US" sz="2400" dirty="0" smtClean="0"/>
              <a:t>No round-trip </a:t>
            </a:r>
            <a:r>
              <a:rPr lang="en-US" sz="2400" dirty="0"/>
              <a:t>time amplification due to </a:t>
            </a:r>
            <a:r>
              <a:rPr lang="en-US" sz="2400" dirty="0" smtClean="0"/>
              <a:t>hypervisor nesting</a:t>
            </a:r>
            <a:endParaRPr lang="en-US" sz="2400" dirty="0"/>
          </a:p>
          <a:p>
            <a:pPr lvl="1"/>
            <a:r>
              <a:rPr lang="en-US" sz="2000" dirty="0"/>
              <a:t>No VMexits to root </a:t>
            </a:r>
            <a:r>
              <a:rPr lang="en-US" sz="2000" dirty="0" smtClean="0"/>
              <a:t>hypervisor implies </a:t>
            </a:r>
            <a:r>
              <a:rPr lang="en-US" sz="2000" dirty="0"/>
              <a:t>no amplification of VMexits due to EPT violations</a:t>
            </a:r>
          </a:p>
          <a:p>
            <a:endParaRPr lang="en-US" dirty="0"/>
          </a:p>
        </p:txBody>
      </p:sp>
    </p:spTree>
    <p:extLst>
      <p:ext uri="{BB962C8B-B14F-4D97-AF65-F5344CB8AC3E}">
        <p14:creationId xmlns:p14="http://schemas.microsoft.com/office/powerpoint/2010/main" val="175325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68744"/>
            <a:ext cx="3781480" cy="3363934"/>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Security Trends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Promises, Capabilities, and Challenges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Hardware Extensions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smtClean="0">
                <a:solidFill>
                  <a:schemeClr val="bg2"/>
                </a:solidFill>
                <a:latin typeface="+mn-lt"/>
              </a:rPr>
              <a:t>Hypervisor Extensions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Scenarios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Conclusions</a:t>
            </a:r>
            <a:endParaRPr lang="en-US" sz="2400" dirty="0">
              <a:solidFill>
                <a:schemeClr val="tx1">
                  <a:lumMod val="65000"/>
                </a:schemeClr>
              </a:solidFill>
              <a:latin typeface="+mn-lt"/>
            </a:endParaRPr>
          </a:p>
        </p:txBody>
      </p:sp>
    </p:spTree>
    <p:extLst>
      <p:ext uri="{BB962C8B-B14F-4D97-AF65-F5344CB8AC3E}">
        <p14:creationId xmlns:p14="http://schemas.microsoft.com/office/powerpoint/2010/main" val="846045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Introspection via </a:t>
            </a:r>
            <a:r>
              <a:rPr lang="en-US" dirty="0" err="1" smtClean="0"/>
              <a:t>Xen</a:t>
            </a:r>
            <a:r>
              <a:rPr lang="en-US" baseline="30000" dirty="0" smtClean="0"/>
              <a:t>*</a:t>
            </a:r>
            <a:endParaRPr lang="en-US" baseline="30000" dirty="0"/>
          </a:p>
        </p:txBody>
      </p:sp>
      <p:sp>
        <p:nvSpPr>
          <p:cNvPr id="63" name="Rectangle 62"/>
          <p:cNvSpPr/>
          <p:nvPr/>
        </p:nvSpPr>
        <p:spPr>
          <a:xfrm>
            <a:off x="3824548" y="1900165"/>
            <a:ext cx="5175073" cy="2168435"/>
          </a:xfrm>
          <a:prstGeom prst="rect">
            <a:avLst/>
          </a:prstGeom>
          <a:solidFill>
            <a:schemeClr val="bg1"/>
          </a:solid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4" name="Rectangle 63"/>
          <p:cNvSpPr/>
          <p:nvPr/>
        </p:nvSpPr>
        <p:spPr>
          <a:xfrm>
            <a:off x="281156" y="4333877"/>
            <a:ext cx="7993913" cy="592216"/>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chemeClr val="bg2"/>
                </a:solidFill>
              </a:rPr>
              <a:t>Xen</a:t>
            </a:r>
            <a:r>
              <a:rPr lang="en-US" sz="1600" baseline="30000" dirty="0" smtClean="0">
                <a:solidFill>
                  <a:schemeClr val="bg2"/>
                </a:solidFill>
              </a:rPr>
              <a:t>*</a:t>
            </a:r>
            <a:endParaRPr lang="en-US" sz="1600" baseline="30000" dirty="0">
              <a:solidFill>
                <a:schemeClr val="bg2"/>
              </a:solidFill>
            </a:endParaRPr>
          </a:p>
        </p:txBody>
      </p:sp>
      <p:sp>
        <p:nvSpPr>
          <p:cNvPr id="65" name="Rectangle 64"/>
          <p:cNvSpPr/>
          <p:nvPr/>
        </p:nvSpPr>
        <p:spPr>
          <a:xfrm>
            <a:off x="512947" y="2030794"/>
            <a:ext cx="1197432" cy="1920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dom0</a:t>
            </a:r>
            <a:endParaRPr lang="en-US" sz="1600" dirty="0">
              <a:solidFill>
                <a:schemeClr val="bg2"/>
              </a:solidFill>
            </a:endParaRPr>
          </a:p>
        </p:txBody>
      </p:sp>
      <p:sp>
        <p:nvSpPr>
          <p:cNvPr id="66" name="Rectangle 65"/>
          <p:cNvSpPr/>
          <p:nvPr/>
        </p:nvSpPr>
        <p:spPr>
          <a:xfrm>
            <a:off x="1927425" y="2030794"/>
            <a:ext cx="1520980"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bg2"/>
                </a:solidFill>
              </a:rPr>
              <a:t>Security</a:t>
            </a:r>
          </a:p>
          <a:p>
            <a:pPr algn="ctr"/>
            <a:r>
              <a:rPr lang="en-US" sz="1600" dirty="0" smtClean="0">
                <a:solidFill>
                  <a:schemeClr val="bg2"/>
                </a:solidFill>
              </a:rPr>
              <a:t>domU</a:t>
            </a:r>
          </a:p>
          <a:p>
            <a:pPr algn="ctr"/>
            <a:endParaRPr lang="en-US" dirty="0">
              <a:solidFill>
                <a:schemeClr val="bg2"/>
              </a:solidFill>
              <a:effectLst>
                <a:outerShdw blurRad="50800" dist="38100" dir="2700000" algn="tl" rotWithShape="0">
                  <a:prstClr val="black">
                    <a:alpha val="40000"/>
                  </a:prstClr>
                </a:outerShdw>
              </a:effectLst>
            </a:endParaRPr>
          </a:p>
        </p:txBody>
      </p:sp>
      <p:sp>
        <p:nvSpPr>
          <p:cNvPr id="67" name="Rectangle 66"/>
          <p:cNvSpPr/>
          <p:nvPr/>
        </p:nvSpPr>
        <p:spPr>
          <a:xfrm>
            <a:off x="3933738" y="2030794"/>
            <a:ext cx="1239469"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bg2"/>
                </a:solidFill>
              </a:rPr>
              <a:t>domU</a:t>
            </a:r>
            <a:r>
              <a:rPr lang="en-US" sz="1600" dirty="0" smtClean="0">
                <a:solidFill>
                  <a:schemeClr val="bg2"/>
                </a:solidFill>
              </a:rPr>
              <a:t> 1</a:t>
            </a:r>
            <a:endParaRPr lang="en-US" sz="1600" baseline="-25000" dirty="0">
              <a:solidFill>
                <a:schemeClr val="bg2"/>
              </a:solidFill>
            </a:endParaRPr>
          </a:p>
        </p:txBody>
      </p:sp>
      <p:sp>
        <p:nvSpPr>
          <p:cNvPr id="68" name="Rectangle 67"/>
          <p:cNvSpPr/>
          <p:nvPr/>
        </p:nvSpPr>
        <p:spPr>
          <a:xfrm>
            <a:off x="2089199" y="2935506"/>
            <a:ext cx="1259057" cy="857493"/>
          </a:xfrm>
          <a:prstGeom prst="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2"/>
                </a:solidFill>
              </a:rPr>
              <a:t>Introspection Engine</a:t>
            </a:r>
          </a:p>
        </p:txBody>
      </p:sp>
      <p:sp>
        <p:nvSpPr>
          <p:cNvPr id="69" name="Rectangle 68"/>
          <p:cNvSpPr/>
          <p:nvPr/>
        </p:nvSpPr>
        <p:spPr>
          <a:xfrm>
            <a:off x="5377862" y="2030794"/>
            <a:ext cx="1709552"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domU 2</a:t>
            </a: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smtClean="0">
              <a:solidFill>
                <a:schemeClr val="bg2"/>
              </a:solidFill>
            </a:endParaRPr>
          </a:p>
          <a:p>
            <a:pPr algn="ctr"/>
            <a:endParaRPr lang="en-US" sz="1600" baseline="-25000" dirty="0">
              <a:solidFill>
                <a:schemeClr val="bg2"/>
              </a:solidFill>
            </a:endParaRPr>
          </a:p>
        </p:txBody>
      </p:sp>
      <p:sp>
        <p:nvSpPr>
          <p:cNvPr id="70" name="Rectangle 69"/>
          <p:cNvSpPr/>
          <p:nvPr/>
        </p:nvSpPr>
        <p:spPr>
          <a:xfrm>
            <a:off x="7921682" y="2030794"/>
            <a:ext cx="950241"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domU N</a:t>
            </a:r>
            <a:endParaRPr lang="en-US" sz="1600" baseline="-25000" dirty="0">
              <a:solidFill>
                <a:schemeClr val="bg2"/>
              </a:solidFill>
            </a:endParaRPr>
          </a:p>
        </p:txBody>
      </p:sp>
      <p:cxnSp>
        <p:nvCxnSpPr>
          <p:cNvPr id="71" name="Straight Connector 70"/>
          <p:cNvCxnSpPr/>
          <p:nvPr/>
        </p:nvCxnSpPr>
        <p:spPr>
          <a:xfrm>
            <a:off x="7311603" y="3018686"/>
            <a:ext cx="38460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348256" y="1880574"/>
            <a:ext cx="476292" cy="1054931"/>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348256" y="3792999"/>
            <a:ext cx="476292" cy="275601"/>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17839" y="4203248"/>
            <a:ext cx="8681782" cy="0"/>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825270" y="1699014"/>
            <a:ext cx="2006" cy="2504236"/>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3608760" y="1690997"/>
            <a:ext cx="6200" cy="2512252"/>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5268672" y="1682074"/>
            <a:ext cx="13725" cy="2489019"/>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7178854" y="1679380"/>
            <a:ext cx="6200" cy="2512251"/>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7805843" y="1690997"/>
            <a:ext cx="6200" cy="2512251"/>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4958923" y="1237007"/>
            <a:ext cx="2016543" cy="2555992"/>
            <a:chOff x="5115334" y="2163823"/>
            <a:chExt cx="2016543" cy="2555992"/>
          </a:xfrm>
        </p:grpSpPr>
        <p:sp>
          <p:nvSpPr>
            <p:cNvPr id="82" name="Rectangle 81"/>
            <p:cNvSpPr/>
            <p:nvPr/>
          </p:nvSpPr>
          <p:spPr>
            <a:xfrm>
              <a:off x="5658306" y="3870729"/>
              <a:ext cx="1473571" cy="849086"/>
            </a:xfrm>
            <a:prstGeom prst="rect">
              <a:avLst/>
            </a:prstGeom>
            <a:solidFill>
              <a:srgbClr val="92D050"/>
            </a:solidFill>
            <a:ln w="50800">
              <a:solidFill>
                <a:srgbClr val="00B0F0"/>
              </a:solidFill>
              <a:tailEnd type="none"/>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1400" b="1" dirty="0">
                  <a:solidFill>
                    <a:schemeClr val="bg2"/>
                  </a:solidFill>
                </a:rPr>
                <a:t>Introspection </a:t>
              </a:r>
              <a:r>
                <a:rPr lang="en-US" sz="1400" b="1" dirty="0" smtClean="0">
                  <a:solidFill>
                    <a:schemeClr val="bg2"/>
                  </a:solidFill>
                </a:rPr>
                <a:t>Engine</a:t>
              </a:r>
              <a:endParaRPr lang="en-US" sz="1400" b="1" dirty="0">
                <a:solidFill>
                  <a:schemeClr val="bg2"/>
                </a:solidFill>
              </a:endParaRPr>
            </a:p>
          </p:txBody>
        </p:sp>
        <p:cxnSp>
          <p:nvCxnSpPr>
            <p:cNvPr id="83" name="Curved Connector 82"/>
            <p:cNvCxnSpPr/>
            <p:nvPr/>
          </p:nvCxnSpPr>
          <p:spPr>
            <a:xfrm rot="16200000" flipH="1">
              <a:off x="4640063" y="2639094"/>
              <a:ext cx="1698500" cy="747957"/>
            </a:xfrm>
            <a:prstGeom prst="curvedConnector3">
              <a:avLst>
                <a:gd name="adj1" fmla="val 10"/>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824297" y="775684"/>
            <a:ext cx="4876269" cy="923330"/>
          </a:xfrm>
          <a:prstGeom prst="rect">
            <a:avLst/>
          </a:prstGeom>
          <a:noFill/>
        </p:spPr>
        <p:txBody>
          <a:bodyPr wrap="square" rtlCol="0">
            <a:spAutoFit/>
          </a:bodyPr>
          <a:lstStyle/>
          <a:p>
            <a:pPr algn="ctr"/>
            <a:r>
              <a:rPr lang="en-US" b="1" dirty="0">
                <a:solidFill>
                  <a:schemeClr val="bg2"/>
                </a:solidFill>
              </a:rPr>
              <a:t>Hypervisor Controlled, Hardware Enforced</a:t>
            </a:r>
            <a:br>
              <a:rPr lang="en-US" b="1" dirty="0">
                <a:solidFill>
                  <a:schemeClr val="bg2"/>
                </a:solidFill>
              </a:rPr>
            </a:br>
            <a:r>
              <a:rPr lang="en-US" b="1" dirty="0">
                <a:solidFill>
                  <a:schemeClr val="bg2"/>
                </a:solidFill>
              </a:rPr>
              <a:t>STRONG ISOLATION</a:t>
            </a:r>
          </a:p>
          <a:p>
            <a:pPr algn="ctr"/>
            <a:endParaRPr lang="en-US" dirty="0">
              <a:solidFill>
                <a:schemeClr val="bg2"/>
              </a:solidFill>
            </a:endParaRPr>
          </a:p>
        </p:txBody>
      </p:sp>
      <p:cxnSp>
        <p:nvCxnSpPr>
          <p:cNvPr id="85" name="Straight Connector 84"/>
          <p:cNvCxnSpPr/>
          <p:nvPr/>
        </p:nvCxnSpPr>
        <p:spPr>
          <a:xfrm flipH="1" flipV="1">
            <a:off x="317839" y="1101996"/>
            <a:ext cx="28044" cy="3101254"/>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10800000" flipV="1">
            <a:off x="443093" y="1237005"/>
            <a:ext cx="1102482" cy="558917"/>
          </a:xfrm>
          <a:prstGeom prst="curvedConnector3">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bwMode="auto">
          <a:xfrm flipV="1">
            <a:off x="6672575" y="3785840"/>
            <a:ext cx="0" cy="894060"/>
          </a:xfrm>
          <a:prstGeom prst="straightConnector1">
            <a:avLst/>
          </a:prstGeom>
          <a:ln w="571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p:nvPr/>
        </p:nvCxnSpPr>
        <p:spPr bwMode="auto">
          <a:xfrm flipV="1">
            <a:off x="5787189" y="4203248"/>
            <a:ext cx="7080" cy="476652"/>
          </a:xfrm>
          <a:prstGeom prst="straightConnector1">
            <a:avLst/>
          </a:prstGeom>
          <a:ln w="5715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5" name="TextBox 94"/>
          <p:cNvSpPr txBox="1"/>
          <p:nvPr/>
        </p:nvSpPr>
        <p:spPr>
          <a:xfrm>
            <a:off x="1297964" y="3906659"/>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policy</a:t>
            </a:r>
            <a:endParaRPr lang="en-US" sz="1985" dirty="0">
              <a:solidFill>
                <a:srgbClr val="000000"/>
              </a:solidFill>
            </a:endParaRPr>
          </a:p>
        </p:txBody>
      </p:sp>
      <p:sp>
        <p:nvSpPr>
          <p:cNvPr id="96" name="Curved Right Arrow 95"/>
          <p:cNvSpPr/>
          <p:nvPr/>
        </p:nvSpPr>
        <p:spPr bwMode="auto">
          <a:xfrm rot="21448805">
            <a:off x="1286909" y="3091130"/>
            <a:ext cx="806704" cy="1804485"/>
          </a:xfrm>
          <a:prstGeom prst="curvedRightArrow">
            <a:avLst/>
          </a:prstGeom>
          <a:gradFill>
            <a:gsLst>
              <a:gs pos="0">
                <a:schemeClr val="accent1">
                  <a:tint val="50000"/>
                  <a:satMod val="300000"/>
                  <a:alpha val="95000"/>
                </a:schemeClr>
              </a:gs>
              <a:gs pos="35000">
                <a:schemeClr val="accent1">
                  <a:tint val="37000"/>
                  <a:satMod val="300000"/>
                </a:schemeClr>
              </a:gs>
              <a:gs pos="100000">
                <a:schemeClr val="accent1">
                  <a:tint val="15000"/>
                  <a:satMod val="350000"/>
                  <a:alpha val="50000"/>
                </a:schemeClr>
              </a:gs>
            </a:gsLst>
          </a:gra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97" name="TextBox 96"/>
          <p:cNvSpPr txBox="1"/>
          <p:nvPr/>
        </p:nvSpPr>
        <p:spPr>
          <a:xfrm>
            <a:off x="4721573" y="3926430"/>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policy</a:t>
            </a:r>
            <a:endParaRPr lang="en-US" sz="1985" dirty="0">
              <a:solidFill>
                <a:srgbClr val="000000"/>
              </a:solidFill>
            </a:endParaRPr>
          </a:p>
        </p:txBody>
      </p:sp>
      <p:sp>
        <p:nvSpPr>
          <p:cNvPr id="98" name="Curved Right Arrow 97"/>
          <p:cNvSpPr/>
          <p:nvPr/>
        </p:nvSpPr>
        <p:spPr bwMode="auto">
          <a:xfrm rot="21448805">
            <a:off x="4710518" y="3110901"/>
            <a:ext cx="806704" cy="1804485"/>
          </a:xfrm>
          <a:prstGeom prst="curvedRightArrow">
            <a:avLst/>
          </a:prstGeom>
          <a:gradFill>
            <a:gsLst>
              <a:gs pos="0">
                <a:schemeClr val="accent1">
                  <a:tint val="50000"/>
                  <a:satMod val="300000"/>
                  <a:alpha val="95000"/>
                </a:schemeClr>
              </a:gs>
              <a:gs pos="35000">
                <a:schemeClr val="accent1">
                  <a:tint val="37000"/>
                  <a:satMod val="300000"/>
                </a:schemeClr>
              </a:gs>
              <a:gs pos="100000">
                <a:schemeClr val="accent1">
                  <a:tint val="15000"/>
                  <a:satMod val="350000"/>
                  <a:alpha val="50000"/>
                </a:schemeClr>
              </a:gs>
            </a:gsLst>
          </a:gra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99" name="TextBox 98"/>
          <p:cNvSpPr txBox="1"/>
          <p:nvPr/>
        </p:nvSpPr>
        <p:spPr>
          <a:xfrm>
            <a:off x="7002884" y="3928331"/>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events</a:t>
            </a:r>
            <a:endParaRPr lang="en-US" sz="1985" dirty="0">
              <a:solidFill>
                <a:srgbClr val="000000"/>
              </a:solidFill>
            </a:endParaRPr>
          </a:p>
        </p:txBody>
      </p:sp>
      <p:sp>
        <p:nvSpPr>
          <p:cNvPr id="100" name="Curved Right Arrow 99"/>
          <p:cNvSpPr/>
          <p:nvPr/>
        </p:nvSpPr>
        <p:spPr bwMode="auto">
          <a:xfrm rot="10800000">
            <a:off x="6980927" y="3081405"/>
            <a:ext cx="806704" cy="1823934"/>
          </a:xfrm>
          <a:prstGeom prst="curvedRightArrow">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101" name="TextBox 100"/>
          <p:cNvSpPr txBox="1"/>
          <p:nvPr/>
        </p:nvSpPr>
        <p:spPr>
          <a:xfrm>
            <a:off x="3366900" y="3949906"/>
            <a:ext cx="1045994" cy="32996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544" dirty="0">
                <a:solidFill>
                  <a:srgbClr val="000000"/>
                </a:solidFill>
              </a:rPr>
              <a:t>events</a:t>
            </a:r>
            <a:endParaRPr lang="en-US" sz="1985" dirty="0">
              <a:solidFill>
                <a:srgbClr val="000000"/>
              </a:solidFill>
            </a:endParaRPr>
          </a:p>
        </p:txBody>
      </p:sp>
      <p:sp>
        <p:nvSpPr>
          <p:cNvPr id="102" name="Curved Right Arrow 101"/>
          <p:cNvSpPr/>
          <p:nvPr/>
        </p:nvSpPr>
        <p:spPr bwMode="auto">
          <a:xfrm rot="10800000">
            <a:off x="3344943" y="2994692"/>
            <a:ext cx="806704" cy="1823934"/>
          </a:xfrm>
          <a:prstGeom prst="curvedRightArrow">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100838" tIns="50419" rIns="100838" bIns="50419" numCol="1" rtlCol="0" anchor="ctr" anchorCtr="0" compatLnSpc="1">
            <a:prstTxWarp prst="textNoShape">
              <a:avLst/>
            </a:prstTxWarp>
          </a:bodyPr>
          <a:lstStyle/>
          <a:p>
            <a:pPr algn="ctr" eaLnBrk="0" fontAlgn="base" hangingPunct="0">
              <a:spcBef>
                <a:spcPct val="0"/>
              </a:spcBef>
              <a:spcAft>
                <a:spcPct val="0"/>
              </a:spcAft>
            </a:pPr>
            <a:endParaRPr lang="en-US" sz="1544" dirty="0">
              <a:solidFill>
                <a:srgbClr val="000000"/>
              </a:solidFill>
            </a:endParaRPr>
          </a:p>
        </p:txBody>
      </p:sp>
      <p:sp>
        <p:nvSpPr>
          <p:cNvPr id="39" name="Rectangle 34"/>
          <p:cNvSpPr>
            <a:spLocks noChangeArrowheads="1"/>
          </p:cNvSpPr>
          <p:nvPr/>
        </p:nvSpPr>
        <p:spPr bwMode="auto">
          <a:xfrm>
            <a:off x="2127531" y="4634926"/>
            <a:ext cx="4875353" cy="2481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3" b="1" dirty="0" smtClean="0">
                <a:solidFill>
                  <a:srgbClr val="000000"/>
                </a:solidFill>
              </a:rPr>
              <a:t>Altp2m + Vm_event Extensions part of Xen 4.6 (ongoing)</a:t>
            </a:r>
            <a:endParaRPr lang="en-US" sz="1103" b="1" dirty="0">
              <a:solidFill>
                <a:srgbClr val="000000"/>
              </a:solidFill>
            </a:endParaRPr>
          </a:p>
        </p:txBody>
      </p:sp>
    </p:spTree>
    <p:extLst>
      <p:ext uri="{BB962C8B-B14F-4D97-AF65-F5344CB8AC3E}">
        <p14:creationId xmlns:p14="http://schemas.microsoft.com/office/powerpoint/2010/main" val="1401554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4209" y="233082"/>
            <a:ext cx="8682754" cy="848659"/>
          </a:xfrm>
        </p:spPr>
        <p:txBody>
          <a:bodyPr/>
          <a:lstStyle/>
          <a:p>
            <a:r>
              <a:rPr lang="en-US" dirty="0" smtClean="0"/>
              <a:t>Hypervisor Memory Introspection Xen</a:t>
            </a:r>
            <a:r>
              <a:rPr lang="en-US" baseline="30000" dirty="0" smtClean="0"/>
              <a:t>*</a:t>
            </a:r>
            <a:r>
              <a:rPr lang="en-US" dirty="0" smtClean="0"/>
              <a:t> Extensions</a:t>
            </a:r>
            <a:br>
              <a:rPr lang="en-US" dirty="0" smtClean="0"/>
            </a:br>
            <a:r>
              <a:rPr lang="en-US" sz="2000" dirty="0" smtClean="0"/>
              <a:t>Patches submitted by Intel</a:t>
            </a:r>
            <a:endParaRPr lang="en-US" dirty="0"/>
          </a:p>
        </p:txBody>
      </p:sp>
      <p:sp>
        <p:nvSpPr>
          <p:cNvPr id="43011" name="Rectangle 3"/>
          <p:cNvSpPr>
            <a:spLocks noGrp="1" noChangeArrowheads="1"/>
          </p:cNvSpPr>
          <p:nvPr>
            <p:ph idx="1"/>
          </p:nvPr>
        </p:nvSpPr>
        <p:spPr>
          <a:xfrm>
            <a:off x="226577" y="1231153"/>
            <a:ext cx="8650386" cy="3324663"/>
          </a:xfrm>
        </p:spPr>
        <p:txBody>
          <a:bodyPr/>
          <a:lstStyle/>
          <a:p>
            <a:pPr marL="342900" indent="-342900">
              <a:buFont typeface="+mj-lt"/>
              <a:buAutoNum type="arabicPeriod"/>
            </a:pPr>
            <a:r>
              <a:rPr lang="en-US" dirty="0" smtClean="0"/>
              <a:t>Maintaining </a:t>
            </a:r>
            <a:r>
              <a:rPr lang="en-US" dirty="0"/>
              <a:t>alternate </a:t>
            </a:r>
            <a:r>
              <a:rPr lang="en-US" dirty="0" smtClean="0"/>
              <a:t>EPT domains (called p2m in Xen) via addition of an </a:t>
            </a:r>
            <a:r>
              <a:rPr lang="en-US" u="sng" dirty="0" smtClean="0"/>
              <a:t>altp2m </a:t>
            </a:r>
            <a:r>
              <a:rPr lang="en-US" dirty="0" smtClean="0"/>
              <a:t>capability in </a:t>
            </a:r>
            <a:r>
              <a:rPr lang="en-US" dirty="0" err="1" smtClean="0"/>
              <a:t>Xen</a:t>
            </a:r>
            <a:r>
              <a:rPr lang="en-US" baseline="30000" dirty="0" smtClean="0"/>
              <a:t>*</a:t>
            </a:r>
            <a:endParaRPr lang="en-US" baseline="30000" dirty="0"/>
          </a:p>
          <a:p>
            <a:pPr marL="342900" indent="-342900">
              <a:buFont typeface="+mj-lt"/>
              <a:buAutoNum type="arabicPeriod"/>
            </a:pPr>
            <a:r>
              <a:rPr lang="en-US" dirty="0" smtClean="0"/>
              <a:t>HVM Hypercalls </a:t>
            </a:r>
            <a:r>
              <a:rPr lang="en-US" dirty="0"/>
              <a:t>to </a:t>
            </a:r>
            <a:r>
              <a:rPr lang="en-US" dirty="0" smtClean="0"/>
              <a:t>manage altp2m without </a:t>
            </a:r>
            <a:r>
              <a:rPr lang="en-US" dirty="0"/>
              <a:t>conflicting with Xen </a:t>
            </a:r>
            <a:r>
              <a:rPr lang="en-US" dirty="0" smtClean="0"/>
              <a:t>memory management for other use cases</a:t>
            </a:r>
            <a:endParaRPr lang="en-US" dirty="0"/>
          </a:p>
          <a:p>
            <a:pPr marL="342900" indent="-342900">
              <a:buFont typeface="+mj-lt"/>
              <a:buAutoNum type="arabicPeriod"/>
            </a:pPr>
            <a:r>
              <a:rPr lang="en-US" dirty="0" smtClean="0"/>
              <a:t>Both, in-guest and out-of guest agents can utilize altp2m capabilities</a:t>
            </a:r>
          </a:p>
          <a:p>
            <a:pPr marL="342900" indent="-342900">
              <a:buFont typeface="+mj-lt"/>
              <a:buAutoNum type="arabicPeriod"/>
            </a:pPr>
            <a:r>
              <a:rPr lang="en-US" dirty="0" smtClean="0"/>
              <a:t>In-guest agents can use VMFUNC to switch p2m for various usages</a:t>
            </a:r>
          </a:p>
          <a:p>
            <a:pPr marL="342900" indent="-342900">
              <a:buFont typeface="+mj-lt"/>
              <a:buAutoNum type="arabicPeriod"/>
            </a:pPr>
            <a:r>
              <a:rPr lang="en-US" dirty="0" smtClean="0"/>
              <a:t>Report </a:t>
            </a:r>
            <a:r>
              <a:rPr lang="en-US" dirty="0"/>
              <a:t>guest-specific </a:t>
            </a:r>
            <a:r>
              <a:rPr lang="en-US" dirty="0" smtClean="0"/>
              <a:t>EPT memory access events </a:t>
            </a:r>
            <a:r>
              <a:rPr lang="en-US" dirty="0"/>
              <a:t>via #</a:t>
            </a:r>
            <a:r>
              <a:rPr lang="en-US" dirty="0" smtClean="0"/>
              <a:t>VE</a:t>
            </a:r>
            <a:endParaRPr lang="en-US" dirty="0"/>
          </a:p>
          <a:p>
            <a:pPr marL="342900" indent="-342900">
              <a:buFont typeface="+mj-lt"/>
              <a:buAutoNum type="arabicPeriod"/>
            </a:pPr>
            <a:r>
              <a:rPr lang="en-US" dirty="0"/>
              <a:t>Enabling CPU acceleration </a:t>
            </a:r>
            <a:r>
              <a:rPr lang="en-US" dirty="0" smtClean="0"/>
              <a:t>automatically if </a:t>
            </a:r>
            <a:r>
              <a:rPr lang="en-US" dirty="0"/>
              <a:t>VMFUNC and #VE CPU enumerated and opted-in</a:t>
            </a:r>
            <a:endParaRPr lang="en-US"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26576" y="1004682"/>
            <a:ext cx="8738129" cy="3850540"/>
          </a:xfrm>
        </p:spPr>
        <p:txBody>
          <a:bodyPr/>
          <a:lstStyle/>
          <a:p>
            <a:pPr marL="342900" indent="-342900">
              <a:buFont typeface="+mj-lt"/>
              <a:buAutoNum type="arabicPeriod"/>
            </a:pPr>
            <a:r>
              <a:rPr lang="en-US" dirty="0"/>
              <a:t>Emulate an instruction and discard the written data to prevent patching</a:t>
            </a:r>
          </a:p>
          <a:p>
            <a:pPr marL="342900" indent="-342900">
              <a:buFont typeface="+mj-lt"/>
              <a:buAutoNum type="arabicPeriod"/>
            </a:pPr>
            <a:r>
              <a:rPr lang="en-US" dirty="0"/>
              <a:t>Attach the guest state (vCPU registers) to the memory event</a:t>
            </a:r>
          </a:p>
          <a:p>
            <a:pPr marL="342900" indent="-342900">
              <a:buFont typeface="+mj-lt"/>
              <a:buAutoNum type="arabicPeriod"/>
            </a:pPr>
            <a:r>
              <a:rPr lang="en-US" dirty="0" smtClean="0"/>
              <a:t>Generate VMexits </a:t>
            </a:r>
            <a:r>
              <a:rPr lang="en-US" dirty="0"/>
              <a:t>for </a:t>
            </a:r>
            <a:r>
              <a:rPr lang="en-US" dirty="0" smtClean="0"/>
              <a:t>introspection-relevant Model Specific Register (MSR) accesses by the guest OS</a:t>
            </a:r>
            <a:endParaRPr lang="en-US" dirty="0"/>
          </a:p>
          <a:p>
            <a:pPr marL="342900" indent="-342900">
              <a:buFont typeface="+mj-lt"/>
              <a:buAutoNum type="arabicPeriod"/>
            </a:pPr>
            <a:r>
              <a:rPr lang="en-US" dirty="0"/>
              <a:t>Disable the REP prefix support in the emulator when introspecting</a:t>
            </a:r>
          </a:p>
          <a:p>
            <a:pPr marL="342900" indent="-342900">
              <a:buFont typeface="+mj-lt"/>
              <a:buAutoNum type="arabicPeriod"/>
            </a:pPr>
            <a:r>
              <a:rPr lang="en-US" dirty="0"/>
              <a:t>Deny </a:t>
            </a:r>
            <a:r>
              <a:rPr lang="en-US" dirty="0" smtClean="0"/>
              <a:t>Model Specific Register &amp; Control Register writes by the guest</a:t>
            </a:r>
            <a:endParaRPr lang="en-US" dirty="0"/>
          </a:p>
          <a:p>
            <a:pPr marL="342900" indent="-342900">
              <a:buFont typeface="+mj-lt"/>
              <a:buAutoNum type="arabicPeriod"/>
            </a:pPr>
            <a:r>
              <a:rPr lang="en-US" dirty="0"/>
              <a:t>Introspection specific VMCALL support (hypercall), used when injecting an application into the guest</a:t>
            </a:r>
          </a:p>
          <a:p>
            <a:pPr marL="342900" indent="-342900">
              <a:buFont typeface="+mj-lt"/>
              <a:buAutoNum type="arabicPeriod"/>
            </a:pPr>
            <a:r>
              <a:rPr lang="en-US" dirty="0"/>
              <a:t>Support for memory content hiding </a:t>
            </a:r>
            <a:r>
              <a:rPr lang="en-US" dirty="0" smtClean="0"/>
              <a:t>(compatible with </a:t>
            </a:r>
            <a:r>
              <a:rPr lang="en-US" dirty="0" err="1" smtClean="0"/>
              <a:t>PatchGuard</a:t>
            </a:r>
            <a:r>
              <a:rPr lang="en-US" dirty="0" smtClean="0"/>
              <a:t>*)</a:t>
            </a:r>
            <a:endParaRPr lang="en-US" dirty="0"/>
          </a:p>
          <a:p>
            <a:pPr marL="342900" indent="-342900">
              <a:buFont typeface="+mj-lt"/>
              <a:buAutoNum type="arabicPeriod"/>
            </a:pPr>
            <a:r>
              <a:rPr lang="en-US" dirty="0"/>
              <a:t>Various other cleanups in the VM event subsystem</a:t>
            </a:r>
          </a:p>
        </p:txBody>
      </p:sp>
      <p:sp>
        <p:nvSpPr>
          <p:cNvPr id="3" name="Title 2"/>
          <p:cNvSpPr>
            <a:spLocks noGrp="1"/>
          </p:cNvSpPr>
          <p:nvPr>
            <p:ph type="title"/>
          </p:nvPr>
        </p:nvSpPr>
        <p:spPr>
          <a:xfrm>
            <a:off x="194209" y="116967"/>
            <a:ext cx="8770497" cy="833928"/>
          </a:xfrm>
        </p:spPr>
        <p:txBody>
          <a:bodyPr/>
          <a:lstStyle/>
          <a:p>
            <a:r>
              <a:rPr lang="en-US" dirty="0"/>
              <a:t>Hypervisor Memory Introspection </a:t>
            </a:r>
            <a:r>
              <a:rPr lang="en-US" dirty="0" err="1" smtClean="0"/>
              <a:t>Xen</a:t>
            </a:r>
            <a:r>
              <a:rPr lang="en-US" baseline="30000" dirty="0" smtClean="0"/>
              <a:t>*</a:t>
            </a:r>
            <a:r>
              <a:rPr lang="en-US" dirty="0" smtClean="0"/>
              <a:t> </a:t>
            </a:r>
            <a:r>
              <a:rPr lang="en-US" dirty="0"/>
              <a:t>Extensions</a:t>
            </a:r>
            <a:br>
              <a:rPr lang="en-US" dirty="0"/>
            </a:br>
            <a:r>
              <a:rPr lang="en-US" sz="2000" dirty="0"/>
              <a:t>Patches submitted by </a:t>
            </a:r>
            <a:r>
              <a:rPr lang="en-US" sz="2000" dirty="0" smtClean="0"/>
              <a:t>Bitdefender</a:t>
            </a:r>
            <a:r>
              <a:rPr lang="en-US" sz="2000" baseline="30000" dirty="0" smtClean="0"/>
              <a:t>*</a:t>
            </a:r>
            <a:endParaRPr lang="en-US" sz="2400" baseline="30000" dirty="0"/>
          </a:p>
        </p:txBody>
      </p:sp>
    </p:spTree>
    <p:extLst>
      <p:ext uri="{BB962C8B-B14F-4D97-AF65-F5344CB8AC3E}">
        <p14:creationId xmlns:p14="http://schemas.microsoft.com/office/powerpoint/2010/main" val="222279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52560"/>
            <a:ext cx="3781480" cy="3380118"/>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Security Trends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Promises, Capabilities, and Challenges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Hardware Extensions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Hypervisor Extensions</a:t>
            </a:r>
          </a:p>
          <a:p>
            <a:pPr marL="342900" indent="-342900">
              <a:spcBef>
                <a:spcPts val="600"/>
              </a:spcBef>
              <a:buFont typeface="Arial" panose="020B0604020202020204" pitchFamily="34" charset="0"/>
              <a:buChar char="•"/>
            </a:pPr>
            <a:r>
              <a:rPr lang="en-US" sz="2400" dirty="0">
                <a:solidFill>
                  <a:schemeClr val="bg2"/>
                </a:solidFill>
                <a:latin typeface="+mn-lt"/>
              </a:rPr>
              <a:t>Memory Introspection </a:t>
            </a:r>
            <a:r>
              <a:rPr lang="en-US" sz="2400" dirty="0" smtClean="0">
                <a:solidFill>
                  <a:schemeClr val="bg2"/>
                </a:solidFill>
                <a:latin typeface="+mn-lt"/>
              </a:rPr>
              <a:t>Scenarios</a:t>
            </a:r>
            <a:endParaRPr lang="en-US" sz="2400" dirty="0">
              <a:solidFill>
                <a:schemeClr val="bg2"/>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Conclusions</a:t>
            </a:r>
            <a:endParaRPr lang="en-US" sz="2400" dirty="0">
              <a:solidFill>
                <a:schemeClr val="tx1">
                  <a:lumMod val="65000"/>
                </a:schemeClr>
              </a:solidFill>
              <a:latin typeface="+mn-lt"/>
            </a:endParaRPr>
          </a:p>
        </p:txBody>
      </p:sp>
    </p:spTree>
    <p:extLst>
      <p:ext uri="{BB962C8B-B14F-4D97-AF65-F5344CB8AC3E}">
        <p14:creationId xmlns:p14="http://schemas.microsoft.com/office/powerpoint/2010/main" val="22321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Memory Introspection Scenarios</a:t>
            </a:r>
            <a:endParaRPr lang="en-US" dirty="0"/>
          </a:p>
        </p:txBody>
      </p:sp>
      <p:grpSp>
        <p:nvGrpSpPr>
          <p:cNvPr id="59" name="Group 58"/>
          <p:cNvGrpSpPr/>
          <p:nvPr/>
        </p:nvGrpSpPr>
        <p:grpSpPr>
          <a:xfrm>
            <a:off x="611864" y="675373"/>
            <a:ext cx="8231421" cy="4196092"/>
            <a:chOff x="378323" y="703508"/>
            <a:chExt cx="8231421" cy="4196092"/>
          </a:xfrm>
        </p:grpSpPr>
        <p:sp>
          <p:nvSpPr>
            <p:cNvPr id="33" name="Rectangle 32"/>
            <p:cNvSpPr/>
            <p:nvPr/>
          </p:nvSpPr>
          <p:spPr>
            <a:xfrm>
              <a:off x="3997776" y="2574992"/>
              <a:ext cx="1189304" cy="622151"/>
            </a:xfrm>
            <a:prstGeom prst="rect">
              <a:avLst/>
            </a:prstGeom>
            <a:noFill/>
            <a:ln w="635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5">
                    <a:lumMod val="75000"/>
                  </a:schemeClr>
                </a:solidFill>
              </a:endParaRPr>
            </a:p>
          </p:txBody>
        </p:sp>
        <p:sp>
          <p:nvSpPr>
            <p:cNvPr id="34" name="Rectangle 33"/>
            <p:cNvSpPr/>
            <p:nvPr/>
          </p:nvSpPr>
          <p:spPr>
            <a:xfrm>
              <a:off x="5259993" y="2574992"/>
              <a:ext cx="1271810" cy="622151"/>
            </a:xfrm>
            <a:prstGeom prst="rect">
              <a:avLst/>
            </a:prstGeom>
            <a:noFill/>
            <a:ln w="635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5">
                    <a:lumMod val="75000"/>
                  </a:schemeClr>
                </a:solidFill>
              </a:endParaRPr>
            </a:p>
          </p:txBody>
        </p:sp>
        <p:sp>
          <p:nvSpPr>
            <p:cNvPr id="35" name="Rectangle 34"/>
            <p:cNvSpPr/>
            <p:nvPr/>
          </p:nvSpPr>
          <p:spPr>
            <a:xfrm>
              <a:off x="5095552" y="1731437"/>
              <a:ext cx="1051257" cy="622151"/>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p:cNvSpPr/>
            <p:nvPr/>
          </p:nvSpPr>
          <p:spPr>
            <a:xfrm>
              <a:off x="6342358" y="1730557"/>
              <a:ext cx="1431741" cy="622151"/>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Rectangle 36"/>
            <p:cNvSpPr/>
            <p:nvPr/>
          </p:nvSpPr>
          <p:spPr>
            <a:xfrm>
              <a:off x="3853210" y="1731437"/>
              <a:ext cx="1038103" cy="622151"/>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Rectangle 37"/>
            <p:cNvSpPr/>
            <p:nvPr/>
          </p:nvSpPr>
          <p:spPr>
            <a:xfrm>
              <a:off x="6604659" y="2574992"/>
              <a:ext cx="1041496" cy="622151"/>
            </a:xfrm>
            <a:prstGeom prst="rect">
              <a:avLst/>
            </a:prstGeom>
            <a:noFill/>
            <a:ln w="635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5">
                    <a:lumMod val="75000"/>
                  </a:schemeClr>
                </a:solidFill>
              </a:endParaRPr>
            </a:p>
          </p:txBody>
        </p:sp>
        <p:grpSp>
          <p:nvGrpSpPr>
            <p:cNvPr id="39" name="Group 38"/>
            <p:cNvGrpSpPr/>
            <p:nvPr/>
          </p:nvGrpSpPr>
          <p:grpSpPr>
            <a:xfrm>
              <a:off x="1910242" y="703508"/>
              <a:ext cx="6699502" cy="4196092"/>
              <a:chOff x="3018113" y="1042850"/>
              <a:chExt cx="8152425" cy="5720950"/>
            </a:xfrm>
          </p:grpSpPr>
          <p:sp>
            <p:nvSpPr>
              <p:cNvPr id="42" name="TextBox 41"/>
              <p:cNvSpPr txBox="1"/>
              <p:nvPr/>
            </p:nvSpPr>
            <p:spPr>
              <a:xfrm>
                <a:off x="3018113" y="1042850"/>
                <a:ext cx="8152425" cy="1132981"/>
              </a:xfrm>
              <a:prstGeom prst="rect">
                <a:avLst/>
              </a:prstGeom>
              <a:noFill/>
            </p:spPr>
            <p:txBody>
              <a:bodyPr wrap="square" rtlCol="0">
                <a:spAutoFit/>
              </a:bodyPr>
              <a:lstStyle/>
              <a:p>
                <a:r>
                  <a:rPr lang="en-US" sz="2400" b="1" dirty="0" smtClean="0">
                    <a:solidFill>
                      <a:srgbClr val="00B050"/>
                    </a:solidFill>
                  </a:rPr>
                  <a:t>Hypervisor-based Memory Introspection (HVMI) solution</a:t>
                </a:r>
                <a:endParaRPr lang="en-US" sz="2400" b="1" dirty="0">
                  <a:solidFill>
                    <a:srgbClr val="00B050"/>
                  </a:solidFill>
                </a:endParaRPr>
              </a:p>
            </p:txBody>
          </p:sp>
          <p:sp>
            <p:nvSpPr>
              <p:cNvPr id="43" name="Rectangle 42"/>
              <p:cNvSpPr/>
              <p:nvPr/>
            </p:nvSpPr>
            <p:spPr>
              <a:xfrm>
                <a:off x="5707050" y="3712148"/>
                <a:ext cx="121168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Drivers</a:t>
                </a:r>
                <a:endParaRPr lang="en-US" sz="1400" dirty="0">
                  <a:solidFill>
                    <a:schemeClr val="bg2"/>
                  </a:solidFill>
                </a:endParaRPr>
              </a:p>
            </p:txBody>
          </p:sp>
          <p:sp>
            <p:nvSpPr>
              <p:cNvPr id="44" name="Rectangle 43"/>
              <p:cNvSpPr/>
              <p:nvPr/>
            </p:nvSpPr>
            <p:spPr>
              <a:xfrm>
                <a:off x="5491613" y="2570333"/>
                <a:ext cx="1063515" cy="643992"/>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App1</a:t>
                </a:r>
                <a:br>
                  <a:rPr lang="en-US" sz="1400" dirty="0" smtClean="0">
                    <a:solidFill>
                      <a:schemeClr val="bg2"/>
                    </a:solidFill>
                  </a:rPr>
                </a:br>
                <a:r>
                  <a:rPr lang="en-US" sz="1100" dirty="0" smtClean="0">
                    <a:solidFill>
                      <a:schemeClr val="bg2"/>
                    </a:solidFill>
                  </a:rPr>
                  <a:t>(Office)</a:t>
                </a:r>
                <a:endParaRPr lang="en-US" sz="1100" dirty="0">
                  <a:solidFill>
                    <a:schemeClr val="bg2"/>
                  </a:solidFill>
                </a:endParaRPr>
              </a:p>
            </p:txBody>
          </p:sp>
          <p:sp>
            <p:nvSpPr>
              <p:cNvPr id="45" name="Rectangle 44"/>
              <p:cNvSpPr/>
              <p:nvPr/>
            </p:nvSpPr>
            <p:spPr>
              <a:xfrm>
                <a:off x="7144600" y="3703313"/>
                <a:ext cx="138784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OS Kernel</a:t>
                </a:r>
                <a:endParaRPr lang="en-US" sz="1400" dirty="0">
                  <a:solidFill>
                    <a:schemeClr val="bg2"/>
                  </a:solidFill>
                </a:endParaRPr>
              </a:p>
            </p:txBody>
          </p:sp>
          <p:cxnSp>
            <p:nvCxnSpPr>
              <p:cNvPr id="46" name="Straight Connector 45"/>
              <p:cNvCxnSpPr/>
              <p:nvPr/>
            </p:nvCxnSpPr>
            <p:spPr>
              <a:xfrm flipV="1">
                <a:off x="5454227" y="3404809"/>
                <a:ext cx="4785043" cy="32828"/>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005602" y="2570333"/>
                <a:ext cx="1063515" cy="643992"/>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bg2"/>
                    </a:solidFill>
                  </a:rPr>
                  <a:t>App2</a:t>
                </a:r>
                <a:br>
                  <a:rPr lang="en-US" sz="1400" dirty="0" smtClean="0">
                    <a:solidFill>
                      <a:schemeClr val="bg2"/>
                    </a:solidFill>
                  </a:rPr>
                </a:br>
                <a:r>
                  <a:rPr lang="en-US" sz="1100" dirty="0" smtClean="0">
                    <a:solidFill>
                      <a:schemeClr val="bg2"/>
                    </a:solidFill>
                  </a:rPr>
                  <a:t>(Browser)</a:t>
                </a:r>
                <a:endParaRPr lang="en-US" sz="1400" dirty="0">
                  <a:solidFill>
                    <a:schemeClr val="bg2"/>
                  </a:solidFill>
                </a:endParaRPr>
              </a:p>
            </p:txBody>
          </p:sp>
          <p:sp>
            <p:nvSpPr>
              <p:cNvPr id="48" name="Rectangle 47"/>
              <p:cNvSpPr/>
              <p:nvPr/>
            </p:nvSpPr>
            <p:spPr>
              <a:xfrm>
                <a:off x="8516114" y="2552581"/>
                <a:ext cx="1559170"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Security</a:t>
                </a:r>
                <a:br>
                  <a:rPr lang="en-US" sz="1400" dirty="0" smtClean="0">
                    <a:solidFill>
                      <a:schemeClr val="bg2"/>
                    </a:solidFill>
                  </a:rPr>
                </a:br>
                <a:r>
                  <a:rPr lang="en-US" sz="1400" dirty="0" smtClean="0">
                    <a:solidFill>
                      <a:schemeClr val="bg2"/>
                    </a:solidFill>
                  </a:rPr>
                  <a:t>Solution</a:t>
                </a:r>
                <a:endParaRPr lang="en-US" sz="1400" dirty="0">
                  <a:solidFill>
                    <a:schemeClr val="bg2"/>
                  </a:solidFill>
                </a:endParaRPr>
              </a:p>
            </p:txBody>
          </p:sp>
          <p:cxnSp>
            <p:nvCxnSpPr>
              <p:cNvPr id="49" name="Straight Connector 48"/>
              <p:cNvCxnSpPr/>
              <p:nvPr/>
            </p:nvCxnSpPr>
            <p:spPr>
              <a:xfrm flipH="1" flipV="1">
                <a:off x="6775352" y="2517049"/>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8272456" y="2488096"/>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a:stretch>
                <a:fillRect/>
              </a:stretch>
            </p:blipFill>
            <p:spPr>
              <a:xfrm>
                <a:off x="6111028" y="1526358"/>
                <a:ext cx="807710" cy="666464"/>
              </a:xfrm>
              <a:prstGeom prst="rect">
                <a:avLst/>
              </a:prstGeom>
            </p:spPr>
          </p:pic>
          <p:pic>
            <p:nvPicPr>
              <p:cNvPr id="52"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23" y="2388459"/>
                <a:ext cx="399602" cy="329722"/>
              </a:xfrm>
              <a:prstGeom prst="rect">
                <a:avLst/>
              </a:prstGeom>
              <a:noFill/>
              <a:extLst>
                <a:ext uri="{909E8E84-426E-40DD-AFC4-6F175D3DCCD1}">
                  <a14:hiddenFill xmlns:a14="http://schemas.microsoft.com/office/drawing/2010/main">
                    <a:solidFill>
                      <a:srgbClr val="FFFFFF"/>
                    </a:solidFill>
                  </a14:hiddenFill>
                </a:ext>
              </a:extLst>
            </p:spPr>
          </p:pic>
          <p:sp>
            <p:nvSpPr>
              <p:cNvPr id="53" name="Arc 52"/>
              <p:cNvSpPr/>
              <p:nvPr/>
            </p:nvSpPr>
            <p:spPr>
              <a:xfrm>
                <a:off x="6535047" y="1640401"/>
                <a:ext cx="1303480" cy="1381781"/>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ectangle 53"/>
              <p:cNvSpPr/>
              <p:nvPr/>
            </p:nvSpPr>
            <p:spPr>
              <a:xfrm>
                <a:off x="8797566" y="3689613"/>
                <a:ext cx="1084841"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bg2"/>
                    </a:solidFill>
                  </a:rPr>
                  <a:t>Security</a:t>
                </a:r>
                <a:br>
                  <a:rPr lang="en-US" sz="1400" dirty="0" smtClean="0">
                    <a:solidFill>
                      <a:schemeClr val="bg2"/>
                    </a:solidFill>
                  </a:rPr>
                </a:br>
                <a:r>
                  <a:rPr lang="en-US" sz="1400" dirty="0" smtClean="0">
                    <a:solidFill>
                      <a:schemeClr val="bg2"/>
                    </a:solidFill>
                  </a:rPr>
                  <a:t>Filter</a:t>
                </a:r>
                <a:endParaRPr lang="en-US" sz="1400" dirty="0">
                  <a:solidFill>
                    <a:schemeClr val="bg2"/>
                  </a:solidFill>
                </a:endParaRPr>
              </a:p>
            </p:txBody>
          </p:sp>
          <p:sp>
            <p:nvSpPr>
              <p:cNvPr id="55" name="Rectangle 54"/>
              <p:cNvSpPr/>
              <p:nvPr/>
            </p:nvSpPr>
            <p:spPr>
              <a:xfrm>
                <a:off x="5644048" y="4739496"/>
                <a:ext cx="4410844" cy="1019741"/>
              </a:xfrm>
              <a:prstGeom prst="rect">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solidFill>
                  </a:rPr>
                  <a:t> Hypervisor</a:t>
                </a:r>
                <a:endParaRPr lang="en-US" sz="1600" dirty="0">
                  <a:solidFill>
                    <a:schemeClr val="bg2"/>
                  </a:solidFill>
                </a:endParaRPr>
              </a:p>
            </p:txBody>
          </p:sp>
          <p:cxnSp>
            <p:nvCxnSpPr>
              <p:cNvPr id="56" name="Straight Connector 55"/>
              <p:cNvCxnSpPr/>
              <p:nvPr/>
            </p:nvCxnSpPr>
            <p:spPr>
              <a:xfrm flipV="1">
                <a:off x="5454227" y="4584378"/>
                <a:ext cx="4600665" cy="13410"/>
              </a:xfrm>
              <a:prstGeom prst="line">
                <a:avLst/>
              </a:prstGeom>
              <a:ln w="60325">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185403" y="4887773"/>
                <a:ext cx="2661422" cy="744534"/>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2"/>
                    </a:solidFill>
                  </a:rPr>
                  <a:t>Memory Introspection Engine</a:t>
                </a:r>
                <a:endParaRPr lang="en-US" sz="1400" b="1" dirty="0">
                  <a:solidFill>
                    <a:schemeClr val="bg2"/>
                  </a:solidFill>
                </a:endParaRPr>
              </a:p>
            </p:txBody>
          </p:sp>
          <p:sp>
            <p:nvSpPr>
              <p:cNvPr id="58" name="Line Callout 1 (No Border) 57"/>
              <p:cNvSpPr/>
              <p:nvPr/>
            </p:nvSpPr>
            <p:spPr>
              <a:xfrm>
                <a:off x="5583760" y="5943398"/>
                <a:ext cx="4277577" cy="820402"/>
              </a:xfrm>
              <a:prstGeom prst="callout1">
                <a:avLst>
                  <a:gd name="adj1" fmla="val 88014"/>
                  <a:gd name="adj2" fmla="val -2615"/>
                  <a:gd name="adj3" fmla="val -162170"/>
                  <a:gd name="adj4" fmla="val -2908"/>
                </a:avLst>
              </a:prstGeom>
              <a:noFill/>
              <a:ln w="50800">
                <a:solidFill>
                  <a:srgbClr val="00B05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600" dirty="0" smtClean="0">
                    <a:solidFill>
                      <a:srgbClr val="00B050"/>
                    </a:solidFill>
                  </a:rPr>
                  <a:t>ISOLATION  --  HVMI controlled &amp;</a:t>
                </a:r>
                <a:br>
                  <a:rPr lang="en-US" sz="1600" dirty="0" smtClean="0">
                    <a:solidFill>
                      <a:srgbClr val="00B050"/>
                    </a:solidFill>
                  </a:rPr>
                </a:br>
                <a:r>
                  <a:rPr lang="en-US" sz="1600" dirty="0" smtClean="0">
                    <a:solidFill>
                      <a:srgbClr val="00B050"/>
                    </a:solidFill>
                  </a:rPr>
                  <a:t>        </a:t>
                </a:r>
                <a:r>
                  <a:rPr lang="en-US" sz="1600" b="1" dirty="0" smtClean="0">
                    <a:solidFill>
                      <a:srgbClr val="00B050"/>
                    </a:solidFill>
                  </a:rPr>
                  <a:t>ENFORCED by HARDWARE</a:t>
                </a:r>
                <a:endParaRPr lang="en-US" sz="1600" b="1" dirty="0">
                  <a:solidFill>
                    <a:srgbClr val="00B050"/>
                  </a:solidFill>
                </a:endParaRPr>
              </a:p>
            </p:txBody>
          </p:sp>
        </p:grpSp>
        <p:sp>
          <p:nvSpPr>
            <p:cNvPr id="40" name="Line Callout 1 (No Border) 39"/>
            <p:cNvSpPr/>
            <p:nvPr/>
          </p:nvSpPr>
          <p:spPr>
            <a:xfrm>
              <a:off x="378323" y="1510125"/>
              <a:ext cx="2672376" cy="1063013"/>
            </a:xfrm>
            <a:prstGeom prst="callout1">
              <a:avLst>
                <a:gd name="adj1" fmla="val 61091"/>
                <a:gd name="adj2" fmla="val 99547"/>
                <a:gd name="adj3" fmla="val 53343"/>
                <a:gd name="adj4" fmla="val 128483"/>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rgbClr val="7030A0"/>
                  </a:solidFill>
                </a:rPr>
                <a:t>Protected by USER MODE introspection</a:t>
              </a:r>
              <a:endParaRPr lang="en-US" sz="2000" b="1" dirty="0">
                <a:solidFill>
                  <a:srgbClr val="7030A0"/>
                </a:solidFill>
              </a:endParaRPr>
            </a:p>
          </p:txBody>
        </p:sp>
        <p:sp>
          <p:nvSpPr>
            <p:cNvPr id="41" name="Line Callout 1 (No Border) 40"/>
            <p:cNvSpPr/>
            <p:nvPr/>
          </p:nvSpPr>
          <p:spPr>
            <a:xfrm>
              <a:off x="388107" y="2903077"/>
              <a:ext cx="2941651" cy="1063013"/>
            </a:xfrm>
            <a:prstGeom prst="callout1">
              <a:avLst>
                <a:gd name="adj1" fmla="val 38869"/>
                <a:gd name="adj2" fmla="val 98961"/>
                <a:gd name="adj3" fmla="val 6618"/>
                <a:gd name="adj4" fmla="val 120904"/>
              </a:avLst>
            </a:prstGeom>
            <a:no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chemeClr val="accent5">
                      <a:lumMod val="75000"/>
                    </a:schemeClr>
                  </a:solidFill>
                </a:rPr>
                <a:t>Protected by KERNEL MODE introspection</a:t>
              </a:r>
              <a:endParaRPr lang="en-US" sz="2000" b="1" dirty="0">
                <a:solidFill>
                  <a:schemeClr val="accent5">
                    <a:lumMod val="75000"/>
                  </a:schemeClr>
                </a:solidFill>
              </a:endParaRPr>
            </a:p>
          </p:txBody>
        </p:sp>
      </p:grpSp>
    </p:spTree>
    <p:extLst>
      <p:ext uri="{BB962C8B-B14F-4D97-AF65-F5344CB8AC3E}">
        <p14:creationId xmlns:p14="http://schemas.microsoft.com/office/powerpoint/2010/main" val="313062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Mode Memory Introspection</a:t>
            </a:r>
            <a:endParaRPr lang="en-US" dirty="0"/>
          </a:p>
        </p:txBody>
      </p:sp>
      <p:sp>
        <p:nvSpPr>
          <p:cNvPr id="4" name="Content Placeholder 3"/>
          <p:cNvSpPr>
            <a:spLocks noGrp="1"/>
          </p:cNvSpPr>
          <p:nvPr>
            <p:ph idx="1"/>
          </p:nvPr>
        </p:nvSpPr>
        <p:spPr>
          <a:xfrm>
            <a:off x="226577" y="866775"/>
            <a:ext cx="8650386" cy="3962400"/>
          </a:xfrm>
        </p:spPr>
        <p:txBody>
          <a:bodyPr/>
          <a:lstStyle/>
          <a:p>
            <a:r>
              <a:rPr lang="en-US" sz="2400" dirty="0" smtClean="0"/>
              <a:t>Monitor user applications (such as web-browsers</a:t>
            </a:r>
            <a:r>
              <a:rPr lang="en-US" sz="2400" dirty="0"/>
              <a:t>, </a:t>
            </a:r>
            <a:r>
              <a:rPr lang="en-US" sz="2400" dirty="0" smtClean="0"/>
              <a:t>Microsoft</a:t>
            </a:r>
            <a:r>
              <a:rPr lang="en-US" sz="2400" baseline="30000" dirty="0" smtClean="0"/>
              <a:t>*</a:t>
            </a:r>
            <a:r>
              <a:rPr lang="en-US" sz="2400" dirty="0" smtClean="0"/>
              <a:t> </a:t>
            </a:r>
            <a:r>
              <a:rPr lang="en-US" sz="2400" dirty="0"/>
              <a:t>Office, </a:t>
            </a:r>
            <a:r>
              <a:rPr lang="en-US" sz="2400" dirty="0" smtClean="0"/>
              <a:t>Adobe</a:t>
            </a:r>
            <a:r>
              <a:rPr lang="en-US" sz="2400" baseline="30000" dirty="0" smtClean="0"/>
              <a:t>*</a:t>
            </a:r>
            <a:r>
              <a:rPr lang="en-US" sz="2400" dirty="0" smtClean="0"/>
              <a:t> </a:t>
            </a:r>
            <a:r>
              <a:rPr lang="en-US" sz="2400" dirty="0"/>
              <a:t>Reader, …) </a:t>
            </a:r>
            <a:r>
              <a:rPr lang="en-US" sz="2400" dirty="0" smtClean="0"/>
              <a:t>for</a:t>
            </a:r>
            <a:endParaRPr lang="en-US" sz="2400" dirty="0"/>
          </a:p>
          <a:p>
            <a:pPr lvl="1"/>
            <a:r>
              <a:rPr lang="en-US" sz="2000" dirty="0" smtClean="0"/>
              <a:t>detection of </a:t>
            </a:r>
            <a:r>
              <a:rPr lang="en-US" sz="2000" b="1" dirty="0" smtClean="0"/>
              <a:t>code </a:t>
            </a:r>
            <a:r>
              <a:rPr lang="en-US" sz="2000" b="1" dirty="0"/>
              <a:t>injection</a:t>
            </a:r>
          </a:p>
          <a:p>
            <a:pPr lvl="1"/>
            <a:r>
              <a:rPr lang="en-US" sz="2000" dirty="0" smtClean="0"/>
              <a:t>detection of function </a:t>
            </a:r>
            <a:r>
              <a:rPr lang="en-US" sz="2000" dirty="0"/>
              <a:t>detouring</a:t>
            </a:r>
          </a:p>
          <a:p>
            <a:pPr lvl="1"/>
            <a:r>
              <a:rPr lang="en-US" sz="2000" dirty="0" smtClean="0"/>
              <a:t>detection of code </a:t>
            </a:r>
            <a:r>
              <a:rPr lang="en-US" sz="2000" dirty="0"/>
              <a:t>execution from stack / heap</a:t>
            </a:r>
          </a:p>
          <a:p>
            <a:pPr lvl="1"/>
            <a:r>
              <a:rPr lang="en-US" sz="2000" dirty="0" smtClean="0"/>
              <a:t>detection of malicious code unpacking</a:t>
            </a:r>
            <a:endParaRPr lang="en-US" sz="2000" dirty="0"/>
          </a:p>
          <a:p>
            <a:pPr lvl="1"/>
            <a:r>
              <a:rPr lang="en-US" sz="2000" dirty="0" smtClean="0"/>
              <a:t>enforcement of </a:t>
            </a:r>
            <a:r>
              <a:rPr lang="en-US" sz="2000" b="1" dirty="0" smtClean="0"/>
              <a:t>generic Write-XOR-</a:t>
            </a:r>
            <a:r>
              <a:rPr lang="en-US" sz="2000" b="1" dirty="0" err="1" smtClean="0"/>
              <a:t>eXecute</a:t>
            </a:r>
            <a:r>
              <a:rPr lang="en-US" sz="2000" b="1" dirty="0" smtClean="0"/>
              <a:t> (W⊕X) policy</a:t>
            </a:r>
          </a:p>
          <a:p>
            <a:pPr lvl="1"/>
            <a:r>
              <a:rPr lang="en-US" sz="2000" dirty="0" smtClean="0"/>
              <a:t>specific events</a:t>
            </a:r>
            <a:endParaRPr lang="en-US" sz="2000" dirty="0"/>
          </a:p>
          <a:p>
            <a:r>
              <a:rPr lang="en-US" sz="2200" dirty="0" smtClean="0"/>
              <a:t>Injection of remediation </a:t>
            </a:r>
            <a:r>
              <a:rPr lang="en-US" sz="2200" dirty="0"/>
              <a:t>tools into the guest </a:t>
            </a:r>
            <a:r>
              <a:rPr lang="en-US" sz="2200" dirty="0" smtClean="0"/>
              <a:t>runtime on-the-fly</a:t>
            </a:r>
            <a:br>
              <a:rPr lang="en-US" sz="2200" dirty="0" smtClean="0"/>
            </a:br>
            <a:r>
              <a:rPr lang="en-US" sz="2200" dirty="0" smtClean="0"/>
              <a:t>(no </a:t>
            </a:r>
            <a:r>
              <a:rPr lang="en-US" sz="2200" dirty="0"/>
              <a:t>help from ‘within’ </a:t>
            </a:r>
            <a:r>
              <a:rPr lang="en-US" sz="2200" dirty="0" smtClean="0"/>
              <a:t>guest needed)</a:t>
            </a:r>
          </a:p>
        </p:txBody>
      </p:sp>
    </p:spTree>
    <p:extLst>
      <p:ext uri="{BB962C8B-B14F-4D97-AF65-F5344CB8AC3E}">
        <p14:creationId xmlns:p14="http://schemas.microsoft.com/office/powerpoint/2010/main" val="219980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pPr>
              <a:spcBef>
                <a:spcPts val="1800"/>
              </a:spcBef>
            </a:pPr>
            <a:r>
              <a:rPr lang="en-US" dirty="0"/>
              <a:t>Security Trends</a:t>
            </a:r>
          </a:p>
          <a:p>
            <a:pPr>
              <a:spcBef>
                <a:spcPts val="1800"/>
              </a:spcBef>
            </a:pPr>
            <a:r>
              <a:rPr lang="en-US" dirty="0"/>
              <a:t>Memory </a:t>
            </a:r>
            <a:r>
              <a:rPr lang="en-US" dirty="0" smtClean="0"/>
              <a:t>introspection</a:t>
            </a:r>
          </a:p>
          <a:p>
            <a:pPr lvl="1">
              <a:spcBef>
                <a:spcPts val="1200"/>
              </a:spcBef>
            </a:pPr>
            <a:r>
              <a:rPr lang="en-US" dirty="0" smtClean="0"/>
              <a:t>Promises</a:t>
            </a:r>
            <a:r>
              <a:rPr lang="en-US" dirty="0"/>
              <a:t>, </a:t>
            </a:r>
            <a:r>
              <a:rPr lang="en-US" dirty="0" smtClean="0"/>
              <a:t>Capabilities </a:t>
            </a:r>
            <a:r>
              <a:rPr lang="en-US" dirty="0"/>
              <a:t>&amp; </a:t>
            </a:r>
            <a:r>
              <a:rPr lang="en-US" dirty="0" smtClean="0"/>
              <a:t>Challenges</a:t>
            </a:r>
            <a:endParaRPr lang="en-US" dirty="0"/>
          </a:p>
          <a:p>
            <a:pPr>
              <a:spcBef>
                <a:spcPts val="1800"/>
              </a:spcBef>
            </a:pPr>
            <a:r>
              <a:rPr lang="en-US" dirty="0" smtClean="0"/>
              <a:t>Hardware </a:t>
            </a:r>
            <a:r>
              <a:rPr lang="en-US" dirty="0"/>
              <a:t>Memory Introspection Extensions and Opportunities</a:t>
            </a:r>
          </a:p>
          <a:p>
            <a:pPr>
              <a:spcBef>
                <a:spcPts val="1800"/>
              </a:spcBef>
            </a:pPr>
            <a:r>
              <a:rPr lang="en-US" dirty="0"/>
              <a:t>Hypervisor Memory Introspection Extensions</a:t>
            </a:r>
          </a:p>
          <a:p>
            <a:pPr>
              <a:spcBef>
                <a:spcPts val="1800"/>
              </a:spcBef>
            </a:pPr>
            <a:r>
              <a:rPr lang="en-US" dirty="0" smtClean="0"/>
              <a:t>Memory Introspection Scenarios</a:t>
            </a:r>
            <a:endParaRPr lang="en-US" dirty="0"/>
          </a:p>
          <a:p>
            <a:pPr>
              <a:spcBef>
                <a:spcPts val="1800"/>
              </a:spcBef>
            </a:pPr>
            <a:r>
              <a:rPr lang="en-US" dirty="0"/>
              <a:t>Conclusions</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Fighting APTs with HVMI</a:t>
            </a:r>
            <a:endParaRPr lang="en-US" sz="1800" dirty="0"/>
          </a:p>
        </p:txBody>
      </p:sp>
      <p:grpSp>
        <p:nvGrpSpPr>
          <p:cNvPr id="13" name="Group 12"/>
          <p:cNvGrpSpPr/>
          <p:nvPr/>
        </p:nvGrpSpPr>
        <p:grpSpPr>
          <a:xfrm>
            <a:off x="194208" y="2094018"/>
            <a:ext cx="8800779" cy="1154428"/>
            <a:chOff x="194209" y="810265"/>
            <a:chExt cx="8800779" cy="1154428"/>
          </a:xfrm>
        </p:grpSpPr>
        <p:sp>
          <p:nvSpPr>
            <p:cNvPr id="5" name="Right Arrow Callout 4"/>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1. infection vector</a:t>
              </a:r>
              <a:endParaRPr kumimoji="0" lang="en-US" sz="2200" b="1" i="0" u="none" strike="noStrike" cap="none" normalizeH="0" baseline="0" dirty="0" smtClean="0">
                <a:ln>
                  <a:noFill/>
                </a:ln>
                <a:solidFill>
                  <a:schemeClr val="bg2"/>
                </a:solidFill>
                <a:cs typeface="Arial" charset="0"/>
              </a:endParaRPr>
            </a:p>
          </p:txBody>
        </p:sp>
        <p:sp>
          <p:nvSpPr>
            <p:cNvPr id="6" name="Right Arrow Callout 5"/>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2. exploit</a:t>
              </a:r>
              <a:endParaRPr kumimoji="0" lang="en-US" sz="2200" b="1" i="0" u="none" strike="noStrike" cap="none" normalizeH="0" baseline="0" dirty="0" smtClean="0">
                <a:ln>
                  <a:noFill/>
                </a:ln>
                <a:solidFill>
                  <a:schemeClr val="bg2"/>
                </a:solidFill>
                <a:cs typeface="Arial" charset="0"/>
              </a:endParaRPr>
            </a:p>
          </p:txBody>
        </p:sp>
        <p:sp>
          <p:nvSpPr>
            <p:cNvPr id="7" name="Right Arrow Callout 6"/>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3. user-app</a:t>
              </a:r>
              <a:br>
                <a:rPr lang="en-US" sz="2200" b="1" dirty="0" smtClean="0">
                  <a:solidFill>
                    <a:schemeClr val="bg2"/>
                  </a:solidFill>
                  <a:cs typeface="Arial" charset="0"/>
                </a:rPr>
              </a:br>
              <a:r>
                <a:rPr lang="en-US" sz="2200" b="1" dirty="0" smtClean="0">
                  <a:solidFill>
                    <a:schemeClr val="bg2"/>
                  </a:solidFill>
                  <a:cs typeface="Arial" charset="0"/>
                </a:rPr>
                <a:t>payload</a:t>
              </a:r>
              <a:endParaRPr kumimoji="0" lang="en-US" sz="2200" b="1" i="0" u="none" strike="noStrike" cap="none" normalizeH="0" baseline="0" dirty="0" smtClean="0">
                <a:ln>
                  <a:noFill/>
                </a:ln>
                <a:solidFill>
                  <a:schemeClr val="bg2"/>
                </a:solidFill>
                <a:cs typeface="Arial" charset="0"/>
              </a:endParaRPr>
            </a:p>
          </p:txBody>
        </p:sp>
        <p:sp>
          <p:nvSpPr>
            <p:cNvPr id="8" name="Right Arrow Callout 7"/>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4. kernel payload</a:t>
              </a:r>
              <a:endParaRPr kumimoji="0" lang="en-US" sz="2200" b="1" i="0" u="none" strike="noStrike" cap="none" normalizeH="0" baseline="0" dirty="0" smtClean="0">
                <a:ln>
                  <a:noFill/>
                </a:ln>
                <a:solidFill>
                  <a:schemeClr val="bg2"/>
                </a:solidFill>
                <a:cs typeface="Arial" charset="0"/>
              </a:endParaRPr>
            </a:p>
          </p:txBody>
        </p:sp>
        <p:sp>
          <p:nvSpPr>
            <p:cNvPr id="10" name="Rectangle 9"/>
            <p:cNvSpPr/>
            <p:nvPr/>
          </p:nvSpPr>
          <p:spPr bwMode="auto">
            <a:xfrm>
              <a:off x="7616513" y="810265"/>
              <a:ext cx="1378475"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200" b="1" i="0" u="none" strike="noStrike" cap="none" normalizeH="0" baseline="0" dirty="0" smtClean="0">
                  <a:ln>
                    <a:noFill/>
                  </a:ln>
                  <a:cs typeface="Arial" charset="0"/>
                </a:rPr>
                <a:t>5. </a:t>
              </a:r>
              <a:r>
                <a:rPr lang="en-US" sz="2200" b="1" dirty="0" smtClean="0">
                  <a:cs typeface="Arial" charset="0"/>
                </a:rPr>
                <a:t>remote control</a:t>
              </a:r>
              <a:br>
                <a:rPr lang="en-US" sz="2200" b="1" dirty="0" smtClean="0">
                  <a:cs typeface="Arial" charset="0"/>
                </a:rPr>
              </a:br>
              <a:r>
                <a:rPr lang="en-US" sz="2200" b="1" dirty="0" smtClean="0">
                  <a:cs typeface="Arial" charset="0"/>
                </a:rPr>
                <a:t>of victim</a:t>
              </a:r>
              <a:endParaRPr kumimoji="0" lang="en-US" sz="2200" b="1" i="0" u="none" strike="noStrike" cap="none" normalizeH="0" baseline="0" dirty="0" smtClean="0">
                <a:ln>
                  <a:noFill/>
                </a:ln>
                <a:cs typeface="Arial" charset="0"/>
              </a:endParaRPr>
            </a:p>
          </p:txBody>
        </p:sp>
      </p:grpSp>
      <p:sp>
        <p:nvSpPr>
          <p:cNvPr id="11" name="TextBox 10"/>
          <p:cNvSpPr txBox="1"/>
          <p:nvPr/>
        </p:nvSpPr>
        <p:spPr>
          <a:xfrm>
            <a:off x="194208" y="1031095"/>
            <a:ext cx="1925905" cy="978729"/>
          </a:xfrm>
          <a:prstGeom prst="rect">
            <a:avLst/>
          </a:prstGeom>
          <a:noFill/>
        </p:spPr>
        <p:txBody>
          <a:bodyPr wrap="square" lIns="0" rIns="0" rtlCol="0">
            <a:spAutoFit/>
          </a:bodyPr>
          <a:lstStyle/>
          <a:p>
            <a:pPr marL="112713" indent="-112713">
              <a:lnSpc>
                <a:spcPct val="120000"/>
              </a:lnSpc>
              <a:buFont typeface="Arial" panose="020B0604020202020204" pitchFamily="34" charset="0"/>
              <a:buChar char="•"/>
              <a:tabLst>
                <a:tab pos="112713" algn="l"/>
              </a:tabLst>
            </a:pPr>
            <a:r>
              <a:rPr lang="en-US" sz="1600" spc="-70" dirty="0" smtClean="0">
                <a:solidFill>
                  <a:schemeClr val="bg2"/>
                </a:solidFill>
              </a:rPr>
              <a:t>Spear phishing</a:t>
            </a:r>
          </a:p>
          <a:p>
            <a:pPr marL="112713" indent="-112713">
              <a:lnSpc>
                <a:spcPct val="120000"/>
              </a:lnSpc>
              <a:buFont typeface="Arial" panose="020B0604020202020204" pitchFamily="34" charset="0"/>
              <a:buChar char="•"/>
              <a:tabLst>
                <a:tab pos="112713" algn="l"/>
              </a:tabLst>
            </a:pPr>
            <a:r>
              <a:rPr lang="en-US" sz="1600" spc="-70" dirty="0" smtClean="0">
                <a:solidFill>
                  <a:schemeClr val="bg2"/>
                </a:solidFill>
              </a:rPr>
              <a:t>Drive-by downloads</a:t>
            </a:r>
          </a:p>
          <a:p>
            <a:pPr marL="112713" indent="-112713">
              <a:lnSpc>
                <a:spcPct val="120000"/>
              </a:lnSpc>
              <a:buFont typeface="Arial" panose="020B0604020202020204" pitchFamily="34" charset="0"/>
              <a:buChar char="•"/>
              <a:tabLst>
                <a:tab pos="112713" algn="l"/>
              </a:tabLst>
            </a:pPr>
            <a:r>
              <a:rPr lang="en-US" sz="1600" spc="-70" dirty="0" smtClean="0">
                <a:solidFill>
                  <a:schemeClr val="bg2"/>
                </a:solidFill>
              </a:rPr>
              <a:t>Trojans</a:t>
            </a:r>
            <a:endParaRPr lang="en-US" sz="1600" spc="-70" dirty="0">
              <a:solidFill>
                <a:schemeClr val="bg2"/>
              </a:solidFill>
            </a:endParaRPr>
          </a:p>
        </p:txBody>
      </p:sp>
      <p:sp>
        <p:nvSpPr>
          <p:cNvPr id="12" name="TextBox 11"/>
          <p:cNvSpPr txBox="1"/>
          <p:nvPr/>
        </p:nvSpPr>
        <p:spPr>
          <a:xfrm>
            <a:off x="1855456" y="3374792"/>
            <a:ext cx="3258475" cy="867930"/>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a:t>CVE-2012-0158 </a:t>
            </a:r>
            <a:r>
              <a:rPr lang="en-US" sz="1400" dirty="0" smtClean="0">
                <a:sym typeface="Wingdings" panose="05000000000000000000" pitchFamily="2" charset="2"/>
              </a:rPr>
              <a:t> </a:t>
            </a:r>
            <a:r>
              <a:rPr lang="en-US" sz="1400" dirty="0">
                <a:sym typeface="Wingdings" panose="05000000000000000000" pitchFamily="2" charset="2"/>
              </a:rPr>
              <a:t>APT28</a:t>
            </a:r>
            <a:endParaRPr lang="en-US" sz="1400" dirty="0"/>
          </a:p>
          <a:p>
            <a:pPr marL="112713" indent="-112713">
              <a:buFont typeface="Arial" panose="020B0604020202020204" pitchFamily="34" charset="0"/>
              <a:buChar char="•"/>
            </a:pPr>
            <a:r>
              <a:rPr lang="en-US" sz="1400" dirty="0"/>
              <a:t>CVE-2013-1347 </a:t>
            </a:r>
            <a:r>
              <a:rPr lang="en-US" sz="1400" dirty="0">
                <a:sym typeface="Wingdings" panose="05000000000000000000" pitchFamily="2" charset="2"/>
              </a:rPr>
              <a:t></a:t>
            </a:r>
            <a:r>
              <a:rPr lang="en-US" sz="1400" dirty="0"/>
              <a:t> Energetic Bear APT</a:t>
            </a:r>
          </a:p>
          <a:p>
            <a:pPr marL="112713" indent="-112713">
              <a:buFont typeface="Arial" panose="020B0604020202020204" pitchFamily="34" charset="0"/>
              <a:buChar char="•"/>
            </a:pPr>
            <a:r>
              <a:rPr lang="en-US" sz="1400" dirty="0"/>
              <a:t>CVE-2014-0497 </a:t>
            </a:r>
            <a:r>
              <a:rPr lang="en-US" sz="1400" dirty="0">
                <a:sym typeface="Wingdings" panose="05000000000000000000" pitchFamily="2" charset="2"/>
              </a:rPr>
              <a:t> </a:t>
            </a:r>
            <a:r>
              <a:rPr lang="en-US" sz="1400" dirty="0" err="1">
                <a:sym typeface="Wingdings" panose="05000000000000000000" pitchFamily="2" charset="2"/>
              </a:rPr>
              <a:t>DarkHotel</a:t>
            </a:r>
            <a:r>
              <a:rPr lang="en-US" sz="1400" dirty="0">
                <a:sym typeface="Wingdings" panose="05000000000000000000" pitchFamily="2" charset="2"/>
              </a:rPr>
              <a:t> </a:t>
            </a:r>
            <a:r>
              <a:rPr lang="en-US" sz="1400" dirty="0" smtClean="0">
                <a:sym typeface="Wingdings" panose="05000000000000000000" pitchFamily="2" charset="2"/>
              </a:rPr>
              <a:t>APT, …</a:t>
            </a:r>
            <a:endParaRPr lang="en-US" sz="1400" dirty="0"/>
          </a:p>
        </p:txBody>
      </p:sp>
      <p:sp>
        <p:nvSpPr>
          <p:cNvPr id="14" name="TextBox 13"/>
          <p:cNvSpPr txBox="1"/>
          <p:nvPr/>
        </p:nvSpPr>
        <p:spPr>
          <a:xfrm>
            <a:off x="3173452" y="1013534"/>
            <a:ext cx="2383673" cy="1126462"/>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smtClean="0"/>
              <a:t>Code injection </a:t>
            </a:r>
            <a:r>
              <a:rPr lang="en-US" sz="1400" dirty="0" smtClean="0">
                <a:sym typeface="Wingdings" panose="05000000000000000000" pitchFamily="2" charset="2"/>
              </a:rPr>
              <a:t></a:t>
            </a:r>
            <a:r>
              <a:rPr lang="en-US" sz="1400" dirty="0" smtClean="0"/>
              <a:t> Energetic Bear APT, Epic Turla, Zeus, …</a:t>
            </a:r>
          </a:p>
          <a:p>
            <a:pPr marL="112713" indent="-112713">
              <a:buFont typeface="Arial" panose="020B0604020202020204" pitchFamily="34" charset="0"/>
              <a:buChar char="•"/>
            </a:pPr>
            <a:r>
              <a:rPr lang="en-US" sz="1400" dirty="0" smtClean="0"/>
              <a:t>API hooking </a:t>
            </a:r>
            <a:r>
              <a:rPr lang="en-US" sz="1400" dirty="0" smtClean="0">
                <a:sym typeface="Wingdings" panose="05000000000000000000" pitchFamily="2" charset="2"/>
              </a:rPr>
              <a:t> </a:t>
            </a:r>
            <a:r>
              <a:rPr lang="en-US" sz="1400" dirty="0" err="1" smtClean="0">
                <a:sym typeface="Wingdings" panose="05000000000000000000" pitchFamily="2" charset="2"/>
              </a:rPr>
              <a:t>Dyreza</a:t>
            </a:r>
            <a:r>
              <a:rPr lang="en-US" sz="1400" dirty="0" smtClean="0">
                <a:sym typeface="Wingdings" panose="05000000000000000000" pitchFamily="2" charset="2"/>
              </a:rPr>
              <a:t>,</a:t>
            </a:r>
            <a:r>
              <a:rPr lang="en-US" sz="1400" dirty="0">
                <a:sym typeface="Wingdings" panose="05000000000000000000" pitchFamily="2" charset="2"/>
              </a:rPr>
              <a:t> </a:t>
            </a:r>
            <a:r>
              <a:rPr lang="en-US" sz="1400" dirty="0" err="1" smtClean="0">
                <a:sym typeface="Wingdings" panose="05000000000000000000" pitchFamily="2" charset="2"/>
              </a:rPr>
              <a:t>GameOver</a:t>
            </a:r>
            <a:r>
              <a:rPr lang="en-US" sz="1400" dirty="0" smtClean="0">
                <a:sym typeface="Wingdings" panose="05000000000000000000" pitchFamily="2" charset="2"/>
              </a:rPr>
              <a:t>…</a:t>
            </a:r>
            <a:endParaRPr lang="en-US" sz="1400" dirty="0"/>
          </a:p>
        </p:txBody>
      </p:sp>
      <p:sp>
        <p:nvSpPr>
          <p:cNvPr id="15" name="TextBox 14"/>
          <p:cNvSpPr txBox="1"/>
          <p:nvPr/>
        </p:nvSpPr>
        <p:spPr>
          <a:xfrm>
            <a:off x="7616511" y="709570"/>
            <a:ext cx="1468015"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a:t>Espionage </a:t>
            </a:r>
            <a:r>
              <a:rPr lang="en-US" dirty="0" smtClean="0"/>
              <a:t>&amp;</a:t>
            </a:r>
            <a:br>
              <a:rPr lang="en-US" dirty="0" smtClean="0"/>
            </a:br>
            <a:r>
              <a:rPr lang="en-US" dirty="0" smtClean="0"/>
              <a:t>data </a:t>
            </a:r>
            <a:r>
              <a:rPr lang="en-US" dirty="0"/>
              <a:t>exfiltration</a:t>
            </a:r>
          </a:p>
          <a:p>
            <a:pPr marL="112713" indent="-112713">
              <a:buFont typeface="Arial" panose="020B0604020202020204" pitchFamily="34" charset="0"/>
              <a:buChar char="•"/>
            </a:pPr>
            <a:r>
              <a:rPr lang="en-US" dirty="0"/>
              <a:t>Identity theft</a:t>
            </a:r>
          </a:p>
          <a:p>
            <a:pPr marL="112713" indent="-112713">
              <a:buFont typeface="Arial" panose="020B0604020202020204" pitchFamily="34" charset="0"/>
              <a:buChar char="•"/>
            </a:pPr>
            <a:r>
              <a:rPr lang="en-US" dirty="0"/>
              <a:t>Sabotage</a:t>
            </a:r>
          </a:p>
        </p:txBody>
      </p:sp>
      <p:sp>
        <p:nvSpPr>
          <p:cNvPr id="16" name="TextBox 15"/>
          <p:cNvSpPr txBox="1"/>
          <p:nvPr/>
        </p:nvSpPr>
        <p:spPr>
          <a:xfrm>
            <a:off x="5616797" y="3453417"/>
            <a:ext cx="2887932" cy="867930"/>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smtClean="0"/>
              <a:t>Stealthiness &amp; persistence </a:t>
            </a:r>
            <a:r>
              <a:rPr lang="en-US" sz="1400" dirty="0" smtClean="0">
                <a:sym typeface="Wingdings" panose="05000000000000000000" pitchFamily="2" charset="2"/>
              </a:rPr>
              <a:t> </a:t>
            </a:r>
            <a:r>
              <a:rPr lang="en-US" sz="1400" dirty="0" smtClean="0"/>
              <a:t>kernel rootkits (</a:t>
            </a:r>
            <a:r>
              <a:rPr lang="en-US" sz="1400" dirty="0" err="1" smtClean="0"/>
              <a:t>N</a:t>
            </a:r>
            <a:r>
              <a:rPr lang="en-US" sz="1400" dirty="0" err="1" smtClean="0">
                <a:sym typeface="Wingdings" panose="05000000000000000000" pitchFamily="2" charset="2"/>
              </a:rPr>
              <a:t>ecurs</a:t>
            </a:r>
            <a:r>
              <a:rPr lang="en-US" sz="1400" dirty="0" smtClean="0">
                <a:sym typeface="Wingdings" panose="05000000000000000000" pitchFamily="2" charset="2"/>
              </a:rPr>
              <a:t>, TDL), bootkits,</a:t>
            </a:r>
            <a:br>
              <a:rPr lang="en-US" sz="1400" dirty="0" smtClean="0">
                <a:sym typeface="Wingdings" panose="05000000000000000000" pitchFamily="2" charset="2"/>
              </a:rPr>
            </a:br>
            <a:r>
              <a:rPr lang="en-US" sz="1400" dirty="0" smtClean="0">
                <a:sym typeface="Wingdings" panose="05000000000000000000" pitchFamily="2" charset="2"/>
              </a:rPr>
              <a:t>…</a:t>
            </a:r>
            <a:endParaRPr lang="en-US" sz="1400" dirty="0"/>
          </a:p>
        </p:txBody>
      </p:sp>
      <p:grpSp>
        <p:nvGrpSpPr>
          <p:cNvPr id="3" name="Group 2"/>
          <p:cNvGrpSpPr/>
          <p:nvPr/>
        </p:nvGrpSpPr>
        <p:grpSpPr>
          <a:xfrm>
            <a:off x="5403033" y="1307407"/>
            <a:ext cx="3489602" cy="3013940"/>
            <a:chOff x="5403033" y="1173761"/>
            <a:chExt cx="3489602" cy="3013940"/>
          </a:xfrm>
        </p:grpSpPr>
        <p:sp>
          <p:nvSpPr>
            <p:cNvPr id="18" name="TextBox 17"/>
            <p:cNvSpPr txBox="1"/>
            <p:nvPr/>
          </p:nvSpPr>
          <p:spPr>
            <a:xfrm>
              <a:off x="5403033" y="1173761"/>
              <a:ext cx="2571384" cy="584775"/>
            </a:xfrm>
            <a:prstGeom prst="rect">
              <a:avLst/>
            </a:prstGeom>
            <a:noFill/>
          </p:spPr>
          <p:txBody>
            <a:bodyPr wrap="square" rtlCol="0">
              <a:spAutoFit/>
            </a:bodyPr>
            <a:lstStyle/>
            <a:p>
              <a:pPr algn="ctr"/>
              <a:r>
                <a:rPr lang="en-US" sz="1600" b="1" dirty="0" smtClean="0">
                  <a:solidFill>
                    <a:schemeClr val="accent5">
                      <a:lumMod val="75000"/>
                    </a:schemeClr>
                  </a:solidFill>
                </a:rPr>
                <a:t>KERNEL MODE</a:t>
              </a:r>
              <a:br>
                <a:rPr lang="en-US" sz="1600" b="1" dirty="0" smtClean="0">
                  <a:solidFill>
                    <a:schemeClr val="accent5">
                      <a:lumMod val="75000"/>
                    </a:schemeClr>
                  </a:solidFill>
                </a:rPr>
              </a:br>
              <a:r>
                <a:rPr lang="en-US" sz="1600" b="1" dirty="0" smtClean="0">
                  <a:solidFill>
                    <a:schemeClr val="accent5">
                      <a:lumMod val="75000"/>
                    </a:schemeClr>
                  </a:solidFill>
                </a:rPr>
                <a:t>HVMI</a:t>
              </a:r>
              <a:endParaRPr lang="en-US" sz="1600" b="1" dirty="0">
                <a:solidFill>
                  <a:schemeClr val="accent5">
                    <a:lumMod val="75000"/>
                  </a:schemeClr>
                </a:solidFill>
              </a:endParaRPr>
            </a:p>
          </p:txBody>
        </p:sp>
        <p:sp>
          <p:nvSpPr>
            <p:cNvPr id="17" name="Freeform 16"/>
            <p:cNvSpPr/>
            <p:nvPr/>
          </p:nvSpPr>
          <p:spPr>
            <a:xfrm>
              <a:off x="5433963" y="1764039"/>
              <a:ext cx="3458672" cy="2423662"/>
            </a:xfrm>
            <a:custGeom>
              <a:avLst/>
              <a:gdLst>
                <a:gd name="connsiteX0" fmla="*/ 612950 w 3737987"/>
                <a:gd name="connsiteY0" fmla="*/ 0 h 3657600"/>
                <a:gd name="connsiteX1" fmla="*/ 2481943 w 3737987"/>
                <a:gd name="connsiteY1" fmla="*/ 0 h 3657600"/>
                <a:gd name="connsiteX2" fmla="*/ 2652765 w 3737987"/>
                <a:gd name="connsiteY2" fmla="*/ 2220686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12950 w 3737987"/>
                <a:gd name="connsiteY0" fmla="*/ 0 h 3657600"/>
                <a:gd name="connsiteX1" fmla="*/ 2481943 w 3737987"/>
                <a:gd name="connsiteY1" fmla="*/ 0 h 3657600"/>
                <a:gd name="connsiteX2" fmla="*/ 2652765 w 3737987"/>
                <a:gd name="connsiteY2" fmla="*/ 2069961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72272 w 3748035"/>
                <a:gd name="connsiteY7" fmla="*/ 1989574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406391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416439"/>
                <a:gd name="connsiteX1" fmla="*/ 2491991 w 3748035"/>
                <a:gd name="connsiteY1" fmla="*/ 0 h 3416439"/>
                <a:gd name="connsiteX2" fmla="*/ 2662813 w 3748035"/>
                <a:gd name="connsiteY2" fmla="*/ 2069961 h 3416439"/>
                <a:gd name="connsiteX3" fmla="*/ 3727939 w 3748035"/>
                <a:gd name="connsiteY3" fmla="*/ 2250831 h 3416439"/>
                <a:gd name="connsiteX4" fmla="*/ 3748035 w 3748035"/>
                <a:gd name="connsiteY4" fmla="*/ 3406391 h 3416439"/>
                <a:gd name="connsiteX5" fmla="*/ 10048 w 3748035"/>
                <a:gd name="connsiteY5" fmla="*/ 3416439 h 3416439"/>
                <a:gd name="connsiteX6" fmla="*/ 0 w 3748035"/>
                <a:gd name="connsiteY6" fmla="*/ 2280976 h 3416439"/>
                <a:gd name="connsiteX7" fmla="*/ 492369 w 3748035"/>
                <a:gd name="connsiteY7" fmla="*/ 2049865 h 3416439"/>
                <a:gd name="connsiteX8" fmla="*/ 622998 w 3748035"/>
                <a:gd name="connsiteY8" fmla="*/ 0 h 3416439"/>
                <a:gd name="connsiteX0" fmla="*/ 622998 w 4039438"/>
                <a:gd name="connsiteY0" fmla="*/ 0 h 3416439"/>
                <a:gd name="connsiteX1" fmla="*/ 2491991 w 4039438"/>
                <a:gd name="connsiteY1" fmla="*/ 0 h 3416439"/>
                <a:gd name="connsiteX2" fmla="*/ 2662813 w 4039438"/>
                <a:gd name="connsiteY2" fmla="*/ 2069961 h 3416439"/>
                <a:gd name="connsiteX3" fmla="*/ 4039438 w 4039438"/>
                <a:gd name="connsiteY3" fmla="*/ 2301072 h 3416439"/>
                <a:gd name="connsiteX4" fmla="*/ 3748035 w 4039438"/>
                <a:gd name="connsiteY4" fmla="*/ 3406391 h 3416439"/>
                <a:gd name="connsiteX5" fmla="*/ 10048 w 4039438"/>
                <a:gd name="connsiteY5" fmla="*/ 3416439 h 3416439"/>
                <a:gd name="connsiteX6" fmla="*/ 0 w 4039438"/>
                <a:gd name="connsiteY6" fmla="*/ 2280976 h 3416439"/>
                <a:gd name="connsiteX7" fmla="*/ 492369 w 4039438"/>
                <a:gd name="connsiteY7" fmla="*/ 2049865 h 3416439"/>
                <a:gd name="connsiteX8" fmla="*/ 622998 w 4039438"/>
                <a:gd name="connsiteY8" fmla="*/ 0 h 3416439"/>
                <a:gd name="connsiteX0" fmla="*/ 622998 w 4059534"/>
                <a:gd name="connsiteY0" fmla="*/ 0 h 3416439"/>
                <a:gd name="connsiteX1" fmla="*/ 2491991 w 4059534"/>
                <a:gd name="connsiteY1" fmla="*/ 0 h 3416439"/>
                <a:gd name="connsiteX2" fmla="*/ 2662813 w 4059534"/>
                <a:gd name="connsiteY2" fmla="*/ 2069961 h 3416439"/>
                <a:gd name="connsiteX3" fmla="*/ 4039438 w 4059534"/>
                <a:gd name="connsiteY3" fmla="*/ 2301072 h 3416439"/>
                <a:gd name="connsiteX4" fmla="*/ 4059534 w 4059534"/>
                <a:gd name="connsiteY4" fmla="*/ 3054698 h 3416439"/>
                <a:gd name="connsiteX5" fmla="*/ 10048 w 4059534"/>
                <a:gd name="connsiteY5" fmla="*/ 3416439 h 3416439"/>
                <a:gd name="connsiteX6" fmla="*/ 0 w 4059534"/>
                <a:gd name="connsiteY6" fmla="*/ 2280976 h 3416439"/>
                <a:gd name="connsiteX7" fmla="*/ 492369 w 4059534"/>
                <a:gd name="connsiteY7" fmla="*/ 2049865 h 3416439"/>
                <a:gd name="connsiteX8" fmla="*/ 622998 w 4059534"/>
                <a:gd name="connsiteY8" fmla="*/ 0 h 3416439"/>
                <a:gd name="connsiteX0" fmla="*/ 622998 w 4059534"/>
                <a:gd name="connsiteY0" fmla="*/ 0 h 3054698"/>
                <a:gd name="connsiteX1" fmla="*/ 2491991 w 4059534"/>
                <a:gd name="connsiteY1" fmla="*/ 0 h 3054698"/>
                <a:gd name="connsiteX2" fmla="*/ 2662813 w 4059534"/>
                <a:gd name="connsiteY2" fmla="*/ 2069961 h 3054698"/>
                <a:gd name="connsiteX3" fmla="*/ 4039438 w 4059534"/>
                <a:gd name="connsiteY3" fmla="*/ 2301072 h 3054698"/>
                <a:gd name="connsiteX4" fmla="*/ 4059534 w 4059534"/>
                <a:gd name="connsiteY4" fmla="*/ 3054698 h 3054698"/>
                <a:gd name="connsiteX5" fmla="*/ 10048 w 4059534"/>
                <a:gd name="connsiteY5" fmla="*/ 3054698 h 3054698"/>
                <a:gd name="connsiteX6" fmla="*/ 0 w 4059534"/>
                <a:gd name="connsiteY6" fmla="*/ 2280976 h 3054698"/>
                <a:gd name="connsiteX7" fmla="*/ 492369 w 4059534"/>
                <a:gd name="connsiteY7" fmla="*/ 2049865 h 3054698"/>
                <a:gd name="connsiteX8" fmla="*/ 622998 w 4059534"/>
                <a:gd name="connsiteY8" fmla="*/ 0 h 3054698"/>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54698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661602 w 4059534"/>
                <a:gd name="connsiteY7" fmla="*/ 1487157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521801 w 4059534"/>
                <a:gd name="connsiteY7" fmla="*/ 1515293 h 3094891"/>
                <a:gd name="connsiteX8" fmla="*/ 622998 w 4059534"/>
                <a:gd name="connsiteY8" fmla="*/ 0 h 3094891"/>
                <a:gd name="connsiteX0" fmla="*/ 612982 w 4049518"/>
                <a:gd name="connsiteY0" fmla="*/ 0 h 3094891"/>
                <a:gd name="connsiteX1" fmla="*/ 2481975 w 4049518"/>
                <a:gd name="connsiteY1" fmla="*/ 0 h 3094891"/>
                <a:gd name="connsiteX2" fmla="*/ 2652797 w 4049518"/>
                <a:gd name="connsiteY2" fmla="*/ 2069961 h 3094891"/>
                <a:gd name="connsiteX3" fmla="*/ 4029422 w 4049518"/>
                <a:gd name="connsiteY3" fmla="*/ 2301072 h 3094891"/>
                <a:gd name="connsiteX4" fmla="*/ 4049518 w 4049518"/>
                <a:gd name="connsiteY4" fmla="*/ 3084843 h 3094891"/>
                <a:gd name="connsiteX5" fmla="*/ 32 w 4049518"/>
                <a:gd name="connsiteY5" fmla="*/ 3094891 h 3094891"/>
                <a:gd name="connsiteX6" fmla="*/ 254871 w 4049518"/>
                <a:gd name="connsiteY6" fmla="*/ 1633862 h 3094891"/>
                <a:gd name="connsiteX7" fmla="*/ 511785 w 4049518"/>
                <a:gd name="connsiteY7" fmla="*/ 1515293 h 3094891"/>
                <a:gd name="connsiteX8" fmla="*/ 612982 w 4049518"/>
                <a:gd name="connsiteY8" fmla="*/ 0 h 3094891"/>
                <a:gd name="connsiteX0" fmla="*/ 363403 w 3799939"/>
                <a:gd name="connsiteY0" fmla="*/ 0 h 3084843"/>
                <a:gd name="connsiteX1" fmla="*/ 2232396 w 3799939"/>
                <a:gd name="connsiteY1" fmla="*/ 0 h 3084843"/>
                <a:gd name="connsiteX2" fmla="*/ 2403218 w 3799939"/>
                <a:gd name="connsiteY2" fmla="*/ 2069961 h 3084843"/>
                <a:gd name="connsiteX3" fmla="*/ 3779843 w 3799939"/>
                <a:gd name="connsiteY3" fmla="*/ 2301072 h 3084843"/>
                <a:gd name="connsiteX4" fmla="*/ 3799939 w 3799939"/>
                <a:gd name="connsiteY4" fmla="*/ 3084843 h 3084843"/>
                <a:gd name="connsiteX5" fmla="*/ 625 w 3799939"/>
                <a:gd name="connsiteY5" fmla="*/ 2321168 h 3084843"/>
                <a:gd name="connsiteX6" fmla="*/ 5292 w 3799939"/>
                <a:gd name="connsiteY6" fmla="*/ 1633862 h 3084843"/>
                <a:gd name="connsiteX7" fmla="*/ 262206 w 3799939"/>
                <a:gd name="connsiteY7" fmla="*/ 1515293 h 3084843"/>
                <a:gd name="connsiteX8" fmla="*/ 363403 w 3799939"/>
                <a:gd name="connsiteY8" fmla="*/ 0 h 3084843"/>
                <a:gd name="connsiteX0" fmla="*/ 363403 w 3779843"/>
                <a:gd name="connsiteY0" fmla="*/ 0 h 2451797"/>
                <a:gd name="connsiteX1" fmla="*/ 2232396 w 3779843"/>
                <a:gd name="connsiteY1" fmla="*/ 0 h 2451797"/>
                <a:gd name="connsiteX2" fmla="*/ 2403218 w 3779843"/>
                <a:gd name="connsiteY2" fmla="*/ 2069961 h 2451797"/>
                <a:gd name="connsiteX3" fmla="*/ 3779843 w 3779843"/>
                <a:gd name="connsiteY3" fmla="*/ 2301072 h 2451797"/>
                <a:gd name="connsiteX4" fmla="*/ 3755791 w 3779843"/>
                <a:gd name="connsiteY4" fmla="*/ 2451797 h 2451797"/>
                <a:gd name="connsiteX5" fmla="*/ 625 w 3779843"/>
                <a:gd name="connsiteY5" fmla="*/ 2321168 h 2451797"/>
                <a:gd name="connsiteX6" fmla="*/ 5292 w 3779843"/>
                <a:gd name="connsiteY6" fmla="*/ 1633862 h 2451797"/>
                <a:gd name="connsiteX7" fmla="*/ 262206 w 3779843"/>
                <a:gd name="connsiteY7" fmla="*/ 1515293 h 2451797"/>
                <a:gd name="connsiteX8" fmla="*/ 363403 w 3779843"/>
                <a:gd name="connsiteY8" fmla="*/ 0 h 2451797"/>
                <a:gd name="connsiteX0" fmla="*/ 370539 w 3786979"/>
                <a:gd name="connsiteY0" fmla="*/ 0 h 2451797"/>
                <a:gd name="connsiteX1" fmla="*/ 2239532 w 3786979"/>
                <a:gd name="connsiteY1" fmla="*/ 0 h 2451797"/>
                <a:gd name="connsiteX2" fmla="*/ 2410354 w 3786979"/>
                <a:gd name="connsiteY2" fmla="*/ 2069961 h 2451797"/>
                <a:gd name="connsiteX3" fmla="*/ 3786979 w 3786979"/>
                <a:gd name="connsiteY3" fmla="*/ 2301072 h 2451797"/>
                <a:gd name="connsiteX4" fmla="*/ 3762927 w 3786979"/>
                <a:gd name="connsiteY4" fmla="*/ 2451797 h 2451797"/>
                <a:gd name="connsiteX5" fmla="*/ 402 w 3786979"/>
                <a:gd name="connsiteY5" fmla="*/ 2433710 h 2451797"/>
                <a:gd name="connsiteX6" fmla="*/ 12428 w 3786979"/>
                <a:gd name="connsiteY6" fmla="*/ 1633862 h 2451797"/>
                <a:gd name="connsiteX7" fmla="*/ 269342 w 3786979"/>
                <a:gd name="connsiteY7" fmla="*/ 1515293 h 2451797"/>
                <a:gd name="connsiteX8" fmla="*/ 370539 w 3786979"/>
                <a:gd name="connsiteY8" fmla="*/ 0 h 2451797"/>
                <a:gd name="connsiteX0" fmla="*/ 358110 w 3774550"/>
                <a:gd name="connsiteY0" fmla="*/ 0 h 2451797"/>
                <a:gd name="connsiteX1" fmla="*/ 2227103 w 3774550"/>
                <a:gd name="connsiteY1" fmla="*/ 0 h 2451797"/>
                <a:gd name="connsiteX2" fmla="*/ 2397925 w 3774550"/>
                <a:gd name="connsiteY2" fmla="*/ 2069961 h 2451797"/>
                <a:gd name="connsiteX3" fmla="*/ 3774550 w 3774550"/>
                <a:gd name="connsiteY3" fmla="*/ 2301072 h 2451797"/>
                <a:gd name="connsiteX4" fmla="*/ 3750498 w 3774550"/>
                <a:gd name="connsiteY4" fmla="*/ 2451797 h 2451797"/>
                <a:gd name="connsiteX5" fmla="*/ 24763 w 3774550"/>
                <a:gd name="connsiteY5" fmla="*/ 2433710 h 2451797"/>
                <a:gd name="connsiteX6" fmla="*/ -1 w 3774550"/>
                <a:gd name="connsiteY6" fmla="*/ 1633862 h 2451797"/>
                <a:gd name="connsiteX7" fmla="*/ 256913 w 3774550"/>
                <a:gd name="connsiteY7" fmla="*/ 1515293 h 2451797"/>
                <a:gd name="connsiteX8" fmla="*/ 358110 w 3774550"/>
                <a:gd name="connsiteY8" fmla="*/ 0 h 2451797"/>
                <a:gd name="connsiteX0" fmla="*/ 358111 w 3774551"/>
                <a:gd name="connsiteY0" fmla="*/ 0 h 2451797"/>
                <a:gd name="connsiteX1" fmla="*/ 2227104 w 3774551"/>
                <a:gd name="connsiteY1" fmla="*/ 0 h 2451797"/>
                <a:gd name="connsiteX2" fmla="*/ 2397926 w 3774551"/>
                <a:gd name="connsiteY2" fmla="*/ 2069961 h 2451797"/>
                <a:gd name="connsiteX3" fmla="*/ 3774551 w 3774551"/>
                <a:gd name="connsiteY3" fmla="*/ 2301072 h 2451797"/>
                <a:gd name="connsiteX4" fmla="*/ 3750499 w 3774551"/>
                <a:gd name="connsiteY4" fmla="*/ 2451797 h 2451797"/>
                <a:gd name="connsiteX5" fmla="*/ 2689 w 3774551"/>
                <a:gd name="connsiteY5" fmla="*/ 2433710 h 2451797"/>
                <a:gd name="connsiteX6" fmla="*/ 0 w 3774551"/>
                <a:gd name="connsiteY6" fmla="*/ 1633862 h 2451797"/>
                <a:gd name="connsiteX7" fmla="*/ 256914 w 3774551"/>
                <a:gd name="connsiteY7" fmla="*/ 1515293 h 2451797"/>
                <a:gd name="connsiteX8" fmla="*/ 358111 w 3774551"/>
                <a:gd name="connsiteY8" fmla="*/ 0 h 2451797"/>
                <a:gd name="connsiteX0" fmla="*/ 358111 w 3774551"/>
                <a:gd name="connsiteY0" fmla="*/ 0 h 2451797"/>
                <a:gd name="connsiteX1" fmla="*/ 2227104 w 3774551"/>
                <a:gd name="connsiteY1" fmla="*/ 0 h 2451797"/>
                <a:gd name="connsiteX2" fmla="*/ 2397926 w 3774551"/>
                <a:gd name="connsiteY2" fmla="*/ 2069961 h 2451797"/>
                <a:gd name="connsiteX3" fmla="*/ 2394691 w 3774551"/>
                <a:gd name="connsiteY3" fmla="*/ 1478564 h 2451797"/>
                <a:gd name="connsiteX4" fmla="*/ 3774551 w 3774551"/>
                <a:gd name="connsiteY4" fmla="*/ 2301072 h 2451797"/>
                <a:gd name="connsiteX5" fmla="*/ 3750499 w 3774551"/>
                <a:gd name="connsiteY5" fmla="*/ 2451797 h 2451797"/>
                <a:gd name="connsiteX6" fmla="*/ 2689 w 3774551"/>
                <a:gd name="connsiteY6" fmla="*/ 2433710 h 2451797"/>
                <a:gd name="connsiteX7" fmla="*/ 0 w 3774551"/>
                <a:gd name="connsiteY7" fmla="*/ 1633862 h 2451797"/>
                <a:gd name="connsiteX8" fmla="*/ 256914 w 3774551"/>
                <a:gd name="connsiteY8" fmla="*/ 1515293 h 2451797"/>
                <a:gd name="connsiteX9" fmla="*/ 358111 w 3774551"/>
                <a:gd name="connsiteY9" fmla="*/ 0 h 2451797"/>
                <a:gd name="connsiteX0" fmla="*/ 358111 w 3767193"/>
                <a:gd name="connsiteY0" fmla="*/ 0 h 2451797"/>
                <a:gd name="connsiteX1" fmla="*/ 2227104 w 3767193"/>
                <a:gd name="connsiteY1" fmla="*/ 0 h 2451797"/>
                <a:gd name="connsiteX2" fmla="*/ 2397926 w 3767193"/>
                <a:gd name="connsiteY2" fmla="*/ 2069961 h 2451797"/>
                <a:gd name="connsiteX3" fmla="*/ 2394691 w 3767193"/>
                <a:gd name="connsiteY3" fmla="*/ 1478564 h 2451797"/>
                <a:gd name="connsiteX4" fmla="*/ 3767193 w 3767193"/>
                <a:gd name="connsiteY4" fmla="*/ 1604721 h 2451797"/>
                <a:gd name="connsiteX5" fmla="*/ 3750499 w 3767193"/>
                <a:gd name="connsiteY5" fmla="*/ 2451797 h 2451797"/>
                <a:gd name="connsiteX6" fmla="*/ 2689 w 3767193"/>
                <a:gd name="connsiteY6" fmla="*/ 2433710 h 2451797"/>
                <a:gd name="connsiteX7" fmla="*/ 0 w 3767193"/>
                <a:gd name="connsiteY7" fmla="*/ 1633862 h 2451797"/>
                <a:gd name="connsiteX8" fmla="*/ 256914 w 3767193"/>
                <a:gd name="connsiteY8" fmla="*/ 1515293 h 2451797"/>
                <a:gd name="connsiteX9" fmla="*/ 358111 w 3767193"/>
                <a:gd name="connsiteY9" fmla="*/ 0 h 2451797"/>
                <a:gd name="connsiteX0" fmla="*/ 358111 w 3750499"/>
                <a:gd name="connsiteY0" fmla="*/ 0 h 2451797"/>
                <a:gd name="connsiteX1" fmla="*/ 2227104 w 3750499"/>
                <a:gd name="connsiteY1" fmla="*/ 0 h 2451797"/>
                <a:gd name="connsiteX2" fmla="*/ 2397926 w 3750499"/>
                <a:gd name="connsiteY2" fmla="*/ 2069961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256914 w 3750499"/>
                <a:gd name="connsiteY8" fmla="*/ 1515293 h 2451797"/>
                <a:gd name="connsiteX9" fmla="*/ 358111 w 3750499"/>
                <a:gd name="connsiteY9" fmla="*/ 0 h 2451797"/>
                <a:gd name="connsiteX0" fmla="*/ 358111 w 3750499"/>
                <a:gd name="connsiteY0" fmla="*/ 0 h 2451797"/>
                <a:gd name="connsiteX1" fmla="*/ 2227104 w 3750499"/>
                <a:gd name="connsiteY1" fmla="*/ 0 h 2451797"/>
                <a:gd name="connsiteX2" fmla="*/ 2316989 w 3750499"/>
                <a:gd name="connsiteY2" fmla="*/ 1436914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256914 w 3750499"/>
                <a:gd name="connsiteY8" fmla="*/ 1515293 h 2451797"/>
                <a:gd name="connsiteX9" fmla="*/ 358111 w 3750499"/>
                <a:gd name="connsiteY9" fmla="*/ 0 h 2451797"/>
                <a:gd name="connsiteX0" fmla="*/ 358111 w 3750499"/>
                <a:gd name="connsiteY0" fmla="*/ 0 h 2451797"/>
                <a:gd name="connsiteX1" fmla="*/ 2227104 w 3750499"/>
                <a:gd name="connsiteY1" fmla="*/ 0 h 2451797"/>
                <a:gd name="connsiteX2" fmla="*/ 2316989 w 3750499"/>
                <a:gd name="connsiteY2" fmla="*/ 1436914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323136 w 3750499"/>
                <a:gd name="connsiteY8" fmla="*/ 1487158 h 2451797"/>
                <a:gd name="connsiteX9" fmla="*/ 358111 w 3750499"/>
                <a:gd name="connsiteY9" fmla="*/ 0 h 2451797"/>
                <a:gd name="connsiteX0" fmla="*/ 355475 w 3747863"/>
                <a:gd name="connsiteY0" fmla="*/ 0 h 2451797"/>
                <a:gd name="connsiteX1" fmla="*/ 2224468 w 3747863"/>
                <a:gd name="connsiteY1" fmla="*/ 0 h 2451797"/>
                <a:gd name="connsiteX2" fmla="*/ 2314353 w 3747863"/>
                <a:gd name="connsiteY2" fmla="*/ 1436914 h 2451797"/>
                <a:gd name="connsiteX3" fmla="*/ 2392055 w 3747863"/>
                <a:gd name="connsiteY3" fmla="*/ 1478564 h 2451797"/>
                <a:gd name="connsiteX4" fmla="*/ 3720409 w 3747863"/>
                <a:gd name="connsiteY4" fmla="*/ 1576586 h 2451797"/>
                <a:gd name="connsiteX5" fmla="*/ 3747863 w 3747863"/>
                <a:gd name="connsiteY5" fmla="*/ 2451797 h 2451797"/>
                <a:gd name="connsiteX6" fmla="*/ 53 w 3747863"/>
                <a:gd name="connsiteY6" fmla="*/ 2433710 h 2451797"/>
                <a:gd name="connsiteX7" fmla="*/ 151882 w 3747863"/>
                <a:gd name="connsiteY7" fmla="*/ 1612760 h 2451797"/>
                <a:gd name="connsiteX8" fmla="*/ 320500 w 3747863"/>
                <a:gd name="connsiteY8" fmla="*/ 1487158 h 2451797"/>
                <a:gd name="connsiteX9" fmla="*/ 355475 w 3747863"/>
                <a:gd name="connsiteY9" fmla="*/ 0 h 2451797"/>
                <a:gd name="connsiteX0" fmla="*/ 203593 w 3595981"/>
                <a:gd name="connsiteY0" fmla="*/ 0 h 2451797"/>
                <a:gd name="connsiteX1" fmla="*/ 2072586 w 3595981"/>
                <a:gd name="connsiteY1" fmla="*/ 0 h 2451797"/>
                <a:gd name="connsiteX2" fmla="*/ 2162471 w 3595981"/>
                <a:gd name="connsiteY2" fmla="*/ 1436914 h 2451797"/>
                <a:gd name="connsiteX3" fmla="*/ 2240173 w 3595981"/>
                <a:gd name="connsiteY3" fmla="*/ 1478564 h 2451797"/>
                <a:gd name="connsiteX4" fmla="*/ 3568527 w 3595981"/>
                <a:gd name="connsiteY4" fmla="*/ 1576586 h 2451797"/>
                <a:gd name="connsiteX5" fmla="*/ 3595981 w 3595981"/>
                <a:gd name="connsiteY5" fmla="*/ 2451797 h 2451797"/>
                <a:gd name="connsiteX6" fmla="*/ 24764 w 3595981"/>
                <a:gd name="connsiteY6" fmla="*/ 2419642 h 2451797"/>
                <a:gd name="connsiteX7" fmla="*/ 0 w 3595981"/>
                <a:gd name="connsiteY7" fmla="*/ 1612760 h 2451797"/>
                <a:gd name="connsiteX8" fmla="*/ 168618 w 3595981"/>
                <a:gd name="connsiteY8" fmla="*/ 1487158 h 2451797"/>
                <a:gd name="connsiteX9" fmla="*/ 203593 w 3595981"/>
                <a:gd name="connsiteY9" fmla="*/ 0 h 2451797"/>
                <a:gd name="connsiteX0" fmla="*/ 203593 w 3618055"/>
                <a:gd name="connsiteY0" fmla="*/ 0 h 2423662"/>
                <a:gd name="connsiteX1" fmla="*/ 2072586 w 3618055"/>
                <a:gd name="connsiteY1" fmla="*/ 0 h 2423662"/>
                <a:gd name="connsiteX2" fmla="*/ 2162471 w 3618055"/>
                <a:gd name="connsiteY2" fmla="*/ 1436914 h 2423662"/>
                <a:gd name="connsiteX3" fmla="*/ 2240173 w 3618055"/>
                <a:gd name="connsiteY3" fmla="*/ 1478564 h 2423662"/>
                <a:gd name="connsiteX4" fmla="*/ 3568527 w 3618055"/>
                <a:gd name="connsiteY4" fmla="*/ 1576586 h 2423662"/>
                <a:gd name="connsiteX5" fmla="*/ 3618055 w 3618055"/>
                <a:gd name="connsiteY5" fmla="*/ 2423662 h 2423662"/>
                <a:gd name="connsiteX6" fmla="*/ 24764 w 3618055"/>
                <a:gd name="connsiteY6" fmla="*/ 2419642 h 2423662"/>
                <a:gd name="connsiteX7" fmla="*/ 0 w 3618055"/>
                <a:gd name="connsiteY7" fmla="*/ 1612760 h 2423662"/>
                <a:gd name="connsiteX8" fmla="*/ 168618 w 3618055"/>
                <a:gd name="connsiteY8" fmla="*/ 1487158 h 2423662"/>
                <a:gd name="connsiteX9" fmla="*/ 203593 w 3618055"/>
                <a:gd name="connsiteY9" fmla="*/ 0 h 242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8055" h="2423662">
                  <a:moveTo>
                    <a:pt x="203593" y="0"/>
                  </a:moveTo>
                  <a:lnTo>
                    <a:pt x="2072586" y="0"/>
                  </a:lnTo>
                  <a:lnTo>
                    <a:pt x="2162471" y="1436914"/>
                  </a:lnTo>
                  <a:cubicBezTo>
                    <a:pt x="2181014" y="1436729"/>
                    <a:pt x="2221630" y="1478749"/>
                    <a:pt x="2240173" y="1478564"/>
                  </a:cubicBezTo>
                  <a:lnTo>
                    <a:pt x="3568527" y="1576586"/>
                  </a:lnTo>
                  <a:lnTo>
                    <a:pt x="3618055" y="2423662"/>
                  </a:lnTo>
                  <a:lnTo>
                    <a:pt x="24764" y="2419642"/>
                  </a:lnTo>
                  <a:cubicBezTo>
                    <a:pt x="21415" y="1960767"/>
                    <a:pt x="3349" y="2071635"/>
                    <a:pt x="0" y="1612760"/>
                  </a:cubicBezTo>
                  <a:lnTo>
                    <a:pt x="168618" y="1487158"/>
                  </a:lnTo>
                  <a:lnTo>
                    <a:pt x="203593" y="0"/>
                  </a:lnTo>
                  <a:close/>
                </a:path>
              </a:pathLst>
            </a:custGeom>
            <a:noFill/>
            <a:ln w="635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362130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Fighting APTs with HVMI</a:t>
            </a:r>
            <a:endParaRPr lang="en-US" sz="1800" dirty="0"/>
          </a:p>
        </p:txBody>
      </p:sp>
      <p:grpSp>
        <p:nvGrpSpPr>
          <p:cNvPr id="13" name="Group 12"/>
          <p:cNvGrpSpPr/>
          <p:nvPr/>
        </p:nvGrpSpPr>
        <p:grpSpPr>
          <a:xfrm>
            <a:off x="194208" y="2094018"/>
            <a:ext cx="8802308" cy="1154428"/>
            <a:chOff x="194209" y="810265"/>
            <a:chExt cx="8802308" cy="1154428"/>
          </a:xfrm>
        </p:grpSpPr>
        <p:sp>
          <p:nvSpPr>
            <p:cNvPr id="5" name="Right Arrow Callout 4"/>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1. infection vector</a:t>
              </a:r>
              <a:endParaRPr kumimoji="0" lang="en-US" sz="2200" b="1" i="0" u="none" strike="noStrike" cap="none" normalizeH="0" baseline="0" dirty="0" smtClean="0">
                <a:ln>
                  <a:noFill/>
                </a:ln>
                <a:solidFill>
                  <a:schemeClr val="bg2"/>
                </a:solidFill>
                <a:cs typeface="Arial" charset="0"/>
              </a:endParaRPr>
            </a:p>
          </p:txBody>
        </p:sp>
        <p:sp>
          <p:nvSpPr>
            <p:cNvPr id="6" name="Right Arrow Callout 5"/>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2. exploit</a:t>
              </a:r>
              <a:endParaRPr kumimoji="0" lang="en-US" sz="2200" b="1" i="0" u="none" strike="noStrike" cap="none" normalizeH="0" baseline="0" dirty="0" smtClean="0">
                <a:ln>
                  <a:noFill/>
                </a:ln>
                <a:solidFill>
                  <a:schemeClr val="bg2"/>
                </a:solidFill>
                <a:cs typeface="Arial" charset="0"/>
              </a:endParaRPr>
            </a:p>
          </p:txBody>
        </p:sp>
        <p:sp>
          <p:nvSpPr>
            <p:cNvPr id="7" name="Right Arrow Callout 6"/>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3. user-app</a:t>
              </a:r>
              <a:br>
                <a:rPr lang="en-US" sz="2200" b="1" dirty="0" smtClean="0">
                  <a:solidFill>
                    <a:schemeClr val="bg2"/>
                  </a:solidFill>
                  <a:cs typeface="Arial" charset="0"/>
                </a:rPr>
              </a:br>
              <a:r>
                <a:rPr lang="en-US" sz="2200" b="1" dirty="0" smtClean="0">
                  <a:solidFill>
                    <a:schemeClr val="bg2"/>
                  </a:solidFill>
                  <a:cs typeface="Arial" charset="0"/>
                </a:rPr>
                <a:t>payload</a:t>
              </a:r>
              <a:endParaRPr kumimoji="0" lang="en-US" sz="2200" b="1" i="0" u="none" strike="noStrike" cap="none" normalizeH="0" baseline="0" dirty="0" smtClean="0">
                <a:ln>
                  <a:noFill/>
                </a:ln>
                <a:solidFill>
                  <a:schemeClr val="bg2"/>
                </a:solidFill>
                <a:cs typeface="Arial" charset="0"/>
              </a:endParaRPr>
            </a:p>
          </p:txBody>
        </p:sp>
        <p:sp>
          <p:nvSpPr>
            <p:cNvPr id="8" name="Right Arrow Callout 7"/>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4. kernel payload</a:t>
              </a:r>
              <a:endParaRPr kumimoji="0" lang="en-US" sz="2200" b="1" i="0" u="none" strike="noStrike" cap="none" normalizeH="0" baseline="0" dirty="0" smtClean="0">
                <a:ln>
                  <a:noFill/>
                </a:ln>
                <a:solidFill>
                  <a:schemeClr val="bg2"/>
                </a:solidFill>
                <a:cs typeface="Arial" charset="0"/>
              </a:endParaRPr>
            </a:p>
          </p:txBody>
        </p:sp>
        <p:sp>
          <p:nvSpPr>
            <p:cNvPr id="10" name="Rectangle 9"/>
            <p:cNvSpPr/>
            <p:nvPr/>
          </p:nvSpPr>
          <p:spPr bwMode="auto">
            <a:xfrm>
              <a:off x="7616513" y="810265"/>
              <a:ext cx="1380004"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200" b="1" i="0" u="none" strike="noStrike" cap="none" normalizeH="0" baseline="0" dirty="0" smtClean="0">
                  <a:ln>
                    <a:noFill/>
                  </a:ln>
                  <a:cs typeface="Arial" charset="0"/>
                </a:rPr>
                <a:t>5. </a:t>
              </a:r>
              <a:r>
                <a:rPr lang="en-US" sz="2200" b="1" dirty="0" smtClean="0">
                  <a:cs typeface="Arial" charset="0"/>
                </a:rPr>
                <a:t>remote control </a:t>
              </a:r>
              <a:br>
                <a:rPr lang="en-US" sz="2200" b="1" dirty="0" smtClean="0">
                  <a:cs typeface="Arial" charset="0"/>
                </a:rPr>
              </a:br>
              <a:r>
                <a:rPr lang="en-US" sz="2200" b="1" dirty="0" smtClean="0">
                  <a:cs typeface="Arial" charset="0"/>
                </a:rPr>
                <a:t>of victim</a:t>
              </a:r>
              <a:endParaRPr kumimoji="0" lang="en-US" sz="2200" b="1" i="0" u="none" strike="noStrike" cap="none" normalizeH="0" baseline="0" dirty="0" smtClean="0">
                <a:ln>
                  <a:noFill/>
                </a:ln>
                <a:cs typeface="Arial" charset="0"/>
              </a:endParaRPr>
            </a:p>
          </p:txBody>
        </p:sp>
      </p:grpSp>
      <p:sp>
        <p:nvSpPr>
          <p:cNvPr id="11" name="TextBox 10"/>
          <p:cNvSpPr txBox="1"/>
          <p:nvPr/>
        </p:nvSpPr>
        <p:spPr>
          <a:xfrm>
            <a:off x="194208" y="1032222"/>
            <a:ext cx="1925905" cy="978729"/>
          </a:xfrm>
          <a:prstGeom prst="rect">
            <a:avLst/>
          </a:prstGeom>
          <a:noFill/>
        </p:spPr>
        <p:txBody>
          <a:bodyPr wrap="square" lIns="0" rIns="0" rtlCol="0">
            <a:spAutoFit/>
          </a:bodyPr>
          <a:lstStyle/>
          <a:p>
            <a:pPr marL="112713" indent="-112713">
              <a:lnSpc>
                <a:spcPct val="120000"/>
              </a:lnSpc>
              <a:buFont typeface="Arial" panose="020B0604020202020204" pitchFamily="34" charset="0"/>
              <a:buChar char="•"/>
            </a:pPr>
            <a:r>
              <a:rPr lang="en-US" sz="1600" spc="-70" dirty="0" smtClean="0">
                <a:solidFill>
                  <a:schemeClr val="bg2"/>
                </a:solidFill>
              </a:rPr>
              <a:t>Spear phishing</a:t>
            </a:r>
          </a:p>
          <a:p>
            <a:pPr marL="112713" indent="-112713">
              <a:lnSpc>
                <a:spcPct val="120000"/>
              </a:lnSpc>
              <a:buFont typeface="Arial" panose="020B0604020202020204" pitchFamily="34" charset="0"/>
              <a:buChar char="•"/>
            </a:pPr>
            <a:r>
              <a:rPr lang="en-US" sz="1600" spc="-70" dirty="0" smtClean="0">
                <a:solidFill>
                  <a:schemeClr val="bg2"/>
                </a:solidFill>
              </a:rPr>
              <a:t>Drive-by downloads</a:t>
            </a:r>
          </a:p>
          <a:p>
            <a:pPr marL="112713" indent="-112713">
              <a:lnSpc>
                <a:spcPct val="120000"/>
              </a:lnSpc>
              <a:buFont typeface="Arial" panose="020B0604020202020204" pitchFamily="34" charset="0"/>
              <a:buChar char="•"/>
            </a:pPr>
            <a:r>
              <a:rPr lang="en-US" sz="1600" spc="-70" dirty="0" smtClean="0">
                <a:solidFill>
                  <a:schemeClr val="bg2"/>
                </a:solidFill>
              </a:rPr>
              <a:t>Trojans</a:t>
            </a:r>
            <a:endParaRPr lang="en-US" sz="1600" spc="-70" dirty="0">
              <a:solidFill>
                <a:schemeClr val="bg2"/>
              </a:solidFill>
            </a:endParaRPr>
          </a:p>
        </p:txBody>
      </p:sp>
      <p:sp>
        <p:nvSpPr>
          <p:cNvPr id="12" name="TextBox 11"/>
          <p:cNvSpPr txBox="1"/>
          <p:nvPr/>
        </p:nvSpPr>
        <p:spPr>
          <a:xfrm>
            <a:off x="1855456" y="3374792"/>
            <a:ext cx="3258475" cy="867930"/>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a:t>CVE-2012-0158 </a:t>
            </a:r>
            <a:r>
              <a:rPr lang="en-US" sz="1400" dirty="0" smtClean="0">
                <a:sym typeface="Wingdings" panose="05000000000000000000" pitchFamily="2" charset="2"/>
              </a:rPr>
              <a:t> </a:t>
            </a:r>
            <a:r>
              <a:rPr lang="en-US" sz="1400" dirty="0">
                <a:sym typeface="Wingdings" panose="05000000000000000000" pitchFamily="2" charset="2"/>
              </a:rPr>
              <a:t>APT28</a:t>
            </a:r>
            <a:endParaRPr lang="en-US" sz="1400" dirty="0"/>
          </a:p>
          <a:p>
            <a:pPr marL="112713" indent="-112713">
              <a:buFont typeface="Arial" panose="020B0604020202020204" pitchFamily="34" charset="0"/>
              <a:buChar char="•"/>
            </a:pPr>
            <a:r>
              <a:rPr lang="en-US" sz="1400" dirty="0"/>
              <a:t>CVE-2013-1347 </a:t>
            </a:r>
            <a:r>
              <a:rPr lang="en-US" sz="1400" dirty="0">
                <a:sym typeface="Wingdings" panose="05000000000000000000" pitchFamily="2" charset="2"/>
              </a:rPr>
              <a:t></a:t>
            </a:r>
            <a:r>
              <a:rPr lang="en-US" sz="1400" dirty="0"/>
              <a:t> Energetic Bear APT</a:t>
            </a:r>
          </a:p>
          <a:p>
            <a:pPr marL="112713" indent="-112713">
              <a:buFont typeface="Arial" panose="020B0604020202020204" pitchFamily="34" charset="0"/>
              <a:buChar char="•"/>
            </a:pPr>
            <a:r>
              <a:rPr lang="en-US" sz="1400" dirty="0"/>
              <a:t>CVE-2014-0497 </a:t>
            </a:r>
            <a:r>
              <a:rPr lang="en-US" sz="1400" dirty="0">
                <a:sym typeface="Wingdings" panose="05000000000000000000" pitchFamily="2" charset="2"/>
              </a:rPr>
              <a:t> </a:t>
            </a:r>
            <a:r>
              <a:rPr lang="en-US" sz="1400" dirty="0" err="1">
                <a:sym typeface="Wingdings" panose="05000000000000000000" pitchFamily="2" charset="2"/>
              </a:rPr>
              <a:t>DarkHotel</a:t>
            </a:r>
            <a:r>
              <a:rPr lang="en-US" sz="1400" dirty="0">
                <a:sym typeface="Wingdings" panose="05000000000000000000" pitchFamily="2" charset="2"/>
              </a:rPr>
              <a:t> </a:t>
            </a:r>
            <a:r>
              <a:rPr lang="en-US" sz="1400" dirty="0" smtClean="0">
                <a:sym typeface="Wingdings" panose="05000000000000000000" pitchFamily="2" charset="2"/>
              </a:rPr>
              <a:t>APT, …</a:t>
            </a:r>
            <a:endParaRPr lang="en-US" sz="1400" dirty="0"/>
          </a:p>
        </p:txBody>
      </p:sp>
      <p:sp>
        <p:nvSpPr>
          <p:cNvPr id="14" name="TextBox 13"/>
          <p:cNvSpPr txBox="1"/>
          <p:nvPr/>
        </p:nvSpPr>
        <p:spPr>
          <a:xfrm>
            <a:off x="3173452" y="1012346"/>
            <a:ext cx="2383673" cy="1126462"/>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smtClean="0"/>
              <a:t>Code injection </a:t>
            </a:r>
            <a:r>
              <a:rPr lang="en-US" sz="1400" dirty="0" smtClean="0">
                <a:sym typeface="Wingdings" panose="05000000000000000000" pitchFamily="2" charset="2"/>
              </a:rPr>
              <a:t></a:t>
            </a:r>
            <a:r>
              <a:rPr lang="en-US" sz="1400" dirty="0" smtClean="0"/>
              <a:t> Energetic Bear APT, Epic Turla, Zeus, …</a:t>
            </a:r>
          </a:p>
          <a:p>
            <a:pPr marL="112713" indent="-112713">
              <a:buFont typeface="Arial" panose="020B0604020202020204" pitchFamily="34" charset="0"/>
              <a:buChar char="•"/>
            </a:pPr>
            <a:r>
              <a:rPr lang="en-US" sz="1400" dirty="0" smtClean="0"/>
              <a:t>API hooking </a:t>
            </a:r>
            <a:r>
              <a:rPr lang="en-US" sz="1400" dirty="0" smtClean="0">
                <a:sym typeface="Wingdings" panose="05000000000000000000" pitchFamily="2" charset="2"/>
              </a:rPr>
              <a:t> </a:t>
            </a:r>
            <a:r>
              <a:rPr lang="en-US" sz="1400" dirty="0" err="1" smtClean="0">
                <a:sym typeface="Wingdings" panose="05000000000000000000" pitchFamily="2" charset="2"/>
              </a:rPr>
              <a:t>Dyreza</a:t>
            </a:r>
            <a:r>
              <a:rPr lang="en-US" sz="1400" dirty="0" smtClean="0">
                <a:sym typeface="Wingdings" panose="05000000000000000000" pitchFamily="2" charset="2"/>
              </a:rPr>
              <a:t>,</a:t>
            </a:r>
            <a:r>
              <a:rPr lang="en-US" sz="1400" dirty="0">
                <a:sym typeface="Wingdings" panose="05000000000000000000" pitchFamily="2" charset="2"/>
              </a:rPr>
              <a:t> </a:t>
            </a:r>
            <a:r>
              <a:rPr lang="en-US" sz="1400" dirty="0" err="1" smtClean="0">
                <a:sym typeface="Wingdings" panose="05000000000000000000" pitchFamily="2" charset="2"/>
              </a:rPr>
              <a:t>GameOver</a:t>
            </a:r>
            <a:r>
              <a:rPr lang="en-US" sz="1400" dirty="0" smtClean="0">
                <a:sym typeface="Wingdings" panose="05000000000000000000" pitchFamily="2" charset="2"/>
              </a:rPr>
              <a:t>…</a:t>
            </a:r>
            <a:endParaRPr lang="en-US" sz="1400" dirty="0"/>
          </a:p>
        </p:txBody>
      </p:sp>
      <p:sp>
        <p:nvSpPr>
          <p:cNvPr id="15" name="TextBox 14"/>
          <p:cNvSpPr txBox="1"/>
          <p:nvPr/>
        </p:nvSpPr>
        <p:spPr>
          <a:xfrm>
            <a:off x="7616513" y="709570"/>
            <a:ext cx="1468014"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a:t>Espionage </a:t>
            </a:r>
            <a:r>
              <a:rPr lang="en-US" dirty="0" smtClean="0"/>
              <a:t>&amp;</a:t>
            </a:r>
            <a:r>
              <a:rPr lang="en-US" dirty="0"/>
              <a:t> </a:t>
            </a:r>
            <a:r>
              <a:rPr lang="en-US" dirty="0" smtClean="0"/>
              <a:t>data exfiltration</a:t>
            </a:r>
            <a:endParaRPr lang="en-US" dirty="0"/>
          </a:p>
          <a:p>
            <a:pPr marL="112713" indent="-112713">
              <a:buFont typeface="Arial" panose="020B0604020202020204" pitchFamily="34" charset="0"/>
              <a:buChar char="•"/>
            </a:pPr>
            <a:r>
              <a:rPr lang="en-US" dirty="0"/>
              <a:t>Identity theft</a:t>
            </a:r>
          </a:p>
          <a:p>
            <a:pPr marL="112713" indent="-112713">
              <a:buFont typeface="Arial" panose="020B0604020202020204" pitchFamily="34" charset="0"/>
              <a:buChar char="•"/>
            </a:pPr>
            <a:r>
              <a:rPr lang="en-US" dirty="0"/>
              <a:t>Sabotage</a:t>
            </a:r>
          </a:p>
        </p:txBody>
      </p:sp>
      <p:sp>
        <p:nvSpPr>
          <p:cNvPr id="16" name="TextBox 15"/>
          <p:cNvSpPr txBox="1"/>
          <p:nvPr/>
        </p:nvSpPr>
        <p:spPr>
          <a:xfrm>
            <a:off x="5616797" y="3453417"/>
            <a:ext cx="2700996" cy="852541"/>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sz="1400" dirty="0" smtClean="0"/>
              <a:t>Stealthiness &amp; persistence </a:t>
            </a:r>
            <a:r>
              <a:rPr lang="en-US" sz="1400" dirty="0" smtClean="0">
                <a:sym typeface="Wingdings" panose="05000000000000000000" pitchFamily="2" charset="2"/>
              </a:rPr>
              <a:t> </a:t>
            </a:r>
            <a:r>
              <a:rPr lang="en-US" sz="1400" dirty="0" smtClean="0"/>
              <a:t>kernel rootkits (</a:t>
            </a:r>
            <a:r>
              <a:rPr lang="en-US" sz="1400" dirty="0" err="1" smtClean="0"/>
              <a:t>N</a:t>
            </a:r>
            <a:r>
              <a:rPr lang="en-US" sz="1400" dirty="0" err="1" smtClean="0">
                <a:sym typeface="Wingdings" panose="05000000000000000000" pitchFamily="2" charset="2"/>
              </a:rPr>
              <a:t>ecurs</a:t>
            </a:r>
            <a:r>
              <a:rPr lang="en-US" sz="1400" dirty="0" smtClean="0">
                <a:sym typeface="Wingdings" panose="05000000000000000000" pitchFamily="2" charset="2"/>
              </a:rPr>
              <a:t>, TDL), bootkits,</a:t>
            </a:r>
            <a:br>
              <a:rPr lang="en-US" sz="1400" dirty="0" smtClean="0">
                <a:sym typeface="Wingdings" panose="05000000000000000000" pitchFamily="2" charset="2"/>
              </a:rPr>
            </a:br>
            <a:r>
              <a:rPr lang="en-US" sz="1400" dirty="0" smtClean="0">
                <a:sym typeface="Wingdings" panose="05000000000000000000" pitchFamily="2" charset="2"/>
              </a:rPr>
              <a:t>…</a:t>
            </a:r>
            <a:endParaRPr lang="en-US" sz="1400" dirty="0"/>
          </a:p>
        </p:txBody>
      </p:sp>
      <p:grpSp>
        <p:nvGrpSpPr>
          <p:cNvPr id="3" name="Group 2"/>
          <p:cNvGrpSpPr/>
          <p:nvPr/>
        </p:nvGrpSpPr>
        <p:grpSpPr>
          <a:xfrm>
            <a:off x="5403033" y="1307407"/>
            <a:ext cx="3489602" cy="3013940"/>
            <a:chOff x="5403033" y="1173761"/>
            <a:chExt cx="3489602" cy="3013940"/>
          </a:xfrm>
        </p:grpSpPr>
        <p:sp>
          <p:nvSpPr>
            <p:cNvPr id="18" name="TextBox 17"/>
            <p:cNvSpPr txBox="1"/>
            <p:nvPr/>
          </p:nvSpPr>
          <p:spPr>
            <a:xfrm>
              <a:off x="5403033" y="1173761"/>
              <a:ext cx="2571384" cy="584775"/>
            </a:xfrm>
            <a:prstGeom prst="rect">
              <a:avLst/>
            </a:prstGeom>
            <a:noFill/>
          </p:spPr>
          <p:txBody>
            <a:bodyPr wrap="square" rtlCol="0">
              <a:spAutoFit/>
            </a:bodyPr>
            <a:lstStyle/>
            <a:p>
              <a:pPr algn="ctr"/>
              <a:r>
                <a:rPr lang="en-US" sz="1600" b="1" dirty="0" smtClean="0">
                  <a:solidFill>
                    <a:schemeClr val="accent5">
                      <a:lumMod val="75000"/>
                    </a:schemeClr>
                  </a:solidFill>
                </a:rPr>
                <a:t>KERNEL MODE</a:t>
              </a:r>
              <a:br>
                <a:rPr lang="en-US" sz="1600" b="1" dirty="0" smtClean="0">
                  <a:solidFill>
                    <a:schemeClr val="accent5">
                      <a:lumMod val="75000"/>
                    </a:schemeClr>
                  </a:solidFill>
                </a:rPr>
              </a:br>
              <a:r>
                <a:rPr lang="en-US" sz="1600" b="1" dirty="0" smtClean="0">
                  <a:solidFill>
                    <a:schemeClr val="accent5">
                      <a:lumMod val="75000"/>
                    </a:schemeClr>
                  </a:solidFill>
                </a:rPr>
                <a:t>HVMI</a:t>
              </a:r>
              <a:endParaRPr lang="en-US" sz="1600" b="1" dirty="0">
                <a:solidFill>
                  <a:schemeClr val="accent5">
                    <a:lumMod val="75000"/>
                  </a:schemeClr>
                </a:solidFill>
              </a:endParaRPr>
            </a:p>
          </p:txBody>
        </p:sp>
        <p:sp>
          <p:nvSpPr>
            <p:cNvPr id="17" name="Freeform 16"/>
            <p:cNvSpPr/>
            <p:nvPr/>
          </p:nvSpPr>
          <p:spPr>
            <a:xfrm>
              <a:off x="5433963" y="1764039"/>
              <a:ext cx="3458672" cy="2423662"/>
            </a:xfrm>
            <a:custGeom>
              <a:avLst/>
              <a:gdLst>
                <a:gd name="connsiteX0" fmla="*/ 612950 w 3737987"/>
                <a:gd name="connsiteY0" fmla="*/ 0 h 3657600"/>
                <a:gd name="connsiteX1" fmla="*/ 2481943 w 3737987"/>
                <a:gd name="connsiteY1" fmla="*/ 0 h 3657600"/>
                <a:gd name="connsiteX2" fmla="*/ 2652765 w 3737987"/>
                <a:gd name="connsiteY2" fmla="*/ 2220686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12950 w 3737987"/>
                <a:gd name="connsiteY0" fmla="*/ 0 h 3657600"/>
                <a:gd name="connsiteX1" fmla="*/ 2481943 w 3737987"/>
                <a:gd name="connsiteY1" fmla="*/ 0 h 3657600"/>
                <a:gd name="connsiteX2" fmla="*/ 2652765 w 3737987"/>
                <a:gd name="connsiteY2" fmla="*/ 2069961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72272 w 3748035"/>
                <a:gd name="connsiteY7" fmla="*/ 1989574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406391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416439"/>
                <a:gd name="connsiteX1" fmla="*/ 2491991 w 3748035"/>
                <a:gd name="connsiteY1" fmla="*/ 0 h 3416439"/>
                <a:gd name="connsiteX2" fmla="*/ 2662813 w 3748035"/>
                <a:gd name="connsiteY2" fmla="*/ 2069961 h 3416439"/>
                <a:gd name="connsiteX3" fmla="*/ 3727939 w 3748035"/>
                <a:gd name="connsiteY3" fmla="*/ 2250831 h 3416439"/>
                <a:gd name="connsiteX4" fmla="*/ 3748035 w 3748035"/>
                <a:gd name="connsiteY4" fmla="*/ 3406391 h 3416439"/>
                <a:gd name="connsiteX5" fmla="*/ 10048 w 3748035"/>
                <a:gd name="connsiteY5" fmla="*/ 3416439 h 3416439"/>
                <a:gd name="connsiteX6" fmla="*/ 0 w 3748035"/>
                <a:gd name="connsiteY6" fmla="*/ 2280976 h 3416439"/>
                <a:gd name="connsiteX7" fmla="*/ 492369 w 3748035"/>
                <a:gd name="connsiteY7" fmla="*/ 2049865 h 3416439"/>
                <a:gd name="connsiteX8" fmla="*/ 622998 w 3748035"/>
                <a:gd name="connsiteY8" fmla="*/ 0 h 3416439"/>
                <a:gd name="connsiteX0" fmla="*/ 622998 w 4039438"/>
                <a:gd name="connsiteY0" fmla="*/ 0 h 3416439"/>
                <a:gd name="connsiteX1" fmla="*/ 2491991 w 4039438"/>
                <a:gd name="connsiteY1" fmla="*/ 0 h 3416439"/>
                <a:gd name="connsiteX2" fmla="*/ 2662813 w 4039438"/>
                <a:gd name="connsiteY2" fmla="*/ 2069961 h 3416439"/>
                <a:gd name="connsiteX3" fmla="*/ 4039438 w 4039438"/>
                <a:gd name="connsiteY3" fmla="*/ 2301072 h 3416439"/>
                <a:gd name="connsiteX4" fmla="*/ 3748035 w 4039438"/>
                <a:gd name="connsiteY4" fmla="*/ 3406391 h 3416439"/>
                <a:gd name="connsiteX5" fmla="*/ 10048 w 4039438"/>
                <a:gd name="connsiteY5" fmla="*/ 3416439 h 3416439"/>
                <a:gd name="connsiteX6" fmla="*/ 0 w 4039438"/>
                <a:gd name="connsiteY6" fmla="*/ 2280976 h 3416439"/>
                <a:gd name="connsiteX7" fmla="*/ 492369 w 4039438"/>
                <a:gd name="connsiteY7" fmla="*/ 2049865 h 3416439"/>
                <a:gd name="connsiteX8" fmla="*/ 622998 w 4039438"/>
                <a:gd name="connsiteY8" fmla="*/ 0 h 3416439"/>
                <a:gd name="connsiteX0" fmla="*/ 622998 w 4059534"/>
                <a:gd name="connsiteY0" fmla="*/ 0 h 3416439"/>
                <a:gd name="connsiteX1" fmla="*/ 2491991 w 4059534"/>
                <a:gd name="connsiteY1" fmla="*/ 0 h 3416439"/>
                <a:gd name="connsiteX2" fmla="*/ 2662813 w 4059534"/>
                <a:gd name="connsiteY2" fmla="*/ 2069961 h 3416439"/>
                <a:gd name="connsiteX3" fmla="*/ 4039438 w 4059534"/>
                <a:gd name="connsiteY3" fmla="*/ 2301072 h 3416439"/>
                <a:gd name="connsiteX4" fmla="*/ 4059534 w 4059534"/>
                <a:gd name="connsiteY4" fmla="*/ 3054698 h 3416439"/>
                <a:gd name="connsiteX5" fmla="*/ 10048 w 4059534"/>
                <a:gd name="connsiteY5" fmla="*/ 3416439 h 3416439"/>
                <a:gd name="connsiteX6" fmla="*/ 0 w 4059534"/>
                <a:gd name="connsiteY6" fmla="*/ 2280976 h 3416439"/>
                <a:gd name="connsiteX7" fmla="*/ 492369 w 4059534"/>
                <a:gd name="connsiteY7" fmla="*/ 2049865 h 3416439"/>
                <a:gd name="connsiteX8" fmla="*/ 622998 w 4059534"/>
                <a:gd name="connsiteY8" fmla="*/ 0 h 3416439"/>
                <a:gd name="connsiteX0" fmla="*/ 622998 w 4059534"/>
                <a:gd name="connsiteY0" fmla="*/ 0 h 3054698"/>
                <a:gd name="connsiteX1" fmla="*/ 2491991 w 4059534"/>
                <a:gd name="connsiteY1" fmla="*/ 0 h 3054698"/>
                <a:gd name="connsiteX2" fmla="*/ 2662813 w 4059534"/>
                <a:gd name="connsiteY2" fmla="*/ 2069961 h 3054698"/>
                <a:gd name="connsiteX3" fmla="*/ 4039438 w 4059534"/>
                <a:gd name="connsiteY3" fmla="*/ 2301072 h 3054698"/>
                <a:gd name="connsiteX4" fmla="*/ 4059534 w 4059534"/>
                <a:gd name="connsiteY4" fmla="*/ 3054698 h 3054698"/>
                <a:gd name="connsiteX5" fmla="*/ 10048 w 4059534"/>
                <a:gd name="connsiteY5" fmla="*/ 3054698 h 3054698"/>
                <a:gd name="connsiteX6" fmla="*/ 0 w 4059534"/>
                <a:gd name="connsiteY6" fmla="*/ 2280976 h 3054698"/>
                <a:gd name="connsiteX7" fmla="*/ 492369 w 4059534"/>
                <a:gd name="connsiteY7" fmla="*/ 2049865 h 3054698"/>
                <a:gd name="connsiteX8" fmla="*/ 622998 w 4059534"/>
                <a:gd name="connsiteY8" fmla="*/ 0 h 3054698"/>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54698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661602 w 4059534"/>
                <a:gd name="connsiteY7" fmla="*/ 1487157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521801 w 4059534"/>
                <a:gd name="connsiteY7" fmla="*/ 1515293 h 3094891"/>
                <a:gd name="connsiteX8" fmla="*/ 622998 w 4059534"/>
                <a:gd name="connsiteY8" fmla="*/ 0 h 3094891"/>
                <a:gd name="connsiteX0" fmla="*/ 612982 w 4049518"/>
                <a:gd name="connsiteY0" fmla="*/ 0 h 3094891"/>
                <a:gd name="connsiteX1" fmla="*/ 2481975 w 4049518"/>
                <a:gd name="connsiteY1" fmla="*/ 0 h 3094891"/>
                <a:gd name="connsiteX2" fmla="*/ 2652797 w 4049518"/>
                <a:gd name="connsiteY2" fmla="*/ 2069961 h 3094891"/>
                <a:gd name="connsiteX3" fmla="*/ 4029422 w 4049518"/>
                <a:gd name="connsiteY3" fmla="*/ 2301072 h 3094891"/>
                <a:gd name="connsiteX4" fmla="*/ 4049518 w 4049518"/>
                <a:gd name="connsiteY4" fmla="*/ 3084843 h 3094891"/>
                <a:gd name="connsiteX5" fmla="*/ 32 w 4049518"/>
                <a:gd name="connsiteY5" fmla="*/ 3094891 h 3094891"/>
                <a:gd name="connsiteX6" fmla="*/ 254871 w 4049518"/>
                <a:gd name="connsiteY6" fmla="*/ 1633862 h 3094891"/>
                <a:gd name="connsiteX7" fmla="*/ 511785 w 4049518"/>
                <a:gd name="connsiteY7" fmla="*/ 1515293 h 3094891"/>
                <a:gd name="connsiteX8" fmla="*/ 612982 w 4049518"/>
                <a:gd name="connsiteY8" fmla="*/ 0 h 3094891"/>
                <a:gd name="connsiteX0" fmla="*/ 363403 w 3799939"/>
                <a:gd name="connsiteY0" fmla="*/ 0 h 3084843"/>
                <a:gd name="connsiteX1" fmla="*/ 2232396 w 3799939"/>
                <a:gd name="connsiteY1" fmla="*/ 0 h 3084843"/>
                <a:gd name="connsiteX2" fmla="*/ 2403218 w 3799939"/>
                <a:gd name="connsiteY2" fmla="*/ 2069961 h 3084843"/>
                <a:gd name="connsiteX3" fmla="*/ 3779843 w 3799939"/>
                <a:gd name="connsiteY3" fmla="*/ 2301072 h 3084843"/>
                <a:gd name="connsiteX4" fmla="*/ 3799939 w 3799939"/>
                <a:gd name="connsiteY4" fmla="*/ 3084843 h 3084843"/>
                <a:gd name="connsiteX5" fmla="*/ 625 w 3799939"/>
                <a:gd name="connsiteY5" fmla="*/ 2321168 h 3084843"/>
                <a:gd name="connsiteX6" fmla="*/ 5292 w 3799939"/>
                <a:gd name="connsiteY6" fmla="*/ 1633862 h 3084843"/>
                <a:gd name="connsiteX7" fmla="*/ 262206 w 3799939"/>
                <a:gd name="connsiteY7" fmla="*/ 1515293 h 3084843"/>
                <a:gd name="connsiteX8" fmla="*/ 363403 w 3799939"/>
                <a:gd name="connsiteY8" fmla="*/ 0 h 3084843"/>
                <a:gd name="connsiteX0" fmla="*/ 363403 w 3779843"/>
                <a:gd name="connsiteY0" fmla="*/ 0 h 2451797"/>
                <a:gd name="connsiteX1" fmla="*/ 2232396 w 3779843"/>
                <a:gd name="connsiteY1" fmla="*/ 0 h 2451797"/>
                <a:gd name="connsiteX2" fmla="*/ 2403218 w 3779843"/>
                <a:gd name="connsiteY2" fmla="*/ 2069961 h 2451797"/>
                <a:gd name="connsiteX3" fmla="*/ 3779843 w 3779843"/>
                <a:gd name="connsiteY3" fmla="*/ 2301072 h 2451797"/>
                <a:gd name="connsiteX4" fmla="*/ 3755791 w 3779843"/>
                <a:gd name="connsiteY4" fmla="*/ 2451797 h 2451797"/>
                <a:gd name="connsiteX5" fmla="*/ 625 w 3779843"/>
                <a:gd name="connsiteY5" fmla="*/ 2321168 h 2451797"/>
                <a:gd name="connsiteX6" fmla="*/ 5292 w 3779843"/>
                <a:gd name="connsiteY6" fmla="*/ 1633862 h 2451797"/>
                <a:gd name="connsiteX7" fmla="*/ 262206 w 3779843"/>
                <a:gd name="connsiteY7" fmla="*/ 1515293 h 2451797"/>
                <a:gd name="connsiteX8" fmla="*/ 363403 w 3779843"/>
                <a:gd name="connsiteY8" fmla="*/ 0 h 2451797"/>
                <a:gd name="connsiteX0" fmla="*/ 370539 w 3786979"/>
                <a:gd name="connsiteY0" fmla="*/ 0 h 2451797"/>
                <a:gd name="connsiteX1" fmla="*/ 2239532 w 3786979"/>
                <a:gd name="connsiteY1" fmla="*/ 0 h 2451797"/>
                <a:gd name="connsiteX2" fmla="*/ 2410354 w 3786979"/>
                <a:gd name="connsiteY2" fmla="*/ 2069961 h 2451797"/>
                <a:gd name="connsiteX3" fmla="*/ 3786979 w 3786979"/>
                <a:gd name="connsiteY3" fmla="*/ 2301072 h 2451797"/>
                <a:gd name="connsiteX4" fmla="*/ 3762927 w 3786979"/>
                <a:gd name="connsiteY4" fmla="*/ 2451797 h 2451797"/>
                <a:gd name="connsiteX5" fmla="*/ 402 w 3786979"/>
                <a:gd name="connsiteY5" fmla="*/ 2433710 h 2451797"/>
                <a:gd name="connsiteX6" fmla="*/ 12428 w 3786979"/>
                <a:gd name="connsiteY6" fmla="*/ 1633862 h 2451797"/>
                <a:gd name="connsiteX7" fmla="*/ 269342 w 3786979"/>
                <a:gd name="connsiteY7" fmla="*/ 1515293 h 2451797"/>
                <a:gd name="connsiteX8" fmla="*/ 370539 w 3786979"/>
                <a:gd name="connsiteY8" fmla="*/ 0 h 2451797"/>
                <a:gd name="connsiteX0" fmla="*/ 358110 w 3774550"/>
                <a:gd name="connsiteY0" fmla="*/ 0 h 2451797"/>
                <a:gd name="connsiteX1" fmla="*/ 2227103 w 3774550"/>
                <a:gd name="connsiteY1" fmla="*/ 0 h 2451797"/>
                <a:gd name="connsiteX2" fmla="*/ 2397925 w 3774550"/>
                <a:gd name="connsiteY2" fmla="*/ 2069961 h 2451797"/>
                <a:gd name="connsiteX3" fmla="*/ 3774550 w 3774550"/>
                <a:gd name="connsiteY3" fmla="*/ 2301072 h 2451797"/>
                <a:gd name="connsiteX4" fmla="*/ 3750498 w 3774550"/>
                <a:gd name="connsiteY4" fmla="*/ 2451797 h 2451797"/>
                <a:gd name="connsiteX5" fmla="*/ 24763 w 3774550"/>
                <a:gd name="connsiteY5" fmla="*/ 2433710 h 2451797"/>
                <a:gd name="connsiteX6" fmla="*/ -1 w 3774550"/>
                <a:gd name="connsiteY6" fmla="*/ 1633862 h 2451797"/>
                <a:gd name="connsiteX7" fmla="*/ 256913 w 3774550"/>
                <a:gd name="connsiteY7" fmla="*/ 1515293 h 2451797"/>
                <a:gd name="connsiteX8" fmla="*/ 358110 w 3774550"/>
                <a:gd name="connsiteY8" fmla="*/ 0 h 2451797"/>
                <a:gd name="connsiteX0" fmla="*/ 358111 w 3774551"/>
                <a:gd name="connsiteY0" fmla="*/ 0 h 2451797"/>
                <a:gd name="connsiteX1" fmla="*/ 2227104 w 3774551"/>
                <a:gd name="connsiteY1" fmla="*/ 0 h 2451797"/>
                <a:gd name="connsiteX2" fmla="*/ 2397926 w 3774551"/>
                <a:gd name="connsiteY2" fmla="*/ 2069961 h 2451797"/>
                <a:gd name="connsiteX3" fmla="*/ 3774551 w 3774551"/>
                <a:gd name="connsiteY3" fmla="*/ 2301072 h 2451797"/>
                <a:gd name="connsiteX4" fmla="*/ 3750499 w 3774551"/>
                <a:gd name="connsiteY4" fmla="*/ 2451797 h 2451797"/>
                <a:gd name="connsiteX5" fmla="*/ 2689 w 3774551"/>
                <a:gd name="connsiteY5" fmla="*/ 2433710 h 2451797"/>
                <a:gd name="connsiteX6" fmla="*/ 0 w 3774551"/>
                <a:gd name="connsiteY6" fmla="*/ 1633862 h 2451797"/>
                <a:gd name="connsiteX7" fmla="*/ 256914 w 3774551"/>
                <a:gd name="connsiteY7" fmla="*/ 1515293 h 2451797"/>
                <a:gd name="connsiteX8" fmla="*/ 358111 w 3774551"/>
                <a:gd name="connsiteY8" fmla="*/ 0 h 2451797"/>
                <a:gd name="connsiteX0" fmla="*/ 358111 w 3774551"/>
                <a:gd name="connsiteY0" fmla="*/ 0 h 2451797"/>
                <a:gd name="connsiteX1" fmla="*/ 2227104 w 3774551"/>
                <a:gd name="connsiteY1" fmla="*/ 0 h 2451797"/>
                <a:gd name="connsiteX2" fmla="*/ 2397926 w 3774551"/>
                <a:gd name="connsiteY2" fmla="*/ 2069961 h 2451797"/>
                <a:gd name="connsiteX3" fmla="*/ 2394691 w 3774551"/>
                <a:gd name="connsiteY3" fmla="*/ 1478564 h 2451797"/>
                <a:gd name="connsiteX4" fmla="*/ 3774551 w 3774551"/>
                <a:gd name="connsiteY4" fmla="*/ 2301072 h 2451797"/>
                <a:gd name="connsiteX5" fmla="*/ 3750499 w 3774551"/>
                <a:gd name="connsiteY5" fmla="*/ 2451797 h 2451797"/>
                <a:gd name="connsiteX6" fmla="*/ 2689 w 3774551"/>
                <a:gd name="connsiteY6" fmla="*/ 2433710 h 2451797"/>
                <a:gd name="connsiteX7" fmla="*/ 0 w 3774551"/>
                <a:gd name="connsiteY7" fmla="*/ 1633862 h 2451797"/>
                <a:gd name="connsiteX8" fmla="*/ 256914 w 3774551"/>
                <a:gd name="connsiteY8" fmla="*/ 1515293 h 2451797"/>
                <a:gd name="connsiteX9" fmla="*/ 358111 w 3774551"/>
                <a:gd name="connsiteY9" fmla="*/ 0 h 2451797"/>
                <a:gd name="connsiteX0" fmla="*/ 358111 w 3767193"/>
                <a:gd name="connsiteY0" fmla="*/ 0 h 2451797"/>
                <a:gd name="connsiteX1" fmla="*/ 2227104 w 3767193"/>
                <a:gd name="connsiteY1" fmla="*/ 0 h 2451797"/>
                <a:gd name="connsiteX2" fmla="*/ 2397926 w 3767193"/>
                <a:gd name="connsiteY2" fmla="*/ 2069961 h 2451797"/>
                <a:gd name="connsiteX3" fmla="*/ 2394691 w 3767193"/>
                <a:gd name="connsiteY3" fmla="*/ 1478564 h 2451797"/>
                <a:gd name="connsiteX4" fmla="*/ 3767193 w 3767193"/>
                <a:gd name="connsiteY4" fmla="*/ 1604721 h 2451797"/>
                <a:gd name="connsiteX5" fmla="*/ 3750499 w 3767193"/>
                <a:gd name="connsiteY5" fmla="*/ 2451797 h 2451797"/>
                <a:gd name="connsiteX6" fmla="*/ 2689 w 3767193"/>
                <a:gd name="connsiteY6" fmla="*/ 2433710 h 2451797"/>
                <a:gd name="connsiteX7" fmla="*/ 0 w 3767193"/>
                <a:gd name="connsiteY7" fmla="*/ 1633862 h 2451797"/>
                <a:gd name="connsiteX8" fmla="*/ 256914 w 3767193"/>
                <a:gd name="connsiteY8" fmla="*/ 1515293 h 2451797"/>
                <a:gd name="connsiteX9" fmla="*/ 358111 w 3767193"/>
                <a:gd name="connsiteY9" fmla="*/ 0 h 2451797"/>
                <a:gd name="connsiteX0" fmla="*/ 358111 w 3750499"/>
                <a:gd name="connsiteY0" fmla="*/ 0 h 2451797"/>
                <a:gd name="connsiteX1" fmla="*/ 2227104 w 3750499"/>
                <a:gd name="connsiteY1" fmla="*/ 0 h 2451797"/>
                <a:gd name="connsiteX2" fmla="*/ 2397926 w 3750499"/>
                <a:gd name="connsiteY2" fmla="*/ 2069961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256914 w 3750499"/>
                <a:gd name="connsiteY8" fmla="*/ 1515293 h 2451797"/>
                <a:gd name="connsiteX9" fmla="*/ 358111 w 3750499"/>
                <a:gd name="connsiteY9" fmla="*/ 0 h 2451797"/>
                <a:gd name="connsiteX0" fmla="*/ 358111 w 3750499"/>
                <a:gd name="connsiteY0" fmla="*/ 0 h 2451797"/>
                <a:gd name="connsiteX1" fmla="*/ 2227104 w 3750499"/>
                <a:gd name="connsiteY1" fmla="*/ 0 h 2451797"/>
                <a:gd name="connsiteX2" fmla="*/ 2316989 w 3750499"/>
                <a:gd name="connsiteY2" fmla="*/ 1436914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256914 w 3750499"/>
                <a:gd name="connsiteY8" fmla="*/ 1515293 h 2451797"/>
                <a:gd name="connsiteX9" fmla="*/ 358111 w 3750499"/>
                <a:gd name="connsiteY9" fmla="*/ 0 h 2451797"/>
                <a:gd name="connsiteX0" fmla="*/ 358111 w 3750499"/>
                <a:gd name="connsiteY0" fmla="*/ 0 h 2451797"/>
                <a:gd name="connsiteX1" fmla="*/ 2227104 w 3750499"/>
                <a:gd name="connsiteY1" fmla="*/ 0 h 2451797"/>
                <a:gd name="connsiteX2" fmla="*/ 2316989 w 3750499"/>
                <a:gd name="connsiteY2" fmla="*/ 1436914 h 2451797"/>
                <a:gd name="connsiteX3" fmla="*/ 2394691 w 3750499"/>
                <a:gd name="connsiteY3" fmla="*/ 1478564 h 2451797"/>
                <a:gd name="connsiteX4" fmla="*/ 3723045 w 3750499"/>
                <a:gd name="connsiteY4" fmla="*/ 1576586 h 2451797"/>
                <a:gd name="connsiteX5" fmla="*/ 3750499 w 3750499"/>
                <a:gd name="connsiteY5" fmla="*/ 2451797 h 2451797"/>
                <a:gd name="connsiteX6" fmla="*/ 2689 w 3750499"/>
                <a:gd name="connsiteY6" fmla="*/ 2433710 h 2451797"/>
                <a:gd name="connsiteX7" fmla="*/ 0 w 3750499"/>
                <a:gd name="connsiteY7" fmla="*/ 1633862 h 2451797"/>
                <a:gd name="connsiteX8" fmla="*/ 323136 w 3750499"/>
                <a:gd name="connsiteY8" fmla="*/ 1487158 h 2451797"/>
                <a:gd name="connsiteX9" fmla="*/ 358111 w 3750499"/>
                <a:gd name="connsiteY9" fmla="*/ 0 h 2451797"/>
                <a:gd name="connsiteX0" fmla="*/ 355475 w 3747863"/>
                <a:gd name="connsiteY0" fmla="*/ 0 h 2451797"/>
                <a:gd name="connsiteX1" fmla="*/ 2224468 w 3747863"/>
                <a:gd name="connsiteY1" fmla="*/ 0 h 2451797"/>
                <a:gd name="connsiteX2" fmla="*/ 2314353 w 3747863"/>
                <a:gd name="connsiteY2" fmla="*/ 1436914 h 2451797"/>
                <a:gd name="connsiteX3" fmla="*/ 2392055 w 3747863"/>
                <a:gd name="connsiteY3" fmla="*/ 1478564 h 2451797"/>
                <a:gd name="connsiteX4" fmla="*/ 3720409 w 3747863"/>
                <a:gd name="connsiteY4" fmla="*/ 1576586 h 2451797"/>
                <a:gd name="connsiteX5" fmla="*/ 3747863 w 3747863"/>
                <a:gd name="connsiteY5" fmla="*/ 2451797 h 2451797"/>
                <a:gd name="connsiteX6" fmla="*/ 53 w 3747863"/>
                <a:gd name="connsiteY6" fmla="*/ 2433710 h 2451797"/>
                <a:gd name="connsiteX7" fmla="*/ 151882 w 3747863"/>
                <a:gd name="connsiteY7" fmla="*/ 1612760 h 2451797"/>
                <a:gd name="connsiteX8" fmla="*/ 320500 w 3747863"/>
                <a:gd name="connsiteY8" fmla="*/ 1487158 h 2451797"/>
                <a:gd name="connsiteX9" fmla="*/ 355475 w 3747863"/>
                <a:gd name="connsiteY9" fmla="*/ 0 h 2451797"/>
                <a:gd name="connsiteX0" fmla="*/ 203593 w 3595981"/>
                <a:gd name="connsiteY0" fmla="*/ 0 h 2451797"/>
                <a:gd name="connsiteX1" fmla="*/ 2072586 w 3595981"/>
                <a:gd name="connsiteY1" fmla="*/ 0 h 2451797"/>
                <a:gd name="connsiteX2" fmla="*/ 2162471 w 3595981"/>
                <a:gd name="connsiteY2" fmla="*/ 1436914 h 2451797"/>
                <a:gd name="connsiteX3" fmla="*/ 2240173 w 3595981"/>
                <a:gd name="connsiteY3" fmla="*/ 1478564 h 2451797"/>
                <a:gd name="connsiteX4" fmla="*/ 3568527 w 3595981"/>
                <a:gd name="connsiteY4" fmla="*/ 1576586 h 2451797"/>
                <a:gd name="connsiteX5" fmla="*/ 3595981 w 3595981"/>
                <a:gd name="connsiteY5" fmla="*/ 2451797 h 2451797"/>
                <a:gd name="connsiteX6" fmla="*/ 24764 w 3595981"/>
                <a:gd name="connsiteY6" fmla="*/ 2419642 h 2451797"/>
                <a:gd name="connsiteX7" fmla="*/ 0 w 3595981"/>
                <a:gd name="connsiteY7" fmla="*/ 1612760 h 2451797"/>
                <a:gd name="connsiteX8" fmla="*/ 168618 w 3595981"/>
                <a:gd name="connsiteY8" fmla="*/ 1487158 h 2451797"/>
                <a:gd name="connsiteX9" fmla="*/ 203593 w 3595981"/>
                <a:gd name="connsiteY9" fmla="*/ 0 h 2451797"/>
                <a:gd name="connsiteX0" fmla="*/ 203593 w 3618055"/>
                <a:gd name="connsiteY0" fmla="*/ 0 h 2423662"/>
                <a:gd name="connsiteX1" fmla="*/ 2072586 w 3618055"/>
                <a:gd name="connsiteY1" fmla="*/ 0 h 2423662"/>
                <a:gd name="connsiteX2" fmla="*/ 2162471 w 3618055"/>
                <a:gd name="connsiteY2" fmla="*/ 1436914 h 2423662"/>
                <a:gd name="connsiteX3" fmla="*/ 2240173 w 3618055"/>
                <a:gd name="connsiteY3" fmla="*/ 1478564 h 2423662"/>
                <a:gd name="connsiteX4" fmla="*/ 3568527 w 3618055"/>
                <a:gd name="connsiteY4" fmla="*/ 1576586 h 2423662"/>
                <a:gd name="connsiteX5" fmla="*/ 3618055 w 3618055"/>
                <a:gd name="connsiteY5" fmla="*/ 2423662 h 2423662"/>
                <a:gd name="connsiteX6" fmla="*/ 24764 w 3618055"/>
                <a:gd name="connsiteY6" fmla="*/ 2419642 h 2423662"/>
                <a:gd name="connsiteX7" fmla="*/ 0 w 3618055"/>
                <a:gd name="connsiteY7" fmla="*/ 1612760 h 2423662"/>
                <a:gd name="connsiteX8" fmla="*/ 168618 w 3618055"/>
                <a:gd name="connsiteY8" fmla="*/ 1487158 h 2423662"/>
                <a:gd name="connsiteX9" fmla="*/ 203593 w 3618055"/>
                <a:gd name="connsiteY9" fmla="*/ 0 h 242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8055" h="2423662">
                  <a:moveTo>
                    <a:pt x="203593" y="0"/>
                  </a:moveTo>
                  <a:lnTo>
                    <a:pt x="2072586" y="0"/>
                  </a:lnTo>
                  <a:lnTo>
                    <a:pt x="2162471" y="1436914"/>
                  </a:lnTo>
                  <a:cubicBezTo>
                    <a:pt x="2181014" y="1436729"/>
                    <a:pt x="2221630" y="1478749"/>
                    <a:pt x="2240173" y="1478564"/>
                  </a:cubicBezTo>
                  <a:lnTo>
                    <a:pt x="3568527" y="1576586"/>
                  </a:lnTo>
                  <a:lnTo>
                    <a:pt x="3618055" y="2423662"/>
                  </a:lnTo>
                  <a:lnTo>
                    <a:pt x="24764" y="2419642"/>
                  </a:lnTo>
                  <a:cubicBezTo>
                    <a:pt x="21415" y="1960767"/>
                    <a:pt x="3349" y="2071635"/>
                    <a:pt x="0" y="1612760"/>
                  </a:cubicBezTo>
                  <a:lnTo>
                    <a:pt x="168618" y="1487158"/>
                  </a:lnTo>
                  <a:lnTo>
                    <a:pt x="203593" y="0"/>
                  </a:lnTo>
                  <a:close/>
                </a:path>
              </a:pathLst>
            </a:custGeom>
            <a:noFill/>
            <a:ln w="635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0" name="TextBox 19"/>
          <p:cNvSpPr txBox="1"/>
          <p:nvPr/>
        </p:nvSpPr>
        <p:spPr>
          <a:xfrm>
            <a:off x="588836" y="4430246"/>
            <a:ext cx="7703335" cy="646331"/>
          </a:xfrm>
          <a:prstGeom prst="rect">
            <a:avLst/>
          </a:prstGeom>
          <a:noFill/>
        </p:spPr>
        <p:txBody>
          <a:bodyPr wrap="square" rtlCol="0">
            <a:spAutoFit/>
          </a:bodyPr>
          <a:lstStyle/>
          <a:p>
            <a:pPr algn="ctr">
              <a:buClr>
                <a:srgbClr val="FF0000"/>
              </a:buClr>
            </a:pPr>
            <a:r>
              <a:rPr lang="en-US" b="1" dirty="0">
                <a:solidFill>
                  <a:srgbClr val="00B050"/>
                </a:solidFill>
              </a:rPr>
              <a:t>UM HVMI is STRONGLY ISOLATED </a:t>
            </a:r>
            <a:r>
              <a:rPr lang="en-US" b="1" dirty="0" smtClean="0">
                <a:solidFill>
                  <a:srgbClr val="00B050"/>
                </a:solidFill>
              </a:rPr>
              <a:t>(enforced by hardware) and</a:t>
            </a:r>
            <a:br>
              <a:rPr lang="en-US" b="1" dirty="0" smtClean="0">
                <a:solidFill>
                  <a:srgbClr val="00B050"/>
                </a:solidFill>
              </a:rPr>
            </a:br>
            <a:r>
              <a:rPr lang="en-US" b="1" dirty="0" smtClean="0">
                <a:solidFill>
                  <a:srgbClr val="00B050"/>
                </a:solidFill>
              </a:rPr>
              <a:t>provides </a:t>
            </a:r>
            <a:r>
              <a:rPr lang="en-US" b="1" dirty="0">
                <a:solidFill>
                  <a:srgbClr val="00B050"/>
                </a:solidFill>
              </a:rPr>
              <a:t>GENERIC detection mechanisms</a:t>
            </a:r>
          </a:p>
        </p:txBody>
      </p:sp>
      <p:grpSp>
        <p:nvGrpSpPr>
          <p:cNvPr id="9" name="Group 8"/>
          <p:cNvGrpSpPr/>
          <p:nvPr/>
        </p:nvGrpSpPr>
        <p:grpSpPr>
          <a:xfrm>
            <a:off x="1661031" y="653643"/>
            <a:ext cx="3999219" cy="3649045"/>
            <a:chOff x="1661031" y="519997"/>
            <a:chExt cx="3999219" cy="3649045"/>
          </a:xfrm>
        </p:grpSpPr>
        <p:sp>
          <p:nvSpPr>
            <p:cNvPr id="19" name="Freeform 18"/>
            <p:cNvSpPr/>
            <p:nvPr/>
          </p:nvSpPr>
          <p:spPr>
            <a:xfrm>
              <a:off x="1661031" y="858551"/>
              <a:ext cx="3839441" cy="3310491"/>
            </a:xfrm>
            <a:custGeom>
              <a:avLst/>
              <a:gdLst>
                <a:gd name="connsiteX0" fmla="*/ 0 w 5848140"/>
                <a:gd name="connsiteY0" fmla="*/ 5064369 h 5084466"/>
                <a:gd name="connsiteX1" fmla="*/ 20096 w 5848140"/>
                <a:gd name="connsiteY1" fmla="*/ 3526971 h 5084466"/>
                <a:gd name="connsiteX2" fmla="*/ 884254 w 5848140"/>
                <a:gd name="connsiteY2" fmla="*/ 3386294 h 5084466"/>
                <a:gd name="connsiteX3" fmla="*/ 1165608 w 5848140"/>
                <a:gd name="connsiteY3" fmla="*/ 10048 h 5084466"/>
                <a:gd name="connsiteX4" fmla="*/ 5416061 w 5848140"/>
                <a:gd name="connsiteY4" fmla="*/ 0 h 5084466"/>
                <a:gd name="connsiteX5" fmla="*/ 5848140 w 5848140"/>
                <a:gd name="connsiteY5" fmla="*/ 803868 h 5084466"/>
                <a:gd name="connsiteX6" fmla="*/ 5024175 w 5848140"/>
                <a:gd name="connsiteY6" fmla="*/ 1296237 h 5084466"/>
                <a:gd name="connsiteX7" fmla="*/ 4903595 w 5848140"/>
                <a:gd name="connsiteY7" fmla="*/ 3315956 h 5084466"/>
                <a:gd name="connsiteX8" fmla="*/ 4401178 w 5848140"/>
                <a:gd name="connsiteY8" fmla="*/ 3547068 h 5084466"/>
                <a:gd name="connsiteX9" fmla="*/ 4411226 w 5848140"/>
                <a:gd name="connsiteY9" fmla="*/ 5084466 h 5084466"/>
                <a:gd name="connsiteX10" fmla="*/ 0 w 5848140"/>
                <a:gd name="connsiteY10" fmla="*/ 5064369 h 5084466"/>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21274 w 5848140"/>
                <a:gd name="connsiteY9" fmla="*/ 4843306 h 5064369"/>
                <a:gd name="connsiteX10" fmla="*/ 0 w 5848140"/>
                <a:gd name="connsiteY10" fmla="*/ 5064369 h 5064369"/>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21274 w 5848140"/>
                <a:gd name="connsiteY9" fmla="*/ 4843306 h 5064369"/>
                <a:gd name="connsiteX10" fmla="*/ 0 w 5848140"/>
                <a:gd name="connsiteY10" fmla="*/ 5064369 h 5064369"/>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01177 w 5848140"/>
                <a:gd name="connsiteY9" fmla="*/ 4843306 h 5064369"/>
                <a:gd name="connsiteX10" fmla="*/ 0 w 5848140"/>
                <a:gd name="connsiteY10" fmla="*/ 5064369 h 5064369"/>
                <a:gd name="connsiteX0" fmla="*/ 0 w 5868237"/>
                <a:gd name="connsiteY0" fmla="*/ 4853354 h 4853354"/>
                <a:gd name="connsiteX1" fmla="*/ 40193 w 5868237"/>
                <a:gd name="connsiteY1" fmla="*/ 3526971 h 4853354"/>
                <a:gd name="connsiteX2" fmla="*/ 904351 w 5868237"/>
                <a:gd name="connsiteY2" fmla="*/ 3386294 h 4853354"/>
                <a:gd name="connsiteX3" fmla="*/ 1185705 w 5868237"/>
                <a:gd name="connsiteY3" fmla="*/ 10048 h 4853354"/>
                <a:gd name="connsiteX4" fmla="*/ 5436158 w 5868237"/>
                <a:gd name="connsiteY4" fmla="*/ 0 h 4853354"/>
                <a:gd name="connsiteX5" fmla="*/ 5868237 w 5868237"/>
                <a:gd name="connsiteY5" fmla="*/ 803868 h 4853354"/>
                <a:gd name="connsiteX6" fmla="*/ 5044272 w 5868237"/>
                <a:gd name="connsiteY6" fmla="*/ 1296237 h 4853354"/>
                <a:gd name="connsiteX7" fmla="*/ 4923692 w 5868237"/>
                <a:gd name="connsiteY7" fmla="*/ 3315956 h 4853354"/>
                <a:gd name="connsiteX8" fmla="*/ 4421275 w 5868237"/>
                <a:gd name="connsiteY8" fmla="*/ 3547068 h 4853354"/>
                <a:gd name="connsiteX9" fmla="*/ 4421274 w 5868237"/>
                <a:gd name="connsiteY9" fmla="*/ 4843306 h 4853354"/>
                <a:gd name="connsiteX10" fmla="*/ 0 w 5868237"/>
                <a:gd name="connsiteY10" fmla="*/ 4853354 h 4853354"/>
                <a:gd name="connsiteX0" fmla="*/ 0 w 5828044"/>
                <a:gd name="connsiteY0" fmla="*/ 4853354 h 4853354"/>
                <a:gd name="connsiteX1" fmla="*/ 0 w 5828044"/>
                <a:gd name="connsiteY1" fmla="*/ 3526971 h 4853354"/>
                <a:gd name="connsiteX2" fmla="*/ 864158 w 5828044"/>
                <a:gd name="connsiteY2" fmla="*/ 3386294 h 4853354"/>
                <a:gd name="connsiteX3" fmla="*/ 1145512 w 5828044"/>
                <a:gd name="connsiteY3" fmla="*/ 10048 h 4853354"/>
                <a:gd name="connsiteX4" fmla="*/ 5395965 w 5828044"/>
                <a:gd name="connsiteY4" fmla="*/ 0 h 4853354"/>
                <a:gd name="connsiteX5" fmla="*/ 5828044 w 5828044"/>
                <a:gd name="connsiteY5" fmla="*/ 803868 h 4853354"/>
                <a:gd name="connsiteX6" fmla="*/ 5004079 w 5828044"/>
                <a:gd name="connsiteY6" fmla="*/ 1296237 h 4853354"/>
                <a:gd name="connsiteX7" fmla="*/ 4883499 w 5828044"/>
                <a:gd name="connsiteY7" fmla="*/ 3315956 h 4853354"/>
                <a:gd name="connsiteX8" fmla="*/ 4381082 w 5828044"/>
                <a:gd name="connsiteY8" fmla="*/ 3547068 h 4853354"/>
                <a:gd name="connsiteX9" fmla="*/ 4381081 w 5828044"/>
                <a:gd name="connsiteY9" fmla="*/ 4843306 h 4853354"/>
                <a:gd name="connsiteX10" fmla="*/ 0 w 5828044"/>
                <a:gd name="connsiteY10" fmla="*/ 4853354 h 4853354"/>
                <a:gd name="connsiteX0" fmla="*/ 0 w 5828044"/>
                <a:gd name="connsiteY0" fmla="*/ 4853354 h 4853354"/>
                <a:gd name="connsiteX1" fmla="*/ 0 w 5828044"/>
                <a:gd name="connsiteY1" fmla="*/ 3526971 h 4853354"/>
                <a:gd name="connsiteX2" fmla="*/ 864158 w 5828044"/>
                <a:gd name="connsiteY2" fmla="*/ 3386294 h 4853354"/>
                <a:gd name="connsiteX3" fmla="*/ 1145512 w 5828044"/>
                <a:gd name="connsiteY3" fmla="*/ 10048 h 4853354"/>
                <a:gd name="connsiteX4" fmla="*/ 5395965 w 5828044"/>
                <a:gd name="connsiteY4" fmla="*/ 0 h 4853354"/>
                <a:gd name="connsiteX5" fmla="*/ 5828044 w 5828044"/>
                <a:gd name="connsiteY5" fmla="*/ 803868 h 4853354"/>
                <a:gd name="connsiteX6" fmla="*/ 5004079 w 5828044"/>
                <a:gd name="connsiteY6" fmla="*/ 1296237 h 4853354"/>
                <a:gd name="connsiteX7" fmla="*/ 4883499 w 5828044"/>
                <a:gd name="connsiteY7" fmla="*/ 3315956 h 4853354"/>
                <a:gd name="connsiteX8" fmla="*/ 4381082 w 5828044"/>
                <a:gd name="connsiteY8" fmla="*/ 3547068 h 4853354"/>
                <a:gd name="connsiteX9" fmla="*/ 4381081 w 5828044"/>
                <a:gd name="connsiteY9" fmla="*/ 4843306 h 4853354"/>
                <a:gd name="connsiteX10" fmla="*/ 0 w 5828044"/>
                <a:gd name="connsiteY10" fmla="*/ 4853354 h 4853354"/>
                <a:gd name="connsiteX0" fmla="*/ 0 w 5395965"/>
                <a:gd name="connsiteY0" fmla="*/ 4863402 h 4863402"/>
                <a:gd name="connsiteX1" fmla="*/ 0 w 5395965"/>
                <a:gd name="connsiteY1" fmla="*/ 3537019 h 4863402"/>
                <a:gd name="connsiteX2" fmla="*/ 864158 w 5395965"/>
                <a:gd name="connsiteY2" fmla="*/ 3396342 h 4863402"/>
                <a:gd name="connsiteX3" fmla="*/ 1145512 w 5395965"/>
                <a:gd name="connsiteY3" fmla="*/ 20096 h 4863402"/>
                <a:gd name="connsiteX4" fmla="*/ 5395965 w 5395965"/>
                <a:gd name="connsiteY4" fmla="*/ 10048 h 4863402"/>
                <a:gd name="connsiteX5" fmla="*/ 5355771 w 5395965"/>
                <a:gd name="connsiteY5" fmla="*/ 0 h 4863402"/>
                <a:gd name="connsiteX6" fmla="*/ 5004079 w 5395965"/>
                <a:gd name="connsiteY6" fmla="*/ 1306285 h 4863402"/>
                <a:gd name="connsiteX7" fmla="*/ 4883499 w 5395965"/>
                <a:gd name="connsiteY7" fmla="*/ 3326004 h 4863402"/>
                <a:gd name="connsiteX8" fmla="*/ 4381082 w 5395965"/>
                <a:gd name="connsiteY8" fmla="*/ 3557116 h 4863402"/>
                <a:gd name="connsiteX9" fmla="*/ 4381081 w 5395965"/>
                <a:gd name="connsiteY9" fmla="*/ 4853354 h 4863402"/>
                <a:gd name="connsiteX10" fmla="*/ 0 w 5395965"/>
                <a:gd name="connsiteY10" fmla="*/ 4863402 h 4863402"/>
                <a:gd name="connsiteX0" fmla="*/ 0 w 5395965"/>
                <a:gd name="connsiteY0" fmla="*/ 4873450 h 4873450"/>
                <a:gd name="connsiteX1" fmla="*/ 0 w 5395965"/>
                <a:gd name="connsiteY1" fmla="*/ 3547067 h 4873450"/>
                <a:gd name="connsiteX2" fmla="*/ 864158 w 5395965"/>
                <a:gd name="connsiteY2" fmla="*/ 3406390 h 4873450"/>
                <a:gd name="connsiteX3" fmla="*/ 1145512 w 5395965"/>
                <a:gd name="connsiteY3" fmla="*/ 30144 h 4873450"/>
                <a:gd name="connsiteX4" fmla="*/ 5395965 w 5395965"/>
                <a:gd name="connsiteY4" fmla="*/ 20096 h 4873450"/>
                <a:gd name="connsiteX5" fmla="*/ 5144755 w 5395965"/>
                <a:gd name="connsiteY5" fmla="*/ 0 h 4873450"/>
                <a:gd name="connsiteX6" fmla="*/ 5004079 w 5395965"/>
                <a:gd name="connsiteY6" fmla="*/ 1316333 h 4873450"/>
                <a:gd name="connsiteX7" fmla="*/ 4883499 w 5395965"/>
                <a:gd name="connsiteY7" fmla="*/ 3336052 h 4873450"/>
                <a:gd name="connsiteX8" fmla="*/ 4381082 w 5395965"/>
                <a:gd name="connsiteY8" fmla="*/ 3567164 h 4873450"/>
                <a:gd name="connsiteX9" fmla="*/ 4381081 w 5395965"/>
                <a:gd name="connsiteY9" fmla="*/ 4863402 h 4873450"/>
                <a:gd name="connsiteX10" fmla="*/ 0 w 5395965"/>
                <a:gd name="connsiteY10" fmla="*/ 4873450 h 4873450"/>
                <a:gd name="connsiteX0" fmla="*/ 0 w 5144757"/>
                <a:gd name="connsiteY0" fmla="*/ 4873450 h 4873450"/>
                <a:gd name="connsiteX1" fmla="*/ 0 w 5144757"/>
                <a:gd name="connsiteY1" fmla="*/ 3547067 h 4873450"/>
                <a:gd name="connsiteX2" fmla="*/ 864158 w 5144757"/>
                <a:gd name="connsiteY2" fmla="*/ 3406390 h 4873450"/>
                <a:gd name="connsiteX3" fmla="*/ 1145512 w 5144757"/>
                <a:gd name="connsiteY3" fmla="*/ 30144 h 4873450"/>
                <a:gd name="connsiteX4" fmla="*/ 5144757 w 5144757"/>
                <a:gd name="connsiteY4" fmla="*/ 40193 h 4873450"/>
                <a:gd name="connsiteX5" fmla="*/ 5144755 w 5144757"/>
                <a:gd name="connsiteY5" fmla="*/ 0 h 4873450"/>
                <a:gd name="connsiteX6" fmla="*/ 5004079 w 5144757"/>
                <a:gd name="connsiteY6" fmla="*/ 1316333 h 4873450"/>
                <a:gd name="connsiteX7" fmla="*/ 4883499 w 5144757"/>
                <a:gd name="connsiteY7" fmla="*/ 3336052 h 4873450"/>
                <a:gd name="connsiteX8" fmla="*/ 4381082 w 5144757"/>
                <a:gd name="connsiteY8" fmla="*/ 3567164 h 4873450"/>
                <a:gd name="connsiteX9" fmla="*/ 4381081 w 5144757"/>
                <a:gd name="connsiteY9" fmla="*/ 4863402 h 4873450"/>
                <a:gd name="connsiteX10" fmla="*/ 0 w 5144757"/>
                <a:gd name="connsiteY10" fmla="*/ 4873450 h 4873450"/>
                <a:gd name="connsiteX0" fmla="*/ 0 w 5144757"/>
                <a:gd name="connsiteY0" fmla="*/ 4843306 h 4843306"/>
                <a:gd name="connsiteX1" fmla="*/ 0 w 5144757"/>
                <a:gd name="connsiteY1" fmla="*/ 3516923 h 4843306"/>
                <a:gd name="connsiteX2" fmla="*/ 864158 w 5144757"/>
                <a:gd name="connsiteY2" fmla="*/ 3376246 h 4843306"/>
                <a:gd name="connsiteX3" fmla="*/ 1145512 w 5144757"/>
                <a:gd name="connsiteY3" fmla="*/ 0 h 4843306"/>
                <a:gd name="connsiteX4" fmla="*/ 5144757 w 5144757"/>
                <a:gd name="connsiteY4" fmla="*/ 10049 h 4843306"/>
                <a:gd name="connsiteX5" fmla="*/ 5114610 w 5144757"/>
                <a:gd name="connsiteY5" fmla="*/ 281355 h 4843306"/>
                <a:gd name="connsiteX6" fmla="*/ 5004079 w 5144757"/>
                <a:gd name="connsiteY6" fmla="*/ 1286189 h 4843306"/>
                <a:gd name="connsiteX7" fmla="*/ 4883499 w 5144757"/>
                <a:gd name="connsiteY7" fmla="*/ 3305908 h 4843306"/>
                <a:gd name="connsiteX8" fmla="*/ 4381082 w 5144757"/>
                <a:gd name="connsiteY8" fmla="*/ 3537020 h 4843306"/>
                <a:gd name="connsiteX9" fmla="*/ 4381081 w 5144757"/>
                <a:gd name="connsiteY9" fmla="*/ 4833258 h 4843306"/>
                <a:gd name="connsiteX10" fmla="*/ 0 w 5144757"/>
                <a:gd name="connsiteY10" fmla="*/ 4843306 h 4843306"/>
                <a:gd name="connsiteX0" fmla="*/ 0 w 5144757"/>
                <a:gd name="connsiteY0" fmla="*/ 4843306 h 4843306"/>
                <a:gd name="connsiteX1" fmla="*/ 0 w 5144757"/>
                <a:gd name="connsiteY1" fmla="*/ 3516923 h 4843306"/>
                <a:gd name="connsiteX2" fmla="*/ 864158 w 5144757"/>
                <a:gd name="connsiteY2" fmla="*/ 3376246 h 4843306"/>
                <a:gd name="connsiteX3" fmla="*/ 1145512 w 5144757"/>
                <a:gd name="connsiteY3" fmla="*/ 0 h 4843306"/>
                <a:gd name="connsiteX4" fmla="*/ 5144757 w 5144757"/>
                <a:gd name="connsiteY4" fmla="*/ 10049 h 4843306"/>
                <a:gd name="connsiteX5" fmla="*/ 4873449 w 5144757"/>
                <a:gd name="connsiteY5" fmla="*/ 1 h 4843306"/>
                <a:gd name="connsiteX6" fmla="*/ 5004079 w 5144757"/>
                <a:gd name="connsiteY6" fmla="*/ 1286189 h 4843306"/>
                <a:gd name="connsiteX7" fmla="*/ 4883499 w 5144757"/>
                <a:gd name="connsiteY7" fmla="*/ 3305908 h 4843306"/>
                <a:gd name="connsiteX8" fmla="*/ 4381082 w 5144757"/>
                <a:gd name="connsiteY8" fmla="*/ 3537020 h 4843306"/>
                <a:gd name="connsiteX9" fmla="*/ 4381081 w 5144757"/>
                <a:gd name="connsiteY9" fmla="*/ 4833258 h 4843306"/>
                <a:gd name="connsiteX10" fmla="*/ 0 w 5144757"/>
                <a:gd name="connsiteY10" fmla="*/ 4843306 h 4843306"/>
                <a:gd name="connsiteX0" fmla="*/ 0 w 5004079"/>
                <a:gd name="connsiteY0" fmla="*/ 4843306 h 4843306"/>
                <a:gd name="connsiteX1" fmla="*/ 0 w 5004079"/>
                <a:gd name="connsiteY1" fmla="*/ 3516923 h 4843306"/>
                <a:gd name="connsiteX2" fmla="*/ 864158 w 5004079"/>
                <a:gd name="connsiteY2" fmla="*/ 3376246 h 4843306"/>
                <a:gd name="connsiteX3" fmla="*/ 1145512 w 5004079"/>
                <a:gd name="connsiteY3" fmla="*/ 0 h 4843306"/>
                <a:gd name="connsiteX4" fmla="*/ 4823209 w 5004079"/>
                <a:gd name="connsiteY4" fmla="*/ 20097 h 4843306"/>
                <a:gd name="connsiteX5" fmla="*/ 4873449 w 5004079"/>
                <a:gd name="connsiteY5" fmla="*/ 1 h 4843306"/>
                <a:gd name="connsiteX6" fmla="*/ 5004079 w 5004079"/>
                <a:gd name="connsiteY6" fmla="*/ 1286189 h 4843306"/>
                <a:gd name="connsiteX7" fmla="*/ 4883499 w 5004079"/>
                <a:gd name="connsiteY7" fmla="*/ 3305908 h 4843306"/>
                <a:gd name="connsiteX8" fmla="*/ 4381082 w 5004079"/>
                <a:gd name="connsiteY8" fmla="*/ 3537020 h 4843306"/>
                <a:gd name="connsiteX9" fmla="*/ 4381081 w 5004079"/>
                <a:gd name="connsiteY9" fmla="*/ 4833258 h 4843306"/>
                <a:gd name="connsiteX10" fmla="*/ 0 w 5004079"/>
                <a:gd name="connsiteY10" fmla="*/ 4843306 h 4843306"/>
                <a:gd name="connsiteX0" fmla="*/ 0 w 5004079"/>
                <a:gd name="connsiteY0" fmla="*/ 4843305 h 4843305"/>
                <a:gd name="connsiteX1" fmla="*/ 0 w 5004079"/>
                <a:gd name="connsiteY1" fmla="*/ 3516922 h 4843305"/>
                <a:gd name="connsiteX2" fmla="*/ 864158 w 5004079"/>
                <a:gd name="connsiteY2" fmla="*/ 3376245 h 4843305"/>
                <a:gd name="connsiteX3" fmla="*/ 1145512 w 5004079"/>
                <a:gd name="connsiteY3" fmla="*/ 271305 h 4843305"/>
                <a:gd name="connsiteX4" fmla="*/ 4823209 w 5004079"/>
                <a:gd name="connsiteY4" fmla="*/ 20096 h 4843305"/>
                <a:gd name="connsiteX5" fmla="*/ 4873449 w 5004079"/>
                <a:gd name="connsiteY5" fmla="*/ 0 h 4843305"/>
                <a:gd name="connsiteX6" fmla="*/ 5004079 w 5004079"/>
                <a:gd name="connsiteY6" fmla="*/ 1286188 h 4843305"/>
                <a:gd name="connsiteX7" fmla="*/ 4883499 w 5004079"/>
                <a:gd name="connsiteY7" fmla="*/ 3305907 h 4843305"/>
                <a:gd name="connsiteX8" fmla="*/ 4381082 w 5004079"/>
                <a:gd name="connsiteY8" fmla="*/ 3537019 h 4843305"/>
                <a:gd name="connsiteX9" fmla="*/ 4381081 w 5004079"/>
                <a:gd name="connsiteY9" fmla="*/ 4833257 h 4843305"/>
                <a:gd name="connsiteX10" fmla="*/ 0 w 5004079"/>
                <a:gd name="connsiteY10" fmla="*/ 4843305 h 4843305"/>
                <a:gd name="connsiteX0" fmla="*/ 0 w 5004079"/>
                <a:gd name="connsiteY0" fmla="*/ 4843305 h 4843305"/>
                <a:gd name="connsiteX1" fmla="*/ 0 w 5004079"/>
                <a:gd name="connsiteY1" fmla="*/ 3516922 h 4843305"/>
                <a:gd name="connsiteX2" fmla="*/ 864158 w 5004079"/>
                <a:gd name="connsiteY2" fmla="*/ 3376245 h 4843305"/>
                <a:gd name="connsiteX3" fmla="*/ 1145512 w 5004079"/>
                <a:gd name="connsiteY3" fmla="*/ 271305 h 4843305"/>
                <a:gd name="connsiteX4" fmla="*/ 4903596 w 5004079"/>
                <a:gd name="connsiteY4" fmla="*/ 241159 h 4843305"/>
                <a:gd name="connsiteX5" fmla="*/ 4873449 w 5004079"/>
                <a:gd name="connsiteY5" fmla="*/ 0 h 4843305"/>
                <a:gd name="connsiteX6" fmla="*/ 5004079 w 5004079"/>
                <a:gd name="connsiteY6" fmla="*/ 1286188 h 4843305"/>
                <a:gd name="connsiteX7" fmla="*/ 4883499 w 5004079"/>
                <a:gd name="connsiteY7" fmla="*/ 3305907 h 4843305"/>
                <a:gd name="connsiteX8" fmla="*/ 4381082 w 5004079"/>
                <a:gd name="connsiteY8" fmla="*/ 3537019 h 4843305"/>
                <a:gd name="connsiteX9" fmla="*/ 4381081 w 5004079"/>
                <a:gd name="connsiteY9" fmla="*/ 4833257 h 4843305"/>
                <a:gd name="connsiteX10" fmla="*/ 0 w 5004079"/>
                <a:gd name="connsiteY10" fmla="*/ 4843305 h 4843305"/>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40193 h 4612193"/>
                <a:gd name="connsiteX4" fmla="*/ 4903596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40193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30144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290646 h 4290646"/>
                <a:gd name="connsiteX1" fmla="*/ 0 w 5004079"/>
                <a:gd name="connsiteY1" fmla="*/ 3285810 h 4290646"/>
                <a:gd name="connsiteX2" fmla="*/ 864158 w 5004079"/>
                <a:gd name="connsiteY2" fmla="*/ 3145133 h 4290646"/>
                <a:gd name="connsiteX3" fmla="*/ 1155561 w 5004079"/>
                <a:gd name="connsiteY3" fmla="*/ 20096 h 4290646"/>
                <a:gd name="connsiteX4" fmla="*/ 4823209 w 5004079"/>
                <a:gd name="connsiteY4" fmla="*/ 10047 h 4290646"/>
                <a:gd name="connsiteX5" fmla="*/ 4843304 w 5004079"/>
                <a:gd name="connsiteY5" fmla="*/ 0 h 4290646"/>
                <a:gd name="connsiteX6" fmla="*/ 5004079 w 5004079"/>
                <a:gd name="connsiteY6" fmla="*/ 1055076 h 4290646"/>
                <a:gd name="connsiteX7" fmla="*/ 4883499 w 5004079"/>
                <a:gd name="connsiteY7" fmla="*/ 3074795 h 4290646"/>
                <a:gd name="connsiteX8" fmla="*/ 4381082 w 5004079"/>
                <a:gd name="connsiteY8" fmla="*/ 3305907 h 4290646"/>
                <a:gd name="connsiteX9" fmla="*/ 4411226 w 5004079"/>
                <a:gd name="connsiteY9" fmla="*/ 4240404 h 4290646"/>
                <a:gd name="connsiteX10" fmla="*/ 0 w 5004079"/>
                <a:gd name="connsiteY10" fmla="*/ 4290646 h 4290646"/>
                <a:gd name="connsiteX0" fmla="*/ 0 w 5004079"/>
                <a:gd name="connsiteY0" fmla="*/ 4290646 h 4290646"/>
                <a:gd name="connsiteX1" fmla="*/ 200967 w 5004079"/>
                <a:gd name="connsiteY1" fmla="*/ 3255665 h 4290646"/>
                <a:gd name="connsiteX2" fmla="*/ 864158 w 5004079"/>
                <a:gd name="connsiteY2" fmla="*/ 3145133 h 4290646"/>
                <a:gd name="connsiteX3" fmla="*/ 1155561 w 5004079"/>
                <a:gd name="connsiteY3" fmla="*/ 20096 h 4290646"/>
                <a:gd name="connsiteX4" fmla="*/ 4823209 w 5004079"/>
                <a:gd name="connsiteY4" fmla="*/ 10047 h 4290646"/>
                <a:gd name="connsiteX5" fmla="*/ 4843304 w 5004079"/>
                <a:gd name="connsiteY5" fmla="*/ 0 h 4290646"/>
                <a:gd name="connsiteX6" fmla="*/ 5004079 w 5004079"/>
                <a:gd name="connsiteY6" fmla="*/ 1055076 h 4290646"/>
                <a:gd name="connsiteX7" fmla="*/ 4883499 w 5004079"/>
                <a:gd name="connsiteY7" fmla="*/ 3074795 h 4290646"/>
                <a:gd name="connsiteX8" fmla="*/ 4381082 w 5004079"/>
                <a:gd name="connsiteY8" fmla="*/ 3305907 h 4290646"/>
                <a:gd name="connsiteX9" fmla="*/ 4411226 w 5004079"/>
                <a:gd name="connsiteY9" fmla="*/ 4240404 h 4290646"/>
                <a:gd name="connsiteX10" fmla="*/ 0 w 5004079"/>
                <a:gd name="connsiteY10" fmla="*/ 4290646 h 4290646"/>
                <a:gd name="connsiteX0" fmla="*/ 20096 w 4803112"/>
                <a:gd name="connsiteY0" fmla="*/ 4310742 h 4310742"/>
                <a:gd name="connsiteX1" fmla="*/ 0 w 4803112"/>
                <a:gd name="connsiteY1" fmla="*/ 3255665 h 4310742"/>
                <a:gd name="connsiteX2" fmla="*/ 663191 w 4803112"/>
                <a:gd name="connsiteY2" fmla="*/ 3145133 h 4310742"/>
                <a:gd name="connsiteX3" fmla="*/ 954594 w 4803112"/>
                <a:gd name="connsiteY3" fmla="*/ 20096 h 4310742"/>
                <a:gd name="connsiteX4" fmla="*/ 4622242 w 4803112"/>
                <a:gd name="connsiteY4" fmla="*/ 10047 h 4310742"/>
                <a:gd name="connsiteX5" fmla="*/ 4642337 w 4803112"/>
                <a:gd name="connsiteY5" fmla="*/ 0 h 4310742"/>
                <a:gd name="connsiteX6" fmla="*/ 4803112 w 4803112"/>
                <a:gd name="connsiteY6" fmla="*/ 1055076 h 4310742"/>
                <a:gd name="connsiteX7" fmla="*/ 4682532 w 4803112"/>
                <a:gd name="connsiteY7" fmla="*/ 3074795 h 4310742"/>
                <a:gd name="connsiteX8" fmla="*/ 4180115 w 4803112"/>
                <a:gd name="connsiteY8" fmla="*/ 3305907 h 4310742"/>
                <a:gd name="connsiteX9" fmla="*/ 4210259 w 4803112"/>
                <a:gd name="connsiteY9" fmla="*/ 4240404 h 4310742"/>
                <a:gd name="connsiteX10" fmla="*/ 20096 w 4803112"/>
                <a:gd name="connsiteY10" fmla="*/ 4310742 h 4310742"/>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210259 w 4803112"/>
                <a:gd name="connsiteY9" fmla="*/ 4240404 h 4280597"/>
                <a:gd name="connsiteX10" fmla="*/ 0 w 4803112"/>
                <a:gd name="connsiteY10" fmla="*/ 4280597 h 4280597"/>
                <a:gd name="connsiteX0" fmla="*/ 0 w 4803112"/>
                <a:gd name="connsiteY0" fmla="*/ 4280597 h 4290645"/>
                <a:gd name="connsiteX1" fmla="*/ 0 w 4803112"/>
                <a:gd name="connsiteY1" fmla="*/ 3255665 h 4290645"/>
                <a:gd name="connsiteX2" fmla="*/ 663191 w 4803112"/>
                <a:gd name="connsiteY2" fmla="*/ 3145133 h 4290645"/>
                <a:gd name="connsiteX3" fmla="*/ 954594 w 4803112"/>
                <a:gd name="connsiteY3" fmla="*/ 20096 h 4290645"/>
                <a:gd name="connsiteX4" fmla="*/ 4622242 w 4803112"/>
                <a:gd name="connsiteY4" fmla="*/ 10047 h 4290645"/>
                <a:gd name="connsiteX5" fmla="*/ 4642337 w 4803112"/>
                <a:gd name="connsiteY5" fmla="*/ 0 h 4290645"/>
                <a:gd name="connsiteX6" fmla="*/ 4803112 w 4803112"/>
                <a:gd name="connsiteY6" fmla="*/ 1055076 h 4290645"/>
                <a:gd name="connsiteX7" fmla="*/ 4682532 w 4803112"/>
                <a:gd name="connsiteY7" fmla="*/ 3074795 h 4290645"/>
                <a:gd name="connsiteX8" fmla="*/ 4180115 w 4803112"/>
                <a:gd name="connsiteY8" fmla="*/ 3305907 h 4290645"/>
                <a:gd name="connsiteX9" fmla="*/ 4210259 w 4803112"/>
                <a:gd name="connsiteY9" fmla="*/ 4290645 h 4290645"/>
                <a:gd name="connsiteX10" fmla="*/ 0 w 4803112"/>
                <a:gd name="connsiteY10" fmla="*/ 4280597 h 4290645"/>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200211 w 4803112"/>
                <a:gd name="connsiteY9" fmla="*/ 4270548 h 4280597"/>
                <a:gd name="connsiteX10" fmla="*/ 0 w 4803112"/>
                <a:gd name="connsiteY10" fmla="*/ 4280597 h 4280597"/>
                <a:gd name="connsiteX0" fmla="*/ 0 w 4803112"/>
                <a:gd name="connsiteY0" fmla="*/ 4280597 h 4300693"/>
                <a:gd name="connsiteX1" fmla="*/ 0 w 4803112"/>
                <a:gd name="connsiteY1" fmla="*/ 3255665 h 4300693"/>
                <a:gd name="connsiteX2" fmla="*/ 663191 w 4803112"/>
                <a:gd name="connsiteY2" fmla="*/ 3145133 h 4300693"/>
                <a:gd name="connsiteX3" fmla="*/ 954594 w 4803112"/>
                <a:gd name="connsiteY3" fmla="*/ 20096 h 4300693"/>
                <a:gd name="connsiteX4" fmla="*/ 4622242 w 4803112"/>
                <a:gd name="connsiteY4" fmla="*/ 10047 h 4300693"/>
                <a:gd name="connsiteX5" fmla="*/ 4642337 w 4803112"/>
                <a:gd name="connsiteY5" fmla="*/ 0 h 4300693"/>
                <a:gd name="connsiteX6" fmla="*/ 4803112 w 4803112"/>
                <a:gd name="connsiteY6" fmla="*/ 1055076 h 4300693"/>
                <a:gd name="connsiteX7" fmla="*/ 4682532 w 4803112"/>
                <a:gd name="connsiteY7" fmla="*/ 3074795 h 4300693"/>
                <a:gd name="connsiteX8" fmla="*/ 4180115 w 4803112"/>
                <a:gd name="connsiteY8" fmla="*/ 3305907 h 4300693"/>
                <a:gd name="connsiteX9" fmla="*/ 4190162 w 4803112"/>
                <a:gd name="connsiteY9" fmla="*/ 4300693 h 4300693"/>
                <a:gd name="connsiteX10" fmla="*/ 0 w 4803112"/>
                <a:gd name="connsiteY10" fmla="*/ 4280597 h 4300693"/>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180114 w 4803112"/>
                <a:gd name="connsiteY9" fmla="*/ 4280597 h 4280597"/>
                <a:gd name="connsiteX10" fmla="*/ 0 w 4803112"/>
                <a:gd name="connsiteY10" fmla="*/ 4280597 h 4280597"/>
                <a:gd name="connsiteX0" fmla="*/ 0 w 4803112"/>
                <a:gd name="connsiteY0" fmla="*/ 4280597 h 4280597"/>
                <a:gd name="connsiteX1" fmla="*/ 0 w 4803112"/>
                <a:gd name="connsiteY1" fmla="*/ 3255665 h 4280597"/>
                <a:gd name="connsiteX2" fmla="*/ 663191 w 4803112"/>
                <a:gd name="connsiteY2" fmla="*/ 3145133 h 4280597"/>
                <a:gd name="connsiteX3" fmla="*/ 841677 w 4803112"/>
                <a:gd name="connsiteY3" fmla="*/ 300687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180114 w 4803112"/>
                <a:gd name="connsiteY9" fmla="*/ 4280597 h 4280597"/>
                <a:gd name="connsiteX10" fmla="*/ 0 w 4803112"/>
                <a:gd name="connsiteY10" fmla="*/ 4280597 h 4280597"/>
                <a:gd name="connsiteX0" fmla="*/ 0 w 4803112"/>
                <a:gd name="connsiteY0" fmla="*/ 4270990 h 4270990"/>
                <a:gd name="connsiteX1" fmla="*/ 0 w 4803112"/>
                <a:gd name="connsiteY1" fmla="*/ 3246058 h 4270990"/>
                <a:gd name="connsiteX2" fmla="*/ 663191 w 4803112"/>
                <a:gd name="connsiteY2" fmla="*/ 3135526 h 4270990"/>
                <a:gd name="connsiteX3" fmla="*/ 841677 w 4803112"/>
                <a:gd name="connsiteY3" fmla="*/ 291080 h 4270990"/>
                <a:gd name="connsiteX4" fmla="*/ 4622242 w 4803112"/>
                <a:gd name="connsiteY4" fmla="*/ 440 h 4270990"/>
                <a:gd name="connsiteX5" fmla="*/ 4416504 w 4803112"/>
                <a:gd name="connsiteY5" fmla="*/ 270984 h 4270990"/>
                <a:gd name="connsiteX6" fmla="*/ 4803112 w 4803112"/>
                <a:gd name="connsiteY6" fmla="*/ 1045469 h 4270990"/>
                <a:gd name="connsiteX7" fmla="*/ 4682532 w 4803112"/>
                <a:gd name="connsiteY7" fmla="*/ 3065188 h 4270990"/>
                <a:gd name="connsiteX8" fmla="*/ 4180115 w 4803112"/>
                <a:gd name="connsiteY8" fmla="*/ 3296300 h 4270990"/>
                <a:gd name="connsiteX9" fmla="*/ 4180114 w 4803112"/>
                <a:gd name="connsiteY9" fmla="*/ 4270990 h 4270990"/>
                <a:gd name="connsiteX10" fmla="*/ 0 w 4803112"/>
                <a:gd name="connsiteY10" fmla="*/ 4270990 h 4270990"/>
                <a:gd name="connsiteX0" fmla="*/ 0 w 4803112"/>
                <a:gd name="connsiteY0" fmla="*/ 4009714 h 4009714"/>
                <a:gd name="connsiteX1" fmla="*/ 0 w 4803112"/>
                <a:gd name="connsiteY1" fmla="*/ 2984782 h 4009714"/>
                <a:gd name="connsiteX2" fmla="*/ 663191 w 4803112"/>
                <a:gd name="connsiteY2" fmla="*/ 2874250 h 4009714"/>
                <a:gd name="connsiteX3" fmla="*/ 841677 w 4803112"/>
                <a:gd name="connsiteY3" fmla="*/ 29804 h 4009714"/>
                <a:gd name="connsiteX4" fmla="*/ 4380277 w 4803112"/>
                <a:gd name="connsiteY4" fmla="*/ 3249 h 4009714"/>
                <a:gd name="connsiteX5" fmla="*/ 4416504 w 4803112"/>
                <a:gd name="connsiteY5" fmla="*/ 9708 h 4009714"/>
                <a:gd name="connsiteX6" fmla="*/ 4803112 w 4803112"/>
                <a:gd name="connsiteY6" fmla="*/ 784193 h 4009714"/>
                <a:gd name="connsiteX7" fmla="*/ 4682532 w 4803112"/>
                <a:gd name="connsiteY7" fmla="*/ 2803912 h 4009714"/>
                <a:gd name="connsiteX8" fmla="*/ 4180115 w 4803112"/>
                <a:gd name="connsiteY8" fmla="*/ 3035024 h 4009714"/>
                <a:gd name="connsiteX9" fmla="*/ 4180114 w 4803112"/>
                <a:gd name="connsiteY9" fmla="*/ 4009714 h 4009714"/>
                <a:gd name="connsiteX10" fmla="*/ 0 w 4803112"/>
                <a:gd name="connsiteY10" fmla="*/ 4009714 h 4009714"/>
                <a:gd name="connsiteX0" fmla="*/ 0 w 4803112"/>
                <a:gd name="connsiteY0" fmla="*/ 5153700 h 5153700"/>
                <a:gd name="connsiteX1" fmla="*/ 0 w 4803112"/>
                <a:gd name="connsiteY1" fmla="*/ 4128768 h 5153700"/>
                <a:gd name="connsiteX2" fmla="*/ 663191 w 4803112"/>
                <a:gd name="connsiteY2" fmla="*/ 4018236 h 5153700"/>
                <a:gd name="connsiteX3" fmla="*/ 841677 w 4803112"/>
                <a:gd name="connsiteY3" fmla="*/ 1173790 h 5153700"/>
                <a:gd name="connsiteX4" fmla="*/ 4428670 w 4803112"/>
                <a:gd name="connsiteY4" fmla="*/ 113 h 5153700"/>
                <a:gd name="connsiteX5" fmla="*/ 4416504 w 4803112"/>
                <a:gd name="connsiteY5" fmla="*/ 1153694 h 5153700"/>
                <a:gd name="connsiteX6" fmla="*/ 4803112 w 4803112"/>
                <a:gd name="connsiteY6" fmla="*/ 1928179 h 5153700"/>
                <a:gd name="connsiteX7" fmla="*/ 4682532 w 4803112"/>
                <a:gd name="connsiteY7" fmla="*/ 3947898 h 5153700"/>
                <a:gd name="connsiteX8" fmla="*/ 4180115 w 4803112"/>
                <a:gd name="connsiteY8" fmla="*/ 4179010 h 5153700"/>
                <a:gd name="connsiteX9" fmla="*/ 4180114 w 4803112"/>
                <a:gd name="connsiteY9" fmla="*/ 5153700 h 5153700"/>
                <a:gd name="connsiteX10" fmla="*/ 0 w 4803112"/>
                <a:gd name="connsiteY10" fmla="*/ 5153700 h 5153700"/>
                <a:gd name="connsiteX0" fmla="*/ 0 w 4803112"/>
                <a:gd name="connsiteY0" fmla="*/ 5153700 h 5153700"/>
                <a:gd name="connsiteX1" fmla="*/ 0 w 4803112"/>
                <a:gd name="connsiteY1" fmla="*/ 4128768 h 5153700"/>
                <a:gd name="connsiteX2" fmla="*/ 663191 w 4803112"/>
                <a:gd name="connsiteY2" fmla="*/ 4018236 h 5153700"/>
                <a:gd name="connsiteX3" fmla="*/ 1583703 w 4803112"/>
                <a:gd name="connsiteY3" fmla="*/ 59680 h 5153700"/>
                <a:gd name="connsiteX4" fmla="*/ 4428670 w 4803112"/>
                <a:gd name="connsiteY4" fmla="*/ 113 h 5153700"/>
                <a:gd name="connsiteX5" fmla="*/ 4416504 w 4803112"/>
                <a:gd name="connsiteY5" fmla="*/ 1153694 h 5153700"/>
                <a:gd name="connsiteX6" fmla="*/ 4803112 w 4803112"/>
                <a:gd name="connsiteY6" fmla="*/ 1928179 h 5153700"/>
                <a:gd name="connsiteX7" fmla="*/ 4682532 w 4803112"/>
                <a:gd name="connsiteY7" fmla="*/ 3947898 h 5153700"/>
                <a:gd name="connsiteX8" fmla="*/ 4180115 w 4803112"/>
                <a:gd name="connsiteY8" fmla="*/ 4179010 h 5153700"/>
                <a:gd name="connsiteX9" fmla="*/ 4180114 w 4803112"/>
                <a:gd name="connsiteY9" fmla="*/ 5153700 h 5153700"/>
                <a:gd name="connsiteX10" fmla="*/ 0 w 4803112"/>
                <a:gd name="connsiteY10" fmla="*/ 5153700 h 5153700"/>
                <a:gd name="connsiteX0" fmla="*/ 0 w 4803112"/>
                <a:gd name="connsiteY0" fmla="*/ 5153700 h 5153700"/>
                <a:gd name="connsiteX1" fmla="*/ 0 w 4803112"/>
                <a:gd name="connsiteY1" fmla="*/ 4128768 h 5153700"/>
                <a:gd name="connsiteX2" fmla="*/ 267980 w 4803112"/>
                <a:gd name="connsiteY2" fmla="*/ 2813346 h 5153700"/>
                <a:gd name="connsiteX3" fmla="*/ 1583703 w 4803112"/>
                <a:gd name="connsiteY3" fmla="*/ 59680 h 5153700"/>
                <a:gd name="connsiteX4" fmla="*/ 4428670 w 4803112"/>
                <a:gd name="connsiteY4" fmla="*/ 113 h 5153700"/>
                <a:gd name="connsiteX5" fmla="*/ 4416504 w 4803112"/>
                <a:gd name="connsiteY5" fmla="*/ 1153694 h 5153700"/>
                <a:gd name="connsiteX6" fmla="*/ 4803112 w 4803112"/>
                <a:gd name="connsiteY6" fmla="*/ 1928179 h 5153700"/>
                <a:gd name="connsiteX7" fmla="*/ 4682532 w 4803112"/>
                <a:gd name="connsiteY7" fmla="*/ 3947898 h 5153700"/>
                <a:gd name="connsiteX8" fmla="*/ 4180115 w 4803112"/>
                <a:gd name="connsiteY8" fmla="*/ 4179010 h 5153700"/>
                <a:gd name="connsiteX9" fmla="*/ 4180114 w 4803112"/>
                <a:gd name="connsiteY9" fmla="*/ 5153700 h 5153700"/>
                <a:gd name="connsiteX10" fmla="*/ 0 w 4803112"/>
                <a:gd name="connsiteY10" fmla="*/ 5153700 h 5153700"/>
                <a:gd name="connsiteX0" fmla="*/ 0 w 4803112"/>
                <a:gd name="connsiteY0" fmla="*/ 5153700 h 5153700"/>
                <a:gd name="connsiteX1" fmla="*/ 40327 w 4803112"/>
                <a:gd name="connsiteY1" fmla="*/ 3039416 h 5153700"/>
                <a:gd name="connsiteX2" fmla="*/ 267980 w 4803112"/>
                <a:gd name="connsiteY2" fmla="*/ 2813346 h 5153700"/>
                <a:gd name="connsiteX3" fmla="*/ 1583703 w 4803112"/>
                <a:gd name="connsiteY3" fmla="*/ 59680 h 5153700"/>
                <a:gd name="connsiteX4" fmla="*/ 4428670 w 4803112"/>
                <a:gd name="connsiteY4" fmla="*/ 113 h 5153700"/>
                <a:gd name="connsiteX5" fmla="*/ 4416504 w 4803112"/>
                <a:gd name="connsiteY5" fmla="*/ 1153694 h 5153700"/>
                <a:gd name="connsiteX6" fmla="*/ 4803112 w 4803112"/>
                <a:gd name="connsiteY6" fmla="*/ 1928179 h 5153700"/>
                <a:gd name="connsiteX7" fmla="*/ 4682532 w 4803112"/>
                <a:gd name="connsiteY7" fmla="*/ 3947898 h 5153700"/>
                <a:gd name="connsiteX8" fmla="*/ 4180115 w 4803112"/>
                <a:gd name="connsiteY8" fmla="*/ 4179010 h 5153700"/>
                <a:gd name="connsiteX9" fmla="*/ 4180114 w 4803112"/>
                <a:gd name="connsiteY9" fmla="*/ 5153700 h 5153700"/>
                <a:gd name="connsiteX10" fmla="*/ 0 w 4803112"/>
                <a:gd name="connsiteY10" fmla="*/ 5153700 h 5153700"/>
                <a:gd name="connsiteX0" fmla="*/ 0 w 4803112"/>
                <a:gd name="connsiteY0" fmla="*/ 5153700 h 5153700"/>
                <a:gd name="connsiteX1" fmla="*/ 0 w 4803112"/>
                <a:gd name="connsiteY1" fmla="*/ 2965142 h 5153700"/>
                <a:gd name="connsiteX2" fmla="*/ 267980 w 4803112"/>
                <a:gd name="connsiteY2" fmla="*/ 2813346 h 5153700"/>
                <a:gd name="connsiteX3" fmla="*/ 1583703 w 4803112"/>
                <a:gd name="connsiteY3" fmla="*/ 59680 h 5153700"/>
                <a:gd name="connsiteX4" fmla="*/ 4428670 w 4803112"/>
                <a:gd name="connsiteY4" fmla="*/ 113 h 5153700"/>
                <a:gd name="connsiteX5" fmla="*/ 4416504 w 4803112"/>
                <a:gd name="connsiteY5" fmla="*/ 1153694 h 5153700"/>
                <a:gd name="connsiteX6" fmla="*/ 4803112 w 4803112"/>
                <a:gd name="connsiteY6" fmla="*/ 1928179 h 5153700"/>
                <a:gd name="connsiteX7" fmla="*/ 4682532 w 4803112"/>
                <a:gd name="connsiteY7" fmla="*/ 3947898 h 5153700"/>
                <a:gd name="connsiteX8" fmla="*/ 4180115 w 4803112"/>
                <a:gd name="connsiteY8" fmla="*/ 4179010 h 5153700"/>
                <a:gd name="connsiteX9" fmla="*/ 4180114 w 4803112"/>
                <a:gd name="connsiteY9" fmla="*/ 5153700 h 5153700"/>
                <a:gd name="connsiteX10" fmla="*/ 0 w 4803112"/>
                <a:gd name="connsiteY10" fmla="*/ 5153700 h 5153700"/>
                <a:gd name="connsiteX0" fmla="*/ 0 w 4811178"/>
                <a:gd name="connsiteY0" fmla="*/ 4105612 h 5153700"/>
                <a:gd name="connsiteX1" fmla="*/ 8066 w 4811178"/>
                <a:gd name="connsiteY1" fmla="*/ 2965142 h 5153700"/>
                <a:gd name="connsiteX2" fmla="*/ 276046 w 4811178"/>
                <a:gd name="connsiteY2" fmla="*/ 2813346 h 5153700"/>
                <a:gd name="connsiteX3" fmla="*/ 1591769 w 4811178"/>
                <a:gd name="connsiteY3" fmla="*/ 59680 h 5153700"/>
                <a:gd name="connsiteX4" fmla="*/ 4436736 w 4811178"/>
                <a:gd name="connsiteY4" fmla="*/ 113 h 5153700"/>
                <a:gd name="connsiteX5" fmla="*/ 4424570 w 4811178"/>
                <a:gd name="connsiteY5" fmla="*/ 1153694 h 5153700"/>
                <a:gd name="connsiteX6" fmla="*/ 4811178 w 4811178"/>
                <a:gd name="connsiteY6" fmla="*/ 1928179 h 5153700"/>
                <a:gd name="connsiteX7" fmla="*/ 4690598 w 4811178"/>
                <a:gd name="connsiteY7" fmla="*/ 3947898 h 5153700"/>
                <a:gd name="connsiteX8" fmla="*/ 4188181 w 4811178"/>
                <a:gd name="connsiteY8" fmla="*/ 4179010 h 5153700"/>
                <a:gd name="connsiteX9" fmla="*/ 4188180 w 4811178"/>
                <a:gd name="connsiteY9" fmla="*/ 5153700 h 5153700"/>
                <a:gd name="connsiteX10" fmla="*/ 0 w 4811178"/>
                <a:gd name="connsiteY10" fmla="*/ 4105612 h 5153700"/>
                <a:gd name="connsiteX0" fmla="*/ 24369 w 4803285"/>
                <a:gd name="connsiteY0" fmla="*/ 4072600 h 5153700"/>
                <a:gd name="connsiteX1" fmla="*/ 173 w 4803285"/>
                <a:gd name="connsiteY1" fmla="*/ 2965142 h 5153700"/>
                <a:gd name="connsiteX2" fmla="*/ 268153 w 4803285"/>
                <a:gd name="connsiteY2" fmla="*/ 2813346 h 5153700"/>
                <a:gd name="connsiteX3" fmla="*/ 1583876 w 4803285"/>
                <a:gd name="connsiteY3" fmla="*/ 59680 h 5153700"/>
                <a:gd name="connsiteX4" fmla="*/ 4428843 w 4803285"/>
                <a:gd name="connsiteY4" fmla="*/ 113 h 5153700"/>
                <a:gd name="connsiteX5" fmla="*/ 4416677 w 4803285"/>
                <a:gd name="connsiteY5" fmla="*/ 1153694 h 5153700"/>
                <a:gd name="connsiteX6" fmla="*/ 4803285 w 4803285"/>
                <a:gd name="connsiteY6" fmla="*/ 1928179 h 5153700"/>
                <a:gd name="connsiteX7" fmla="*/ 4682705 w 4803285"/>
                <a:gd name="connsiteY7" fmla="*/ 3947898 h 5153700"/>
                <a:gd name="connsiteX8" fmla="*/ 4180288 w 4803285"/>
                <a:gd name="connsiteY8" fmla="*/ 4179010 h 5153700"/>
                <a:gd name="connsiteX9" fmla="*/ 4180287 w 4803285"/>
                <a:gd name="connsiteY9" fmla="*/ 5153700 h 5153700"/>
                <a:gd name="connsiteX10" fmla="*/ 24369 w 4803285"/>
                <a:gd name="connsiteY10" fmla="*/ 4072600 h 5153700"/>
                <a:gd name="connsiteX0" fmla="*/ 24369 w 4803285"/>
                <a:gd name="connsiteY0" fmla="*/ 4072600 h 4324249"/>
                <a:gd name="connsiteX1" fmla="*/ 173 w 4803285"/>
                <a:gd name="connsiteY1" fmla="*/ 2965142 h 4324249"/>
                <a:gd name="connsiteX2" fmla="*/ 268153 w 4803285"/>
                <a:gd name="connsiteY2" fmla="*/ 2813346 h 4324249"/>
                <a:gd name="connsiteX3" fmla="*/ 1583876 w 4803285"/>
                <a:gd name="connsiteY3" fmla="*/ 59680 h 4324249"/>
                <a:gd name="connsiteX4" fmla="*/ 4428843 w 4803285"/>
                <a:gd name="connsiteY4" fmla="*/ 113 h 4324249"/>
                <a:gd name="connsiteX5" fmla="*/ 4416677 w 4803285"/>
                <a:gd name="connsiteY5" fmla="*/ 1153694 h 4324249"/>
                <a:gd name="connsiteX6" fmla="*/ 4803285 w 4803285"/>
                <a:gd name="connsiteY6" fmla="*/ 1928179 h 4324249"/>
                <a:gd name="connsiteX7" fmla="*/ 4682705 w 4803285"/>
                <a:gd name="connsiteY7" fmla="*/ 3947898 h 4324249"/>
                <a:gd name="connsiteX8" fmla="*/ 4180288 w 4803285"/>
                <a:gd name="connsiteY8" fmla="*/ 4179010 h 4324249"/>
                <a:gd name="connsiteX9" fmla="*/ 4051240 w 4803285"/>
                <a:gd name="connsiteY9" fmla="*/ 4155126 h 4324249"/>
                <a:gd name="connsiteX10" fmla="*/ 24369 w 4803285"/>
                <a:gd name="connsiteY10" fmla="*/ 4072600 h 4324249"/>
                <a:gd name="connsiteX0" fmla="*/ 24369 w 4803285"/>
                <a:gd name="connsiteY0" fmla="*/ 4072600 h 4324249"/>
                <a:gd name="connsiteX1" fmla="*/ 173 w 4803285"/>
                <a:gd name="connsiteY1" fmla="*/ 2965142 h 4324249"/>
                <a:gd name="connsiteX2" fmla="*/ 268153 w 4803285"/>
                <a:gd name="connsiteY2" fmla="*/ 2813346 h 4324249"/>
                <a:gd name="connsiteX3" fmla="*/ 1583876 w 4803285"/>
                <a:gd name="connsiteY3" fmla="*/ 59680 h 4324249"/>
                <a:gd name="connsiteX4" fmla="*/ 4428843 w 4803285"/>
                <a:gd name="connsiteY4" fmla="*/ 113 h 4324249"/>
                <a:gd name="connsiteX5" fmla="*/ 4416677 w 4803285"/>
                <a:gd name="connsiteY5" fmla="*/ 1153694 h 4324249"/>
                <a:gd name="connsiteX6" fmla="*/ 4803285 w 4803285"/>
                <a:gd name="connsiteY6" fmla="*/ 1928179 h 4324249"/>
                <a:gd name="connsiteX7" fmla="*/ 4682705 w 4803285"/>
                <a:gd name="connsiteY7" fmla="*/ 3947898 h 4324249"/>
                <a:gd name="connsiteX8" fmla="*/ 4180288 w 4803285"/>
                <a:gd name="connsiteY8" fmla="*/ 4179010 h 4324249"/>
                <a:gd name="connsiteX9" fmla="*/ 4051240 w 4803285"/>
                <a:gd name="connsiteY9" fmla="*/ 4155126 h 4324249"/>
                <a:gd name="connsiteX10" fmla="*/ 58528 w 4803285"/>
                <a:gd name="connsiteY10" fmla="*/ 4140978 h 4324249"/>
                <a:gd name="connsiteX11" fmla="*/ 24369 w 4803285"/>
                <a:gd name="connsiteY11" fmla="*/ 4072600 h 4324249"/>
                <a:gd name="connsiteX0" fmla="*/ 30364 w 4809280"/>
                <a:gd name="connsiteY0" fmla="*/ 4072600 h 4324249"/>
                <a:gd name="connsiteX1" fmla="*/ 6168 w 4809280"/>
                <a:gd name="connsiteY1" fmla="*/ 2965142 h 4324249"/>
                <a:gd name="connsiteX2" fmla="*/ 274148 w 4809280"/>
                <a:gd name="connsiteY2" fmla="*/ 2813346 h 4324249"/>
                <a:gd name="connsiteX3" fmla="*/ 1589871 w 4809280"/>
                <a:gd name="connsiteY3" fmla="*/ 59680 h 4324249"/>
                <a:gd name="connsiteX4" fmla="*/ 4434838 w 4809280"/>
                <a:gd name="connsiteY4" fmla="*/ 113 h 4324249"/>
                <a:gd name="connsiteX5" fmla="*/ 4422672 w 4809280"/>
                <a:gd name="connsiteY5" fmla="*/ 1153694 h 4324249"/>
                <a:gd name="connsiteX6" fmla="*/ 4809280 w 4809280"/>
                <a:gd name="connsiteY6" fmla="*/ 1928179 h 4324249"/>
                <a:gd name="connsiteX7" fmla="*/ 4688700 w 4809280"/>
                <a:gd name="connsiteY7" fmla="*/ 3947898 h 4324249"/>
                <a:gd name="connsiteX8" fmla="*/ 4186283 w 4809280"/>
                <a:gd name="connsiteY8" fmla="*/ 4179010 h 4324249"/>
                <a:gd name="connsiteX9" fmla="*/ 4057235 w 4809280"/>
                <a:gd name="connsiteY9" fmla="*/ 4155126 h 4324249"/>
                <a:gd name="connsiteX10" fmla="*/ 0 w 4809280"/>
                <a:gd name="connsiteY10" fmla="*/ 4140978 h 4324249"/>
                <a:gd name="connsiteX11" fmla="*/ 30364 w 4809280"/>
                <a:gd name="connsiteY11" fmla="*/ 4072600 h 4324249"/>
                <a:gd name="connsiteX0" fmla="*/ 54561 w 4833477"/>
                <a:gd name="connsiteY0" fmla="*/ 4072600 h 4324249"/>
                <a:gd name="connsiteX1" fmla="*/ 30365 w 4833477"/>
                <a:gd name="connsiteY1" fmla="*/ 2965142 h 4324249"/>
                <a:gd name="connsiteX2" fmla="*/ 298345 w 4833477"/>
                <a:gd name="connsiteY2" fmla="*/ 2813346 h 4324249"/>
                <a:gd name="connsiteX3" fmla="*/ 1614068 w 4833477"/>
                <a:gd name="connsiteY3" fmla="*/ 59680 h 4324249"/>
                <a:gd name="connsiteX4" fmla="*/ 4459035 w 4833477"/>
                <a:gd name="connsiteY4" fmla="*/ 113 h 4324249"/>
                <a:gd name="connsiteX5" fmla="*/ 4446869 w 4833477"/>
                <a:gd name="connsiteY5" fmla="*/ 1153694 h 4324249"/>
                <a:gd name="connsiteX6" fmla="*/ 4833477 w 4833477"/>
                <a:gd name="connsiteY6" fmla="*/ 1928179 h 4324249"/>
                <a:gd name="connsiteX7" fmla="*/ 4712897 w 4833477"/>
                <a:gd name="connsiteY7" fmla="*/ 3947898 h 4324249"/>
                <a:gd name="connsiteX8" fmla="*/ 4210480 w 4833477"/>
                <a:gd name="connsiteY8" fmla="*/ 4179010 h 4324249"/>
                <a:gd name="connsiteX9" fmla="*/ 4081432 w 4833477"/>
                <a:gd name="connsiteY9" fmla="*/ 4155126 h 4324249"/>
                <a:gd name="connsiteX10" fmla="*/ 0 w 4833477"/>
                <a:gd name="connsiteY10" fmla="*/ 4140978 h 4324249"/>
                <a:gd name="connsiteX11" fmla="*/ 54561 w 4833477"/>
                <a:gd name="connsiteY11" fmla="*/ 4072600 h 4324249"/>
                <a:gd name="connsiteX0" fmla="*/ 30365 w 4833477"/>
                <a:gd name="connsiteY0" fmla="*/ 4097359 h 4324249"/>
                <a:gd name="connsiteX1" fmla="*/ 30365 w 4833477"/>
                <a:gd name="connsiteY1" fmla="*/ 2965142 h 4324249"/>
                <a:gd name="connsiteX2" fmla="*/ 298345 w 4833477"/>
                <a:gd name="connsiteY2" fmla="*/ 2813346 h 4324249"/>
                <a:gd name="connsiteX3" fmla="*/ 1614068 w 4833477"/>
                <a:gd name="connsiteY3" fmla="*/ 59680 h 4324249"/>
                <a:gd name="connsiteX4" fmla="*/ 4459035 w 4833477"/>
                <a:gd name="connsiteY4" fmla="*/ 113 h 4324249"/>
                <a:gd name="connsiteX5" fmla="*/ 4446869 w 4833477"/>
                <a:gd name="connsiteY5" fmla="*/ 1153694 h 4324249"/>
                <a:gd name="connsiteX6" fmla="*/ 4833477 w 4833477"/>
                <a:gd name="connsiteY6" fmla="*/ 1928179 h 4324249"/>
                <a:gd name="connsiteX7" fmla="*/ 4712897 w 4833477"/>
                <a:gd name="connsiteY7" fmla="*/ 3947898 h 4324249"/>
                <a:gd name="connsiteX8" fmla="*/ 4210480 w 4833477"/>
                <a:gd name="connsiteY8" fmla="*/ 4179010 h 4324249"/>
                <a:gd name="connsiteX9" fmla="*/ 4081432 w 4833477"/>
                <a:gd name="connsiteY9" fmla="*/ 4155126 h 4324249"/>
                <a:gd name="connsiteX10" fmla="*/ 0 w 4833477"/>
                <a:gd name="connsiteY10" fmla="*/ 4140978 h 4324249"/>
                <a:gd name="connsiteX11" fmla="*/ 30365 w 4833477"/>
                <a:gd name="connsiteY11" fmla="*/ 4097359 h 4324249"/>
                <a:gd name="connsiteX0" fmla="*/ 30365 w 4833477"/>
                <a:gd name="connsiteY0" fmla="*/ 4097359 h 4159258"/>
                <a:gd name="connsiteX1" fmla="*/ 30365 w 4833477"/>
                <a:gd name="connsiteY1" fmla="*/ 2965142 h 4159258"/>
                <a:gd name="connsiteX2" fmla="*/ 298345 w 4833477"/>
                <a:gd name="connsiteY2" fmla="*/ 2813346 h 4159258"/>
                <a:gd name="connsiteX3" fmla="*/ 1614068 w 4833477"/>
                <a:gd name="connsiteY3" fmla="*/ 59680 h 4159258"/>
                <a:gd name="connsiteX4" fmla="*/ 4459035 w 4833477"/>
                <a:gd name="connsiteY4" fmla="*/ 113 h 4159258"/>
                <a:gd name="connsiteX5" fmla="*/ 4446869 w 4833477"/>
                <a:gd name="connsiteY5" fmla="*/ 1153694 h 4159258"/>
                <a:gd name="connsiteX6" fmla="*/ 4833477 w 4833477"/>
                <a:gd name="connsiteY6" fmla="*/ 1928179 h 4159258"/>
                <a:gd name="connsiteX7" fmla="*/ 4712897 w 4833477"/>
                <a:gd name="connsiteY7" fmla="*/ 3947898 h 4159258"/>
                <a:gd name="connsiteX8" fmla="*/ 4210480 w 4833477"/>
                <a:gd name="connsiteY8" fmla="*/ 3989198 h 4159258"/>
                <a:gd name="connsiteX9" fmla="*/ 4081432 w 4833477"/>
                <a:gd name="connsiteY9" fmla="*/ 4155126 h 4159258"/>
                <a:gd name="connsiteX10" fmla="*/ 0 w 4833477"/>
                <a:gd name="connsiteY10" fmla="*/ 4140978 h 4159258"/>
                <a:gd name="connsiteX11" fmla="*/ 30365 w 4833477"/>
                <a:gd name="connsiteY11" fmla="*/ 4097359 h 4159258"/>
                <a:gd name="connsiteX0" fmla="*/ 30365 w 4833477"/>
                <a:gd name="connsiteY0" fmla="*/ 4097359 h 4155126"/>
                <a:gd name="connsiteX1" fmla="*/ 30365 w 4833477"/>
                <a:gd name="connsiteY1" fmla="*/ 2965142 h 4155126"/>
                <a:gd name="connsiteX2" fmla="*/ 298345 w 4833477"/>
                <a:gd name="connsiteY2" fmla="*/ 2813346 h 4155126"/>
                <a:gd name="connsiteX3" fmla="*/ 1614068 w 4833477"/>
                <a:gd name="connsiteY3" fmla="*/ 59680 h 4155126"/>
                <a:gd name="connsiteX4" fmla="*/ 4459035 w 4833477"/>
                <a:gd name="connsiteY4" fmla="*/ 113 h 4155126"/>
                <a:gd name="connsiteX5" fmla="*/ 4446869 w 4833477"/>
                <a:gd name="connsiteY5" fmla="*/ 1153694 h 4155126"/>
                <a:gd name="connsiteX6" fmla="*/ 4833477 w 4833477"/>
                <a:gd name="connsiteY6" fmla="*/ 1928179 h 4155126"/>
                <a:gd name="connsiteX7" fmla="*/ 4712897 w 4833477"/>
                <a:gd name="connsiteY7" fmla="*/ 3947898 h 4155126"/>
                <a:gd name="connsiteX8" fmla="*/ 4210480 w 4833477"/>
                <a:gd name="connsiteY8" fmla="*/ 3989198 h 4155126"/>
                <a:gd name="connsiteX9" fmla="*/ 4081432 w 4833477"/>
                <a:gd name="connsiteY9" fmla="*/ 4155126 h 4155126"/>
                <a:gd name="connsiteX10" fmla="*/ 0 w 4833477"/>
                <a:gd name="connsiteY10" fmla="*/ 4140978 h 4155126"/>
                <a:gd name="connsiteX11" fmla="*/ 30365 w 4833477"/>
                <a:gd name="connsiteY11" fmla="*/ 4097359 h 4155126"/>
                <a:gd name="connsiteX0" fmla="*/ 30365 w 4833477"/>
                <a:gd name="connsiteY0" fmla="*/ 4097359 h 4155126"/>
                <a:gd name="connsiteX1" fmla="*/ 30365 w 4833477"/>
                <a:gd name="connsiteY1" fmla="*/ 2965142 h 4155126"/>
                <a:gd name="connsiteX2" fmla="*/ 298345 w 4833477"/>
                <a:gd name="connsiteY2" fmla="*/ 2813346 h 4155126"/>
                <a:gd name="connsiteX3" fmla="*/ 1614068 w 4833477"/>
                <a:gd name="connsiteY3" fmla="*/ 59680 h 4155126"/>
                <a:gd name="connsiteX4" fmla="*/ 4459035 w 4833477"/>
                <a:gd name="connsiteY4" fmla="*/ 113 h 4155126"/>
                <a:gd name="connsiteX5" fmla="*/ 4446869 w 4833477"/>
                <a:gd name="connsiteY5" fmla="*/ 1153694 h 4155126"/>
                <a:gd name="connsiteX6" fmla="*/ 4833477 w 4833477"/>
                <a:gd name="connsiteY6" fmla="*/ 1928179 h 4155126"/>
                <a:gd name="connsiteX7" fmla="*/ 4164443 w 4833477"/>
                <a:gd name="connsiteY7" fmla="*/ 4154214 h 4155126"/>
                <a:gd name="connsiteX8" fmla="*/ 4210480 w 4833477"/>
                <a:gd name="connsiteY8" fmla="*/ 3989198 h 4155126"/>
                <a:gd name="connsiteX9" fmla="*/ 4081432 w 4833477"/>
                <a:gd name="connsiteY9" fmla="*/ 4155126 h 4155126"/>
                <a:gd name="connsiteX10" fmla="*/ 0 w 4833477"/>
                <a:gd name="connsiteY10" fmla="*/ 4140978 h 4155126"/>
                <a:gd name="connsiteX11" fmla="*/ 30365 w 4833477"/>
                <a:gd name="connsiteY11" fmla="*/ 4097359 h 4155126"/>
                <a:gd name="connsiteX0" fmla="*/ 30365 w 4459035"/>
                <a:gd name="connsiteY0" fmla="*/ 4097359 h 4155126"/>
                <a:gd name="connsiteX1" fmla="*/ 30365 w 4459035"/>
                <a:gd name="connsiteY1" fmla="*/ 2965142 h 4155126"/>
                <a:gd name="connsiteX2" fmla="*/ 298345 w 4459035"/>
                <a:gd name="connsiteY2" fmla="*/ 2813346 h 4155126"/>
                <a:gd name="connsiteX3" fmla="*/ 1614068 w 4459035"/>
                <a:gd name="connsiteY3" fmla="*/ 59680 h 4155126"/>
                <a:gd name="connsiteX4" fmla="*/ 4459035 w 4459035"/>
                <a:gd name="connsiteY4" fmla="*/ 113 h 4155126"/>
                <a:gd name="connsiteX5" fmla="*/ 4446869 w 4459035"/>
                <a:gd name="connsiteY5" fmla="*/ 1153694 h 4155126"/>
                <a:gd name="connsiteX6" fmla="*/ 4212433 w 4459035"/>
                <a:gd name="connsiteY6" fmla="*/ 2935004 h 4155126"/>
                <a:gd name="connsiteX7" fmla="*/ 4164443 w 4459035"/>
                <a:gd name="connsiteY7" fmla="*/ 4154214 h 4155126"/>
                <a:gd name="connsiteX8" fmla="*/ 4210480 w 4459035"/>
                <a:gd name="connsiteY8" fmla="*/ 3989198 h 4155126"/>
                <a:gd name="connsiteX9" fmla="*/ 4081432 w 4459035"/>
                <a:gd name="connsiteY9" fmla="*/ 4155126 h 4155126"/>
                <a:gd name="connsiteX10" fmla="*/ 0 w 4459035"/>
                <a:gd name="connsiteY10" fmla="*/ 4140978 h 4155126"/>
                <a:gd name="connsiteX11" fmla="*/ 30365 w 4459035"/>
                <a:gd name="connsiteY11" fmla="*/ 4097359 h 4155126"/>
                <a:gd name="connsiteX0" fmla="*/ 30365 w 4459035"/>
                <a:gd name="connsiteY0" fmla="*/ 4097359 h 4155126"/>
                <a:gd name="connsiteX1" fmla="*/ 30365 w 4459035"/>
                <a:gd name="connsiteY1" fmla="*/ 2965142 h 4155126"/>
                <a:gd name="connsiteX2" fmla="*/ 298345 w 4459035"/>
                <a:gd name="connsiteY2" fmla="*/ 2813346 h 4155126"/>
                <a:gd name="connsiteX3" fmla="*/ 1614068 w 4459035"/>
                <a:gd name="connsiteY3" fmla="*/ 59680 h 4155126"/>
                <a:gd name="connsiteX4" fmla="*/ 4459035 w 4459035"/>
                <a:gd name="connsiteY4" fmla="*/ 113 h 4155126"/>
                <a:gd name="connsiteX5" fmla="*/ 4446869 w 4459035"/>
                <a:gd name="connsiteY5" fmla="*/ 1153694 h 4155126"/>
                <a:gd name="connsiteX6" fmla="*/ 4430202 w 4459035"/>
                <a:gd name="connsiteY6" fmla="*/ 2761698 h 4155126"/>
                <a:gd name="connsiteX7" fmla="*/ 4164443 w 4459035"/>
                <a:gd name="connsiteY7" fmla="*/ 4154214 h 4155126"/>
                <a:gd name="connsiteX8" fmla="*/ 4210480 w 4459035"/>
                <a:gd name="connsiteY8" fmla="*/ 3989198 h 4155126"/>
                <a:gd name="connsiteX9" fmla="*/ 4081432 w 4459035"/>
                <a:gd name="connsiteY9" fmla="*/ 4155126 h 4155126"/>
                <a:gd name="connsiteX10" fmla="*/ 0 w 4459035"/>
                <a:gd name="connsiteY10" fmla="*/ 4140978 h 4155126"/>
                <a:gd name="connsiteX11" fmla="*/ 30365 w 4459035"/>
                <a:gd name="connsiteY11" fmla="*/ 4097359 h 4155126"/>
                <a:gd name="connsiteX0" fmla="*/ 30365 w 4459035"/>
                <a:gd name="connsiteY0" fmla="*/ 4097359 h 4155126"/>
                <a:gd name="connsiteX1" fmla="*/ 30365 w 4459035"/>
                <a:gd name="connsiteY1" fmla="*/ 2965142 h 4155126"/>
                <a:gd name="connsiteX2" fmla="*/ 298345 w 4459035"/>
                <a:gd name="connsiteY2" fmla="*/ 2813346 h 4155126"/>
                <a:gd name="connsiteX3" fmla="*/ 1614068 w 4459035"/>
                <a:gd name="connsiteY3" fmla="*/ 59680 h 4155126"/>
                <a:gd name="connsiteX4" fmla="*/ 4459035 w 4459035"/>
                <a:gd name="connsiteY4" fmla="*/ 113 h 4155126"/>
                <a:gd name="connsiteX5" fmla="*/ 4446869 w 4459035"/>
                <a:gd name="connsiteY5" fmla="*/ 1153694 h 4155126"/>
                <a:gd name="connsiteX6" fmla="*/ 4406005 w 4459035"/>
                <a:gd name="connsiteY6" fmla="*/ 2761698 h 4155126"/>
                <a:gd name="connsiteX7" fmla="*/ 4164443 w 4459035"/>
                <a:gd name="connsiteY7" fmla="*/ 4154214 h 4155126"/>
                <a:gd name="connsiteX8" fmla="*/ 4210480 w 4459035"/>
                <a:gd name="connsiteY8" fmla="*/ 3989198 h 4155126"/>
                <a:gd name="connsiteX9" fmla="*/ 4081432 w 4459035"/>
                <a:gd name="connsiteY9" fmla="*/ 4155126 h 4155126"/>
                <a:gd name="connsiteX10" fmla="*/ 0 w 4459035"/>
                <a:gd name="connsiteY10" fmla="*/ 4140978 h 4155126"/>
                <a:gd name="connsiteX11" fmla="*/ 30365 w 4459035"/>
                <a:gd name="connsiteY11" fmla="*/ 4097359 h 4155126"/>
                <a:gd name="connsiteX0" fmla="*/ 30365 w 4459035"/>
                <a:gd name="connsiteY0" fmla="*/ 4097359 h 4155126"/>
                <a:gd name="connsiteX1" fmla="*/ 30365 w 4459035"/>
                <a:gd name="connsiteY1" fmla="*/ 2965142 h 4155126"/>
                <a:gd name="connsiteX2" fmla="*/ 298345 w 4459035"/>
                <a:gd name="connsiteY2" fmla="*/ 2813346 h 4155126"/>
                <a:gd name="connsiteX3" fmla="*/ 1614068 w 4459035"/>
                <a:gd name="connsiteY3" fmla="*/ 59680 h 4155126"/>
                <a:gd name="connsiteX4" fmla="*/ 4459035 w 4459035"/>
                <a:gd name="connsiteY4" fmla="*/ 113 h 4155126"/>
                <a:gd name="connsiteX5" fmla="*/ 4446869 w 4459035"/>
                <a:gd name="connsiteY5" fmla="*/ 1153694 h 4155126"/>
                <a:gd name="connsiteX6" fmla="*/ 4406005 w 4459035"/>
                <a:gd name="connsiteY6" fmla="*/ 2761698 h 4155126"/>
                <a:gd name="connsiteX7" fmla="*/ 4164443 w 4459035"/>
                <a:gd name="connsiteY7" fmla="*/ 4154214 h 4155126"/>
                <a:gd name="connsiteX8" fmla="*/ 4258873 w 4459035"/>
                <a:gd name="connsiteY8" fmla="*/ 2866835 h 4155126"/>
                <a:gd name="connsiteX9" fmla="*/ 4081432 w 4459035"/>
                <a:gd name="connsiteY9" fmla="*/ 4155126 h 4155126"/>
                <a:gd name="connsiteX10" fmla="*/ 0 w 4459035"/>
                <a:gd name="connsiteY10" fmla="*/ 4140978 h 4155126"/>
                <a:gd name="connsiteX11" fmla="*/ 30365 w 4459035"/>
                <a:gd name="connsiteY11" fmla="*/ 4097359 h 4155126"/>
                <a:gd name="connsiteX0" fmla="*/ 30365 w 4459035"/>
                <a:gd name="connsiteY0" fmla="*/ 4097359 h 4155126"/>
                <a:gd name="connsiteX1" fmla="*/ 30365 w 4459035"/>
                <a:gd name="connsiteY1" fmla="*/ 2965142 h 4155126"/>
                <a:gd name="connsiteX2" fmla="*/ 298345 w 4459035"/>
                <a:gd name="connsiteY2" fmla="*/ 2813346 h 4155126"/>
                <a:gd name="connsiteX3" fmla="*/ 1614068 w 4459035"/>
                <a:gd name="connsiteY3" fmla="*/ 59680 h 4155126"/>
                <a:gd name="connsiteX4" fmla="*/ 4459035 w 4459035"/>
                <a:gd name="connsiteY4" fmla="*/ 113 h 4155126"/>
                <a:gd name="connsiteX5" fmla="*/ 4446869 w 4459035"/>
                <a:gd name="connsiteY5" fmla="*/ 1153694 h 4155126"/>
                <a:gd name="connsiteX6" fmla="*/ 4406005 w 4459035"/>
                <a:gd name="connsiteY6" fmla="*/ 2761698 h 4155126"/>
                <a:gd name="connsiteX7" fmla="*/ 4261230 w 4459035"/>
                <a:gd name="connsiteY7" fmla="*/ 2908062 h 4155126"/>
                <a:gd name="connsiteX8" fmla="*/ 4258873 w 4459035"/>
                <a:gd name="connsiteY8" fmla="*/ 2866835 h 4155126"/>
                <a:gd name="connsiteX9" fmla="*/ 4081432 w 4459035"/>
                <a:gd name="connsiteY9" fmla="*/ 4155126 h 4155126"/>
                <a:gd name="connsiteX10" fmla="*/ 0 w 4459035"/>
                <a:gd name="connsiteY10" fmla="*/ 4140978 h 4155126"/>
                <a:gd name="connsiteX11" fmla="*/ 30365 w 4459035"/>
                <a:gd name="connsiteY11" fmla="*/ 4097359 h 4155126"/>
                <a:gd name="connsiteX0" fmla="*/ 30365 w 4459035"/>
                <a:gd name="connsiteY0" fmla="*/ 4097359 h 4148430"/>
                <a:gd name="connsiteX1" fmla="*/ 30365 w 4459035"/>
                <a:gd name="connsiteY1" fmla="*/ 2965142 h 4148430"/>
                <a:gd name="connsiteX2" fmla="*/ 298345 w 4459035"/>
                <a:gd name="connsiteY2" fmla="*/ 2813346 h 4148430"/>
                <a:gd name="connsiteX3" fmla="*/ 1614068 w 4459035"/>
                <a:gd name="connsiteY3" fmla="*/ 59680 h 4148430"/>
                <a:gd name="connsiteX4" fmla="*/ 4459035 w 4459035"/>
                <a:gd name="connsiteY4" fmla="*/ 113 h 4148430"/>
                <a:gd name="connsiteX5" fmla="*/ 4446869 w 4459035"/>
                <a:gd name="connsiteY5" fmla="*/ 1153694 h 4148430"/>
                <a:gd name="connsiteX6" fmla="*/ 4406005 w 4459035"/>
                <a:gd name="connsiteY6" fmla="*/ 2761698 h 4148430"/>
                <a:gd name="connsiteX7" fmla="*/ 4261230 w 4459035"/>
                <a:gd name="connsiteY7" fmla="*/ 2908062 h 4148430"/>
                <a:gd name="connsiteX8" fmla="*/ 4258873 w 4459035"/>
                <a:gd name="connsiteY8" fmla="*/ 2866835 h 4148430"/>
                <a:gd name="connsiteX9" fmla="*/ 4234676 w 4459035"/>
                <a:gd name="connsiteY9" fmla="*/ 4138620 h 4148430"/>
                <a:gd name="connsiteX10" fmla="*/ 0 w 4459035"/>
                <a:gd name="connsiteY10" fmla="*/ 4140978 h 4148430"/>
                <a:gd name="connsiteX11" fmla="*/ 30365 w 4459035"/>
                <a:gd name="connsiteY11" fmla="*/ 4097359 h 4148430"/>
                <a:gd name="connsiteX0" fmla="*/ 777 w 4429447"/>
                <a:gd name="connsiteY0" fmla="*/ 4097359 h 4148430"/>
                <a:gd name="connsiteX1" fmla="*/ 777 w 4429447"/>
                <a:gd name="connsiteY1" fmla="*/ 2965142 h 4148430"/>
                <a:gd name="connsiteX2" fmla="*/ 268757 w 4429447"/>
                <a:gd name="connsiteY2" fmla="*/ 2813346 h 4148430"/>
                <a:gd name="connsiteX3" fmla="*/ 1584480 w 4429447"/>
                <a:gd name="connsiteY3" fmla="*/ 59680 h 4148430"/>
                <a:gd name="connsiteX4" fmla="*/ 4429447 w 4429447"/>
                <a:gd name="connsiteY4" fmla="*/ 113 h 4148430"/>
                <a:gd name="connsiteX5" fmla="*/ 4417281 w 4429447"/>
                <a:gd name="connsiteY5" fmla="*/ 1153694 h 4148430"/>
                <a:gd name="connsiteX6" fmla="*/ 4376417 w 4429447"/>
                <a:gd name="connsiteY6" fmla="*/ 2761698 h 4148430"/>
                <a:gd name="connsiteX7" fmla="*/ 4231642 w 4429447"/>
                <a:gd name="connsiteY7" fmla="*/ 2908062 h 4148430"/>
                <a:gd name="connsiteX8" fmla="*/ 4229285 w 4429447"/>
                <a:gd name="connsiteY8" fmla="*/ 2866835 h 4148430"/>
                <a:gd name="connsiteX9" fmla="*/ 4205088 w 4429447"/>
                <a:gd name="connsiteY9" fmla="*/ 4138620 h 4148430"/>
                <a:gd name="connsiteX10" fmla="*/ 26871 w 4429447"/>
                <a:gd name="connsiteY10" fmla="*/ 4140978 h 4148430"/>
                <a:gd name="connsiteX11" fmla="*/ 777 w 4429447"/>
                <a:gd name="connsiteY11" fmla="*/ 4097359 h 4148430"/>
                <a:gd name="connsiteX0" fmla="*/ 777 w 4437513"/>
                <a:gd name="connsiteY0" fmla="*/ 4037679 h 4088750"/>
                <a:gd name="connsiteX1" fmla="*/ 777 w 4437513"/>
                <a:gd name="connsiteY1" fmla="*/ 2905462 h 4088750"/>
                <a:gd name="connsiteX2" fmla="*/ 268757 w 4437513"/>
                <a:gd name="connsiteY2" fmla="*/ 2753666 h 4088750"/>
                <a:gd name="connsiteX3" fmla="*/ 1584480 w 4437513"/>
                <a:gd name="connsiteY3" fmla="*/ 0 h 4088750"/>
                <a:gd name="connsiteX4" fmla="*/ 4437513 w 4437513"/>
                <a:gd name="connsiteY4" fmla="*/ 31213 h 4088750"/>
                <a:gd name="connsiteX5" fmla="*/ 4417281 w 4437513"/>
                <a:gd name="connsiteY5" fmla="*/ 1094014 h 4088750"/>
                <a:gd name="connsiteX6" fmla="*/ 4376417 w 4437513"/>
                <a:gd name="connsiteY6" fmla="*/ 2702018 h 4088750"/>
                <a:gd name="connsiteX7" fmla="*/ 4231642 w 4437513"/>
                <a:gd name="connsiteY7" fmla="*/ 2848382 h 4088750"/>
                <a:gd name="connsiteX8" fmla="*/ 4229285 w 4437513"/>
                <a:gd name="connsiteY8" fmla="*/ 2807155 h 4088750"/>
                <a:gd name="connsiteX9" fmla="*/ 4205088 w 4437513"/>
                <a:gd name="connsiteY9" fmla="*/ 4078940 h 4088750"/>
                <a:gd name="connsiteX10" fmla="*/ 26871 w 4437513"/>
                <a:gd name="connsiteY10" fmla="*/ 4081298 h 4088750"/>
                <a:gd name="connsiteX11" fmla="*/ 777 w 4437513"/>
                <a:gd name="connsiteY11" fmla="*/ 4037679 h 4088750"/>
                <a:gd name="connsiteX0" fmla="*/ 777 w 4437513"/>
                <a:gd name="connsiteY0" fmla="*/ 4056099 h 4107170"/>
                <a:gd name="connsiteX1" fmla="*/ 777 w 4437513"/>
                <a:gd name="connsiteY1" fmla="*/ 2923882 h 4107170"/>
                <a:gd name="connsiteX2" fmla="*/ 268757 w 4437513"/>
                <a:gd name="connsiteY2" fmla="*/ 2772086 h 4107170"/>
                <a:gd name="connsiteX3" fmla="*/ 1584480 w 4437513"/>
                <a:gd name="connsiteY3" fmla="*/ 18420 h 4107170"/>
                <a:gd name="connsiteX4" fmla="*/ 4437513 w 4437513"/>
                <a:gd name="connsiteY4" fmla="*/ 117 h 4107170"/>
                <a:gd name="connsiteX5" fmla="*/ 4417281 w 4437513"/>
                <a:gd name="connsiteY5" fmla="*/ 1112434 h 4107170"/>
                <a:gd name="connsiteX6" fmla="*/ 4376417 w 4437513"/>
                <a:gd name="connsiteY6" fmla="*/ 2720438 h 4107170"/>
                <a:gd name="connsiteX7" fmla="*/ 4231642 w 4437513"/>
                <a:gd name="connsiteY7" fmla="*/ 2866802 h 4107170"/>
                <a:gd name="connsiteX8" fmla="*/ 4229285 w 4437513"/>
                <a:gd name="connsiteY8" fmla="*/ 2825575 h 4107170"/>
                <a:gd name="connsiteX9" fmla="*/ 4205088 w 4437513"/>
                <a:gd name="connsiteY9" fmla="*/ 4097360 h 4107170"/>
                <a:gd name="connsiteX10" fmla="*/ 26871 w 4437513"/>
                <a:gd name="connsiteY10" fmla="*/ 4099718 h 4107170"/>
                <a:gd name="connsiteX11" fmla="*/ 777 w 4437513"/>
                <a:gd name="connsiteY11" fmla="*/ 4056099 h 410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37513" h="4107170">
                  <a:moveTo>
                    <a:pt x="777" y="4056099"/>
                  </a:moveTo>
                  <a:cubicBezTo>
                    <a:pt x="3466" y="3675942"/>
                    <a:pt x="-1912" y="3304039"/>
                    <a:pt x="777" y="2923882"/>
                  </a:cubicBezTo>
                  <a:lnTo>
                    <a:pt x="268757" y="2772086"/>
                  </a:lnTo>
                  <a:lnTo>
                    <a:pt x="1584480" y="18420"/>
                  </a:lnTo>
                  <a:lnTo>
                    <a:pt x="4437513" y="117"/>
                  </a:lnTo>
                  <a:cubicBezTo>
                    <a:pt x="4437512" y="-13281"/>
                    <a:pt x="4417282" y="1125832"/>
                    <a:pt x="4417281" y="1112434"/>
                  </a:cubicBezTo>
                  <a:lnTo>
                    <a:pt x="4376417" y="2720438"/>
                  </a:lnTo>
                  <a:lnTo>
                    <a:pt x="4231642" y="2866802"/>
                  </a:lnTo>
                  <a:lnTo>
                    <a:pt x="4229285" y="2825575"/>
                  </a:lnTo>
                  <a:cubicBezTo>
                    <a:pt x="4143914" y="2999682"/>
                    <a:pt x="4201739" y="3584894"/>
                    <a:pt x="4205088" y="4097360"/>
                  </a:cubicBezTo>
                  <a:cubicBezTo>
                    <a:pt x="2882250" y="4070637"/>
                    <a:pt x="1349709" y="4126441"/>
                    <a:pt x="26871" y="4099718"/>
                  </a:cubicBezTo>
                  <a:lnTo>
                    <a:pt x="777" y="4056099"/>
                  </a:lnTo>
                  <a:close/>
                </a:path>
              </a:pathLst>
            </a:cu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96934" y="519997"/>
              <a:ext cx="2963316" cy="338554"/>
            </a:xfrm>
            <a:prstGeom prst="rect">
              <a:avLst/>
            </a:prstGeom>
            <a:noFill/>
          </p:spPr>
          <p:txBody>
            <a:bodyPr wrap="square" rtlCol="0">
              <a:spAutoFit/>
            </a:bodyPr>
            <a:lstStyle/>
            <a:p>
              <a:pPr algn="ctr"/>
              <a:r>
                <a:rPr lang="en-US" sz="1600" b="1" dirty="0" smtClean="0">
                  <a:solidFill>
                    <a:srgbClr val="7030A0"/>
                  </a:solidFill>
                </a:rPr>
                <a:t>USER MODE HVMI</a:t>
              </a:r>
              <a:endParaRPr lang="en-US" sz="1600" b="1" dirty="0">
                <a:solidFill>
                  <a:srgbClr val="7030A0"/>
                </a:solidFill>
              </a:endParaRPr>
            </a:p>
          </p:txBody>
        </p:sp>
      </p:grpSp>
    </p:spTree>
    <p:extLst>
      <p:ext uri="{BB962C8B-B14F-4D97-AF65-F5344CB8AC3E}">
        <p14:creationId xmlns:p14="http://schemas.microsoft.com/office/powerpoint/2010/main" val="1589115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226560" y="806028"/>
            <a:ext cx="4267734" cy="3326650"/>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r>
              <a:rPr lang="en-US" sz="3600" dirty="0">
                <a:latin typeface="+mn-lt"/>
              </a:rPr>
              <a:t>DEMO</a:t>
            </a:r>
          </a:p>
          <a:p>
            <a:pPr marL="342900" indent="-342900">
              <a:buFont typeface="Arial" panose="020B0604020202020204" pitchFamily="34" charset="0"/>
              <a:buChar char="•"/>
            </a:pPr>
            <a:endParaRPr lang="en-US" sz="2400" dirty="0"/>
          </a:p>
          <a:p>
            <a:r>
              <a:rPr lang="en-US" sz="2400" dirty="0" smtClean="0">
                <a:solidFill>
                  <a:schemeClr val="bg2"/>
                </a:solidFill>
                <a:latin typeface="+mn-lt"/>
              </a:rPr>
              <a:t>Xen</a:t>
            </a:r>
            <a:r>
              <a:rPr lang="en-US" sz="2400" baseline="30000" dirty="0" smtClean="0">
                <a:solidFill>
                  <a:schemeClr val="bg2"/>
                </a:solidFill>
                <a:latin typeface="+mn-lt"/>
              </a:rPr>
              <a:t>*</a:t>
            </a:r>
            <a:r>
              <a:rPr lang="en-US" sz="2400" dirty="0" smtClean="0">
                <a:solidFill>
                  <a:schemeClr val="bg2"/>
                </a:solidFill>
                <a:latin typeface="+mn-lt"/>
              </a:rPr>
              <a:t> </a:t>
            </a:r>
            <a:r>
              <a:rPr lang="en-US" sz="2400" dirty="0">
                <a:solidFill>
                  <a:schemeClr val="bg2"/>
                </a:solidFill>
                <a:latin typeface="+mn-lt"/>
              </a:rPr>
              <a:t>+ </a:t>
            </a:r>
            <a:r>
              <a:rPr lang="en-US" sz="2400" dirty="0" smtClean="0">
                <a:solidFill>
                  <a:schemeClr val="bg2"/>
                </a:solidFill>
                <a:latin typeface="+mn-lt"/>
              </a:rPr>
              <a:t>hardware-accelerated </a:t>
            </a:r>
            <a:r>
              <a:rPr lang="en-US" sz="2400" dirty="0">
                <a:solidFill>
                  <a:schemeClr val="bg2"/>
                </a:solidFill>
                <a:latin typeface="+mn-lt"/>
              </a:rPr>
              <a:t>VM introspection</a:t>
            </a:r>
            <a:br>
              <a:rPr lang="en-US" sz="2400" dirty="0">
                <a:solidFill>
                  <a:schemeClr val="bg2"/>
                </a:solidFill>
                <a:latin typeface="+mn-lt"/>
              </a:rPr>
            </a:br>
            <a:r>
              <a:rPr lang="en-US" sz="1800" dirty="0">
                <a:solidFill>
                  <a:schemeClr val="bg2"/>
                </a:solidFill>
                <a:latin typeface="+mn-lt"/>
              </a:rPr>
              <a:t>Addressing evasive malware</a:t>
            </a:r>
          </a:p>
          <a:p>
            <a:pPr marL="342900" indent="-342900">
              <a:buFont typeface="Arial" panose="020B0604020202020204" pitchFamily="34" charset="0"/>
              <a:buChar char="•"/>
            </a:pPr>
            <a:endParaRPr lang="en-US" sz="1800" dirty="0">
              <a:solidFill>
                <a:schemeClr val="bg2"/>
              </a:solidFill>
              <a:latin typeface="+mn-lt"/>
            </a:endParaRPr>
          </a:p>
          <a:p>
            <a:pPr marL="342900" indent="-342900">
              <a:buFont typeface="Arial" panose="020B0604020202020204" pitchFamily="34" charset="0"/>
              <a:buChar char="•"/>
            </a:pPr>
            <a:endParaRPr lang="en-US" sz="1800" dirty="0">
              <a:solidFill>
                <a:schemeClr val="bg2"/>
              </a:solidFill>
              <a:latin typeface="+mn-lt"/>
            </a:endParaRPr>
          </a:p>
          <a:p>
            <a:r>
              <a:rPr lang="en-US" sz="2400" dirty="0" smtClean="0">
                <a:solidFill>
                  <a:schemeClr val="bg2"/>
                </a:solidFill>
                <a:latin typeface="+mn-lt"/>
              </a:rPr>
              <a:t>Xen </a:t>
            </a:r>
            <a:r>
              <a:rPr lang="en-US" sz="2400" dirty="0">
                <a:solidFill>
                  <a:schemeClr val="bg2"/>
                </a:solidFill>
                <a:latin typeface="+mn-lt"/>
              </a:rPr>
              <a:t>+ </a:t>
            </a:r>
            <a:r>
              <a:rPr lang="en-US" sz="2400" dirty="0" smtClean="0">
                <a:solidFill>
                  <a:schemeClr val="bg2"/>
                </a:solidFill>
                <a:latin typeface="+mn-lt"/>
              </a:rPr>
              <a:t>Bitdefender</a:t>
            </a:r>
            <a:r>
              <a:rPr lang="en-US" sz="2400" baseline="30000" dirty="0" smtClean="0">
                <a:solidFill>
                  <a:schemeClr val="bg2"/>
                </a:solidFill>
                <a:latin typeface="+mn-lt"/>
              </a:rPr>
              <a:t>*</a:t>
            </a:r>
            <a:r>
              <a:rPr lang="en-US" sz="2400" dirty="0" smtClean="0">
                <a:solidFill>
                  <a:schemeClr val="bg2"/>
                </a:solidFill>
                <a:latin typeface="+mn-lt"/>
              </a:rPr>
              <a:t> </a:t>
            </a:r>
            <a:r>
              <a:rPr lang="en-US" sz="2400" dirty="0">
                <a:solidFill>
                  <a:schemeClr val="bg2"/>
                </a:solidFill>
                <a:latin typeface="+mn-lt"/>
              </a:rPr>
              <a:t>HVMI</a:t>
            </a:r>
            <a:br>
              <a:rPr lang="en-US" sz="2400" dirty="0">
                <a:solidFill>
                  <a:schemeClr val="bg2"/>
                </a:solidFill>
                <a:latin typeface="+mn-lt"/>
              </a:rPr>
            </a:br>
            <a:r>
              <a:rPr lang="en-US" sz="1800" dirty="0">
                <a:solidFill>
                  <a:schemeClr val="bg2"/>
                </a:solidFill>
                <a:latin typeface="+mn-lt"/>
              </a:rPr>
              <a:t>User mode </a:t>
            </a:r>
            <a:r>
              <a:rPr lang="en-US" sz="1800" dirty="0" smtClean="0">
                <a:solidFill>
                  <a:schemeClr val="bg2"/>
                </a:solidFill>
                <a:latin typeface="+mn-lt"/>
              </a:rPr>
              <a:t>introspection &amp; flexibility</a:t>
            </a:r>
            <a:endParaRPr lang="en-US" sz="2000" dirty="0">
              <a:solidFill>
                <a:schemeClr val="bg2"/>
              </a:solidFill>
              <a:latin typeface="+mn-lt"/>
            </a:endParaRPr>
          </a:p>
        </p:txBody>
      </p:sp>
    </p:spTree>
    <p:extLst>
      <p:ext uri="{BB962C8B-B14F-4D97-AF65-F5344CB8AC3E}">
        <p14:creationId xmlns:p14="http://schemas.microsoft.com/office/powerpoint/2010/main" val="47786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Speedup Achieved via CPU acceleration #VE</a:t>
            </a:r>
            <a:endParaRPr lang="en-US" dirty="0"/>
          </a:p>
        </p:txBody>
      </p:sp>
      <p:sp>
        <p:nvSpPr>
          <p:cNvPr id="7" name="Content Placeholder 6"/>
          <p:cNvSpPr>
            <a:spLocks noGrp="1"/>
          </p:cNvSpPr>
          <p:nvPr>
            <p:ph idx="1"/>
          </p:nvPr>
        </p:nvSpPr>
        <p:spPr>
          <a:xfrm>
            <a:off x="4781862" y="960262"/>
            <a:ext cx="4212236" cy="1753850"/>
          </a:xfrm>
        </p:spPr>
        <p:txBody>
          <a:bodyPr/>
          <a:lstStyle/>
          <a:p>
            <a:r>
              <a:rPr lang="en-US" sz="1800" dirty="0" smtClean="0"/>
              <a:t>Overall 15-20</a:t>
            </a:r>
            <a:r>
              <a:rPr lang="en-US" sz="1800" dirty="0"/>
              <a:t>% </a:t>
            </a:r>
            <a:r>
              <a:rPr lang="en-US" sz="1800" dirty="0" smtClean="0"/>
              <a:t>faster process </a:t>
            </a:r>
            <a:r>
              <a:rPr lang="en-US" sz="1800" dirty="0"/>
              <a:t>startup </a:t>
            </a:r>
            <a:r>
              <a:rPr lang="en-US" sz="1800" dirty="0" smtClean="0"/>
              <a:t>with #VE handler based HVMI</a:t>
            </a:r>
          </a:p>
          <a:p>
            <a:r>
              <a:rPr lang="en-US" sz="1800" dirty="0" smtClean="0"/>
              <a:t>Overall 10% faster process execution with #VE handler based HVMI</a:t>
            </a:r>
            <a:endParaRPr lang="en-US" sz="1800" dirty="0"/>
          </a:p>
        </p:txBody>
      </p:sp>
      <p:sp>
        <p:nvSpPr>
          <p:cNvPr id="8" name="Rectangle 7"/>
          <p:cNvSpPr/>
          <p:nvPr/>
        </p:nvSpPr>
        <p:spPr>
          <a:xfrm>
            <a:off x="7224062" y="2598696"/>
            <a:ext cx="1770036" cy="230832"/>
          </a:xfrm>
          <a:prstGeom prst="rect">
            <a:avLst/>
          </a:prstGeom>
        </p:spPr>
        <p:txBody>
          <a:bodyPr wrap="none">
            <a:spAutoFit/>
          </a:bodyPr>
          <a:lstStyle/>
          <a:p>
            <a:r>
              <a:rPr lang="en-US" sz="900" dirty="0">
                <a:solidFill>
                  <a:schemeClr val="bg2"/>
                </a:solidFill>
              </a:rPr>
              <a:t>S</a:t>
            </a:r>
            <a:r>
              <a:rPr lang="en-US" sz="900" dirty="0" smtClean="0">
                <a:solidFill>
                  <a:schemeClr val="bg2"/>
                </a:solidFill>
              </a:rPr>
              <a:t>ource: Bitdefender</a:t>
            </a:r>
            <a:r>
              <a:rPr lang="en-US" sz="900" baseline="30000" dirty="0" smtClean="0">
                <a:solidFill>
                  <a:schemeClr val="bg2"/>
                </a:solidFill>
              </a:rPr>
              <a:t>* </a:t>
            </a:r>
            <a:r>
              <a:rPr lang="en-US" sz="900" dirty="0" smtClean="0">
                <a:solidFill>
                  <a:schemeClr val="bg2"/>
                </a:solidFill>
              </a:rPr>
              <a:t> analysis</a:t>
            </a:r>
            <a:endParaRPr lang="en-US" sz="900" dirty="0">
              <a:solidFill>
                <a:schemeClr val="bg2"/>
              </a:solidFill>
            </a:endParaRPr>
          </a:p>
        </p:txBody>
      </p:sp>
      <p:graphicFrame>
        <p:nvGraphicFramePr>
          <p:cNvPr id="4" name="Chart 3"/>
          <p:cNvGraphicFramePr/>
          <p:nvPr>
            <p:extLst/>
          </p:nvPr>
        </p:nvGraphicFramePr>
        <p:xfrm>
          <a:off x="262328" y="801974"/>
          <a:ext cx="4332157" cy="290059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94209" y="4024859"/>
            <a:ext cx="7937955" cy="584775"/>
          </a:xfrm>
          <a:prstGeom prst="rect">
            <a:avLst/>
          </a:prstGeom>
          <a:noFill/>
        </p:spPr>
        <p:txBody>
          <a:bodyPr wrap="square" rtlCol="0">
            <a:spAutoFit/>
          </a:bodyPr>
          <a:lstStyle/>
          <a:p>
            <a:r>
              <a:rPr lang="en-US" sz="3200" dirty="0" smtClean="0">
                <a:solidFill>
                  <a:srgbClr val="FF0000"/>
                </a:solidFill>
              </a:rPr>
              <a:t>TBD: disclaimer</a:t>
            </a:r>
            <a:endParaRPr lang="en-US" sz="3200" dirty="0">
              <a:solidFill>
                <a:srgbClr val="FF0000"/>
              </a:solidFill>
            </a:endParaRPr>
          </a:p>
        </p:txBody>
      </p:sp>
    </p:spTree>
    <p:extLst>
      <p:ext uri="{BB962C8B-B14F-4D97-AF65-F5344CB8AC3E}">
        <p14:creationId xmlns:p14="http://schemas.microsoft.com/office/powerpoint/2010/main" val="2414994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 Areas for Future HVMI Improvements</a:t>
            </a:r>
            <a:endParaRPr lang="en-US" dirty="0"/>
          </a:p>
        </p:txBody>
      </p:sp>
      <p:sp>
        <p:nvSpPr>
          <p:cNvPr id="5" name="Content Placeholder 4"/>
          <p:cNvSpPr>
            <a:spLocks noGrp="1"/>
          </p:cNvSpPr>
          <p:nvPr>
            <p:ph idx="1"/>
          </p:nvPr>
        </p:nvSpPr>
        <p:spPr/>
        <p:txBody>
          <a:bodyPr/>
          <a:lstStyle/>
          <a:p>
            <a:pPr>
              <a:lnSpc>
                <a:spcPct val="120000"/>
              </a:lnSpc>
            </a:pPr>
            <a:r>
              <a:rPr lang="en-US" sz="2400" dirty="0" smtClean="0"/>
              <a:t>There are areas where introspection can be improved, like</a:t>
            </a:r>
          </a:p>
          <a:p>
            <a:pPr lvl="1">
              <a:lnSpc>
                <a:spcPct val="120000"/>
              </a:lnSpc>
            </a:pPr>
            <a:r>
              <a:rPr lang="en-US" sz="2000" dirty="0" smtClean="0"/>
              <a:t>A/D bit updates by CPU page-walker generates a lot of not-needed VMexits, especially when doing user-mode introspection</a:t>
            </a:r>
            <a:endParaRPr lang="en-US" sz="2000" dirty="0"/>
          </a:p>
          <a:p>
            <a:pPr lvl="1">
              <a:lnSpc>
                <a:spcPct val="120000"/>
              </a:lnSpc>
            </a:pPr>
            <a:r>
              <a:rPr lang="en-US" sz="2000" dirty="0" smtClean="0"/>
              <a:t>Memory monitoring is done on 4K page granularity – this generates a lot of not-needed VMexits</a:t>
            </a:r>
          </a:p>
          <a:p>
            <a:pPr lvl="1">
              <a:lnSpc>
                <a:spcPct val="120000"/>
              </a:lnSpc>
            </a:pPr>
            <a:r>
              <a:rPr lang="en-US" sz="2000" dirty="0" smtClean="0"/>
              <a:t>Better decode capabilities – a lot of VMexits on same instructions</a:t>
            </a:r>
            <a:endParaRPr lang="en-US" sz="2000" dirty="0"/>
          </a:p>
          <a:p>
            <a:pPr>
              <a:lnSpc>
                <a:spcPct val="120000"/>
              </a:lnSpc>
            </a:pPr>
            <a:r>
              <a:rPr lang="en-US" sz="2400" dirty="0" smtClean="0"/>
              <a:t>Technical feedback on these and other areas are welcome</a:t>
            </a:r>
            <a:endParaRPr lang="en-US" dirty="0"/>
          </a:p>
        </p:txBody>
      </p:sp>
      <p:pic>
        <p:nvPicPr>
          <p:cNvPr id="6" name="Picture 5"/>
          <p:cNvPicPr>
            <a:picLocks noChangeAspect="1"/>
          </p:cNvPicPr>
          <p:nvPr/>
        </p:nvPicPr>
        <p:blipFill>
          <a:blip r:embed="rId2"/>
          <a:stretch>
            <a:fillRect/>
          </a:stretch>
        </p:blipFill>
        <p:spPr>
          <a:xfrm>
            <a:off x="591186" y="4020850"/>
            <a:ext cx="4393032" cy="374170"/>
          </a:xfrm>
          <a:prstGeom prst="rect">
            <a:avLst/>
          </a:prstGeom>
        </p:spPr>
      </p:pic>
    </p:spTree>
    <p:extLst>
      <p:ext uri="{BB962C8B-B14F-4D97-AF65-F5344CB8AC3E}">
        <p14:creationId xmlns:p14="http://schemas.microsoft.com/office/powerpoint/2010/main" val="2666992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4209" y="205979"/>
            <a:ext cx="8878908" cy="538114"/>
          </a:xfrm>
        </p:spPr>
        <p:txBody>
          <a:bodyPr/>
          <a:lstStyle/>
          <a:p>
            <a:r>
              <a:rPr lang="en-US" dirty="0" smtClean="0"/>
              <a:t>Frequency of A/D Write Events (by CPU Page-Walk)</a:t>
            </a:r>
            <a:endParaRPr lang="en-US" dirty="0"/>
          </a:p>
        </p:txBody>
      </p:sp>
      <p:sp>
        <p:nvSpPr>
          <p:cNvPr id="9" name="Rectangle 8"/>
          <p:cNvSpPr/>
          <p:nvPr/>
        </p:nvSpPr>
        <p:spPr>
          <a:xfrm>
            <a:off x="6271773" y="4813035"/>
            <a:ext cx="1694695" cy="230832"/>
          </a:xfrm>
          <a:prstGeom prst="rect">
            <a:avLst/>
          </a:prstGeom>
        </p:spPr>
        <p:txBody>
          <a:bodyPr wrap="none">
            <a:spAutoFit/>
          </a:bodyPr>
          <a:lstStyle/>
          <a:p>
            <a:r>
              <a:rPr lang="en-US" sz="900" dirty="0">
                <a:solidFill>
                  <a:schemeClr val="bg2"/>
                </a:solidFill>
              </a:rPr>
              <a:t>S</a:t>
            </a:r>
            <a:r>
              <a:rPr lang="en-US" sz="900" dirty="0" smtClean="0">
                <a:solidFill>
                  <a:schemeClr val="bg2"/>
                </a:solidFill>
              </a:rPr>
              <a:t>ource: Bitdefender</a:t>
            </a:r>
            <a:r>
              <a:rPr lang="en-US" sz="900" baseline="30000" dirty="0" smtClean="0">
                <a:solidFill>
                  <a:schemeClr val="bg2"/>
                </a:solidFill>
              </a:rPr>
              <a:t>*</a:t>
            </a:r>
            <a:r>
              <a:rPr lang="en-US" sz="900" dirty="0" smtClean="0">
                <a:solidFill>
                  <a:schemeClr val="bg2"/>
                </a:solidFill>
              </a:rPr>
              <a:t> analysis</a:t>
            </a:r>
            <a:endParaRPr lang="en-US" sz="900" dirty="0">
              <a:solidFill>
                <a:schemeClr val="bg2"/>
              </a:solidFill>
            </a:endParaRPr>
          </a:p>
        </p:txBody>
      </p:sp>
      <p:pic>
        <p:nvPicPr>
          <p:cNvPr id="3" name="Picture 2"/>
          <p:cNvPicPr>
            <a:picLocks noChangeAspect="1"/>
          </p:cNvPicPr>
          <p:nvPr/>
        </p:nvPicPr>
        <p:blipFill>
          <a:blip r:embed="rId2"/>
          <a:stretch>
            <a:fillRect/>
          </a:stretch>
        </p:blipFill>
        <p:spPr>
          <a:xfrm>
            <a:off x="1224116" y="833415"/>
            <a:ext cx="6756579" cy="1994281"/>
          </a:xfrm>
          <a:prstGeom prst="rect">
            <a:avLst/>
          </a:prstGeom>
        </p:spPr>
      </p:pic>
      <p:pic>
        <p:nvPicPr>
          <p:cNvPr id="4" name="Picture 3"/>
          <p:cNvPicPr>
            <a:picLocks noChangeAspect="1"/>
          </p:cNvPicPr>
          <p:nvPr/>
        </p:nvPicPr>
        <p:blipFill>
          <a:blip r:embed="rId3"/>
          <a:stretch>
            <a:fillRect/>
          </a:stretch>
        </p:blipFill>
        <p:spPr>
          <a:xfrm>
            <a:off x="1351037" y="2783064"/>
            <a:ext cx="6629658" cy="1994281"/>
          </a:xfrm>
          <a:prstGeom prst="rect">
            <a:avLst/>
          </a:prstGeom>
        </p:spPr>
      </p:pic>
      <p:sp>
        <p:nvSpPr>
          <p:cNvPr id="12" name="Rectangle 11"/>
          <p:cNvSpPr/>
          <p:nvPr/>
        </p:nvSpPr>
        <p:spPr bwMode="auto">
          <a:xfrm>
            <a:off x="1" y="934420"/>
            <a:ext cx="1351036" cy="1213357"/>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200" b="1" dirty="0" smtClean="0">
                <a:solidFill>
                  <a:schemeClr val="bg2"/>
                </a:solidFill>
                <a:cs typeface="Arial" charset="0"/>
              </a:rPr>
              <a:t>VMexits due to EPT violation induced by CPU</a:t>
            </a:r>
            <a:br>
              <a:rPr lang="en-US" sz="1200" b="1" dirty="0" smtClean="0">
                <a:solidFill>
                  <a:schemeClr val="bg2"/>
                </a:solidFill>
                <a:cs typeface="Arial" charset="0"/>
              </a:rPr>
            </a:br>
            <a:r>
              <a:rPr lang="en-US" sz="1200" b="1" dirty="0" smtClean="0">
                <a:solidFill>
                  <a:schemeClr val="bg2"/>
                </a:solidFill>
                <a:cs typeface="Arial" charset="0"/>
              </a:rPr>
              <a:t>page-walker updates of guest A/D bits</a:t>
            </a:r>
            <a:endParaRPr lang="en-US" sz="1200" b="1" baseline="0" dirty="0">
              <a:solidFill>
                <a:schemeClr val="bg2"/>
              </a:solidFill>
              <a:cs typeface="Arial" charset="0"/>
            </a:endParaRPr>
          </a:p>
        </p:txBody>
      </p:sp>
      <p:sp>
        <p:nvSpPr>
          <p:cNvPr id="13" name="Rectangle 12"/>
          <p:cNvSpPr/>
          <p:nvPr/>
        </p:nvSpPr>
        <p:spPr bwMode="auto">
          <a:xfrm>
            <a:off x="7828300" y="934420"/>
            <a:ext cx="1244817" cy="1241263"/>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algn="ctr" defTabSz="914400" fontAlgn="base">
              <a:lnSpc>
                <a:spcPct val="95000"/>
              </a:lnSpc>
              <a:spcBef>
                <a:spcPct val="30000"/>
              </a:spcBef>
              <a:spcAft>
                <a:spcPct val="0"/>
              </a:spcAft>
              <a:buClr>
                <a:schemeClr val="tx1"/>
              </a:buClr>
            </a:pPr>
            <a:r>
              <a:rPr lang="en-US" sz="1200" b="1" dirty="0">
                <a:solidFill>
                  <a:srgbClr val="00B0F0"/>
                </a:solidFill>
                <a:cs typeface="Arial" charset="0"/>
              </a:rPr>
              <a:t>Typical office applications workload</a:t>
            </a:r>
          </a:p>
          <a:p>
            <a:pPr algn="ctr" defTabSz="914400" fontAlgn="base">
              <a:lnSpc>
                <a:spcPct val="95000"/>
              </a:lnSpc>
              <a:spcBef>
                <a:spcPct val="30000"/>
              </a:spcBef>
              <a:spcAft>
                <a:spcPct val="0"/>
              </a:spcAft>
              <a:buClr>
                <a:schemeClr val="tx1"/>
              </a:buClr>
            </a:pPr>
            <a:r>
              <a:rPr lang="en-US" sz="1000" b="1" dirty="0">
                <a:solidFill>
                  <a:srgbClr val="00B0F0"/>
                </a:solidFill>
                <a:cs typeface="Arial" charset="0"/>
              </a:rPr>
              <a:t>(e.g. web browsing, document editing, …)</a:t>
            </a:r>
          </a:p>
        </p:txBody>
      </p:sp>
      <p:sp>
        <p:nvSpPr>
          <p:cNvPr id="14" name="Rectangle 13"/>
          <p:cNvSpPr/>
          <p:nvPr/>
        </p:nvSpPr>
        <p:spPr bwMode="auto">
          <a:xfrm>
            <a:off x="1" y="2827696"/>
            <a:ext cx="1351036" cy="1213357"/>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200" b="1" dirty="0" smtClean="0">
                <a:solidFill>
                  <a:schemeClr val="bg2"/>
                </a:solidFill>
                <a:cs typeface="Arial" charset="0"/>
              </a:rPr>
              <a:t>Percentage of A/D bit update generated EPT violations out of all violations</a:t>
            </a:r>
            <a:endParaRPr lang="en-US" sz="1200" b="1" baseline="0" dirty="0">
              <a:solidFill>
                <a:schemeClr val="bg2"/>
              </a:solidFill>
              <a:cs typeface="Arial" charset="0"/>
            </a:endParaRPr>
          </a:p>
        </p:txBody>
      </p:sp>
    </p:spTree>
    <p:extLst>
      <p:ext uri="{BB962C8B-B14F-4D97-AF65-F5344CB8AC3E}">
        <p14:creationId xmlns:p14="http://schemas.microsoft.com/office/powerpoint/2010/main" val="1760314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4209" y="205979"/>
            <a:ext cx="8878908" cy="538114"/>
          </a:xfrm>
        </p:spPr>
        <p:txBody>
          <a:bodyPr/>
          <a:lstStyle/>
          <a:p>
            <a:r>
              <a:rPr lang="en-US" dirty="0" smtClean="0"/>
              <a:t>Frequency of A/D Write Events (by CPU Page-Walk)</a:t>
            </a:r>
            <a:endParaRPr lang="en-US" dirty="0"/>
          </a:p>
        </p:txBody>
      </p:sp>
      <p:sp>
        <p:nvSpPr>
          <p:cNvPr id="9" name="Rectangle 8"/>
          <p:cNvSpPr/>
          <p:nvPr/>
        </p:nvSpPr>
        <p:spPr>
          <a:xfrm>
            <a:off x="6271773" y="4813035"/>
            <a:ext cx="1741182" cy="230832"/>
          </a:xfrm>
          <a:prstGeom prst="rect">
            <a:avLst/>
          </a:prstGeom>
        </p:spPr>
        <p:txBody>
          <a:bodyPr wrap="none">
            <a:spAutoFit/>
          </a:bodyPr>
          <a:lstStyle/>
          <a:p>
            <a:r>
              <a:rPr lang="en-US" sz="900" dirty="0" smtClean="0">
                <a:solidFill>
                  <a:schemeClr val="bg2"/>
                </a:solidFill>
              </a:rPr>
              <a:t>Source: Bitdefender</a:t>
            </a:r>
            <a:r>
              <a:rPr lang="en-US" sz="900" baseline="30000" dirty="0" smtClean="0">
                <a:solidFill>
                  <a:schemeClr val="bg2"/>
                </a:solidFill>
              </a:rPr>
              <a:t>*</a:t>
            </a:r>
            <a:r>
              <a:rPr lang="en-US" sz="900" dirty="0" smtClean="0">
                <a:solidFill>
                  <a:schemeClr val="bg2"/>
                </a:solidFill>
              </a:rPr>
              <a:t> analysis</a:t>
            </a:r>
            <a:endParaRPr lang="en-US" sz="900" dirty="0">
              <a:solidFill>
                <a:schemeClr val="bg2"/>
              </a:solidFill>
            </a:endParaRPr>
          </a:p>
        </p:txBody>
      </p:sp>
      <p:sp>
        <p:nvSpPr>
          <p:cNvPr id="14" name="Rectangle 13"/>
          <p:cNvSpPr/>
          <p:nvPr/>
        </p:nvSpPr>
        <p:spPr bwMode="auto">
          <a:xfrm>
            <a:off x="0" y="2827696"/>
            <a:ext cx="1351037" cy="1213357"/>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200" b="1" dirty="0" smtClean="0">
                <a:solidFill>
                  <a:schemeClr val="bg2"/>
                </a:solidFill>
                <a:cs typeface="Arial" charset="0"/>
              </a:rPr>
              <a:t>Percentage of A/D bit update generated EPT violations out of all violations</a:t>
            </a:r>
            <a:endParaRPr lang="en-US" sz="1200" b="1" baseline="0" dirty="0">
              <a:solidFill>
                <a:schemeClr val="bg2"/>
              </a:solidFill>
              <a:cs typeface="Arial" charset="0"/>
            </a:endParaRPr>
          </a:p>
        </p:txBody>
      </p:sp>
      <p:pic>
        <p:nvPicPr>
          <p:cNvPr id="15" name="Picture 14"/>
          <p:cNvPicPr>
            <a:picLocks noChangeAspect="1"/>
          </p:cNvPicPr>
          <p:nvPr/>
        </p:nvPicPr>
        <p:blipFill>
          <a:blip r:embed="rId2"/>
          <a:stretch>
            <a:fillRect/>
          </a:stretch>
        </p:blipFill>
        <p:spPr>
          <a:xfrm>
            <a:off x="1351037" y="2783064"/>
            <a:ext cx="6629658" cy="1994281"/>
          </a:xfrm>
          <a:prstGeom prst="rect">
            <a:avLst/>
          </a:prstGeom>
        </p:spPr>
      </p:pic>
      <p:pic>
        <p:nvPicPr>
          <p:cNvPr id="16" name="Picture 15"/>
          <p:cNvPicPr>
            <a:picLocks noChangeAspect="1"/>
          </p:cNvPicPr>
          <p:nvPr/>
        </p:nvPicPr>
        <p:blipFill>
          <a:blip r:embed="rId3"/>
          <a:stretch>
            <a:fillRect/>
          </a:stretch>
        </p:blipFill>
        <p:spPr>
          <a:xfrm>
            <a:off x="1176671" y="826327"/>
            <a:ext cx="6804024" cy="1994281"/>
          </a:xfrm>
          <a:prstGeom prst="rect">
            <a:avLst/>
          </a:prstGeom>
        </p:spPr>
      </p:pic>
      <p:sp>
        <p:nvSpPr>
          <p:cNvPr id="13" name="Rectangle 12"/>
          <p:cNvSpPr/>
          <p:nvPr/>
        </p:nvSpPr>
        <p:spPr bwMode="auto">
          <a:xfrm>
            <a:off x="7828300" y="934420"/>
            <a:ext cx="1244817" cy="2687738"/>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rgbClr val="00B0F0"/>
                </a:solidFill>
                <a:cs typeface="Arial" charset="0"/>
              </a:rPr>
              <a:t>Typical office</a:t>
            </a:r>
            <a:r>
              <a:rPr kumimoji="0" lang="en-US" sz="1200" b="1" i="0" u="none" strike="noStrike" cap="none" normalizeH="0" dirty="0" smtClean="0">
                <a:ln>
                  <a:noFill/>
                </a:ln>
                <a:solidFill>
                  <a:srgbClr val="00B0F0"/>
                </a:solidFill>
                <a:cs typeface="Arial" charset="0"/>
              </a:rPr>
              <a:t> applications workload</a:t>
            </a: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000" b="1" dirty="0" smtClean="0">
                <a:solidFill>
                  <a:srgbClr val="00B0F0"/>
                </a:solidFill>
                <a:cs typeface="Arial" charset="0"/>
              </a:rPr>
              <a:t>(e.g. web browsing, document editing, …)</a:t>
            </a: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lang="en-US" sz="1000" b="1" baseline="0" dirty="0">
              <a:solidFill>
                <a:srgbClr val="00B0F0"/>
              </a:solidFill>
              <a:cs typeface="Arial" charset="0"/>
            </a:endParaRP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lang="en-US" sz="1000" b="1" dirty="0" smtClean="0">
              <a:solidFill>
                <a:srgbClr val="00B0F0"/>
              </a:solidFill>
              <a:cs typeface="Arial" charset="0"/>
            </a:endParaRP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200" b="1" baseline="0" dirty="0" smtClean="0">
                <a:solidFill>
                  <a:srgbClr val="FF0000"/>
                </a:solidFill>
                <a:cs typeface="Arial" charset="0"/>
              </a:rPr>
              <a:t>Heavy memory workload</a:t>
            </a: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000" b="1" dirty="0" smtClean="0">
                <a:solidFill>
                  <a:srgbClr val="FF0000"/>
                </a:solidFill>
                <a:cs typeface="Arial" charset="0"/>
              </a:rPr>
              <a:t>(e.g. intensive allocations, frequent process starts, …)</a:t>
            </a:r>
            <a:endParaRPr lang="en-US" sz="1000" b="1" baseline="0" dirty="0">
              <a:solidFill>
                <a:srgbClr val="FF0000"/>
              </a:solidFill>
              <a:cs typeface="Arial" charset="0"/>
            </a:endParaRPr>
          </a:p>
        </p:txBody>
      </p:sp>
      <p:sp>
        <p:nvSpPr>
          <p:cNvPr id="12" name="Rectangle 11"/>
          <p:cNvSpPr/>
          <p:nvPr/>
        </p:nvSpPr>
        <p:spPr bwMode="auto">
          <a:xfrm>
            <a:off x="1" y="934420"/>
            <a:ext cx="1351036" cy="1213357"/>
          </a:xfrm>
          <a:prstGeom prst="rect">
            <a:avLst/>
          </a:prstGeom>
          <a:no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200" b="1" dirty="0" smtClean="0">
                <a:solidFill>
                  <a:schemeClr val="bg2"/>
                </a:solidFill>
                <a:cs typeface="Arial" charset="0"/>
              </a:rPr>
              <a:t>VMexits due to EPT violation induced by CPU</a:t>
            </a:r>
            <a:br>
              <a:rPr lang="en-US" sz="1200" b="1" dirty="0" smtClean="0">
                <a:solidFill>
                  <a:schemeClr val="bg2"/>
                </a:solidFill>
                <a:cs typeface="Arial" charset="0"/>
              </a:rPr>
            </a:br>
            <a:r>
              <a:rPr lang="en-US" sz="1200" b="1" dirty="0" smtClean="0">
                <a:solidFill>
                  <a:schemeClr val="bg2"/>
                </a:solidFill>
                <a:cs typeface="Arial" charset="0"/>
              </a:rPr>
              <a:t>page-walker updates of guest A/D bits</a:t>
            </a:r>
            <a:endParaRPr lang="en-US" sz="1200" b="1" baseline="0" dirty="0">
              <a:solidFill>
                <a:schemeClr val="bg2"/>
              </a:solidFill>
              <a:cs typeface="Arial" charset="0"/>
            </a:endParaRPr>
          </a:p>
        </p:txBody>
      </p:sp>
    </p:spTree>
    <p:extLst>
      <p:ext uri="{BB962C8B-B14F-4D97-AF65-F5344CB8AC3E}">
        <p14:creationId xmlns:p14="http://schemas.microsoft.com/office/powerpoint/2010/main" val="4113996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2556" y="744093"/>
            <a:ext cx="7244850" cy="4137086"/>
          </a:xfrm>
          <a:prstGeom prst="rect">
            <a:avLst/>
          </a:prstGeom>
        </p:spPr>
      </p:pic>
      <p:sp>
        <p:nvSpPr>
          <p:cNvPr id="2" name="Title 1"/>
          <p:cNvSpPr>
            <a:spLocks noGrp="1"/>
          </p:cNvSpPr>
          <p:nvPr>
            <p:ph type="title"/>
          </p:nvPr>
        </p:nvSpPr>
        <p:spPr/>
        <p:txBody>
          <a:bodyPr/>
          <a:lstStyle/>
          <a:p>
            <a:r>
              <a:rPr lang="en-US" sz="2400" dirty="0" smtClean="0"/>
              <a:t>Potential Improvements of Fine-grain Memory Monitoring</a:t>
            </a:r>
            <a:endParaRPr lang="en-US" sz="2400" dirty="0"/>
          </a:p>
        </p:txBody>
      </p:sp>
      <p:sp>
        <p:nvSpPr>
          <p:cNvPr id="6" name="Rectangle 5"/>
          <p:cNvSpPr/>
          <p:nvPr/>
        </p:nvSpPr>
        <p:spPr>
          <a:xfrm>
            <a:off x="7222752" y="3989601"/>
            <a:ext cx="1694695" cy="230832"/>
          </a:xfrm>
          <a:prstGeom prst="rect">
            <a:avLst/>
          </a:prstGeom>
        </p:spPr>
        <p:txBody>
          <a:bodyPr wrap="none">
            <a:spAutoFit/>
          </a:bodyPr>
          <a:lstStyle/>
          <a:p>
            <a:r>
              <a:rPr lang="en-US" sz="900" dirty="0">
                <a:solidFill>
                  <a:schemeClr val="bg2"/>
                </a:solidFill>
              </a:rPr>
              <a:t>S</a:t>
            </a:r>
            <a:r>
              <a:rPr lang="en-US" sz="900" dirty="0" smtClean="0">
                <a:solidFill>
                  <a:schemeClr val="bg2"/>
                </a:solidFill>
              </a:rPr>
              <a:t>ource: Bitdefender</a:t>
            </a:r>
            <a:r>
              <a:rPr lang="en-US" sz="900" baseline="30000" dirty="0" smtClean="0">
                <a:solidFill>
                  <a:schemeClr val="bg2"/>
                </a:solidFill>
              </a:rPr>
              <a:t>*</a:t>
            </a:r>
            <a:r>
              <a:rPr lang="en-US" sz="900" dirty="0" smtClean="0">
                <a:solidFill>
                  <a:schemeClr val="bg2"/>
                </a:solidFill>
              </a:rPr>
              <a:t> analysis</a:t>
            </a:r>
            <a:endParaRPr lang="en-US" sz="900" dirty="0">
              <a:solidFill>
                <a:schemeClr val="bg2"/>
              </a:solidFill>
            </a:endParaRPr>
          </a:p>
        </p:txBody>
      </p:sp>
      <p:sp>
        <p:nvSpPr>
          <p:cNvPr id="7" name="Left Brace 6"/>
          <p:cNvSpPr/>
          <p:nvPr/>
        </p:nvSpPr>
        <p:spPr bwMode="auto">
          <a:xfrm>
            <a:off x="936701" y="862900"/>
            <a:ext cx="177401" cy="717756"/>
          </a:xfrm>
          <a:prstGeom prst="leftBrace">
            <a:avLst/>
          </a:prstGeom>
          <a:noFill/>
          <a:ln w="28575" cap="flat" cmpd="sng" algn="ctr">
            <a:solidFill>
              <a:schemeClr val="bg2"/>
            </a:solid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cs typeface="Arial" charset="0"/>
            </a:endParaRPr>
          </a:p>
        </p:txBody>
      </p:sp>
      <p:sp>
        <p:nvSpPr>
          <p:cNvPr id="8" name="Left Brace 7"/>
          <p:cNvSpPr/>
          <p:nvPr/>
        </p:nvSpPr>
        <p:spPr bwMode="auto">
          <a:xfrm>
            <a:off x="936701" y="1662610"/>
            <a:ext cx="177399" cy="2916764"/>
          </a:xfrm>
          <a:prstGeom prst="leftBrace">
            <a:avLst/>
          </a:prstGeom>
          <a:noFill/>
          <a:ln w="28575" cap="flat" cmpd="sng" algn="ctr">
            <a:solidFill>
              <a:srgbClr val="00B0F0"/>
            </a:solid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cs typeface="Arial" charset="0"/>
            </a:endParaRPr>
          </a:p>
        </p:txBody>
      </p:sp>
      <p:sp>
        <p:nvSpPr>
          <p:cNvPr id="9" name="TextBox 8"/>
          <p:cNvSpPr txBox="1"/>
          <p:nvPr/>
        </p:nvSpPr>
        <p:spPr>
          <a:xfrm>
            <a:off x="200484" y="841992"/>
            <a:ext cx="795453" cy="738664"/>
          </a:xfrm>
          <a:prstGeom prst="rect">
            <a:avLst/>
          </a:prstGeom>
          <a:noFill/>
        </p:spPr>
        <p:txBody>
          <a:bodyPr wrap="square" rtlCol="0">
            <a:spAutoFit/>
          </a:bodyPr>
          <a:lstStyle/>
          <a:p>
            <a:pPr algn="ctr"/>
            <a:r>
              <a:rPr lang="en-US" sz="1400" b="1" dirty="0" smtClean="0">
                <a:solidFill>
                  <a:schemeClr val="bg2"/>
                </a:solidFill>
              </a:rPr>
              <a:t>User mode events</a:t>
            </a:r>
            <a:endParaRPr lang="en-US" sz="1400" b="1" dirty="0">
              <a:solidFill>
                <a:schemeClr val="bg2"/>
              </a:solidFill>
            </a:endParaRPr>
          </a:p>
        </p:txBody>
      </p:sp>
      <p:sp>
        <p:nvSpPr>
          <p:cNvPr id="10" name="TextBox 9"/>
          <p:cNvSpPr txBox="1"/>
          <p:nvPr/>
        </p:nvSpPr>
        <p:spPr>
          <a:xfrm>
            <a:off x="198669" y="2747973"/>
            <a:ext cx="795453" cy="738664"/>
          </a:xfrm>
          <a:prstGeom prst="rect">
            <a:avLst/>
          </a:prstGeom>
          <a:noFill/>
        </p:spPr>
        <p:txBody>
          <a:bodyPr wrap="square" rtlCol="0">
            <a:spAutoFit/>
          </a:bodyPr>
          <a:lstStyle/>
          <a:p>
            <a:pPr algn="ctr"/>
            <a:r>
              <a:rPr lang="en-US" sz="1400" b="1" dirty="0" smtClean="0">
                <a:solidFill>
                  <a:srgbClr val="00B0F0"/>
                </a:solidFill>
              </a:rPr>
              <a:t>Kernel mode events</a:t>
            </a:r>
            <a:endParaRPr lang="en-US" sz="1400" b="1" dirty="0">
              <a:solidFill>
                <a:srgbClr val="00B0F0"/>
              </a:solidFill>
            </a:endParaRPr>
          </a:p>
        </p:txBody>
      </p:sp>
    </p:spTree>
    <p:extLst>
      <p:ext uri="{BB962C8B-B14F-4D97-AF65-F5344CB8AC3E}">
        <p14:creationId xmlns:p14="http://schemas.microsoft.com/office/powerpoint/2010/main" val="414705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60652"/>
            <a:ext cx="3781480" cy="3372026"/>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Security Trends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Promises, Capabilities, and Challenges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Hardware Extensions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Hypervisor Extensions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Scenarios</a:t>
            </a:r>
          </a:p>
          <a:p>
            <a:pPr marL="342900" indent="-342900">
              <a:spcBef>
                <a:spcPts val="600"/>
              </a:spcBef>
              <a:buFont typeface="Arial" panose="020B0604020202020204" pitchFamily="34" charset="0"/>
              <a:buChar char="•"/>
            </a:pPr>
            <a:r>
              <a:rPr lang="en-US" sz="2400" dirty="0" smtClean="0">
                <a:solidFill>
                  <a:schemeClr val="bg2"/>
                </a:solidFill>
                <a:latin typeface="+mn-lt"/>
              </a:rPr>
              <a:t>Conclusions</a:t>
            </a:r>
            <a:endParaRPr lang="en-US" sz="2400" dirty="0">
              <a:solidFill>
                <a:schemeClr val="bg2"/>
              </a:solidFill>
              <a:latin typeface="+mn-lt"/>
            </a:endParaRPr>
          </a:p>
        </p:txBody>
      </p:sp>
    </p:spTree>
    <p:extLst>
      <p:ext uri="{BB962C8B-B14F-4D97-AF65-F5344CB8AC3E}">
        <p14:creationId xmlns:p14="http://schemas.microsoft.com/office/powerpoint/2010/main" val="207167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Concluding Thoughts</a:t>
            </a:r>
            <a:endParaRPr lang="en-US" dirty="0"/>
          </a:p>
        </p:txBody>
      </p:sp>
      <p:sp>
        <p:nvSpPr>
          <p:cNvPr id="4" name="Content Placeholder 3"/>
          <p:cNvSpPr>
            <a:spLocks noGrp="1"/>
          </p:cNvSpPr>
          <p:nvPr>
            <p:ph idx="1"/>
          </p:nvPr>
        </p:nvSpPr>
        <p:spPr/>
        <p:txBody>
          <a:bodyPr/>
          <a:lstStyle/>
          <a:p>
            <a:pPr marL="285750" indent="-285750">
              <a:lnSpc>
                <a:spcPct val="110000"/>
              </a:lnSpc>
              <a:spcBef>
                <a:spcPts val="900"/>
              </a:spcBef>
              <a:buClrTx/>
            </a:pPr>
            <a:r>
              <a:rPr lang="en-US" sz="2400" dirty="0" smtClean="0"/>
              <a:t>Hypervisor-based Memory </a:t>
            </a:r>
            <a:r>
              <a:rPr lang="en-US" sz="2400" dirty="0"/>
              <a:t>Introspection </a:t>
            </a:r>
            <a:r>
              <a:rPr lang="en-US" sz="2400" dirty="0" smtClean="0"/>
              <a:t>(HVMI) extends hardware isolation against advanced user and kernel threats</a:t>
            </a:r>
          </a:p>
          <a:p>
            <a:pPr marL="285750" indent="-285750">
              <a:lnSpc>
                <a:spcPct val="110000"/>
              </a:lnSpc>
              <a:spcBef>
                <a:spcPts val="900"/>
              </a:spcBef>
              <a:buClrTx/>
            </a:pPr>
            <a:r>
              <a:rPr lang="en-US" sz="2400" dirty="0" smtClean="0"/>
              <a:t>HVMI can </a:t>
            </a:r>
            <a:r>
              <a:rPr lang="en-US" sz="2400" dirty="0"/>
              <a:t>be deployed in several </a:t>
            </a:r>
            <a:r>
              <a:rPr lang="en-US" sz="2400" dirty="0" smtClean="0"/>
              <a:t>usage scenarios from multi-VM </a:t>
            </a:r>
            <a:r>
              <a:rPr lang="en-US" sz="2400" dirty="0"/>
              <a:t>servers </a:t>
            </a:r>
            <a:r>
              <a:rPr lang="en-US" sz="2400" dirty="0" smtClean="0"/>
              <a:t>to client endpoints</a:t>
            </a:r>
          </a:p>
          <a:p>
            <a:pPr marL="285750" indent="-285750">
              <a:lnSpc>
                <a:spcPct val="110000"/>
              </a:lnSpc>
              <a:spcBef>
                <a:spcPts val="900"/>
              </a:spcBef>
              <a:buClrTx/>
            </a:pPr>
            <a:r>
              <a:rPr lang="en-US" sz="2400" dirty="0" smtClean="0"/>
              <a:t>New Intel® CPU offers scalable inter and intra-VM memory introspection capabilities (with no overhead for VT nesting)</a:t>
            </a:r>
            <a:endParaRPr lang="en-US" sz="2400" dirty="0"/>
          </a:p>
          <a:p>
            <a:pPr marL="285750" indent="-285750">
              <a:lnSpc>
                <a:spcPct val="110000"/>
              </a:lnSpc>
              <a:spcBef>
                <a:spcPts val="900"/>
              </a:spcBef>
              <a:buClrTx/>
            </a:pPr>
            <a:r>
              <a:rPr lang="en-US" sz="2400" dirty="0" smtClean="0"/>
              <a:t>New features in the </a:t>
            </a:r>
            <a:r>
              <a:rPr lang="en-US" sz="2400" dirty="0" err="1" smtClean="0"/>
              <a:t>Xen</a:t>
            </a:r>
            <a:r>
              <a:rPr lang="en-US" sz="2400" baseline="30000" dirty="0" smtClean="0"/>
              <a:t>*</a:t>
            </a:r>
            <a:r>
              <a:rPr lang="en-US" sz="2400" dirty="0" smtClean="0"/>
              <a:t> hypervisor expose required infrastructure for HVMI (altp2m, VMCS shadowing, …)</a:t>
            </a:r>
            <a:endParaRPr lang="en-US" sz="2400" dirty="0"/>
          </a:p>
        </p:txBody>
      </p:sp>
    </p:spTree>
    <p:extLst>
      <p:ext uri="{BB962C8B-B14F-4D97-AF65-F5344CB8AC3E}">
        <p14:creationId xmlns:p14="http://schemas.microsoft.com/office/powerpoint/2010/main" val="232473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 y="205979"/>
            <a:ext cx="8423809" cy="538114"/>
          </a:xfrm>
        </p:spPr>
        <p:txBody>
          <a:bodyPr/>
          <a:lstStyle/>
          <a:p>
            <a:r>
              <a:rPr lang="en-US" dirty="0" smtClean="0"/>
              <a:t>About the Speakers</a:t>
            </a:r>
            <a:endParaRPr lang="en-US" dirty="0"/>
          </a:p>
        </p:txBody>
      </p:sp>
      <p:sp>
        <p:nvSpPr>
          <p:cNvPr id="3" name="Content Placeholder 2"/>
          <p:cNvSpPr>
            <a:spLocks noGrp="1"/>
          </p:cNvSpPr>
          <p:nvPr>
            <p:ph sz="half" idx="1"/>
          </p:nvPr>
        </p:nvSpPr>
        <p:spPr>
          <a:xfrm>
            <a:off x="262991" y="815546"/>
            <a:ext cx="4038600" cy="3779079"/>
          </a:xfrm>
        </p:spPr>
        <p:txBody>
          <a:bodyPr/>
          <a:lstStyle/>
          <a:p>
            <a:pPr marL="0" indent="0">
              <a:buNone/>
            </a:pPr>
            <a:r>
              <a:rPr lang="en-US" dirty="0" smtClean="0"/>
              <a:t>Ravi Sahita</a:t>
            </a:r>
          </a:p>
          <a:p>
            <a:pPr marL="0" indent="0">
              <a:buNone/>
            </a:pPr>
            <a:r>
              <a:rPr lang="en-US" sz="1500" b="1" dirty="0" smtClean="0"/>
              <a:t>Security Architect and Principal Engineer</a:t>
            </a:r>
            <a:br>
              <a:rPr lang="en-US" sz="1500" b="1" dirty="0" smtClean="0"/>
            </a:br>
            <a:r>
              <a:rPr lang="en-US" sz="1500" dirty="0" smtClean="0"/>
              <a:t>at Intel Labs, directing research on software security, malware analysis and prevention.</a:t>
            </a:r>
            <a:br>
              <a:rPr lang="en-US" sz="1500" dirty="0" smtClean="0"/>
            </a:br>
            <a:r>
              <a:rPr lang="en-US" sz="1500" dirty="0" smtClean="0"/>
              <a:t>He defined innovative CPU and software capabilities for platform security, including</a:t>
            </a:r>
            <a:br>
              <a:rPr lang="en-US" sz="1500" dirty="0" smtClean="0"/>
            </a:br>
            <a:r>
              <a:rPr lang="en-US" sz="1500" dirty="0" smtClean="0"/>
              <a:t>VM introspection technologies and new CPU features supporting introspection shipping in Intel® Core™ and Intel® Atom™ Processors.</a:t>
            </a:r>
          </a:p>
          <a:p>
            <a:endParaRPr lang="en-US" dirty="0"/>
          </a:p>
        </p:txBody>
      </p:sp>
      <p:sp>
        <p:nvSpPr>
          <p:cNvPr id="4" name="Content Placeholder 3"/>
          <p:cNvSpPr>
            <a:spLocks noGrp="1"/>
          </p:cNvSpPr>
          <p:nvPr>
            <p:ph sz="half" idx="2"/>
          </p:nvPr>
        </p:nvSpPr>
        <p:spPr>
          <a:xfrm>
            <a:off x="4648200" y="815546"/>
            <a:ext cx="4038600" cy="3779079"/>
          </a:xfrm>
        </p:spPr>
        <p:txBody>
          <a:bodyPr/>
          <a:lstStyle/>
          <a:p>
            <a:pPr marL="0" indent="0">
              <a:buNone/>
            </a:pPr>
            <a:r>
              <a:rPr lang="en-US" dirty="0" smtClean="0"/>
              <a:t>Andrei Luțaș</a:t>
            </a:r>
          </a:p>
          <a:p>
            <a:pPr marL="0" indent="0">
              <a:buNone/>
            </a:pPr>
            <a:r>
              <a:rPr lang="en-US" sz="1500" b="1" dirty="0" smtClean="0"/>
              <a:t>Senior Introspection Research Lead</a:t>
            </a:r>
            <a:br>
              <a:rPr lang="en-US" sz="1500" b="1" dirty="0" smtClean="0"/>
            </a:br>
            <a:r>
              <a:rPr lang="en-US" sz="1500" dirty="0" smtClean="0"/>
              <a:t>at Bitdefender, directing research on memory introspection based security solutions. He </a:t>
            </a:r>
            <a:r>
              <a:rPr lang="en-US" sz="1500" dirty="0"/>
              <a:t>created innovative </a:t>
            </a:r>
            <a:r>
              <a:rPr lang="en-US" sz="1500" dirty="0" smtClean="0"/>
              <a:t>technologies </a:t>
            </a:r>
            <a:r>
              <a:rPr lang="en-US" sz="1500" dirty="0"/>
              <a:t>capable of protecting live VMs, </a:t>
            </a:r>
            <a:r>
              <a:rPr lang="en-US" sz="1500" dirty="0" smtClean="0"/>
              <a:t>both at kernel-mode </a:t>
            </a:r>
            <a:r>
              <a:rPr lang="en-US" sz="1500" dirty="0"/>
              <a:t>and user-mode </a:t>
            </a:r>
            <a:r>
              <a:rPr lang="en-US" sz="1500" dirty="0" smtClean="0"/>
              <a:t>application levels. He carries out intensive research to enhance memory introspection security technologies.</a:t>
            </a:r>
            <a:endParaRPr lang="en-US" sz="15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533" y="3487208"/>
            <a:ext cx="1984540" cy="131376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1229" y="3385918"/>
            <a:ext cx="2519809" cy="1280160"/>
          </a:xfrm>
          <a:prstGeom prst="rect">
            <a:avLst/>
          </a:prstGeom>
        </p:spPr>
      </p:pic>
    </p:spTree>
    <p:extLst>
      <p:ext uri="{BB962C8B-B14F-4D97-AF65-F5344CB8AC3E}">
        <p14:creationId xmlns:p14="http://schemas.microsoft.com/office/powerpoint/2010/main" val="2736180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sz="2700" dirty="0"/>
              <a:t>Additional Sources of Information</a:t>
            </a:r>
            <a:endParaRPr lang="en-US" sz="2550" dirty="0"/>
          </a:p>
        </p:txBody>
      </p:sp>
      <p:sp>
        <p:nvSpPr>
          <p:cNvPr id="44035" name="Rectangle 3"/>
          <p:cNvSpPr>
            <a:spLocks noGrp="1" noChangeArrowheads="1"/>
          </p:cNvSpPr>
          <p:nvPr>
            <p:ph idx="1"/>
          </p:nvPr>
        </p:nvSpPr>
        <p:spPr>
          <a:xfrm>
            <a:off x="226577" y="915401"/>
            <a:ext cx="8733068" cy="3640415"/>
          </a:xfrm>
          <a:prstGeom prst="rect">
            <a:avLst/>
          </a:prstGeom>
        </p:spPr>
        <p:txBody>
          <a:bodyPr>
            <a:normAutofit/>
          </a:bodyPr>
          <a:lstStyle/>
          <a:p>
            <a:r>
              <a:rPr lang="en-US" sz="1800" dirty="0" smtClean="0"/>
              <a:t>A PDF </a:t>
            </a:r>
            <a:r>
              <a:rPr lang="en-US" sz="1800" dirty="0"/>
              <a:t>of this presentation </a:t>
            </a:r>
            <a:r>
              <a:rPr lang="en-US" sz="1800" dirty="0" smtClean="0"/>
              <a:t>is </a:t>
            </a:r>
            <a:r>
              <a:rPr lang="en-US" sz="1800" dirty="0"/>
              <a:t>available from our Technical Session Catalog: </a:t>
            </a:r>
            <a:r>
              <a:rPr lang="en-US" sz="1800" u="sng" dirty="0" smtClean="0">
                <a:hlinkClick r:id="rId3"/>
              </a:rPr>
              <a:t>www.intel.com/idfsessionsSF</a:t>
            </a:r>
            <a:r>
              <a:rPr lang="en-US" sz="1800" dirty="0" smtClean="0"/>
              <a:t>.  This </a:t>
            </a:r>
            <a:r>
              <a:rPr lang="en-US" sz="1800" dirty="0"/>
              <a:t>URL is </a:t>
            </a:r>
            <a:r>
              <a:rPr lang="en-US" sz="1800" dirty="0" smtClean="0"/>
              <a:t>also printed on the top </a:t>
            </a:r>
            <a:r>
              <a:rPr lang="en-US" sz="1800" dirty="0"/>
              <a:t>of Session Agenda Pages in </a:t>
            </a:r>
            <a:r>
              <a:rPr lang="en-US" sz="1800" dirty="0" smtClean="0"/>
              <a:t>the Pocket </a:t>
            </a:r>
            <a:r>
              <a:rPr lang="en-US" sz="1800" dirty="0"/>
              <a:t>Guide</a:t>
            </a:r>
            <a:r>
              <a:rPr lang="en-US" sz="1800" dirty="0" smtClean="0"/>
              <a:t>.</a:t>
            </a:r>
          </a:p>
          <a:p>
            <a:endParaRPr lang="en-US" sz="600" dirty="0"/>
          </a:p>
          <a:p>
            <a:pPr>
              <a:lnSpc>
                <a:spcPct val="75000"/>
              </a:lnSpc>
            </a:pPr>
            <a:r>
              <a:rPr lang="en-US" sz="1800" dirty="0" smtClean="0"/>
              <a:t>More info on VMFUNC and #VE extensions in Intel Software Developer Manuals </a:t>
            </a:r>
          </a:p>
          <a:p>
            <a:pPr marL="230187" lvl="1" indent="0">
              <a:lnSpc>
                <a:spcPct val="75000"/>
              </a:lnSpc>
              <a:buNone/>
            </a:pPr>
            <a:r>
              <a:rPr lang="en-US" sz="1500" dirty="0" smtClean="0">
                <a:hlinkClick r:id="rId4"/>
              </a:rPr>
              <a:t>http</a:t>
            </a:r>
            <a:r>
              <a:rPr lang="en-US" sz="1500" dirty="0">
                <a:hlinkClick r:id="rId4"/>
              </a:rPr>
              <a:t>://</a:t>
            </a:r>
            <a:r>
              <a:rPr lang="en-US" sz="1500" dirty="0" smtClean="0">
                <a:hlinkClick r:id="rId4"/>
              </a:rPr>
              <a:t>www.intel.com/content/www/us/en/processors/architectures-software-developer-manuals.html</a:t>
            </a:r>
            <a:endParaRPr lang="en-US" sz="1500" dirty="0" smtClean="0"/>
          </a:p>
          <a:p>
            <a:pPr>
              <a:lnSpc>
                <a:spcPct val="75000"/>
              </a:lnSpc>
            </a:pPr>
            <a:r>
              <a:rPr lang="en-US" dirty="0"/>
              <a:t>Bitdefender</a:t>
            </a:r>
            <a:r>
              <a:rPr lang="en-US" baseline="30000" dirty="0"/>
              <a:t>*</a:t>
            </a:r>
            <a:r>
              <a:rPr lang="en-US" dirty="0"/>
              <a:t> MI </a:t>
            </a:r>
            <a:r>
              <a:rPr lang="en-US" dirty="0" smtClean="0"/>
              <a:t>solution at </a:t>
            </a:r>
            <a:r>
              <a:rPr lang="en-US" dirty="0"/>
              <a:t>booth number </a:t>
            </a:r>
            <a:r>
              <a:rPr lang="en-US" dirty="0" smtClean="0"/>
              <a:t>752</a:t>
            </a:r>
            <a:r>
              <a:rPr lang="en-US" dirty="0" smtClean="0">
                <a:solidFill>
                  <a:srgbClr val="FF0000"/>
                </a:solidFill>
              </a:rPr>
              <a:t> </a:t>
            </a:r>
            <a:r>
              <a:rPr lang="en-US" dirty="0" smtClean="0"/>
              <a:t>in </a:t>
            </a:r>
            <a:r>
              <a:rPr lang="en-US" dirty="0"/>
              <a:t>the </a:t>
            </a:r>
            <a:r>
              <a:rPr lang="en-US" dirty="0" smtClean="0"/>
              <a:t>showcase</a:t>
            </a:r>
            <a:endParaRPr lang="en-US" dirty="0">
              <a:solidFill>
                <a:srgbClr val="FF0000"/>
              </a:solidFill>
            </a:endParaRPr>
          </a:p>
          <a:p>
            <a:pPr>
              <a:lnSpc>
                <a:spcPct val="75000"/>
              </a:lnSpc>
              <a:buFontTx/>
              <a:buNone/>
            </a:pPr>
            <a:endParaRPr lang="en-US" sz="1600" b="1" i="1" dirty="0">
              <a:solidFill>
                <a:srgbClr val="EE4112"/>
              </a:solidFill>
            </a:endParaRPr>
          </a:p>
          <a:p>
            <a:pPr>
              <a:lnSpc>
                <a:spcPct val="80000"/>
              </a:lnSpc>
            </a:pPr>
            <a:endParaRPr lang="en-US" sz="2400" b="1" dirty="0" smtClean="0">
              <a:solidFill>
                <a:srgbClr val="FF0000"/>
              </a:solidFill>
            </a:endParaRPr>
          </a:p>
          <a:p>
            <a:pPr>
              <a:lnSpc>
                <a:spcPct val="75000"/>
              </a:lnSpc>
            </a:pPr>
            <a:endParaRPr lang="en-US" sz="1600" b="1" i="1" dirty="0">
              <a:solidFill>
                <a:srgbClr val="EE4112"/>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544" y="3150886"/>
            <a:ext cx="1984540" cy="131376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3399" y="3092303"/>
            <a:ext cx="2519809" cy="1280160"/>
          </a:xfrm>
          <a:prstGeom prst="rect">
            <a:avLst/>
          </a:prstGeom>
        </p:spPr>
      </p:pic>
      <p:sp>
        <p:nvSpPr>
          <p:cNvPr id="9" name="TextShape 1"/>
          <p:cNvSpPr txBox="1"/>
          <p:nvPr/>
        </p:nvSpPr>
        <p:spPr>
          <a:xfrm>
            <a:off x="2150967" y="3269657"/>
            <a:ext cx="4240403" cy="925453"/>
          </a:xfrm>
          <a:prstGeom prst="rect">
            <a:avLst/>
          </a:prstGeom>
        </p:spPr>
        <p:txBody>
          <a:bodyPr lIns="90000" tIns="45000" rIns="90000" bIns="45000" anchor="ctr" anchorCtr="1"/>
          <a:lstStyle/>
          <a:p>
            <a:pPr algn="ctr"/>
            <a:r>
              <a:rPr lang="en-US" sz="3200" b="1" dirty="0">
                <a:solidFill>
                  <a:schemeClr val="bg1"/>
                </a:solidFill>
                <a:latin typeface="Arial"/>
                <a:cs typeface="Arial"/>
              </a:rPr>
              <a:t>Thank you!</a:t>
            </a:r>
            <a:endParaRPr sz="3200" b="1" dirty="0">
              <a:solidFill>
                <a:schemeClr val="bg1"/>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Technical Sessions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7121987"/>
              </p:ext>
            </p:extLst>
          </p:nvPr>
        </p:nvGraphicFramePr>
        <p:xfrm>
          <a:off x="450352" y="1203325"/>
          <a:ext cx="8176813" cy="2258424"/>
        </p:xfrm>
        <a:graphic>
          <a:graphicData uri="http://schemas.openxmlformats.org/drawingml/2006/table">
            <a:tbl>
              <a:tblPr/>
              <a:tblGrid>
                <a:gridCol w="884207"/>
                <a:gridCol w="5049003"/>
                <a:gridCol w="708055"/>
                <a:gridCol w="767774"/>
                <a:gridCol w="767774"/>
              </a:tblGrid>
              <a:tr h="325741">
                <a:tc>
                  <a:txBody>
                    <a:bodyPr/>
                    <a:lstStyle/>
                    <a:p>
                      <a:pPr marL="0" algn="ctr" defTabSz="914400" rtl="0" eaLnBrk="1" fontAlgn="b" latinLnBrk="0" hangingPunct="1"/>
                      <a:r>
                        <a:rPr lang="en-US" sz="1100" b="1" i="0" u="none" strike="noStrike" kern="1200" dirty="0" smtClean="0">
                          <a:solidFill>
                            <a:srgbClr val="000000"/>
                          </a:solidFill>
                          <a:latin typeface="+mn-lt"/>
                          <a:ea typeface="+mn-ea"/>
                          <a:cs typeface="+mn-cs"/>
                        </a:rPr>
                        <a:t> Session ID</a:t>
                      </a:r>
                      <a:endParaRPr lang="en-US" sz="1100" b="1" i="0" u="none" strike="noStrike" kern="1200" dirty="0">
                        <a:solidFill>
                          <a:srgbClr val="000000"/>
                        </a:solidFill>
                        <a:latin typeface="+mn-lt"/>
                        <a:ea typeface="+mn-ea"/>
                        <a:cs typeface="+mn-cs"/>
                      </a:endParaRPr>
                    </a:p>
                  </a:txBody>
                  <a:tcPr marL="6386" marR="6386" marT="6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defTabSz="914400" rtl="0" eaLnBrk="1" fontAlgn="b" latinLnBrk="0" hangingPunct="1"/>
                      <a:r>
                        <a:rPr lang="en-US" sz="1100" b="1" i="0" u="none" strike="noStrike" kern="1200" dirty="0" smtClean="0">
                          <a:solidFill>
                            <a:srgbClr val="000000"/>
                          </a:solidFill>
                          <a:latin typeface="+mn-lt"/>
                          <a:ea typeface="+mn-ea"/>
                          <a:cs typeface="+mn-cs"/>
                        </a:rPr>
                        <a:t>Title</a:t>
                      </a:r>
                      <a:endParaRPr lang="en-US" sz="1100" b="1" i="0" u="none" strike="noStrike" kern="1200" dirty="0">
                        <a:solidFill>
                          <a:srgbClr val="000000"/>
                        </a:solidFill>
                        <a:latin typeface="+mn-lt"/>
                        <a:ea typeface="+mn-ea"/>
                        <a:cs typeface="+mn-cs"/>
                      </a:endParaRPr>
                    </a:p>
                  </a:txBody>
                  <a:tcPr marL="6386" marR="6386" marT="6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rtl="0" fontAlgn="b"/>
                      <a:r>
                        <a:rPr lang="en-US" sz="1100" b="1" i="0" u="none" strike="noStrike" dirty="0" smtClean="0">
                          <a:solidFill>
                            <a:srgbClr val="000000"/>
                          </a:solidFill>
                          <a:latin typeface="+mn-lt"/>
                        </a:rPr>
                        <a:t>Day</a:t>
                      </a:r>
                      <a:r>
                        <a:rPr lang="en-US" sz="1100" b="1" i="1" u="none" strike="noStrike" dirty="0" smtClean="0">
                          <a:solidFill>
                            <a:srgbClr val="FFFFFF"/>
                          </a:solidFill>
                          <a:latin typeface="+mn-lt"/>
                        </a:rPr>
                        <a:t> </a:t>
                      </a:r>
                      <a:endParaRPr lang="en-US" sz="1100" b="1"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rtl="0" fontAlgn="b"/>
                      <a:r>
                        <a:rPr lang="en-US" sz="1100" b="1" i="0" u="none" strike="noStrike" dirty="0">
                          <a:solidFill>
                            <a:srgbClr val="000000"/>
                          </a:solidFill>
                          <a:latin typeface="+mn-lt"/>
                        </a:rPr>
                        <a:t>Time</a:t>
                      </a:r>
                      <a:r>
                        <a:rPr lang="en-US" sz="1100" b="1" i="1" u="none" strike="noStrike" dirty="0">
                          <a:solidFill>
                            <a:srgbClr val="FFFFFF"/>
                          </a:solidFill>
                          <a:latin typeface="+mn-lt"/>
                        </a:rPr>
                        <a:t> </a:t>
                      </a:r>
                      <a:endParaRPr lang="en-US" sz="1100" b="1"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rtl="0" fontAlgn="b"/>
                      <a:r>
                        <a:rPr lang="en-US" sz="1100" b="1" i="0" u="none" strike="noStrike" dirty="0" smtClean="0">
                          <a:solidFill>
                            <a:srgbClr val="000000"/>
                          </a:solidFill>
                          <a:latin typeface="+mn-lt"/>
                        </a:rPr>
                        <a:t>Room</a:t>
                      </a:r>
                      <a:r>
                        <a:rPr lang="en-US" sz="1100" b="1" i="1" u="none" strike="noStrike" dirty="0" smtClean="0">
                          <a:solidFill>
                            <a:srgbClr val="FFFFFF"/>
                          </a:solidFill>
                          <a:latin typeface="+mn-lt"/>
                        </a:rPr>
                        <a:t> </a:t>
                      </a:r>
                      <a:endParaRPr lang="en-US" sz="1100" b="1"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351036">
                <a:tc>
                  <a:txBody>
                    <a:bodyPr/>
                    <a:lstStyle/>
                    <a:p>
                      <a:pPr algn="ctr" fontAlgn="t">
                        <a:spcBef>
                          <a:spcPts val="0"/>
                        </a:spcBef>
                      </a:pPr>
                      <a:r>
                        <a:rPr lang="en-US" sz="1100" b="0" i="0" u="none" strike="noStrike" dirty="0" smtClean="0">
                          <a:solidFill>
                            <a:srgbClr val="000000"/>
                          </a:solidFill>
                          <a:latin typeface="+mn-lt"/>
                        </a:rPr>
                        <a:t>ISGS001</a:t>
                      </a:r>
                      <a:endParaRPr lang="en-US" sz="1100" b="0"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l" fontAlgn="t">
                        <a:spcBef>
                          <a:spcPts val="0"/>
                        </a:spcBef>
                      </a:pPr>
                      <a:r>
                        <a:rPr lang="en-US" sz="1100" b="0" i="0" u="none" strike="noStrike" dirty="0" smtClean="0">
                          <a:solidFill>
                            <a:srgbClr val="000000"/>
                          </a:solidFill>
                          <a:latin typeface="+mn-lt"/>
                        </a:rPr>
                        <a:t>Intel Security Solutions Architecture for the Internet of Things Era: Intel® IoT Platform and Gateway</a:t>
                      </a:r>
                      <a:endParaRPr lang="en-US" sz="1100" b="0" i="0" u="none" strike="noStrike" dirty="0">
                        <a:solidFill>
                          <a:srgbClr val="000000"/>
                        </a:solidFill>
                        <a:latin typeface="+mn-lt"/>
                      </a:endParaRPr>
                    </a:p>
                  </a:txBody>
                  <a:tcPr marL="57470"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Aug 18</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11:00 am</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2004</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r>
              <a:tr h="377489">
                <a:tc>
                  <a:txBody>
                    <a:bodyPr/>
                    <a:lstStyle/>
                    <a:p>
                      <a:pPr algn="ctr" fontAlgn="t">
                        <a:spcBef>
                          <a:spcPts val="0"/>
                        </a:spcBef>
                      </a:pPr>
                      <a:r>
                        <a:rPr lang="en-US" sz="1100" b="0" i="0" u="none" strike="noStrike" dirty="0" smtClean="0">
                          <a:solidFill>
                            <a:srgbClr val="000000"/>
                          </a:solidFill>
                          <a:latin typeface="+mn-lt"/>
                        </a:rPr>
                        <a:t>ISGS002</a:t>
                      </a:r>
                      <a:endParaRPr lang="en-US" sz="1100" b="0"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l" fontAlgn="t">
                        <a:spcBef>
                          <a:spcPts val="0"/>
                        </a:spcBef>
                      </a:pPr>
                      <a:r>
                        <a:rPr lang="en-US" sz="1100" b="0" i="0" u="none" strike="noStrike" dirty="0" smtClean="0">
                          <a:solidFill>
                            <a:srgbClr val="000000"/>
                          </a:solidFill>
                          <a:latin typeface="+mn-lt"/>
                        </a:rPr>
                        <a:t>Hypervisor Extensions for Virtual Machine Memory Introspection</a:t>
                      </a:r>
                      <a:endParaRPr lang="en-US" sz="1100" b="0" i="0" u="none" strike="noStrike" dirty="0">
                        <a:solidFill>
                          <a:srgbClr val="000000"/>
                        </a:solidFill>
                        <a:latin typeface="+mn-lt"/>
                      </a:endParaRPr>
                    </a:p>
                  </a:txBody>
                  <a:tcPr marL="57470"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Aug 19</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9:30 am</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2007</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r>
              <a:tr h="382272">
                <a:tc>
                  <a:txBody>
                    <a:bodyPr/>
                    <a:lstStyle/>
                    <a:p>
                      <a:pPr algn="ctr" fontAlgn="t">
                        <a:spcBef>
                          <a:spcPts val="0"/>
                        </a:spcBef>
                      </a:pPr>
                      <a:r>
                        <a:rPr lang="en-US" sz="1100" b="0" i="0" u="none" strike="noStrike" dirty="0" smtClean="0">
                          <a:solidFill>
                            <a:srgbClr val="000000"/>
                          </a:solidFill>
                          <a:latin typeface="+mn-lt"/>
                        </a:rPr>
                        <a:t>ISGS003</a:t>
                      </a:r>
                      <a:endParaRPr lang="en-US" sz="1100" b="0"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l" fontAlgn="t">
                        <a:spcBef>
                          <a:spcPts val="0"/>
                        </a:spcBef>
                      </a:pPr>
                      <a:r>
                        <a:rPr lang="en-US" sz="1100" b="0" i="0" u="none" strike="noStrike" dirty="0" smtClean="0">
                          <a:solidFill>
                            <a:srgbClr val="000000"/>
                          </a:solidFill>
                          <a:latin typeface="+mn-lt"/>
                        </a:rPr>
                        <a:t>Building a Cloud Scalable Data Exchange Layer (DXL) Service</a:t>
                      </a:r>
                      <a:endParaRPr lang="en-US" sz="1100" b="0" i="0" u="none" strike="noStrike" dirty="0">
                        <a:solidFill>
                          <a:srgbClr val="000000"/>
                        </a:solidFill>
                        <a:latin typeface="+mn-lt"/>
                      </a:endParaRPr>
                    </a:p>
                  </a:txBody>
                  <a:tcPr marL="57470"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Aug 20</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9:30 am</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2005</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r>
              <a:tr h="382272">
                <a:tc>
                  <a:txBody>
                    <a:bodyPr/>
                    <a:lstStyle/>
                    <a:p>
                      <a:pPr algn="ctr" fontAlgn="t">
                        <a:spcBef>
                          <a:spcPts val="0"/>
                        </a:spcBef>
                      </a:pPr>
                      <a:r>
                        <a:rPr lang="en-US" sz="1100" b="0" i="0" u="none" strike="noStrike" dirty="0" smtClean="0">
                          <a:solidFill>
                            <a:srgbClr val="000000"/>
                          </a:solidFill>
                          <a:latin typeface="+mn-lt"/>
                        </a:rPr>
                        <a:t>ISGS004</a:t>
                      </a:r>
                      <a:endParaRPr lang="en-US" sz="1100" b="0"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l" fontAlgn="t">
                        <a:spcBef>
                          <a:spcPts val="0"/>
                        </a:spcBef>
                      </a:pPr>
                      <a:r>
                        <a:rPr lang="en-US" sz="1100" b="0" i="0" u="none" strike="noStrike" dirty="0" smtClean="0">
                          <a:solidFill>
                            <a:srgbClr val="000000"/>
                          </a:solidFill>
                          <a:latin typeface="+mn-lt"/>
                        </a:rPr>
                        <a:t>Biometric Authentication in Trusted Execution Environments</a:t>
                      </a:r>
                      <a:endParaRPr lang="en-US" sz="1100" b="0" i="0" u="none" strike="noStrike" dirty="0">
                        <a:solidFill>
                          <a:srgbClr val="000000"/>
                        </a:solidFill>
                        <a:latin typeface="+mn-lt"/>
                      </a:endParaRPr>
                    </a:p>
                  </a:txBody>
                  <a:tcPr marL="57470"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Aug 20</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10:45 am</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2005</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r>
              <a:tr h="439614">
                <a:tc>
                  <a:txBody>
                    <a:bodyPr/>
                    <a:lstStyle/>
                    <a:p>
                      <a:pPr algn="ctr" fontAlgn="t">
                        <a:spcBef>
                          <a:spcPts val="0"/>
                        </a:spcBef>
                      </a:pPr>
                      <a:r>
                        <a:rPr lang="en-US" sz="1100" b="0" i="0" u="none" strike="noStrike" dirty="0" smtClean="0">
                          <a:solidFill>
                            <a:srgbClr val="000000"/>
                          </a:solidFill>
                          <a:latin typeface="+mn-lt"/>
                        </a:rPr>
                        <a:t>ISGS005</a:t>
                      </a:r>
                      <a:endParaRPr lang="en-US" sz="1100" b="0" i="0" u="none" strike="noStrike" dirty="0">
                        <a:solidFill>
                          <a:srgbClr val="000000"/>
                        </a:solidFill>
                        <a:latin typeface="+mn-lt"/>
                      </a:endParaRPr>
                    </a:p>
                  </a:txBody>
                  <a:tcPr marL="6386" marR="6386" marT="638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l" fontAlgn="t">
                        <a:spcBef>
                          <a:spcPts val="0"/>
                        </a:spcBef>
                      </a:pPr>
                      <a:r>
                        <a:rPr lang="en-US" sz="1100" b="0" i="0" u="none" strike="noStrike" dirty="0" smtClean="0">
                          <a:solidFill>
                            <a:srgbClr val="000000"/>
                          </a:solidFill>
                          <a:latin typeface="+mn-lt"/>
                        </a:rPr>
                        <a:t>Intel® Identity Protection Technology with Multi-Factor Authentication</a:t>
                      </a:r>
                      <a:endParaRPr lang="en-US" sz="1100" b="0" i="0" u="none" strike="noStrike" dirty="0">
                        <a:solidFill>
                          <a:srgbClr val="000000"/>
                        </a:solidFill>
                        <a:latin typeface="+mn-lt"/>
                      </a:endParaRPr>
                    </a:p>
                  </a:txBody>
                  <a:tcPr marL="57470"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Aug 20</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1:00 pm</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c>
                  <a:txBody>
                    <a:bodyPr/>
                    <a:lstStyle/>
                    <a:p>
                      <a:pPr algn="ctr" fontAlgn="t">
                        <a:spcBef>
                          <a:spcPts val="0"/>
                        </a:spcBef>
                      </a:pPr>
                      <a:r>
                        <a:rPr lang="en-US" sz="1100" b="0" i="0" u="none" strike="noStrike" dirty="0" smtClean="0">
                          <a:solidFill>
                            <a:srgbClr val="000000"/>
                          </a:solidFill>
                          <a:latin typeface="+mn-lt"/>
                        </a:rPr>
                        <a:t>2005</a:t>
                      </a:r>
                      <a:endParaRPr lang="en-US" sz="1100" b="0" i="0" u="none" strike="noStrike" dirty="0">
                        <a:solidFill>
                          <a:srgbClr val="000000"/>
                        </a:solidFill>
                        <a:latin typeface="+mn-lt"/>
                      </a:endParaRPr>
                    </a:p>
                  </a:txBody>
                  <a:tcPr marL="6386" marR="6386" marT="638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90000"/>
                            <a:tint val="66000"/>
                            <a:satMod val="160000"/>
                          </a:schemeClr>
                        </a:gs>
                        <a:gs pos="0">
                          <a:schemeClr val="accent1">
                            <a:lumMod val="90000"/>
                            <a:tint val="44500"/>
                            <a:satMod val="160000"/>
                          </a:schemeClr>
                        </a:gs>
                        <a:gs pos="0">
                          <a:schemeClr val="accent1">
                            <a:lumMod val="90000"/>
                            <a:tint val="23500"/>
                            <a:satMod val="160000"/>
                          </a:schemeClr>
                        </a:gs>
                      </a:gsLst>
                      <a:lin ang="16200000" scaled="1"/>
                      <a:tileRect/>
                    </a:gradFill>
                  </a:tcPr>
                </a:tc>
              </a:tr>
            </a:tbl>
          </a:graphicData>
        </a:graphic>
      </p:graphicFrame>
      <p:sp>
        <p:nvSpPr>
          <p:cNvPr id="4" name="Text Box 72"/>
          <p:cNvSpPr txBox="1">
            <a:spLocks noChangeArrowheads="1"/>
          </p:cNvSpPr>
          <p:nvPr/>
        </p:nvSpPr>
        <p:spPr bwMode="auto">
          <a:xfrm>
            <a:off x="2511334" y="3826220"/>
            <a:ext cx="1745991" cy="47102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eaLnBrk="0" hangingPunct="0">
              <a:lnSpc>
                <a:spcPct val="80000"/>
              </a:lnSpc>
              <a:spcBef>
                <a:spcPct val="50000"/>
              </a:spcBef>
              <a:defRPr/>
            </a:pPr>
            <a:r>
              <a:rPr lang="en-US" sz="3000" dirty="0">
                <a:solidFill>
                  <a:schemeClr val="bg2"/>
                </a:solidFill>
                <a:sym typeface="Wingdings" pitchFamily="2" charset="2"/>
              </a:rPr>
              <a:t> = </a:t>
            </a:r>
            <a:r>
              <a:rPr lang="en-US" sz="2400" dirty="0">
                <a:solidFill>
                  <a:schemeClr val="bg2"/>
                </a:solidFill>
                <a:sym typeface="Wingdings" pitchFamily="2" charset="2"/>
              </a:rPr>
              <a:t>DONE</a:t>
            </a:r>
          </a:p>
        </p:txBody>
      </p:sp>
      <p:sp>
        <p:nvSpPr>
          <p:cNvPr id="5" name="Text Box 72"/>
          <p:cNvSpPr txBox="1">
            <a:spLocks noChangeArrowheads="1"/>
          </p:cNvSpPr>
          <p:nvPr/>
        </p:nvSpPr>
        <p:spPr bwMode="auto">
          <a:xfrm>
            <a:off x="130905" y="1578617"/>
            <a:ext cx="487633" cy="47102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eaLnBrk="0" hangingPunct="0">
              <a:lnSpc>
                <a:spcPct val="80000"/>
              </a:lnSpc>
              <a:spcBef>
                <a:spcPct val="50000"/>
              </a:spcBef>
              <a:defRPr/>
            </a:pPr>
            <a:r>
              <a:rPr lang="en-US" sz="3000" dirty="0" smtClean="0">
                <a:solidFill>
                  <a:schemeClr val="bg2"/>
                </a:solidFill>
                <a:sym typeface="Wingdings" pitchFamily="2" charset="2"/>
              </a:rPr>
              <a:t></a:t>
            </a:r>
            <a:endParaRPr lang="en-US" sz="2400" dirty="0">
              <a:solidFill>
                <a:schemeClr val="bg2"/>
              </a:solidFill>
              <a:sym typeface="Wingdings" pitchFamily="2" charset="2"/>
            </a:endParaRPr>
          </a:p>
        </p:txBody>
      </p:sp>
      <p:sp>
        <p:nvSpPr>
          <p:cNvPr id="6" name="Text Box 72"/>
          <p:cNvSpPr txBox="1">
            <a:spLocks noChangeArrowheads="1"/>
          </p:cNvSpPr>
          <p:nvPr/>
        </p:nvSpPr>
        <p:spPr bwMode="auto">
          <a:xfrm>
            <a:off x="130904" y="1905520"/>
            <a:ext cx="487633" cy="47102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eaLnBrk="0" hangingPunct="0">
              <a:lnSpc>
                <a:spcPct val="80000"/>
              </a:lnSpc>
              <a:spcBef>
                <a:spcPct val="50000"/>
              </a:spcBef>
              <a:defRPr/>
            </a:pPr>
            <a:r>
              <a:rPr lang="en-US" sz="3000" dirty="0" smtClean="0">
                <a:solidFill>
                  <a:schemeClr val="bg2"/>
                </a:solidFill>
                <a:sym typeface="Wingdings" pitchFamily="2" charset="2"/>
              </a:rPr>
              <a:t></a:t>
            </a:r>
            <a:endParaRPr lang="en-US" sz="2400" dirty="0">
              <a:solidFill>
                <a:schemeClr val="bg2"/>
              </a:solidFill>
              <a:sym typeface="Wingdings" pitchFamily="2" charset="2"/>
            </a:endParaRPr>
          </a:p>
        </p:txBody>
      </p:sp>
    </p:spTree>
    <p:extLst>
      <p:ext uri="{BB962C8B-B14F-4D97-AF65-F5344CB8AC3E}">
        <p14:creationId xmlns:p14="http://schemas.microsoft.com/office/powerpoint/2010/main" val="368640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351838" y="1620233"/>
            <a:ext cx="1719836" cy="407804"/>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gn="r" defTabSz="825500">
              <a:lnSpc>
                <a:spcPct val="70000"/>
              </a:lnSpc>
              <a:defRPr sz="8100" spc="0">
                <a:solidFill>
                  <a:srgbClr val="FFC314"/>
                </a:solidFill>
                <a:latin typeface="Intel Clear"/>
                <a:ea typeface="Intel Clear"/>
                <a:cs typeface="Intel Clear"/>
                <a:sym typeface="Intel Clear"/>
              </a:defRPr>
            </a:lvl1pPr>
          </a:lstStyle>
          <a:p>
            <a:pPr lvl="0" algn="l">
              <a:lnSpc>
                <a:spcPct val="100000"/>
              </a:lnSpc>
              <a:defRPr sz="1800" spc="0">
                <a:solidFill>
                  <a:srgbClr val="000000"/>
                </a:solidFill>
              </a:defRPr>
            </a:pPr>
            <a:r>
              <a:rPr sz="2400" b="1" dirty="0">
                <a:solidFill>
                  <a:schemeClr val="bg2"/>
                </a:solidFill>
              </a:rPr>
              <a:t>Day 1 Prize</a:t>
            </a:r>
          </a:p>
        </p:txBody>
      </p:sp>
      <p:sp>
        <p:nvSpPr>
          <p:cNvPr id="3" name="Shape 184"/>
          <p:cNvSpPr/>
          <p:nvPr/>
        </p:nvSpPr>
        <p:spPr>
          <a:xfrm>
            <a:off x="228600" y="159974"/>
            <a:ext cx="8686800" cy="11464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spAutoFit/>
          </a:bodyPr>
          <a:lstStyle/>
          <a:p>
            <a:pPr algn="ctr" defTabSz="342900">
              <a:spcBef>
                <a:spcPts val="375"/>
              </a:spcBef>
              <a:buClr>
                <a:srgbClr val="FFFFFF"/>
              </a:buClr>
              <a:buFont typeface="Neo Sans Intel"/>
              <a:tabLst>
                <a:tab pos="342900" algn="l"/>
              </a:tabLst>
              <a:defRPr sz="1800"/>
            </a:pPr>
            <a:r>
              <a:rPr lang="en-US" sz="2400" b="1" dirty="0" smtClean="0">
                <a:solidFill>
                  <a:schemeClr val="accent1"/>
                </a:solidFill>
                <a:ea typeface="+mj-ea"/>
                <a:cs typeface="+mj-cs"/>
              </a:rPr>
              <a:t>Completing an Online Session Evaluation by 10am Tomorrow Automatically Enters You in a Drawing to Win! </a:t>
            </a:r>
            <a:r>
              <a:rPr lang="en-US" sz="2400" b="1" dirty="0">
                <a:solidFill>
                  <a:schemeClr val="accent1"/>
                </a:solidFill>
                <a:ea typeface="+mj-ea"/>
                <a:cs typeface="+mj-cs"/>
              </a:rPr>
              <a:t/>
            </a:r>
            <a:br>
              <a:rPr lang="en-US" sz="2400" b="1" dirty="0">
                <a:solidFill>
                  <a:schemeClr val="accent1"/>
                </a:solidFill>
                <a:ea typeface="+mj-ea"/>
                <a:cs typeface="+mj-cs"/>
              </a:rPr>
            </a:br>
            <a:endParaRPr lang="en-US" sz="2400" b="1" dirty="0" smtClean="0">
              <a:solidFill>
                <a:schemeClr val="accent1"/>
              </a:solidFill>
              <a:ea typeface="+mj-ea"/>
              <a:cs typeface="+mj-cs"/>
            </a:endParaRPr>
          </a:p>
        </p:txBody>
      </p:sp>
      <p:sp>
        <p:nvSpPr>
          <p:cNvPr id="5" name="Shape 32"/>
          <p:cNvSpPr/>
          <p:nvPr/>
        </p:nvSpPr>
        <p:spPr>
          <a:xfrm>
            <a:off x="3185252" y="1600768"/>
            <a:ext cx="1682537" cy="407804"/>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gn="r" defTabSz="825500">
              <a:lnSpc>
                <a:spcPct val="70000"/>
              </a:lnSpc>
              <a:defRPr sz="8100" spc="0">
                <a:solidFill>
                  <a:srgbClr val="FFC314"/>
                </a:solidFill>
                <a:latin typeface="Intel Clear"/>
                <a:ea typeface="Intel Clear"/>
                <a:cs typeface="Intel Clear"/>
                <a:sym typeface="Intel Clear"/>
              </a:defRPr>
            </a:lvl1pPr>
          </a:lstStyle>
          <a:p>
            <a:pPr algn="l">
              <a:lnSpc>
                <a:spcPct val="100000"/>
              </a:lnSpc>
              <a:defRPr sz="1800" spc="0">
                <a:solidFill>
                  <a:srgbClr val="000000"/>
                </a:solidFill>
              </a:defRPr>
            </a:pPr>
            <a:r>
              <a:rPr sz="2400" b="1" dirty="0" smtClean="0">
                <a:solidFill>
                  <a:schemeClr val="bg2"/>
                </a:solidFill>
              </a:rPr>
              <a:t>Day </a:t>
            </a:r>
            <a:r>
              <a:rPr lang="en-US" sz="2400" b="1" dirty="0" smtClean="0">
                <a:solidFill>
                  <a:schemeClr val="bg2"/>
                </a:solidFill>
              </a:rPr>
              <a:t>2</a:t>
            </a:r>
            <a:r>
              <a:rPr sz="2400" b="1" dirty="0" smtClean="0">
                <a:solidFill>
                  <a:schemeClr val="bg2"/>
                </a:solidFill>
              </a:rPr>
              <a:t> Prize</a:t>
            </a:r>
            <a:endParaRPr sz="2400" b="1" dirty="0">
              <a:solidFill>
                <a:schemeClr val="bg2"/>
              </a:solidFill>
            </a:endParaRPr>
          </a:p>
        </p:txBody>
      </p:sp>
      <p:sp>
        <p:nvSpPr>
          <p:cNvPr id="10" name="Shape 186"/>
          <p:cNvSpPr/>
          <p:nvPr/>
        </p:nvSpPr>
        <p:spPr>
          <a:xfrm>
            <a:off x="112478" y="2016617"/>
            <a:ext cx="3082771" cy="284693"/>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r>
              <a:rPr lang="en-US" sz="1600" b="1" dirty="0">
                <a:solidFill>
                  <a:schemeClr val="bg2"/>
                </a:solidFill>
              </a:rPr>
              <a:t>Intel® Compute </a:t>
            </a:r>
            <a:r>
              <a:rPr lang="en-US" sz="1600" b="1" dirty="0" smtClean="0">
                <a:solidFill>
                  <a:schemeClr val="bg2"/>
                </a:solidFill>
              </a:rPr>
              <a:t>Stick (20)</a:t>
            </a:r>
            <a:endParaRPr lang="en-US" sz="1600" dirty="0">
              <a:solidFill>
                <a:schemeClr val="bg2"/>
              </a:solidFill>
            </a:endParaRPr>
          </a:p>
        </p:txBody>
      </p:sp>
      <p:sp>
        <p:nvSpPr>
          <p:cNvPr id="16" name="Shape 185"/>
          <p:cNvSpPr/>
          <p:nvPr/>
        </p:nvSpPr>
        <p:spPr>
          <a:xfrm>
            <a:off x="-12203" y="4491575"/>
            <a:ext cx="9144000" cy="220253"/>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spAutoFit/>
          </a:bodyPr>
          <a:lstStyle/>
          <a:p>
            <a:pPr algn="ctr" defTabSz="342900">
              <a:lnSpc>
                <a:spcPct val="104999"/>
              </a:lnSpc>
              <a:spcBef>
                <a:spcPts val="900"/>
              </a:spcBef>
              <a:buClr>
                <a:srgbClr val="FFFFFF"/>
              </a:buClr>
              <a:buFont typeface="Neo Sans Intel"/>
              <a:tabLst>
                <a:tab pos="342900" algn="l"/>
              </a:tabLst>
              <a:defRPr sz="1800"/>
            </a:pPr>
            <a:r>
              <a:rPr sz="1125" spc="15" dirty="0">
                <a:solidFill>
                  <a:srgbClr val="000000"/>
                </a:solidFill>
                <a:uFill>
                  <a:solidFill>
                    <a:srgbClr val="0071C5"/>
                  </a:solidFill>
                </a:uFill>
                <a:latin typeface="Intel Clear"/>
                <a:ea typeface="Intel Clear"/>
                <a:cs typeface="Intel Clear"/>
                <a:sym typeface="Intel Clear"/>
              </a:rPr>
              <a:t>Copies of the complete sweepstakes rules </a:t>
            </a:r>
            <a:r>
              <a:rPr sz="1125" spc="15" dirty="0" smtClean="0">
                <a:solidFill>
                  <a:srgbClr val="000000"/>
                </a:solidFill>
                <a:uFill>
                  <a:solidFill>
                    <a:srgbClr val="0071C5"/>
                  </a:solidFill>
                </a:uFill>
                <a:latin typeface="Intel Clear"/>
                <a:ea typeface="Intel Clear"/>
                <a:cs typeface="Intel Clear"/>
                <a:sym typeface="Intel Clear"/>
              </a:rPr>
              <a:t>are </a:t>
            </a:r>
            <a:r>
              <a:rPr sz="1125" spc="15" dirty="0">
                <a:solidFill>
                  <a:srgbClr val="000000"/>
                </a:solidFill>
                <a:uFill>
                  <a:solidFill>
                    <a:srgbClr val="0071C5"/>
                  </a:solidFill>
                </a:uFill>
                <a:latin typeface="Intel Clear"/>
                <a:ea typeface="Intel Clear"/>
                <a:cs typeface="Intel Clear"/>
                <a:sym typeface="Intel Clear"/>
              </a:rPr>
              <a:t>available at the Info </a:t>
            </a:r>
            <a:r>
              <a:rPr sz="1125" spc="15" dirty="0" smtClean="0">
                <a:solidFill>
                  <a:srgbClr val="000000"/>
                </a:solidFill>
                <a:uFill>
                  <a:solidFill>
                    <a:srgbClr val="0071C5"/>
                  </a:solidFill>
                </a:uFill>
                <a:latin typeface="Intel Clear"/>
                <a:ea typeface="Intel Clear"/>
                <a:cs typeface="Intel Clear"/>
                <a:sym typeface="Intel Clear"/>
              </a:rPr>
              <a:t>Desk</a:t>
            </a:r>
            <a:endParaRPr sz="1125" spc="15" dirty="0">
              <a:solidFill>
                <a:srgbClr val="000000"/>
              </a:solidFill>
              <a:uFill>
                <a:solidFill>
                  <a:srgbClr val="0071C5"/>
                </a:solidFill>
              </a:uFill>
              <a:latin typeface="Intel Clear"/>
              <a:ea typeface="Intel Clear"/>
              <a:cs typeface="Intel Clear"/>
              <a:sym typeface="Intel Clear"/>
            </a:endParaRPr>
          </a:p>
        </p:txBody>
      </p:sp>
      <p:sp>
        <p:nvSpPr>
          <p:cNvPr id="18" name="Shape 186"/>
          <p:cNvSpPr/>
          <p:nvPr/>
        </p:nvSpPr>
        <p:spPr>
          <a:xfrm>
            <a:off x="0" y="4186847"/>
            <a:ext cx="9119596" cy="26802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algn="ctr" defTabSz="309563">
              <a:lnSpc>
                <a:spcPct val="80000"/>
              </a:lnSpc>
              <a:defRPr sz="1800"/>
            </a:pPr>
            <a:r>
              <a:rPr spc="-78" dirty="0">
                <a:solidFill>
                  <a:srgbClr val="000000"/>
                </a:solidFill>
                <a:latin typeface="Intel Clear"/>
                <a:ea typeface="Intel Clear"/>
                <a:cs typeface="Intel Clear"/>
                <a:sym typeface="Intel Clear"/>
              </a:rPr>
              <a:t>Win</a:t>
            </a:r>
            <a:r>
              <a:rPr lang="en-US" spc="-78" dirty="0">
                <a:solidFill>
                  <a:srgbClr val="000000"/>
                </a:solidFill>
                <a:latin typeface="Intel Clear"/>
                <a:ea typeface="Intel Clear"/>
                <a:cs typeface="Intel Clear"/>
                <a:sym typeface="Intel Clear"/>
              </a:rPr>
              <a:t>ners will be n</a:t>
            </a:r>
            <a:r>
              <a:rPr lang="en-US" spc="-78" dirty="0" smtClean="0">
                <a:solidFill>
                  <a:srgbClr val="000000"/>
                </a:solidFill>
                <a:latin typeface="Intel Clear"/>
                <a:ea typeface="Intel Clear"/>
                <a:cs typeface="Intel Clear"/>
                <a:sym typeface="Intel Clear"/>
              </a:rPr>
              <a:t>otified </a:t>
            </a:r>
            <a:r>
              <a:rPr lang="en-US" spc="-78" dirty="0">
                <a:solidFill>
                  <a:srgbClr val="000000"/>
                </a:solidFill>
                <a:latin typeface="Intel Clear"/>
                <a:ea typeface="Intel Clear"/>
                <a:cs typeface="Intel Clear"/>
                <a:sym typeface="Intel Clear"/>
              </a:rPr>
              <a:t>by </a:t>
            </a:r>
            <a:r>
              <a:rPr lang="en-US" spc="-78" dirty="0" smtClean="0">
                <a:solidFill>
                  <a:srgbClr val="000000"/>
                </a:solidFill>
                <a:latin typeface="Intel Clear"/>
                <a:ea typeface="Intel Clear"/>
                <a:cs typeface="Intel Clear"/>
                <a:sym typeface="Intel Clear"/>
              </a:rPr>
              <a:t>email</a:t>
            </a:r>
          </a:p>
        </p:txBody>
      </p:sp>
      <p:sp>
        <p:nvSpPr>
          <p:cNvPr id="7" name="Rectangle 6"/>
          <p:cNvSpPr/>
          <p:nvPr/>
        </p:nvSpPr>
        <p:spPr>
          <a:xfrm>
            <a:off x="0" y="1027634"/>
            <a:ext cx="9119595" cy="338554"/>
          </a:xfrm>
          <a:prstGeom prst="rect">
            <a:avLst/>
          </a:prstGeom>
        </p:spPr>
        <p:txBody>
          <a:bodyPr wrap="square">
            <a:spAutoFit/>
          </a:bodyPr>
          <a:lstStyle/>
          <a:p>
            <a:pPr algn="ctr" defTabSz="342900">
              <a:spcBef>
                <a:spcPts val="375"/>
              </a:spcBef>
              <a:buClr>
                <a:srgbClr val="FFFFFF"/>
              </a:buClr>
              <a:buFont typeface="Neo Sans Intel"/>
              <a:tabLst>
                <a:tab pos="342900" algn="l"/>
              </a:tabLst>
              <a:defRPr sz="1800"/>
            </a:pPr>
            <a:r>
              <a:rPr lang="en-US" sz="1600" dirty="0">
                <a:solidFill>
                  <a:schemeClr val="bg2"/>
                </a:solidFill>
              </a:rPr>
              <a:t>You will receive an email with a link to the online </a:t>
            </a:r>
            <a:r>
              <a:rPr lang="en-US" sz="1600" dirty="0" smtClean="0">
                <a:solidFill>
                  <a:schemeClr val="bg2"/>
                </a:solidFill>
              </a:rPr>
              <a:t>evaluation prior </a:t>
            </a:r>
            <a:r>
              <a:rPr lang="en-US" sz="1600" dirty="0">
                <a:solidFill>
                  <a:schemeClr val="bg2"/>
                </a:solidFill>
              </a:rPr>
              <a:t>to the end of this session. </a:t>
            </a:r>
            <a:endParaRPr lang="en-US" sz="1600" b="1" dirty="0">
              <a:solidFill>
                <a:schemeClr val="accent1"/>
              </a:solidFill>
              <a:sym typeface="Intel Clear Light"/>
            </a:endParaRPr>
          </a:p>
        </p:txBody>
      </p:sp>
      <p:sp>
        <p:nvSpPr>
          <p:cNvPr id="13" name="Shape 32"/>
          <p:cNvSpPr/>
          <p:nvPr/>
        </p:nvSpPr>
        <p:spPr>
          <a:xfrm>
            <a:off x="6354455" y="1590683"/>
            <a:ext cx="1682537" cy="407804"/>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gn="r" defTabSz="825500">
              <a:lnSpc>
                <a:spcPct val="70000"/>
              </a:lnSpc>
              <a:defRPr sz="8100" spc="0">
                <a:solidFill>
                  <a:srgbClr val="FFC314"/>
                </a:solidFill>
                <a:latin typeface="Intel Clear"/>
                <a:ea typeface="Intel Clear"/>
                <a:cs typeface="Intel Clear"/>
                <a:sym typeface="Intel Clear"/>
              </a:defRPr>
            </a:lvl1pPr>
          </a:lstStyle>
          <a:p>
            <a:pPr algn="l">
              <a:lnSpc>
                <a:spcPct val="100000"/>
              </a:lnSpc>
              <a:defRPr sz="1800" spc="0">
                <a:solidFill>
                  <a:srgbClr val="000000"/>
                </a:solidFill>
              </a:defRPr>
            </a:pPr>
            <a:r>
              <a:rPr sz="2400" b="1" dirty="0">
                <a:solidFill>
                  <a:schemeClr val="bg2"/>
                </a:solidFill>
              </a:rPr>
              <a:t>Day </a:t>
            </a:r>
            <a:r>
              <a:rPr lang="en-US" sz="2400" b="1" dirty="0" smtClean="0">
                <a:solidFill>
                  <a:schemeClr val="bg2"/>
                </a:solidFill>
              </a:rPr>
              <a:t>3</a:t>
            </a:r>
            <a:r>
              <a:rPr sz="2400" b="1" dirty="0" smtClean="0">
                <a:solidFill>
                  <a:schemeClr val="bg2"/>
                </a:solidFill>
              </a:rPr>
              <a:t> </a:t>
            </a:r>
            <a:r>
              <a:rPr sz="2400" b="1" dirty="0">
                <a:solidFill>
                  <a:schemeClr val="bg2"/>
                </a:solidFill>
              </a:rPr>
              <a:t>Prize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t="17640" b="19649"/>
          <a:stretch/>
        </p:blipFill>
        <p:spPr bwMode="auto">
          <a:xfrm>
            <a:off x="270195" y="2452978"/>
            <a:ext cx="2209239" cy="1194371"/>
          </a:xfrm>
          <a:prstGeom prst="rect">
            <a:avLst/>
          </a:prstGeom>
          <a:noFill/>
          <a:ln>
            <a:noFill/>
          </a:ln>
          <a:effectLst>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871365" y="1995675"/>
            <a:ext cx="2502608" cy="338554"/>
          </a:xfrm>
          <a:prstGeom prst="rect">
            <a:avLst/>
          </a:prstGeom>
        </p:spPr>
        <p:txBody>
          <a:bodyPr wrap="none">
            <a:spAutoFit/>
          </a:bodyPr>
          <a:lstStyle/>
          <a:p>
            <a:r>
              <a:rPr lang="en-US" sz="1600" b="1" dirty="0" smtClean="0">
                <a:solidFill>
                  <a:schemeClr val="bg2"/>
                </a:solidFill>
              </a:rPr>
              <a:t>Microsoft</a:t>
            </a:r>
            <a:r>
              <a:rPr lang="en-US" sz="1600" b="1" baseline="30000" dirty="0" smtClean="0">
                <a:solidFill>
                  <a:schemeClr val="bg2"/>
                </a:solidFill>
              </a:rPr>
              <a:t>*</a:t>
            </a:r>
            <a:r>
              <a:rPr lang="en-US" sz="1600" b="1" dirty="0" smtClean="0">
                <a:solidFill>
                  <a:schemeClr val="bg2"/>
                </a:solidFill>
              </a:rPr>
              <a:t> Surface</a:t>
            </a:r>
            <a:r>
              <a:rPr lang="en-US" sz="1600" b="1" baseline="30000" dirty="0" smtClean="0">
                <a:solidFill>
                  <a:schemeClr val="bg2"/>
                </a:solidFill>
              </a:rPr>
              <a:t>*</a:t>
            </a:r>
            <a:r>
              <a:rPr lang="en-US" sz="1600" b="1" dirty="0" smtClean="0">
                <a:solidFill>
                  <a:schemeClr val="bg2"/>
                </a:solidFill>
              </a:rPr>
              <a:t> 3 (6)</a:t>
            </a:r>
            <a:endParaRPr lang="en-US" sz="1600" b="1" dirty="0">
              <a:solidFill>
                <a:schemeClr val="bg2"/>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812" t="9584" r="2511" b="-1017"/>
          <a:stretch/>
        </p:blipFill>
        <p:spPr bwMode="auto">
          <a:xfrm>
            <a:off x="3230521" y="2363778"/>
            <a:ext cx="1784296" cy="1622809"/>
          </a:xfrm>
          <a:prstGeom prst="rect">
            <a:avLst/>
          </a:prstGeom>
          <a:noFill/>
          <a:ln>
            <a:noFill/>
          </a:ln>
          <a:effectLst>
            <a:softEdge rad="508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5762014" y="2021492"/>
            <a:ext cx="3005951" cy="338554"/>
          </a:xfrm>
          <a:prstGeom prst="rect">
            <a:avLst/>
          </a:prstGeom>
        </p:spPr>
        <p:txBody>
          <a:bodyPr wrap="none">
            <a:spAutoFit/>
          </a:bodyPr>
          <a:lstStyle/>
          <a:p>
            <a:r>
              <a:rPr lang="en-US" sz="1600" b="1" dirty="0">
                <a:solidFill>
                  <a:schemeClr val="bg2"/>
                </a:solidFill>
              </a:rPr>
              <a:t>Dell Venue 10 7000 </a:t>
            </a:r>
            <a:r>
              <a:rPr lang="en-US" sz="1600" b="1" dirty="0" smtClean="0">
                <a:solidFill>
                  <a:schemeClr val="bg2"/>
                </a:solidFill>
              </a:rPr>
              <a:t>Series (4)</a:t>
            </a:r>
            <a:endParaRPr lang="en-US" sz="1600" b="1" dirty="0">
              <a:solidFill>
                <a:schemeClr val="bg2"/>
              </a:solidFill>
            </a:endParaRPr>
          </a:p>
        </p:txBody>
      </p:sp>
      <p:grpSp>
        <p:nvGrpSpPr>
          <p:cNvPr id="15" name="Group 14"/>
          <p:cNvGrpSpPr/>
          <p:nvPr/>
        </p:nvGrpSpPr>
        <p:grpSpPr>
          <a:xfrm>
            <a:off x="5624330" y="2383051"/>
            <a:ext cx="2774496" cy="1449195"/>
            <a:chOff x="5708520" y="2659033"/>
            <a:chExt cx="3206880" cy="1453361"/>
          </a:xfrm>
        </p:grpSpPr>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4441" t="4563" b="9722"/>
            <a:stretch/>
          </p:blipFill>
          <p:spPr bwMode="auto">
            <a:xfrm>
              <a:off x="6403257" y="2659033"/>
              <a:ext cx="2512143" cy="145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bwMode="auto">
            <a:xfrm>
              <a:off x="6069104" y="3054161"/>
              <a:ext cx="449035" cy="920898"/>
            </a:xfrm>
            <a:prstGeom prst="rect">
              <a:avLst/>
            </a:prstGeom>
            <a:solidFill>
              <a:schemeClr val="tx1"/>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endParaRPr>
            </a:p>
          </p:txBody>
        </p:sp>
        <p:sp>
          <p:nvSpPr>
            <p:cNvPr id="14" name="Rectangle 13"/>
            <p:cNvSpPr/>
            <p:nvPr/>
          </p:nvSpPr>
          <p:spPr bwMode="auto">
            <a:xfrm>
              <a:off x="5708520" y="3363288"/>
              <a:ext cx="912717" cy="475099"/>
            </a:xfrm>
            <a:prstGeom prst="rect">
              <a:avLst/>
            </a:prstGeom>
            <a:solidFill>
              <a:schemeClr val="tx1"/>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34950" y="2465388"/>
            <a:ext cx="8674100" cy="465137"/>
          </a:xfrm>
        </p:spPr>
        <p:txBody>
          <a:bodyPr/>
          <a:lstStyle/>
          <a:p>
            <a:pPr algn="ctr"/>
            <a:r>
              <a:rPr lang="en-US" sz="3600" dirty="0"/>
              <a:t>Q&amp;A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ctrTitle"/>
          </p:nvPr>
        </p:nvSpPr>
        <p:spPr>
          <a:xfrm>
            <a:off x="0" y="2101453"/>
            <a:ext cx="9144000" cy="946547"/>
          </a:xfrm>
        </p:spPr>
        <p:txBody>
          <a:bodyPr/>
          <a:lstStyle/>
          <a:p>
            <a:pPr eaLnBrk="1" hangingPunct="1"/>
            <a:r>
              <a:rPr lang="en-US" dirty="0" smtClean="0">
                <a:solidFill>
                  <a:schemeClr val="tx1"/>
                </a:solidFill>
                <a:latin typeface="Intel Clear Pro Bold" panose="020B0804020202060201" pitchFamily="34" charset="0"/>
              </a:rPr>
              <a:t>What will you develop?</a:t>
            </a:r>
          </a:p>
        </p:txBody>
      </p:sp>
    </p:spTree>
    <p:extLst>
      <p:ext uri="{BB962C8B-B14F-4D97-AF65-F5344CB8AC3E}">
        <p14:creationId xmlns:p14="http://schemas.microsoft.com/office/powerpoint/2010/main" val="1721219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1C5"/>
                </a:solidFill>
              </a:rPr>
              <a:t>Legal Notices and Disclaimers</a:t>
            </a:r>
          </a:p>
        </p:txBody>
      </p:sp>
      <p:sp>
        <p:nvSpPr>
          <p:cNvPr id="3" name="Content Placeholder 2"/>
          <p:cNvSpPr>
            <a:spLocks noGrp="1"/>
          </p:cNvSpPr>
          <p:nvPr>
            <p:ph idx="1"/>
          </p:nvPr>
        </p:nvSpPr>
        <p:spPr>
          <a:xfrm>
            <a:off x="194209" y="744093"/>
            <a:ext cx="8650386" cy="3640415"/>
          </a:xfrm>
          <a:prstGeom prst="rect">
            <a:avLst/>
          </a:prstGeom>
        </p:spPr>
        <p:txBody>
          <a:bodyPr>
            <a:noAutofit/>
          </a:bodyPr>
          <a:lstStyle/>
          <a:p>
            <a:pPr marL="0" indent="0">
              <a:buNone/>
            </a:pPr>
            <a:r>
              <a:rPr lang="en-US" sz="900" dirty="0"/>
              <a:t>Intel technologies’ features and benefits depend on system configuration and may require enabled hardware, software or service activation. Learn more at intel.com, or from the OEM or retailer.</a:t>
            </a:r>
          </a:p>
          <a:p>
            <a:pPr marL="0" indent="0">
              <a:buNone/>
            </a:pPr>
            <a:r>
              <a:rPr lang="en-US" sz="900" dirty="0"/>
              <a:t>No computer system can be </a:t>
            </a:r>
            <a:r>
              <a:rPr lang="en-US" sz="900" dirty="0" smtClean="0"/>
              <a:t>absolutely </a:t>
            </a:r>
            <a:r>
              <a:rPr lang="en-US" sz="900" dirty="0"/>
              <a:t>secure. </a:t>
            </a:r>
          </a:p>
          <a:p>
            <a:pPr marL="0" indent="0">
              <a:buNone/>
            </a:pPr>
            <a:r>
              <a:rPr lang="en-US" sz="900" dirty="0"/>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900" dirty="0">
                <a:hlinkClick r:id="rId3"/>
              </a:rPr>
              <a:t>http://www.intel.com/performance</a:t>
            </a:r>
            <a:r>
              <a:rPr lang="en-US" sz="900" dirty="0"/>
              <a:t>.  </a:t>
            </a:r>
          </a:p>
          <a:p>
            <a:pPr marL="0" indent="0">
              <a:buNone/>
            </a:pPr>
            <a:r>
              <a:rPr lang="en-US" sz="900" dirty="0"/>
              <a:t>Cost reduction scenarios described are intended as examples of how a given Intel-based product, in the specified circumstances and configurations, may affect future costs and provide cost savings.  Circumstances will vary.  Intel does not guarantee any costs or cost reduction.</a:t>
            </a:r>
          </a:p>
          <a:p>
            <a:pPr marL="0" indent="0">
              <a:buNone/>
            </a:pPr>
            <a:r>
              <a:rPr lang="en-US" sz="900" dirty="0"/>
              <a:t>This document contains information on products, services and/or processes in development.  All information provided here is subject to change without notice. Contact your Intel representative to obtain the latest forecast, schedule, specifications and roadmaps.</a:t>
            </a:r>
          </a:p>
          <a:p>
            <a:pPr marL="0" indent="0">
              <a:buNone/>
            </a:pPr>
            <a:r>
              <a:rPr lang="en-US" sz="900" dirty="0"/>
              <a:t>Statements in this document that refer to Intel’s plans and expectations for the quarter, the year, and the future, are forward-looking statements that involve a number of risks and uncertainties. A detailed discussion of the factors that could affect Intel’s results and plans is included in Intel’s SEC filings, including the annual report on Form 10-K.</a:t>
            </a:r>
          </a:p>
          <a:p>
            <a:pPr marL="0" indent="0">
              <a:buNone/>
            </a:pPr>
            <a:r>
              <a:rPr lang="en-US" sz="900" dirty="0"/>
              <a:t>The products described may contain design defects or errors known as errata which may cause the product to deviate from published specifications. Current characterized errata are available on request.  </a:t>
            </a:r>
          </a:p>
          <a:p>
            <a:pPr marL="0" indent="0">
              <a:buNone/>
            </a:pPr>
            <a:r>
              <a:rPr lang="en-US" sz="900" dirty="0"/>
              <a:t>No license (express or implied, by estoppel or otherwise) to any intellectual property rights is granted by this document.</a:t>
            </a:r>
          </a:p>
          <a:p>
            <a:pPr marL="0" indent="0">
              <a:spcBef>
                <a:spcPts val="0"/>
              </a:spcBef>
              <a:buNone/>
            </a:pPr>
            <a:endParaRPr lang="en-US" sz="900" dirty="0"/>
          </a:p>
          <a:p>
            <a:pPr marL="0" indent="0">
              <a:spcBef>
                <a:spcPts val="0"/>
              </a:spcBef>
              <a:buNone/>
            </a:pPr>
            <a:r>
              <a:rPr lang="en-US" sz="900" dirty="0"/>
              <a:t>Intel does not control or audit third-party benchmark data or the web sites referenced in this document. You should visit the referenced web site and confirm whether referenced data are accurate. </a:t>
            </a:r>
          </a:p>
          <a:p>
            <a:pPr marL="0" indent="0">
              <a:buNone/>
            </a:pPr>
            <a:r>
              <a:rPr lang="en-US" sz="900" dirty="0" smtClean="0"/>
              <a:t>Intel Core</a:t>
            </a:r>
            <a:r>
              <a:rPr lang="en-US" sz="900" smtClean="0"/>
              <a:t>, Intel Atom</a:t>
            </a:r>
            <a:r>
              <a:rPr lang="en-US" sz="900" dirty="0" smtClean="0"/>
              <a:t>, </a:t>
            </a:r>
            <a:r>
              <a:rPr lang="en-US" sz="900" dirty="0"/>
              <a:t>Intel® Virtualization Technology for IA-32, Intel® 64 and Intel® Architecture (Intel® VT-x</a:t>
            </a:r>
            <a:r>
              <a:rPr lang="en-US" sz="900" dirty="0" smtClean="0"/>
              <a:t>), </a:t>
            </a:r>
            <a:r>
              <a:rPr lang="en-US" sz="900" dirty="0"/>
              <a:t>Intel</a:t>
            </a:r>
            <a:r>
              <a:rPr lang="en-US" sz="900" baseline="30000" dirty="0"/>
              <a:t>®</a:t>
            </a:r>
            <a:r>
              <a:rPr lang="en-US" sz="900" dirty="0"/>
              <a:t> Virtualization Technology for IA-32, Intel</a:t>
            </a:r>
            <a:r>
              <a:rPr lang="en-US" sz="900" baseline="30000" dirty="0"/>
              <a:t>®</a:t>
            </a:r>
            <a:r>
              <a:rPr lang="en-US" sz="900" dirty="0"/>
              <a:t> 64 and Intel</a:t>
            </a:r>
            <a:r>
              <a:rPr lang="en-US" sz="900" baseline="30000" dirty="0"/>
              <a:t>®</a:t>
            </a:r>
            <a:r>
              <a:rPr lang="en-US" sz="900" dirty="0"/>
              <a:t> Architecture (Intel</a:t>
            </a:r>
            <a:r>
              <a:rPr lang="en-US" sz="900" baseline="30000" dirty="0"/>
              <a:t>®</a:t>
            </a:r>
            <a:r>
              <a:rPr lang="en-US" sz="900" dirty="0"/>
              <a:t> VT-x) with Extended Page Tables (Intel® VT-x with EPT</a:t>
            </a:r>
            <a:r>
              <a:rPr lang="en-US" sz="900" dirty="0" smtClean="0"/>
              <a:t>), and </a:t>
            </a:r>
            <a:r>
              <a:rPr lang="en-US" sz="900" dirty="0"/>
              <a:t>the Intel logo are trademarks of Intel Corporation in the United States and other </a:t>
            </a:r>
            <a:r>
              <a:rPr lang="en-US" sz="900" dirty="0" smtClean="0"/>
              <a:t>countries. </a:t>
            </a:r>
          </a:p>
          <a:p>
            <a:pPr marL="0" indent="0">
              <a:buNone/>
            </a:pPr>
            <a:r>
              <a:rPr lang="en-US" sz="900" dirty="0" smtClean="0"/>
              <a:t>*</a:t>
            </a:r>
            <a:r>
              <a:rPr lang="en-US" sz="900" dirty="0"/>
              <a:t>Other names and brands may be claimed as the property of others. </a:t>
            </a:r>
          </a:p>
          <a:p>
            <a:pPr marL="0" indent="0">
              <a:buNone/>
            </a:pPr>
            <a:r>
              <a:rPr lang="en-US" sz="900" dirty="0"/>
              <a:t>© 2015 Intel Corporation. </a:t>
            </a:r>
          </a:p>
          <a:p>
            <a:pPr marL="0" indent="0">
              <a:spcBef>
                <a:spcPts val="0"/>
              </a:spcBef>
              <a:buNone/>
            </a:pPr>
            <a:endParaRPr lang="en-US" sz="750" dirty="0"/>
          </a:p>
        </p:txBody>
      </p:sp>
    </p:spTree>
    <p:extLst>
      <p:ext uri="{BB962C8B-B14F-4D97-AF65-F5344CB8AC3E}">
        <p14:creationId xmlns:p14="http://schemas.microsoft.com/office/powerpoint/2010/main" val="204944400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61553" y="19537"/>
            <a:ext cx="8492591" cy="538114"/>
          </a:xfrm>
        </p:spPr>
        <p:txBody>
          <a:bodyPr/>
          <a:lstStyle/>
          <a:p>
            <a:r>
              <a:rPr lang="en-US" dirty="0" smtClean="0"/>
              <a:t>Risk Factors</a:t>
            </a:r>
          </a:p>
        </p:txBody>
      </p:sp>
      <p:sp>
        <p:nvSpPr>
          <p:cNvPr id="2" name="Content Placeholder 1"/>
          <p:cNvSpPr>
            <a:spLocks noGrp="1"/>
          </p:cNvSpPr>
          <p:nvPr>
            <p:ph idx="1"/>
          </p:nvPr>
        </p:nvSpPr>
        <p:spPr>
          <a:xfrm>
            <a:off x="81643" y="396938"/>
            <a:ext cx="8972550" cy="4004829"/>
          </a:xfrm>
        </p:spPr>
        <p:txBody>
          <a:bodyPr/>
          <a:lstStyle/>
          <a:p>
            <a:pPr marL="0" indent="0">
              <a:spcBef>
                <a:spcPts val="0"/>
              </a:spcBef>
              <a:spcAft>
                <a:spcPts val="200"/>
              </a:spcAft>
              <a:buNone/>
            </a:pPr>
            <a:r>
              <a:rPr lang="en-US" sz="1000" dirty="0"/>
              <a:t>The above statements and any others in this document that refer to plans and expectations for the second quarter, the year and the future are forward-looking statements that involve a number of risks and uncertainties. Words such as "anticipates," "expects," "intends," "plans," "believes," "seeks," "estimates," "may," "will," "should" and their variations identify forward-looking statements. Statements that refer to or are based on projections, uncertain events or assumptions also identify forward-looking statements. Many factors could affect Intel's actual results, and variances from Intel's current expectations regarding such factors could cause actual results to differ materially from those expressed in these forward-looking statements. Intel presently considers the following to be important factors that could cause actual results to differ materially from the company's expectations. Demand for Intel's products is highly variable and could differ from expectations due to factors including changes in business and economic conditions; consumer confidence or income levels; the introduction, availability and market acceptance of Intel's products, products used together with Intel products and competitors' products; competitive and pricing pressures, including actions taken by competitors; supply constraints and other disruptions affecting customers; changes in customer order patterns including order cancellations; and changes in the level of inventory at customers. Intel's gross margin percentage could vary significantly from expectations based on capacity utilization; variations in inventory valuation, including variations related to the timing of qualifying products for sale; changes in revenue levels; segment product mix; the timing and execution of the manufacturing ramp and associated costs; excess or obsolete inventory; changes in unit costs; defects or disruptions in the supply of materials or resources; and product manufacturing quality/yields. Variations in gross margin may also be caused by the timing of Intel product introductions and related expenses, including marketing expenses, and Intel's ability to respond quickly to technological developments and to introduce new products or incorporate new features into existing products, which may result in restructuring and asset impairment charges. Intel's results could be affected by adverse economic, social, political and physical/infrastructure conditions in countries where Intel, its customers or its suppliers operate, including military conflict and other security risks, natural disasters, infrastructure disruptions, health concerns and fluctuations in currency exchange rates. Results may also be affected by the formal or informal imposition by countries of new or revised export and/or import and doing-business regulations, which could be changed without prior notice. Intel operates in highly competitive industries and its operations have high costs that are either fixed or difficult to reduce in the short term. The amount, timing and execution of Intel's stock repurchase program could be affected by changes in Intel's priorities for the use of cash, such as operational spending, capital spending, acquisitions, and as a result of changes to Intel's cash flows or changes in tax laws. Product defects or errata (deviations from published specifications) may adversely impact our expenses, revenues and reputation. Intel's results could be affected by litigation or regulatory matters involving intellectual property, stockholder, consumer, antitrust, disclosure and other issues. An unfavorable ruling could include monetary damages or an injunction prohibiting Intel from manufacturing or selling one or more products, precluding particular business practices, impacting Intel's ability to design its products, or requiring other remedies such as compulsory licensing of intellectual property. Intel's results may be affected by the timing of closing of acquisitions, divestitures and other significant transactions. A detailed discussion of these and other factors that could affect Intel's results is included in Intel's SEC filings, including the company's most recent reports on Form 10-Q, Form 10-K and earnings release.</a:t>
            </a:r>
          </a:p>
        </p:txBody>
      </p:sp>
      <p:sp>
        <p:nvSpPr>
          <p:cNvPr id="4" name="TextBox 3"/>
          <p:cNvSpPr txBox="1"/>
          <p:nvPr/>
        </p:nvSpPr>
        <p:spPr>
          <a:xfrm>
            <a:off x="159024" y="4726656"/>
            <a:ext cx="865942" cy="230832"/>
          </a:xfrm>
          <a:prstGeom prst="rect">
            <a:avLst/>
          </a:prstGeom>
          <a:noFill/>
        </p:spPr>
        <p:txBody>
          <a:bodyPr wrap="none" rtlCol="0">
            <a:spAutoFit/>
          </a:bodyPr>
          <a:lstStyle/>
          <a:p>
            <a:pPr algn="ctr">
              <a:spcBef>
                <a:spcPct val="50000"/>
              </a:spcBef>
            </a:pPr>
            <a:r>
              <a:rPr lang="en-US" altLang="en-US" sz="900" dirty="0">
                <a:solidFill>
                  <a:schemeClr val="bg2"/>
                </a:solidFill>
              </a:rPr>
              <a:t>Rev. 4/14/15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6219" y="2116421"/>
            <a:ext cx="8492591" cy="538114"/>
          </a:xfrm>
        </p:spPr>
        <p:txBody>
          <a:bodyPr/>
          <a:lstStyle/>
          <a:p>
            <a:pPr algn="ctr"/>
            <a:r>
              <a:rPr lang="en-US" dirty="0" smtClean="0"/>
              <a:t>Backup</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sz="2700" dirty="0" smtClean="0"/>
              <a:t>Additional Info on </a:t>
            </a:r>
            <a:r>
              <a:rPr lang="en-US" sz="2700" dirty="0" err="1" smtClean="0"/>
              <a:t>Xen</a:t>
            </a:r>
            <a:r>
              <a:rPr lang="en-US" sz="2700" baseline="30000" dirty="0" smtClean="0"/>
              <a:t>*</a:t>
            </a:r>
            <a:r>
              <a:rPr lang="en-US" sz="2700" dirty="0" smtClean="0"/>
              <a:t> Patches</a:t>
            </a:r>
            <a:endParaRPr lang="en-US" sz="2550" dirty="0"/>
          </a:p>
        </p:txBody>
      </p:sp>
      <p:sp>
        <p:nvSpPr>
          <p:cNvPr id="44035" name="Rectangle 3"/>
          <p:cNvSpPr>
            <a:spLocks noGrp="1" noChangeArrowheads="1"/>
          </p:cNvSpPr>
          <p:nvPr>
            <p:ph idx="1"/>
          </p:nvPr>
        </p:nvSpPr>
        <p:spPr>
          <a:xfrm>
            <a:off x="226577" y="915401"/>
            <a:ext cx="8650386" cy="3966315"/>
          </a:xfrm>
          <a:prstGeom prst="rect">
            <a:avLst/>
          </a:prstGeom>
        </p:spPr>
        <p:txBody>
          <a:bodyPr>
            <a:normAutofit/>
          </a:bodyPr>
          <a:lstStyle/>
          <a:p>
            <a:r>
              <a:rPr lang="en-US" dirty="0" smtClean="0"/>
              <a:t>Intel submitted </a:t>
            </a:r>
            <a:r>
              <a:rPr lang="en-US" dirty="0" err="1" smtClean="0"/>
              <a:t>Xen</a:t>
            </a:r>
            <a:r>
              <a:rPr lang="en-US" baseline="30000" dirty="0" smtClean="0"/>
              <a:t>*</a:t>
            </a:r>
            <a:r>
              <a:rPr lang="en-US" dirty="0" smtClean="0"/>
              <a:t> patches</a:t>
            </a:r>
          </a:p>
          <a:p>
            <a:pPr lvl="1"/>
            <a:r>
              <a:rPr lang="en-US" dirty="0">
                <a:hlinkClick r:id="rId3"/>
              </a:rPr>
              <a:t>http://</a:t>
            </a:r>
            <a:r>
              <a:rPr lang="en-US" dirty="0" smtClean="0">
                <a:hlinkClick r:id="rId3"/>
              </a:rPr>
              <a:t>lists.xen.org/archives/html/xen-devel/2015-06/msg01319.html</a:t>
            </a:r>
          </a:p>
          <a:p>
            <a:pPr lvl="1"/>
            <a:r>
              <a:rPr lang="en-US" dirty="0" smtClean="0">
                <a:hlinkClick r:id="rId3"/>
              </a:rPr>
              <a:t>http</a:t>
            </a:r>
            <a:r>
              <a:rPr lang="en-US" dirty="0">
                <a:hlinkClick r:id="rId3"/>
              </a:rPr>
              <a:t>://</a:t>
            </a:r>
            <a:r>
              <a:rPr lang="en-US" dirty="0" smtClean="0">
                <a:hlinkClick r:id="rId3"/>
              </a:rPr>
              <a:t>lists.xen.org/archives/html/xen-devel/2015-07/msg01943.html</a:t>
            </a:r>
            <a:endParaRPr lang="en-US" dirty="0" smtClean="0"/>
          </a:p>
          <a:p>
            <a:r>
              <a:rPr lang="en-US" dirty="0" smtClean="0"/>
              <a:t>Bitdefender</a:t>
            </a:r>
            <a:r>
              <a:rPr lang="en-US" baseline="30000" dirty="0" smtClean="0"/>
              <a:t>*</a:t>
            </a:r>
            <a:r>
              <a:rPr lang="en-US" dirty="0" smtClean="0"/>
              <a:t> submitted Xen patches</a:t>
            </a:r>
          </a:p>
          <a:p>
            <a:pPr lvl="1"/>
            <a:r>
              <a:rPr lang="en-US" dirty="0" smtClean="0">
                <a:hlinkClick r:id="rId4"/>
              </a:rPr>
              <a:t>http</a:t>
            </a:r>
            <a:r>
              <a:rPr lang="en-US" dirty="0">
                <a:hlinkClick r:id="rId4"/>
              </a:rPr>
              <a:t>://xenbits.xenproject.org/gitweb/?</a:t>
            </a:r>
            <a:r>
              <a:rPr lang="en-US" dirty="0" smtClean="0">
                <a:hlinkClick r:id="rId4"/>
              </a:rPr>
              <a:t>p=xen.git&amp;a=search&amp;h=refs%2Fheads%2Fstaging&amp;st=author&amp;s=rcojocaru</a:t>
            </a:r>
            <a:endParaRPr lang="en-US" dirty="0" smtClean="0"/>
          </a:p>
          <a:p>
            <a:pPr lvl="1"/>
            <a:r>
              <a:rPr lang="en-US" dirty="0" smtClean="0">
                <a:hlinkClick r:id="rId5"/>
              </a:rPr>
              <a:t>http</a:t>
            </a:r>
            <a:r>
              <a:rPr lang="en-US" dirty="0">
                <a:hlinkClick r:id="rId5"/>
              </a:rPr>
              <a:t>://xenbits.xenproject.org/gitweb/?</a:t>
            </a:r>
            <a:r>
              <a:rPr lang="en-US" dirty="0" smtClean="0">
                <a:hlinkClick r:id="rId5"/>
              </a:rPr>
              <a:t>p=xen.git&amp;a=search&amp;h=refs%2Fheads%2Fstaging&amp;st=author&amp;s=mdontu</a:t>
            </a:r>
            <a:endParaRPr lang="en-US" dirty="0" smtClean="0"/>
          </a:p>
          <a:p>
            <a:pPr lvl="1"/>
            <a:r>
              <a:rPr lang="en-US" dirty="0">
                <a:hlinkClick r:id="rId6"/>
              </a:rPr>
              <a:t>http://</a:t>
            </a:r>
            <a:r>
              <a:rPr lang="en-US" dirty="0" smtClean="0">
                <a:hlinkClick r:id="rId6"/>
              </a:rPr>
              <a:t>lists.xen.org/archives/html/xen-devel/2015-06/msg02113.html</a:t>
            </a:r>
            <a:endParaRPr lang="en-US" dirty="0" smtClean="0"/>
          </a:p>
          <a:p>
            <a:pPr lvl="1"/>
            <a:r>
              <a:rPr lang="en-US" dirty="0" smtClean="0">
                <a:hlinkClick r:id="rId7"/>
              </a:rPr>
              <a:t>http</a:t>
            </a:r>
            <a:r>
              <a:rPr lang="en-US" dirty="0">
                <a:hlinkClick r:id="rId7"/>
              </a:rPr>
              <a:t>://</a:t>
            </a:r>
            <a:r>
              <a:rPr lang="en-US" dirty="0" smtClean="0">
                <a:hlinkClick r:id="rId7"/>
              </a:rPr>
              <a:t>lists.xen.org/archives/html/xen-devel/2015-06/msg02112.html</a:t>
            </a:r>
            <a:endParaRPr lang="en-US" dirty="0" smtClean="0"/>
          </a:p>
          <a:p>
            <a:pPr lvl="1"/>
            <a:r>
              <a:rPr lang="en-US" dirty="0" smtClean="0">
                <a:hlinkClick r:id="rId8"/>
              </a:rPr>
              <a:t>http</a:t>
            </a:r>
            <a:r>
              <a:rPr lang="en-US" dirty="0">
                <a:hlinkClick r:id="rId8"/>
              </a:rPr>
              <a:t>://</a:t>
            </a:r>
            <a:r>
              <a:rPr lang="en-US" dirty="0" smtClean="0">
                <a:hlinkClick r:id="rId8"/>
              </a:rPr>
              <a:t>lists.xen.org/archives/html/xen-devel/2015-06/msg02111.html</a:t>
            </a:r>
            <a:endParaRPr lang="en-US" dirty="0" smtClean="0"/>
          </a:p>
          <a:p>
            <a:pPr>
              <a:lnSpc>
                <a:spcPct val="75000"/>
              </a:lnSpc>
              <a:buFontTx/>
              <a:buNone/>
            </a:pPr>
            <a:endParaRPr lang="en-US" sz="1600" b="1" i="1" dirty="0">
              <a:solidFill>
                <a:srgbClr val="EE4112"/>
              </a:solidFill>
            </a:endParaRPr>
          </a:p>
          <a:p>
            <a:pPr>
              <a:lnSpc>
                <a:spcPct val="80000"/>
              </a:lnSpc>
            </a:pPr>
            <a:endParaRPr lang="en-US" sz="2400" b="1" dirty="0" smtClean="0">
              <a:solidFill>
                <a:srgbClr val="FF0000"/>
              </a:solidFill>
            </a:endParaRPr>
          </a:p>
          <a:p>
            <a:pPr>
              <a:lnSpc>
                <a:spcPct val="75000"/>
              </a:lnSpc>
            </a:pPr>
            <a:endParaRPr lang="en-US" sz="1600" b="1" i="1" dirty="0">
              <a:solidFill>
                <a:srgbClr val="EE4112"/>
              </a:solidFill>
            </a:endParaRPr>
          </a:p>
        </p:txBody>
      </p:sp>
    </p:spTree>
    <p:extLst>
      <p:ext uri="{BB962C8B-B14F-4D97-AF65-F5344CB8AC3E}">
        <p14:creationId xmlns:p14="http://schemas.microsoft.com/office/powerpoint/2010/main" val="1500270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Untitled-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169"/>
            <a:ext cx="3934097" cy="5136331"/>
          </a:xfrm>
          <a:prstGeom prst="rect">
            <a:avLst/>
          </a:prstGeom>
          <a:noFill/>
        </p:spPr>
      </p:pic>
      <p:sp>
        <p:nvSpPr>
          <p:cNvPr id="5" name="Rectangle 3"/>
          <p:cNvSpPr txBox="1">
            <a:spLocks noChangeArrowheads="1"/>
          </p:cNvSpPr>
          <p:nvPr/>
        </p:nvSpPr>
        <p:spPr>
          <a:xfrm>
            <a:off x="4712814" y="768744"/>
            <a:ext cx="3781480" cy="3363934"/>
          </a:xfrm>
          <a:prstGeom prst="rect">
            <a:avLst/>
          </a:prstGeom>
          <a:noFill/>
          <a:ln/>
        </p:spPr>
        <p:txBody>
          <a:bodyPr lIns="0" tIns="0" rIns="0" bIns="0"/>
          <a:lstStyle>
            <a:lvl1pPr algn="l" defTabSz="914400" rtl="0" eaLnBrk="1" latinLnBrk="0" hangingPunct="1">
              <a:spcBef>
                <a:spcPct val="0"/>
              </a:spcBef>
              <a:buNone/>
              <a:defRPr sz="3200" b="1" kern="1200">
                <a:solidFill>
                  <a:srgbClr val="0070C0"/>
                </a:solidFill>
                <a:latin typeface="+mj-lt"/>
                <a:ea typeface="+mj-ea"/>
                <a:cs typeface="+mj-cs"/>
              </a:defRPr>
            </a:lvl1pPr>
          </a:lstStyle>
          <a:p>
            <a:pPr marL="342900" indent="-342900">
              <a:spcBef>
                <a:spcPts val="600"/>
              </a:spcBef>
              <a:buFont typeface="Arial" panose="020B0604020202020204" pitchFamily="34" charset="0"/>
              <a:buChar char="•"/>
            </a:pPr>
            <a:r>
              <a:rPr lang="en-US" sz="2400" dirty="0">
                <a:solidFill>
                  <a:schemeClr val="bg2"/>
                </a:solidFill>
                <a:latin typeface="+mn-lt"/>
              </a:rPr>
              <a:t>Security Trends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a:t>
            </a:r>
            <a:r>
              <a:rPr lang="en-US" sz="2400" dirty="0" smtClean="0">
                <a:solidFill>
                  <a:schemeClr val="tx1">
                    <a:lumMod val="65000"/>
                  </a:schemeClr>
                </a:solidFill>
                <a:latin typeface="+mn-lt"/>
              </a:rPr>
              <a:t>introspection Promises, Capabilities, and Challenges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Hardware Extensions</a:t>
            </a:r>
            <a:endParaRPr lang="en-US" sz="2400" dirty="0">
              <a:solidFill>
                <a:schemeClr val="tx1">
                  <a:lumMod val="65000"/>
                </a:schemeClr>
              </a:solidFill>
              <a:latin typeface="+mn-lt"/>
            </a:endParaRP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Hypervisor Extensions</a:t>
            </a:r>
          </a:p>
          <a:p>
            <a:pPr marL="342900" indent="-342900">
              <a:spcBef>
                <a:spcPts val="600"/>
              </a:spcBef>
              <a:buFont typeface="Arial" panose="020B0604020202020204" pitchFamily="34" charset="0"/>
              <a:buChar char="•"/>
            </a:pPr>
            <a:r>
              <a:rPr lang="en-US" sz="2400" dirty="0">
                <a:solidFill>
                  <a:schemeClr val="tx1">
                    <a:lumMod val="65000"/>
                  </a:schemeClr>
                </a:solidFill>
                <a:latin typeface="+mn-lt"/>
              </a:rPr>
              <a:t>Memory Introspection Scenarios</a:t>
            </a:r>
          </a:p>
          <a:p>
            <a:pPr marL="342900" indent="-342900">
              <a:spcBef>
                <a:spcPts val="600"/>
              </a:spcBef>
              <a:buFont typeface="Arial" panose="020B0604020202020204" pitchFamily="34" charset="0"/>
              <a:buChar char="•"/>
            </a:pPr>
            <a:r>
              <a:rPr lang="en-US" sz="2400" dirty="0" smtClean="0">
                <a:solidFill>
                  <a:schemeClr val="tx1">
                    <a:lumMod val="65000"/>
                  </a:schemeClr>
                </a:solidFill>
                <a:latin typeface="+mn-lt"/>
              </a:rPr>
              <a:t>Conclusions</a:t>
            </a:r>
            <a:endParaRPr lang="en-US" sz="2400" dirty="0">
              <a:solidFill>
                <a:schemeClr val="tx1">
                  <a:lumMod val="65000"/>
                </a:schemeClr>
              </a:solidFill>
              <a:latin typeface="+mn-lt"/>
            </a:endParaRPr>
          </a:p>
        </p:txBody>
      </p:sp>
    </p:spTree>
    <p:extLst>
      <p:ext uri="{BB962C8B-B14F-4D97-AF65-F5344CB8AC3E}">
        <p14:creationId xmlns:p14="http://schemas.microsoft.com/office/powerpoint/2010/main" val="405344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194208" y="129136"/>
            <a:ext cx="8492591" cy="538114"/>
          </a:xfrm>
        </p:spPr>
        <p:txBody>
          <a:bodyPr/>
          <a:lstStyle/>
          <a:p>
            <a:r>
              <a:rPr lang="en-US" dirty="0" smtClean="0"/>
              <a:t>Security Trends</a:t>
            </a:r>
            <a:endParaRPr lang="en-US" dirty="0"/>
          </a:p>
        </p:txBody>
      </p:sp>
      <p:sp>
        <p:nvSpPr>
          <p:cNvPr id="41988" name="Rectangle 4"/>
          <p:cNvSpPr>
            <a:spLocks noGrp="1" noChangeArrowheads="1"/>
          </p:cNvSpPr>
          <p:nvPr>
            <p:ph idx="1"/>
          </p:nvPr>
        </p:nvSpPr>
        <p:spPr>
          <a:xfrm>
            <a:off x="300110" y="763843"/>
            <a:ext cx="4327308" cy="1847816"/>
          </a:xfrm>
        </p:spPr>
        <p:txBody>
          <a:bodyPr>
            <a:normAutofit/>
          </a:bodyPr>
          <a:lstStyle/>
          <a:p>
            <a:pPr marL="0" indent="0">
              <a:spcBef>
                <a:spcPts val="0"/>
              </a:spcBef>
              <a:buNone/>
            </a:pPr>
            <a:r>
              <a:rPr lang="en-US" sz="1800" dirty="0" smtClean="0"/>
              <a:t>Advanced Persistent Threats (APTs), </a:t>
            </a:r>
            <a:r>
              <a:rPr lang="en-US" sz="1800" dirty="0"/>
              <a:t>botnets, cyber-espionage </a:t>
            </a:r>
            <a:r>
              <a:rPr lang="en-US" sz="1800" dirty="0" smtClean="0"/>
              <a:t>heavily </a:t>
            </a:r>
            <a:r>
              <a:rPr lang="en-US" sz="1800" dirty="0"/>
              <a:t>rely </a:t>
            </a:r>
            <a:r>
              <a:rPr lang="en-US" sz="1800" dirty="0" smtClean="0"/>
              <a:t>on:</a:t>
            </a:r>
          </a:p>
          <a:p>
            <a:pPr>
              <a:spcBef>
                <a:spcPts val="0"/>
              </a:spcBef>
            </a:pPr>
            <a:r>
              <a:rPr lang="en-US" sz="1600" dirty="0" smtClean="0"/>
              <a:t>Rootkits</a:t>
            </a:r>
          </a:p>
          <a:p>
            <a:pPr>
              <a:spcBef>
                <a:spcPts val="0"/>
              </a:spcBef>
            </a:pPr>
            <a:r>
              <a:rPr lang="en-US" sz="1600" dirty="0" smtClean="0"/>
              <a:t>Kernel exploits</a:t>
            </a:r>
          </a:p>
          <a:p>
            <a:pPr>
              <a:spcBef>
                <a:spcPts val="0"/>
              </a:spcBef>
            </a:pPr>
            <a:r>
              <a:rPr lang="en-US" sz="1600" dirty="0" smtClean="0"/>
              <a:t>0-days</a:t>
            </a:r>
            <a:endParaRPr lang="en-US" sz="1600" dirty="0"/>
          </a:p>
          <a:p>
            <a:pPr>
              <a:lnSpc>
                <a:spcPct val="120000"/>
              </a:lnSpc>
              <a:spcBef>
                <a:spcPts val="0"/>
              </a:spcBef>
            </a:pPr>
            <a:endParaRPr lang="en-US" sz="1800" dirty="0"/>
          </a:p>
        </p:txBody>
      </p:sp>
      <p:sp>
        <p:nvSpPr>
          <p:cNvPr id="4" name="Rectangle 3"/>
          <p:cNvSpPr/>
          <p:nvPr/>
        </p:nvSpPr>
        <p:spPr>
          <a:xfrm>
            <a:off x="6832831" y="4836321"/>
            <a:ext cx="1619354" cy="215444"/>
          </a:xfrm>
          <a:prstGeom prst="rect">
            <a:avLst/>
          </a:prstGeom>
        </p:spPr>
        <p:txBody>
          <a:bodyPr wrap="none">
            <a:spAutoFit/>
          </a:bodyPr>
          <a:lstStyle/>
          <a:p>
            <a:r>
              <a:rPr lang="en-US" sz="800" dirty="0" smtClean="0">
                <a:solidFill>
                  <a:schemeClr val="bg2"/>
                </a:solidFill>
              </a:rPr>
              <a:t>Source: based on nvd.nist.gov</a:t>
            </a:r>
            <a:endParaRPr lang="en-US" sz="800" dirty="0">
              <a:solidFill>
                <a:schemeClr val="bg2"/>
              </a:solidFill>
            </a:endParaRPr>
          </a:p>
        </p:txBody>
      </p:sp>
      <p:grpSp>
        <p:nvGrpSpPr>
          <p:cNvPr id="8" name="Group 7"/>
          <p:cNvGrpSpPr/>
          <p:nvPr/>
        </p:nvGrpSpPr>
        <p:grpSpPr>
          <a:xfrm>
            <a:off x="300110" y="2418473"/>
            <a:ext cx="4174372" cy="2642022"/>
            <a:chOff x="300110" y="2418473"/>
            <a:chExt cx="4174372" cy="2642022"/>
          </a:xfrm>
        </p:grpSpPr>
        <p:pic>
          <p:nvPicPr>
            <p:cNvPr id="12" name="Picture 11"/>
            <p:cNvPicPr>
              <a:picLocks noChangeAspect="1"/>
            </p:cNvPicPr>
            <p:nvPr/>
          </p:nvPicPr>
          <p:blipFill rotWithShape="1">
            <a:blip r:embed="rId2"/>
            <a:srcRect t="8189" b="7552"/>
            <a:stretch/>
          </p:blipFill>
          <p:spPr>
            <a:xfrm>
              <a:off x="300110" y="2515066"/>
              <a:ext cx="4174372" cy="2342399"/>
            </a:xfrm>
            <a:prstGeom prst="rect">
              <a:avLst/>
            </a:prstGeom>
          </p:spPr>
        </p:pic>
        <p:sp>
          <p:nvSpPr>
            <p:cNvPr id="14" name="TextBox 13"/>
            <p:cNvSpPr txBox="1"/>
            <p:nvPr/>
          </p:nvSpPr>
          <p:spPr>
            <a:xfrm>
              <a:off x="380200" y="4845051"/>
              <a:ext cx="3523932" cy="215444"/>
            </a:xfrm>
            <a:prstGeom prst="rect">
              <a:avLst/>
            </a:prstGeom>
            <a:noFill/>
          </p:spPr>
          <p:txBody>
            <a:bodyPr wrap="square" rtlCol="0">
              <a:spAutoFit/>
            </a:bodyPr>
            <a:lstStyle/>
            <a:p>
              <a:r>
                <a:rPr lang="en-US" sz="800" dirty="0">
                  <a:solidFill>
                    <a:schemeClr val="bg2"/>
                  </a:solidFill>
                </a:rPr>
                <a:t>S</a:t>
              </a:r>
              <a:r>
                <a:rPr lang="en-US" sz="800" dirty="0" smtClean="0">
                  <a:solidFill>
                    <a:schemeClr val="bg2"/>
                  </a:solidFill>
                </a:rPr>
                <a:t>ource: Intel® </a:t>
              </a:r>
              <a:r>
                <a:rPr lang="en-US" sz="800" dirty="0">
                  <a:solidFill>
                    <a:schemeClr val="bg2"/>
                  </a:solidFill>
                </a:rPr>
                <a:t>Security </a:t>
              </a:r>
              <a:r>
                <a:rPr lang="en-US" sz="800" dirty="0" smtClean="0">
                  <a:solidFill>
                    <a:schemeClr val="bg2"/>
                  </a:solidFill>
                </a:rPr>
                <a:t>– McAfee</a:t>
              </a:r>
              <a:r>
                <a:rPr lang="en-US" sz="800" baseline="30000" dirty="0" smtClean="0">
                  <a:solidFill>
                    <a:schemeClr val="bg2"/>
                  </a:solidFill>
                </a:rPr>
                <a:t>*</a:t>
              </a:r>
              <a:r>
                <a:rPr lang="en-US" sz="800" dirty="0" smtClean="0">
                  <a:solidFill>
                    <a:schemeClr val="bg2"/>
                  </a:solidFill>
                </a:rPr>
                <a:t> Labs Threats Report, May 2015</a:t>
              </a:r>
            </a:p>
          </p:txBody>
        </p:sp>
        <p:sp>
          <p:nvSpPr>
            <p:cNvPr id="15" name="TextBox 14"/>
            <p:cNvSpPr txBox="1"/>
            <p:nvPr/>
          </p:nvSpPr>
          <p:spPr>
            <a:xfrm>
              <a:off x="880659" y="2418473"/>
              <a:ext cx="3523932" cy="338554"/>
            </a:xfrm>
            <a:prstGeom prst="rect">
              <a:avLst/>
            </a:prstGeom>
            <a:noFill/>
          </p:spPr>
          <p:txBody>
            <a:bodyPr wrap="square" rtlCol="0">
              <a:spAutoFit/>
            </a:bodyPr>
            <a:lstStyle/>
            <a:p>
              <a:pPr algn="ctr"/>
              <a:r>
                <a:rPr lang="en-US" sz="1600" dirty="0" smtClean="0">
                  <a:solidFill>
                    <a:schemeClr val="bg2"/>
                  </a:solidFill>
                </a:rPr>
                <a:t>Total Rootkit Malware</a:t>
              </a:r>
            </a:p>
          </p:txBody>
        </p:sp>
      </p:grpSp>
      <p:pic>
        <p:nvPicPr>
          <p:cNvPr id="5" name="Picture 4"/>
          <p:cNvPicPr>
            <a:picLocks noChangeAspect="1"/>
          </p:cNvPicPr>
          <p:nvPr/>
        </p:nvPicPr>
        <p:blipFill>
          <a:blip r:embed="rId3"/>
          <a:stretch>
            <a:fillRect/>
          </a:stretch>
        </p:blipFill>
        <p:spPr>
          <a:xfrm>
            <a:off x="5538034" y="70063"/>
            <a:ext cx="3523983" cy="2325906"/>
          </a:xfrm>
          <a:prstGeom prst="rect">
            <a:avLst/>
          </a:prstGeom>
        </p:spPr>
      </p:pic>
      <p:pic>
        <p:nvPicPr>
          <p:cNvPr id="9" name="Picture 8"/>
          <p:cNvPicPr>
            <a:picLocks noChangeAspect="1"/>
          </p:cNvPicPr>
          <p:nvPr/>
        </p:nvPicPr>
        <p:blipFill>
          <a:blip r:embed="rId4"/>
          <a:stretch>
            <a:fillRect/>
          </a:stretch>
        </p:blipFill>
        <p:spPr>
          <a:xfrm>
            <a:off x="4808665" y="2515066"/>
            <a:ext cx="3582606" cy="2321255"/>
          </a:xfrm>
          <a:prstGeom prst="rect">
            <a:avLst/>
          </a:prstGeom>
        </p:spPr>
      </p:pic>
      <p:sp>
        <p:nvSpPr>
          <p:cNvPr id="17" name="Rectangle 16"/>
          <p:cNvSpPr/>
          <p:nvPr/>
        </p:nvSpPr>
        <p:spPr>
          <a:xfrm>
            <a:off x="7513795" y="2374018"/>
            <a:ext cx="1558440" cy="215444"/>
          </a:xfrm>
          <a:prstGeom prst="rect">
            <a:avLst/>
          </a:prstGeom>
        </p:spPr>
        <p:txBody>
          <a:bodyPr wrap="none">
            <a:spAutoFit/>
          </a:bodyPr>
          <a:lstStyle/>
          <a:p>
            <a:r>
              <a:rPr lang="en-US" sz="800" dirty="0">
                <a:solidFill>
                  <a:schemeClr val="bg2"/>
                </a:solidFill>
              </a:rPr>
              <a:t>S</a:t>
            </a:r>
            <a:r>
              <a:rPr lang="en-US" sz="800" dirty="0" smtClean="0">
                <a:solidFill>
                  <a:schemeClr val="bg2"/>
                </a:solidFill>
              </a:rPr>
              <a:t>ource: based on nvd.nist.gov</a:t>
            </a:r>
            <a:endParaRPr lang="en-US" sz="800" dirty="0">
              <a:solidFill>
                <a:schemeClr val="bg2"/>
              </a:solidFill>
            </a:endParaRPr>
          </a:p>
        </p:txBody>
      </p:sp>
      <p:sp>
        <p:nvSpPr>
          <p:cNvPr id="3" name="TextBox 2"/>
          <p:cNvSpPr txBox="1"/>
          <p:nvPr/>
        </p:nvSpPr>
        <p:spPr>
          <a:xfrm>
            <a:off x="6967243" y="134799"/>
            <a:ext cx="73965" cy="215444"/>
          </a:xfrm>
          <a:prstGeom prst="rect">
            <a:avLst/>
          </a:prstGeom>
          <a:solidFill>
            <a:schemeClr val="tx1"/>
          </a:solidFill>
        </p:spPr>
        <p:txBody>
          <a:bodyPr wrap="square" lIns="0" rtlCol="0">
            <a:spAutoFit/>
          </a:bodyPr>
          <a:lstStyle/>
          <a:p>
            <a:r>
              <a:rPr lang="en-US" sz="1200" b="1" baseline="30000" dirty="0" smtClean="0">
                <a:solidFill>
                  <a:schemeClr val="bg2"/>
                </a:solidFill>
              </a:rPr>
              <a:t>®</a:t>
            </a:r>
            <a:endParaRPr lang="en-US" sz="1200" b="1" baseline="300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animEffect transition="in" filter="fade">
                                      <p:cBhvr>
                                        <p:cTn id="7" dur="500"/>
                                        <p:tgtEl>
                                          <p:spTgt spid="419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988">
                                            <p:txEl>
                                              <p:pRg st="3" end="3"/>
                                            </p:txEl>
                                          </p:spTgt>
                                        </p:tgtEl>
                                        <p:attrNameLst>
                                          <p:attrName>style.visibility</p:attrName>
                                        </p:attrNameLst>
                                      </p:cBhvr>
                                      <p:to>
                                        <p:strVal val="visible"/>
                                      </p:to>
                                    </p:set>
                                    <p:animEffect transition="in" filter="fade">
                                      <p:cBhvr>
                                        <p:cTn id="10" dur="500"/>
                                        <p:tgtEl>
                                          <p:spTgt spid="4198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Advanced Persistent </a:t>
            </a:r>
            <a:r>
              <a:rPr lang="en-US" sz="2400" dirty="0" smtClean="0"/>
              <a:t>Threats (APTs) </a:t>
            </a:r>
            <a:r>
              <a:rPr lang="en-US" sz="2400" dirty="0"/>
              <a:t>Action-flow</a:t>
            </a:r>
            <a:endParaRPr lang="en-US" sz="1800" dirty="0"/>
          </a:p>
        </p:txBody>
      </p:sp>
      <p:grpSp>
        <p:nvGrpSpPr>
          <p:cNvPr id="13" name="Group 12"/>
          <p:cNvGrpSpPr/>
          <p:nvPr/>
        </p:nvGrpSpPr>
        <p:grpSpPr>
          <a:xfrm>
            <a:off x="194208" y="2099160"/>
            <a:ext cx="8837049" cy="1154428"/>
            <a:chOff x="194209" y="810265"/>
            <a:chExt cx="8837049" cy="1154428"/>
          </a:xfrm>
        </p:grpSpPr>
        <p:sp>
          <p:nvSpPr>
            <p:cNvPr id="5" name="Right Arrow Callout 4"/>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1. infection vector</a:t>
              </a:r>
              <a:endParaRPr kumimoji="0" lang="en-US" sz="2200" b="1" i="0" u="none" strike="noStrike" cap="none" normalizeH="0" baseline="0" dirty="0" smtClean="0">
                <a:ln>
                  <a:noFill/>
                </a:ln>
                <a:solidFill>
                  <a:schemeClr val="bg2"/>
                </a:solidFill>
                <a:cs typeface="Arial" charset="0"/>
              </a:endParaRPr>
            </a:p>
          </p:txBody>
        </p:sp>
        <p:sp>
          <p:nvSpPr>
            <p:cNvPr id="6" name="Right Arrow Callout 5"/>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2. exploit</a:t>
              </a:r>
              <a:endParaRPr kumimoji="0" lang="en-US" sz="2200" b="1" i="0" u="none" strike="noStrike" cap="none" normalizeH="0" baseline="0" dirty="0" smtClean="0">
                <a:ln>
                  <a:noFill/>
                </a:ln>
                <a:solidFill>
                  <a:schemeClr val="bg2"/>
                </a:solidFill>
                <a:cs typeface="Arial" charset="0"/>
              </a:endParaRPr>
            </a:p>
          </p:txBody>
        </p:sp>
        <p:sp>
          <p:nvSpPr>
            <p:cNvPr id="7" name="Right Arrow Callout 6"/>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3. user-app</a:t>
              </a:r>
              <a:br>
                <a:rPr lang="en-US" sz="2200" b="1" dirty="0" smtClean="0">
                  <a:solidFill>
                    <a:schemeClr val="bg2"/>
                  </a:solidFill>
                  <a:cs typeface="Arial" charset="0"/>
                </a:rPr>
              </a:br>
              <a:r>
                <a:rPr lang="en-US" sz="2200" b="1" dirty="0" smtClean="0">
                  <a:solidFill>
                    <a:schemeClr val="bg2"/>
                  </a:solidFill>
                  <a:cs typeface="Arial" charset="0"/>
                </a:rPr>
                <a:t>payload</a:t>
              </a:r>
              <a:endParaRPr kumimoji="0" lang="en-US" sz="2200" b="1" i="0" u="none" strike="noStrike" cap="none" normalizeH="0" baseline="0" dirty="0" smtClean="0">
                <a:ln>
                  <a:noFill/>
                </a:ln>
                <a:solidFill>
                  <a:schemeClr val="bg2"/>
                </a:solidFill>
                <a:cs typeface="Arial" charset="0"/>
              </a:endParaRPr>
            </a:p>
          </p:txBody>
        </p:sp>
        <p:sp>
          <p:nvSpPr>
            <p:cNvPr id="8" name="Right Arrow Callout 7"/>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200" b="1" dirty="0" smtClean="0">
                  <a:solidFill>
                    <a:schemeClr val="bg2"/>
                  </a:solidFill>
                  <a:cs typeface="Arial" charset="0"/>
                </a:rPr>
                <a:t>4. kernel payload</a:t>
              </a:r>
              <a:endParaRPr kumimoji="0" lang="en-US" sz="2200" b="1" i="0" u="none" strike="noStrike" cap="none" normalizeH="0" baseline="0" dirty="0" smtClean="0">
                <a:ln>
                  <a:noFill/>
                </a:ln>
                <a:solidFill>
                  <a:schemeClr val="bg2"/>
                </a:solidFill>
                <a:cs typeface="Arial" charset="0"/>
              </a:endParaRPr>
            </a:p>
          </p:txBody>
        </p:sp>
        <p:sp>
          <p:nvSpPr>
            <p:cNvPr id="10" name="Rectangle 9"/>
            <p:cNvSpPr/>
            <p:nvPr/>
          </p:nvSpPr>
          <p:spPr bwMode="auto">
            <a:xfrm>
              <a:off x="7616514" y="810265"/>
              <a:ext cx="1414744"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200" b="1" i="0" u="none" strike="noStrike" cap="none" normalizeH="0" baseline="0" dirty="0" smtClean="0">
                  <a:ln>
                    <a:noFill/>
                  </a:ln>
                  <a:cs typeface="Arial" charset="0"/>
                </a:rPr>
                <a:t>5. </a:t>
              </a:r>
              <a:r>
                <a:rPr lang="en-US" sz="2200" b="1" dirty="0" smtClean="0">
                  <a:cs typeface="Arial" charset="0"/>
                </a:rPr>
                <a:t>remote control</a:t>
              </a:r>
              <a:br>
                <a:rPr lang="en-US" sz="2200" b="1" dirty="0" smtClean="0">
                  <a:cs typeface="Arial" charset="0"/>
                </a:rPr>
              </a:br>
              <a:r>
                <a:rPr lang="en-US" sz="2200" b="1" dirty="0" smtClean="0">
                  <a:cs typeface="Arial" charset="0"/>
                </a:rPr>
                <a:t>of victim</a:t>
              </a:r>
              <a:endParaRPr kumimoji="0" lang="en-US" sz="2200" b="1" i="0" u="none" strike="noStrike" cap="none" normalizeH="0" baseline="0" dirty="0" smtClean="0">
                <a:ln>
                  <a:noFill/>
                </a:ln>
                <a:cs typeface="Arial" charset="0"/>
              </a:endParaRPr>
            </a:p>
          </p:txBody>
        </p:sp>
      </p:grpSp>
      <p:sp>
        <p:nvSpPr>
          <p:cNvPr id="11" name="TextBox 10"/>
          <p:cNvSpPr txBox="1"/>
          <p:nvPr/>
        </p:nvSpPr>
        <p:spPr>
          <a:xfrm>
            <a:off x="194208" y="806920"/>
            <a:ext cx="2298139" cy="978729"/>
          </a:xfrm>
          <a:prstGeom prst="rect">
            <a:avLst/>
          </a:prstGeom>
          <a:noFill/>
        </p:spPr>
        <p:txBody>
          <a:bodyPr wrap="square" lIns="0" rIns="0" rtlCol="0">
            <a:spAutoFit/>
          </a:bodyPr>
          <a:lstStyle/>
          <a:p>
            <a:pPr marL="112713" indent="-112713">
              <a:lnSpc>
                <a:spcPct val="120000"/>
              </a:lnSpc>
              <a:buFont typeface="Arial" panose="020B0604020202020204" pitchFamily="34" charset="0"/>
              <a:buChar char="•"/>
            </a:pPr>
            <a:r>
              <a:rPr lang="en-US" sz="1600" spc="-70" dirty="0" smtClean="0">
                <a:solidFill>
                  <a:schemeClr val="bg2"/>
                </a:solidFill>
              </a:rPr>
              <a:t>Spear phishing</a:t>
            </a:r>
          </a:p>
          <a:p>
            <a:pPr marL="112713" indent="-112713">
              <a:lnSpc>
                <a:spcPct val="120000"/>
              </a:lnSpc>
              <a:buFont typeface="Arial" panose="020B0604020202020204" pitchFamily="34" charset="0"/>
              <a:buChar char="•"/>
            </a:pPr>
            <a:r>
              <a:rPr lang="en-US" sz="1600" spc="-70" dirty="0" smtClean="0">
                <a:solidFill>
                  <a:schemeClr val="bg2"/>
                </a:solidFill>
              </a:rPr>
              <a:t>Drive-by downloads</a:t>
            </a:r>
          </a:p>
          <a:p>
            <a:pPr marL="112713" indent="-112713">
              <a:lnSpc>
                <a:spcPct val="120000"/>
              </a:lnSpc>
              <a:buFont typeface="Arial" panose="020B0604020202020204" pitchFamily="34" charset="0"/>
              <a:buChar char="•"/>
            </a:pPr>
            <a:r>
              <a:rPr lang="en-US" sz="1600" spc="-70" dirty="0" smtClean="0">
                <a:solidFill>
                  <a:schemeClr val="bg2"/>
                </a:solidFill>
              </a:rPr>
              <a:t>Trojans</a:t>
            </a:r>
            <a:endParaRPr lang="en-US" sz="1600" spc="-70" dirty="0">
              <a:solidFill>
                <a:schemeClr val="bg2"/>
              </a:solidFill>
            </a:endParaRPr>
          </a:p>
        </p:txBody>
      </p:sp>
      <p:sp>
        <p:nvSpPr>
          <p:cNvPr id="12" name="TextBox 11"/>
          <p:cNvSpPr txBox="1"/>
          <p:nvPr/>
        </p:nvSpPr>
        <p:spPr>
          <a:xfrm>
            <a:off x="1691235" y="3379934"/>
            <a:ext cx="3641416"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a:t>CVE-2012-0158 </a:t>
            </a:r>
            <a:r>
              <a:rPr lang="en-US" dirty="0" smtClean="0">
                <a:sym typeface="Wingdings" panose="05000000000000000000" pitchFamily="2" charset="2"/>
              </a:rPr>
              <a:t> </a:t>
            </a:r>
            <a:r>
              <a:rPr lang="en-US" dirty="0">
                <a:sym typeface="Wingdings" panose="05000000000000000000" pitchFamily="2" charset="2"/>
              </a:rPr>
              <a:t>APT28</a:t>
            </a:r>
            <a:endParaRPr lang="en-US" dirty="0"/>
          </a:p>
          <a:p>
            <a:pPr marL="112713" indent="-112713">
              <a:buFont typeface="Arial" panose="020B0604020202020204" pitchFamily="34" charset="0"/>
              <a:buChar char="•"/>
            </a:pPr>
            <a:r>
              <a:rPr lang="en-US" dirty="0"/>
              <a:t>CVE-2013-1347 </a:t>
            </a:r>
            <a:r>
              <a:rPr lang="en-US" dirty="0">
                <a:sym typeface="Wingdings" panose="05000000000000000000" pitchFamily="2" charset="2"/>
              </a:rPr>
              <a:t></a:t>
            </a:r>
            <a:r>
              <a:rPr lang="en-US" dirty="0"/>
              <a:t> Energetic Bear APT</a:t>
            </a:r>
          </a:p>
          <a:p>
            <a:pPr marL="112713" indent="-112713">
              <a:buFont typeface="Arial" panose="020B0604020202020204" pitchFamily="34" charset="0"/>
              <a:buChar char="•"/>
            </a:pPr>
            <a:r>
              <a:rPr lang="en-US" dirty="0"/>
              <a:t>CVE-2014-0497 </a:t>
            </a:r>
            <a:r>
              <a:rPr lang="en-US" dirty="0">
                <a:sym typeface="Wingdings" panose="05000000000000000000" pitchFamily="2" charset="2"/>
              </a:rPr>
              <a:t> </a:t>
            </a:r>
            <a:r>
              <a:rPr lang="en-US" dirty="0" err="1">
                <a:sym typeface="Wingdings" panose="05000000000000000000" pitchFamily="2" charset="2"/>
              </a:rPr>
              <a:t>DarkHotel</a:t>
            </a:r>
            <a:r>
              <a:rPr lang="en-US" dirty="0">
                <a:sym typeface="Wingdings" panose="05000000000000000000" pitchFamily="2" charset="2"/>
              </a:rPr>
              <a:t> </a:t>
            </a:r>
            <a:r>
              <a:rPr lang="en-US" dirty="0" smtClean="0">
                <a:sym typeface="Wingdings" panose="05000000000000000000" pitchFamily="2" charset="2"/>
              </a:rPr>
              <a:t>APT</a:t>
            </a:r>
          </a:p>
          <a:p>
            <a:pPr marL="112713" indent="-112713">
              <a:buFont typeface="Arial" panose="020B0604020202020204" pitchFamily="34" charset="0"/>
              <a:buChar char="•"/>
            </a:pPr>
            <a:r>
              <a:rPr lang="en-US" dirty="0" smtClean="0">
                <a:sym typeface="Wingdings" panose="05000000000000000000" pitchFamily="2" charset="2"/>
              </a:rPr>
              <a:t>…</a:t>
            </a:r>
            <a:endParaRPr lang="en-US" dirty="0"/>
          </a:p>
        </p:txBody>
      </p:sp>
      <p:sp>
        <p:nvSpPr>
          <p:cNvPr id="14" name="TextBox 13"/>
          <p:cNvSpPr txBox="1"/>
          <p:nvPr/>
        </p:nvSpPr>
        <p:spPr>
          <a:xfrm>
            <a:off x="3622443" y="806920"/>
            <a:ext cx="2681252"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smtClean="0"/>
              <a:t>Code injection </a:t>
            </a:r>
            <a:r>
              <a:rPr lang="en-US" dirty="0" smtClean="0">
                <a:sym typeface="Wingdings" panose="05000000000000000000" pitchFamily="2" charset="2"/>
              </a:rPr>
              <a:t></a:t>
            </a:r>
            <a:r>
              <a:rPr lang="en-US" dirty="0" smtClean="0"/>
              <a:t> Energetic Bear APT, Epic Turla, Zeus, …</a:t>
            </a:r>
          </a:p>
          <a:p>
            <a:pPr marL="112713" indent="-112713">
              <a:buFont typeface="Arial" panose="020B0604020202020204" pitchFamily="34" charset="0"/>
              <a:buChar char="•"/>
            </a:pPr>
            <a:r>
              <a:rPr lang="en-US" dirty="0" smtClean="0"/>
              <a:t>API hooking </a:t>
            </a:r>
            <a:r>
              <a:rPr lang="en-US" dirty="0" smtClean="0">
                <a:sym typeface="Wingdings" panose="05000000000000000000" pitchFamily="2" charset="2"/>
              </a:rPr>
              <a:t> </a:t>
            </a:r>
            <a:r>
              <a:rPr lang="en-US" dirty="0" err="1" smtClean="0">
                <a:sym typeface="Wingdings" panose="05000000000000000000" pitchFamily="2" charset="2"/>
              </a:rPr>
              <a:t>Dyreza</a:t>
            </a:r>
            <a:r>
              <a:rPr lang="en-US" dirty="0" smtClean="0">
                <a:sym typeface="Wingdings" panose="05000000000000000000" pitchFamily="2" charset="2"/>
              </a:rPr>
              <a:t>, </a:t>
            </a:r>
            <a:r>
              <a:rPr lang="en-US" dirty="0" err="1" smtClean="0">
                <a:sym typeface="Wingdings" panose="05000000000000000000" pitchFamily="2" charset="2"/>
              </a:rPr>
              <a:t>GameOver</a:t>
            </a:r>
            <a:r>
              <a:rPr lang="en-US" dirty="0" smtClean="0">
                <a:sym typeface="Wingdings" panose="05000000000000000000" pitchFamily="2" charset="2"/>
              </a:rPr>
              <a:t>…</a:t>
            </a:r>
            <a:endParaRPr lang="en-US" dirty="0"/>
          </a:p>
        </p:txBody>
      </p:sp>
      <p:sp>
        <p:nvSpPr>
          <p:cNvPr id="15" name="TextBox 14"/>
          <p:cNvSpPr txBox="1"/>
          <p:nvPr/>
        </p:nvSpPr>
        <p:spPr>
          <a:xfrm>
            <a:off x="7549868" y="806920"/>
            <a:ext cx="1481389"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a:t>Espionage </a:t>
            </a:r>
            <a:r>
              <a:rPr lang="en-US" dirty="0" smtClean="0"/>
              <a:t>&amp;</a:t>
            </a:r>
            <a:r>
              <a:rPr lang="en-US" dirty="0"/>
              <a:t> </a:t>
            </a:r>
            <a:r>
              <a:rPr lang="en-US" dirty="0" smtClean="0"/>
              <a:t>data </a:t>
            </a:r>
            <a:r>
              <a:rPr lang="en-US" dirty="0"/>
              <a:t>exfiltration</a:t>
            </a:r>
          </a:p>
          <a:p>
            <a:pPr marL="112713" indent="-112713">
              <a:buFont typeface="Arial" panose="020B0604020202020204" pitchFamily="34" charset="0"/>
              <a:buChar char="•"/>
            </a:pPr>
            <a:r>
              <a:rPr lang="en-US" dirty="0"/>
              <a:t>Identity theft</a:t>
            </a:r>
          </a:p>
          <a:p>
            <a:pPr marL="112713" indent="-112713">
              <a:buFont typeface="Arial" panose="020B0604020202020204" pitchFamily="34" charset="0"/>
              <a:buChar char="•"/>
            </a:pPr>
            <a:r>
              <a:rPr lang="en-US" dirty="0"/>
              <a:t>Sabotage</a:t>
            </a:r>
          </a:p>
        </p:txBody>
      </p:sp>
      <p:sp>
        <p:nvSpPr>
          <p:cNvPr id="16" name="TextBox 15"/>
          <p:cNvSpPr txBox="1"/>
          <p:nvPr/>
        </p:nvSpPr>
        <p:spPr>
          <a:xfrm>
            <a:off x="5649524" y="3379934"/>
            <a:ext cx="2353499"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pPr marL="112713" indent="-112713">
              <a:buFont typeface="Arial" panose="020B0604020202020204" pitchFamily="34" charset="0"/>
              <a:buChar char="•"/>
            </a:pPr>
            <a:r>
              <a:rPr lang="en-US" dirty="0" smtClean="0"/>
              <a:t>Stealthiness &amp; persistence </a:t>
            </a:r>
            <a:r>
              <a:rPr lang="en-US" dirty="0" smtClean="0">
                <a:sym typeface="Wingdings" panose="05000000000000000000" pitchFamily="2" charset="2"/>
              </a:rPr>
              <a:t> </a:t>
            </a:r>
            <a:r>
              <a:rPr lang="en-US" dirty="0" smtClean="0"/>
              <a:t>kernel rootkits (</a:t>
            </a:r>
            <a:r>
              <a:rPr lang="en-US" dirty="0" err="1" smtClean="0"/>
              <a:t>N</a:t>
            </a:r>
            <a:r>
              <a:rPr lang="en-US" dirty="0" err="1" smtClean="0">
                <a:sym typeface="Wingdings" panose="05000000000000000000" pitchFamily="2" charset="2"/>
              </a:rPr>
              <a:t>ecurs</a:t>
            </a:r>
            <a:r>
              <a:rPr lang="en-US" dirty="0" smtClean="0">
                <a:sym typeface="Wingdings" panose="05000000000000000000" pitchFamily="2" charset="2"/>
              </a:rPr>
              <a:t>, TDL), bootkits,</a:t>
            </a:r>
            <a:br>
              <a:rPr lang="en-US" dirty="0" smtClean="0">
                <a:sym typeface="Wingdings" panose="05000000000000000000" pitchFamily="2" charset="2"/>
              </a:rPr>
            </a:b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4132099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9" y="140243"/>
            <a:ext cx="8492591" cy="538114"/>
          </a:xfrm>
        </p:spPr>
        <p:txBody>
          <a:bodyPr/>
          <a:lstStyle/>
          <a:p>
            <a:r>
              <a:rPr lang="en-US" dirty="0" smtClean="0"/>
              <a:t>Why Does Advanced Malware Succeed?</a:t>
            </a:r>
            <a:endParaRPr lang="en-US" dirty="0"/>
          </a:p>
        </p:txBody>
      </p:sp>
      <p:grpSp>
        <p:nvGrpSpPr>
          <p:cNvPr id="5" name="Group 4"/>
          <p:cNvGrpSpPr/>
          <p:nvPr/>
        </p:nvGrpSpPr>
        <p:grpSpPr>
          <a:xfrm>
            <a:off x="174443" y="682169"/>
            <a:ext cx="4117454" cy="3715765"/>
            <a:chOff x="174443" y="682169"/>
            <a:chExt cx="4117454" cy="3715765"/>
          </a:xfrm>
        </p:grpSpPr>
        <p:sp>
          <p:nvSpPr>
            <p:cNvPr id="45" name="TextBox 44"/>
            <p:cNvSpPr txBox="1"/>
            <p:nvPr/>
          </p:nvSpPr>
          <p:spPr>
            <a:xfrm>
              <a:off x="174443" y="682169"/>
              <a:ext cx="2389394" cy="400110"/>
            </a:xfrm>
            <a:prstGeom prst="rect">
              <a:avLst/>
            </a:prstGeom>
            <a:noFill/>
          </p:spPr>
          <p:txBody>
            <a:bodyPr wrap="square" rtlCol="0">
              <a:spAutoFit/>
            </a:bodyPr>
            <a:lstStyle/>
            <a:p>
              <a:r>
                <a:rPr lang="en-US" sz="2000" dirty="0" smtClean="0">
                  <a:solidFill>
                    <a:schemeClr val="bg2"/>
                  </a:solidFill>
                </a:rPr>
                <a:t>Common Malware</a:t>
              </a:r>
              <a:endParaRPr lang="en-US" sz="2000" dirty="0">
                <a:solidFill>
                  <a:schemeClr val="bg2"/>
                </a:solidFill>
              </a:endParaRPr>
            </a:p>
          </p:txBody>
        </p:sp>
        <p:sp>
          <p:nvSpPr>
            <p:cNvPr id="47" name="Rectangle 46"/>
            <p:cNvSpPr/>
            <p:nvPr/>
          </p:nvSpPr>
          <p:spPr>
            <a:xfrm>
              <a:off x="794605" y="3059332"/>
              <a:ext cx="1038335"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Drivers</a:t>
              </a:r>
              <a:endParaRPr lang="en-US" sz="1600" dirty="0">
                <a:solidFill>
                  <a:schemeClr val="bg2"/>
                </a:solidFill>
              </a:endParaRPr>
            </a:p>
          </p:txBody>
        </p:sp>
        <p:sp>
          <p:nvSpPr>
            <p:cNvPr id="48" name="Rectangle 47"/>
            <p:cNvSpPr/>
            <p:nvPr/>
          </p:nvSpPr>
          <p:spPr>
            <a:xfrm>
              <a:off x="533350" y="2220963"/>
              <a:ext cx="911360" cy="633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App1</a:t>
              </a:r>
              <a:br>
                <a:rPr lang="en-US" sz="1600" dirty="0" smtClean="0">
                  <a:solidFill>
                    <a:schemeClr val="bg2"/>
                  </a:solidFill>
                </a:rPr>
              </a:br>
              <a:r>
                <a:rPr lang="en-US" sz="1200" dirty="0" smtClean="0">
                  <a:solidFill>
                    <a:schemeClr val="bg2"/>
                  </a:solidFill>
                </a:rPr>
                <a:t>(Office)</a:t>
              </a:r>
              <a:endParaRPr lang="en-US" sz="1200" dirty="0">
                <a:solidFill>
                  <a:schemeClr val="bg2"/>
                </a:solidFill>
              </a:endParaRPr>
            </a:p>
          </p:txBody>
        </p:sp>
        <p:sp>
          <p:nvSpPr>
            <p:cNvPr id="49" name="Rectangle 48"/>
            <p:cNvSpPr/>
            <p:nvPr/>
          </p:nvSpPr>
          <p:spPr>
            <a:xfrm>
              <a:off x="1951840" y="3059331"/>
              <a:ext cx="1291523"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OS Kernel</a:t>
              </a:r>
              <a:endParaRPr lang="en-US" sz="1600" dirty="0">
                <a:solidFill>
                  <a:schemeClr val="bg2"/>
                </a:solidFill>
              </a:endParaRPr>
            </a:p>
          </p:txBody>
        </p:sp>
        <p:cxnSp>
          <p:nvCxnSpPr>
            <p:cNvPr id="50" name="Straight Connector 49"/>
            <p:cNvCxnSpPr/>
            <p:nvPr/>
          </p:nvCxnSpPr>
          <p:spPr>
            <a:xfrm flipV="1">
              <a:off x="349439" y="2931452"/>
              <a:ext cx="3942458" cy="1318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51" name="Line Callout 1 (No Border) 50"/>
            <p:cNvSpPr/>
            <p:nvPr/>
          </p:nvSpPr>
          <p:spPr>
            <a:xfrm>
              <a:off x="434058" y="3865565"/>
              <a:ext cx="1978164" cy="532369"/>
            </a:xfrm>
            <a:prstGeom prst="callout1">
              <a:avLst>
                <a:gd name="adj1" fmla="val 98396"/>
                <a:gd name="adj2" fmla="val -3079"/>
                <a:gd name="adj3" fmla="val -172512"/>
                <a:gd name="adj4" fmla="val -3375"/>
              </a:avLst>
            </a:prstGeom>
            <a:noFill/>
            <a:ln w="50800">
              <a:solidFill>
                <a:srgbClr val="00B0F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bg2"/>
                  </a:solidFill>
                </a:rPr>
                <a:t> ISOLATION</a:t>
              </a:r>
              <a:br>
                <a:rPr lang="en-US" dirty="0" smtClean="0">
                  <a:solidFill>
                    <a:schemeClr val="bg2"/>
                  </a:solidFill>
                </a:rPr>
              </a:br>
              <a:r>
                <a:rPr lang="en-US" dirty="0" smtClean="0">
                  <a:solidFill>
                    <a:schemeClr val="bg2"/>
                  </a:solidFill>
                </a:rPr>
                <a:t> Kernel Controlled</a:t>
              </a:r>
              <a:endParaRPr lang="en-US" dirty="0">
                <a:solidFill>
                  <a:schemeClr val="bg2"/>
                </a:solidFill>
              </a:endParaRPr>
            </a:p>
          </p:txBody>
        </p:sp>
        <p:sp>
          <p:nvSpPr>
            <p:cNvPr id="52" name="Rectangle 51"/>
            <p:cNvSpPr/>
            <p:nvPr/>
          </p:nvSpPr>
          <p:spPr>
            <a:xfrm>
              <a:off x="1678862" y="2220963"/>
              <a:ext cx="911360"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App2</a:t>
              </a:r>
              <a:br>
                <a:rPr lang="en-US" sz="1600" dirty="0" smtClean="0">
                  <a:solidFill>
                    <a:schemeClr val="bg2"/>
                  </a:solidFill>
                </a:rPr>
              </a:br>
              <a:r>
                <a:rPr lang="en-US" sz="1200" dirty="0" smtClean="0">
                  <a:solidFill>
                    <a:schemeClr val="bg2"/>
                  </a:solidFill>
                </a:rPr>
                <a:t>(Browser)</a:t>
              </a:r>
              <a:endParaRPr lang="en-US" sz="1600" dirty="0">
                <a:solidFill>
                  <a:schemeClr val="bg2"/>
                </a:solidFill>
              </a:endParaRPr>
            </a:p>
          </p:txBody>
        </p:sp>
        <p:sp>
          <p:nvSpPr>
            <p:cNvPr id="53" name="Rectangle 52"/>
            <p:cNvSpPr/>
            <p:nvPr/>
          </p:nvSpPr>
          <p:spPr>
            <a:xfrm>
              <a:off x="2824373" y="2220963"/>
              <a:ext cx="1336103" cy="633240"/>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Security</a:t>
              </a:r>
              <a:br>
                <a:rPr lang="en-US" sz="1600" dirty="0" smtClean="0">
                  <a:solidFill>
                    <a:schemeClr val="bg2"/>
                  </a:solidFill>
                </a:rPr>
              </a:br>
              <a:r>
                <a:rPr lang="en-US" sz="1600" dirty="0" smtClean="0">
                  <a:solidFill>
                    <a:schemeClr val="bg2"/>
                  </a:solidFill>
                </a:rPr>
                <a:t>Solution</a:t>
              </a:r>
              <a:endParaRPr lang="en-US" sz="1600" dirty="0">
                <a:solidFill>
                  <a:schemeClr val="bg2"/>
                </a:solidFill>
              </a:endParaRPr>
            </a:p>
          </p:txBody>
        </p:sp>
        <p:cxnSp>
          <p:nvCxnSpPr>
            <p:cNvPr id="54" name="Straight Connector 53"/>
            <p:cNvCxnSpPr/>
            <p:nvPr/>
          </p:nvCxnSpPr>
          <p:spPr>
            <a:xfrm flipH="1" flipV="1">
              <a:off x="1550437" y="2030241"/>
              <a:ext cx="11199" cy="90140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2696098" y="2043232"/>
              <a:ext cx="11199" cy="90140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2"/>
            <a:stretch>
              <a:fillRect/>
            </a:stretch>
          </p:blipFill>
          <p:spPr>
            <a:xfrm>
              <a:off x="972152" y="1093460"/>
              <a:ext cx="692153" cy="655337"/>
            </a:xfrm>
            <a:prstGeom prst="rect">
              <a:avLst/>
            </a:prstGeom>
          </p:spPr>
        </p:pic>
        <p:pic>
          <p:nvPicPr>
            <p:cNvPr id="57"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1405" y="2042125"/>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58" name="Arc 57"/>
            <p:cNvSpPr/>
            <p:nvPr/>
          </p:nvSpPr>
          <p:spPr>
            <a:xfrm>
              <a:off x="1275628" y="1306557"/>
              <a:ext cx="1116994" cy="1358710"/>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solidFill>
              </a:endParaRPr>
            </a:p>
          </p:txBody>
        </p:sp>
        <p:sp>
          <p:nvSpPr>
            <p:cNvPr id="59" name="Rectangle 58"/>
            <p:cNvSpPr/>
            <p:nvPr/>
          </p:nvSpPr>
          <p:spPr>
            <a:xfrm>
              <a:off x="3379543" y="3053108"/>
              <a:ext cx="779939" cy="633240"/>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Security</a:t>
              </a:r>
              <a:br>
                <a:rPr lang="en-US" sz="1200" dirty="0" smtClean="0">
                  <a:solidFill>
                    <a:schemeClr val="bg2"/>
                  </a:solidFill>
                </a:rPr>
              </a:br>
              <a:r>
                <a:rPr lang="en-US" sz="1200" dirty="0" smtClean="0">
                  <a:solidFill>
                    <a:schemeClr val="bg2"/>
                  </a:solidFill>
                </a:rPr>
                <a:t>Filter</a:t>
              </a:r>
              <a:endParaRPr lang="en-US" sz="1200" dirty="0">
                <a:solidFill>
                  <a:schemeClr val="bg2"/>
                </a:solidFill>
              </a:endParaRPr>
            </a:p>
          </p:txBody>
        </p:sp>
      </p:grpSp>
      <p:grpSp>
        <p:nvGrpSpPr>
          <p:cNvPr id="4" name="Group 3"/>
          <p:cNvGrpSpPr/>
          <p:nvPr/>
        </p:nvGrpSpPr>
        <p:grpSpPr>
          <a:xfrm>
            <a:off x="4148283" y="673295"/>
            <a:ext cx="4842920" cy="3784379"/>
            <a:chOff x="4148283" y="673295"/>
            <a:chExt cx="4842920" cy="3784379"/>
          </a:xfrm>
        </p:grpSpPr>
        <p:sp>
          <p:nvSpPr>
            <p:cNvPr id="46" name="TextBox 45"/>
            <p:cNvSpPr txBox="1"/>
            <p:nvPr/>
          </p:nvSpPr>
          <p:spPr>
            <a:xfrm>
              <a:off x="4148283" y="673295"/>
              <a:ext cx="2703570" cy="400110"/>
            </a:xfrm>
            <a:prstGeom prst="rect">
              <a:avLst/>
            </a:prstGeom>
            <a:noFill/>
          </p:spPr>
          <p:txBody>
            <a:bodyPr wrap="square" rtlCol="0">
              <a:spAutoFit/>
            </a:bodyPr>
            <a:lstStyle/>
            <a:p>
              <a:r>
                <a:rPr lang="en-US" sz="2000" dirty="0" smtClean="0">
                  <a:solidFill>
                    <a:schemeClr val="bg2"/>
                  </a:solidFill>
                </a:rPr>
                <a:t>Advanced Malware</a:t>
              </a:r>
              <a:endParaRPr lang="en-US" sz="2000" dirty="0">
                <a:solidFill>
                  <a:schemeClr val="bg2"/>
                </a:solidFill>
              </a:endParaRPr>
            </a:p>
          </p:txBody>
        </p:sp>
        <p:sp>
          <p:nvSpPr>
            <p:cNvPr id="60" name="Rectangle 59"/>
            <p:cNvSpPr/>
            <p:nvPr/>
          </p:nvSpPr>
          <p:spPr>
            <a:xfrm>
              <a:off x="4950360" y="3059332"/>
              <a:ext cx="1038335"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Drivers</a:t>
              </a:r>
              <a:endParaRPr lang="en-US" sz="1600" dirty="0">
                <a:solidFill>
                  <a:schemeClr val="bg2"/>
                </a:solidFill>
              </a:endParaRPr>
            </a:p>
          </p:txBody>
        </p:sp>
        <p:sp>
          <p:nvSpPr>
            <p:cNvPr id="61" name="Rectangle 60"/>
            <p:cNvSpPr/>
            <p:nvPr/>
          </p:nvSpPr>
          <p:spPr>
            <a:xfrm>
              <a:off x="4689105" y="2220963"/>
              <a:ext cx="911360" cy="633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App1</a:t>
              </a:r>
              <a:br>
                <a:rPr lang="en-US" sz="1600" dirty="0" smtClean="0">
                  <a:solidFill>
                    <a:schemeClr val="bg2"/>
                  </a:solidFill>
                </a:rPr>
              </a:br>
              <a:r>
                <a:rPr lang="en-US" sz="1200" dirty="0" smtClean="0">
                  <a:solidFill>
                    <a:schemeClr val="bg2"/>
                  </a:solidFill>
                </a:rPr>
                <a:t>(Office)</a:t>
              </a:r>
              <a:endParaRPr lang="en-US" sz="1200" dirty="0">
                <a:solidFill>
                  <a:schemeClr val="bg2"/>
                </a:solidFill>
              </a:endParaRPr>
            </a:p>
          </p:txBody>
        </p:sp>
        <p:sp>
          <p:nvSpPr>
            <p:cNvPr id="62" name="Rectangle 61"/>
            <p:cNvSpPr/>
            <p:nvPr/>
          </p:nvSpPr>
          <p:spPr>
            <a:xfrm>
              <a:off x="6107595" y="3059331"/>
              <a:ext cx="1291523" cy="627017"/>
            </a:xfrm>
            <a:prstGeom prst="rect">
              <a:avLst/>
            </a:prstGeom>
            <a:gradFill>
              <a:gsLst>
                <a:gs pos="0">
                  <a:schemeClr val="accent6">
                    <a:lumMod val="20000"/>
                    <a:lumOff val="80000"/>
                  </a:schemeClr>
                </a:gs>
                <a:gs pos="100000">
                  <a:srgbClr val="FF6969"/>
                </a:gs>
              </a:gsLst>
              <a:lin ang="5400000" scaled="1"/>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OS Kernel</a:t>
              </a:r>
              <a:endParaRPr lang="en-US" sz="1600" dirty="0">
                <a:solidFill>
                  <a:schemeClr val="bg2"/>
                </a:solidFill>
              </a:endParaRPr>
            </a:p>
          </p:txBody>
        </p:sp>
        <p:cxnSp>
          <p:nvCxnSpPr>
            <p:cNvPr id="63" name="Straight Connector 62"/>
            <p:cNvCxnSpPr/>
            <p:nvPr/>
          </p:nvCxnSpPr>
          <p:spPr>
            <a:xfrm flipV="1">
              <a:off x="4505194" y="2931452"/>
              <a:ext cx="3942458" cy="1318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834617" y="2220963"/>
              <a:ext cx="911360"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App2</a:t>
              </a:r>
              <a:br>
                <a:rPr lang="en-US" sz="1600" dirty="0" smtClean="0">
                  <a:solidFill>
                    <a:schemeClr val="bg2"/>
                  </a:solidFill>
                </a:rPr>
              </a:br>
              <a:r>
                <a:rPr lang="en-US" sz="1200" dirty="0" smtClean="0">
                  <a:solidFill>
                    <a:schemeClr val="bg2"/>
                  </a:solidFill>
                </a:rPr>
                <a:t>(Browser)</a:t>
              </a:r>
              <a:endParaRPr lang="en-US" sz="1600" dirty="0">
                <a:solidFill>
                  <a:schemeClr val="bg2"/>
                </a:solidFill>
              </a:endParaRPr>
            </a:p>
          </p:txBody>
        </p:sp>
        <p:sp>
          <p:nvSpPr>
            <p:cNvPr id="65" name="Rectangle 64"/>
            <p:cNvSpPr/>
            <p:nvPr/>
          </p:nvSpPr>
          <p:spPr>
            <a:xfrm>
              <a:off x="6980128" y="2220963"/>
              <a:ext cx="1336103"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Security</a:t>
              </a:r>
              <a:br>
                <a:rPr lang="en-US" sz="1600" dirty="0" smtClean="0">
                  <a:solidFill>
                    <a:schemeClr val="bg2"/>
                  </a:solidFill>
                </a:rPr>
              </a:br>
              <a:r>
                <a:rPr lang="en-US" sz="1600" dirty="0" smtClean="0">
                  <a:solidFill>
                    <a:schemeClr val="bg2"/>
                  </a:solidFill>
                </a:rPr>
                <a:t>Solution</a:t>
              </a:r>
              <a:endParaRPr lang="en-US" sz="1600" dirty="0">
                <a:solidFill>
                  <a:schemeClr val="bg2"/>
                </a:solidFill>
              </a:endParaRPr>
            </a:p>
          </p:txBody>
        </p:sp>
        <p:cxnSp>
          <p:nvCxnSpPr>
            <p:cNvPr id="66" name="Straight Connector 65"/>
            <p:cNvCxnSpPr/>
            <p:nvPr/>
          </p:nvCxnSpPr>
          <p:spPr>
            <a:xfrm flipH="1" flipV="1">
              <a:off x="5706192" y="2030241"/>
              <a:ext cx="11199" cy="90140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6851853" y="2043232"/>
              <a:ext cx="11199" cy="90140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2"/>
            <a:stretch>
              <a:fillRect/>
            </a:stretch>
          </p:blipFill>
          <p:spPr>
            <a:xfrm>
              <a:off x="5127907" y="1055997"/>
              <a:ext cx="692153" cy="655337"/>
            </a:xfrm>
            <a:prstGeom prst="rect">
              <a:avLst/>
            </a:prstGeom>
          </p:spPr>
        </p:pic>
        <p:pic>
          <p:nvPicPr>
            <p:cNvPr id="69"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7160" y="2042125"/>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70" name="Arc 69"/>
            <p:cNvSpPr/>
            <p:nvPr/>
          </p:nvSpPr>
          <p:spPr>
            <a:xfrm>
              <a:off x="5431383" y="1306557"/>
              <a:ext cx="1116994" cy="1358710"/>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solidFill>
              </a:endParaRPr>
            </a:p>
          </p:txBody>
        </p:sp>
        <p:sp>
          <p:nvSpPr>
            <p:cNvPr id="71" name="Rectangle 70"/>
            <p:cNvSpPr/>
            <p:nvPr/>
          </p:nvSpPr>
          <p:spPr>
            <a:xfrm>
              <a:off x="7535298" y="3053108"/>
              <a:ext cx="779939"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Security</a:t>
              </a:r>
              <a:br>
                <a:rPr lang="en-US" sz="1200" dirty="0" smtClean="0">
                  <a:solidFill>
                    <a:schemeClr val="bg2"/>
                  </a:solidFill>
                </a:rPr>
              </a:br>
              <a:r>
                <a:rPr lang="en-US" sz="1200" dirty="0" smtClean="0">
                  <a:solidFill>
                    <a:schemeClr val="bg2"/>
                  </a:solidFill>
                </a:rPr>
                <a:t>Filter</a:t>
              </a:r>
              <a:endParaRPr lang="en-US" sz="1200" dirty="0">
                <a:solidFill>
                  <a:schemeClr val="bg2"/>
                </a:solidFill>
              </a:endParaRPr>
            </a:p>
          </p:txBody>
        </p:sp>
        <p:sp>
          <p:nvSpPr>
            <p:cNvPr id="72" name="Arc 71"/>
            <p:cNvSpPr/>
            <p:nvPr/>
          </p:nvSpPr>
          <p:spPr>
            <a:xfrm>
              <a:off x="6032506" y="2446995"/>
              <a:ext cx="1116994" cy="1082427"/>
            </a:xfrm>
            <a:prstGeom prst="arc">
              <a:avLst>
                <a:gd name="adj1" fmla="val 8397626"/>
                <a:gd name="adj2" fmla="val 12364836"/>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solidFill>
              </a:endParaRPr>
            </a:p>
          </p:txBody>
        </p:sp>
        <p:pic>
          <p:nvPicPr>
            <p:cNvPr id="73"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417" y="3487126"/>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74" name="Arc 73"/>
            <p:cNvSpPr/>
            <p:nvPr/>
          </p:nvSpPr>
          <p:spPr>
            <a:xfrm>
              <a:off x="6779034" y="2632120"/>
              <a:ext cx="1116994" cy="1179223"/>
            </a:xfrm>
            <a:prstGeom prst="arc">
              <a:avLst>
                <a:gd name="adj1" fmla="val 2231795"/>
                <a:gd name="adj2" fmla="val 8349505"/>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solidFill>
              </a:endParaRPr>
            </a:p>
          </p:txBody>
        </p:sp>
        <p:pic>
          <p:nvPicPr>
            <p:cNvPr id="75"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6761" y="2934778"/>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76" name="Arc 75"/>
            <p:cNvSpPr/>
            <p:nvPr/>
          </p:nvSpPr>
          <p:spPr>
            <a:xfrm>
              <a:off x="7001590" y="2244062"/>
              <a:ext cx="1116994" cy="1179223"/>
            </a:xfrm>
            <a:prstGeom prst="arc">
              <a:avLst>
                <a:gd name="adj1" fmla="val 7731110"/>
                <a:gd name="adj2" fmla="val 1372902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solidFill>
              </a:endParaRPr>
            </a:p>
          </p:txBody>
        </p:sp>
        <p:pic>
          <p:nvPicPr>
            <p:cNvPr id="77" name="Picture 2" descr="http://lh5.ggpht.com/_Mi9Oi99MPyc/SvdsImMbKuI/AAAAAAAAASs/1vYMa4BhnUw/s800/376px-biohazard_symbol_r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805" y="2042125"/>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78" name="Line Callout 1 (No Border) 77"/>
            <p:cNvSpPr/>
            <p:nvPr/>
          </p:nvSpPr>
          <p:spPr>
            <a:xfrm>
              <a:off x="4590308" y="3845376"/>
              <a:ext cx="1978164" cy="532369"/>
            </a:xfrm>
            <a:prstGeom prst="callout1">
              <a:avLst>
                <a:gd name="adj1" fmla="val 98396"/>
                <a:gd name="adj2" fmla="val -3079"/>
                <a:gd name="adj3" fmla="val -172512"/>
                <a:gd name="adj4" fmla="val -3375"/>
              </a:avLst>
            </a:prstGeom>
            <a:noFill/>
            <a:ln w="5080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bg2"/>
                  </a:solidFill>
                </a:rPr>
                <a:t> ISOLATION</a:t>
              </a:r>
              <a:br>
                <a:rPr lang="en-US" dirty="0" smtClean="0">
                  <a:solidFill>
                    <a:schemeClr val="bg2"/>
                  </a:solidFill>
                </a:rPr>
              </a:br>
              <a:r>
                <a:rPr lang="en-US" dirty="0" smtClean="0">
                  <a:solidFill>
                    <a:schemeClr val="bg2"/>
                  </a:solidFill>
                </a:rPr>
                <a:t> Kernel Controlled</a:t>
              </a:r>
              <a:endParaRPr lang="en-US" dirty="0">
                <a:solidFill>
                  <a:schemeClr val="bg2"/>
                </a:solidFill>
              </a:endParaRPr>
            </a:p>
          </p:txBody>
        </p:sp>
        <p:grpSp>
          <p:nvGrpSpPr>
            <p:cNvPr id="79" name="Group 78"/>
            <p:cNvGrpSpPr/>
            <p:nvPr/>
          </p:nvGrpSpPr>
          <p:grpSpPr>
            <a:xfrm>
              <a:off x="4588904" y="3833229"/>
              <a:ext cx="1899573" cy="565152"/>
              <a:chOff x="4046660" y="2491991"/>
              <a:chExt cx="1280160" cy="466344"/>
            </a:xfrm>
          </p:grpSpPr>
          <p:cxnSp>
            <p:nvCxnSpPr>
              <p:cNvPr id="80" name="Straight Connector 79"/>
              <p:cNvCxnSpPr/>
              <p:nvPr/>
            </p:nvCxnSpPr>
            <p:spPr>
              <a:xfrm>
                <a:off x="4049486" y="2491991"/>
                <a:ext cx="1277334" cy="46222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453568" y="2085083"/>
                <a:ext cx="466344" cy="128016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512299" y="3811343"/>
              <a:ext cx="2478904" cy="646331"/>
            </a:xfrm>
            <a:prstGeom prst="rect">
              <a:avLst/>
            </a:prstGeom>
            <a:noFill/>
          </p:spPr>
          <p:txBody>
            <a:bodyPr wrap="square" rtlCol="0">
              <a:spAutoFit/>
            </a:bodyPr>
            <a:lstStyle/>
            <a:p>
              <a:r>
                <a:rPr lang="en-US" b="1" dirty="0" smtClean="0">
                  <a:solidFill>
                    <a:schemeClr val="bg2"/>
                  </a:solidFill>
                </a:rPr>
                <a:t>Isolation Bypassed,</a:t>
              </a:r>
              <a:br>
                <a:rPr lang="en-US" b="1" dirty="0" smtClean="0">
                  <a:solidFill>
                    <a:schemeClr val="bg2"/>
                  </a:solidFill>
                </a:rPr>
              </a:br>
              <a:r>
                <a:rPr lang="en-US" b="1" dirty="0" smtClean="0">
                  <a:solidFill>
                    <a:schemeClr val="bg2"/>
                  </a:solidFill>
                </a:rPr>
                <a:t>Malware has control</a:t>
              </a:r>
              <a:endParaRPr lang="en-US" b="1" dirty="0">
                <a:solidFill>
                  <a:schemeClr val="bg2"/>
                </a:solidFill>
              </a:endParaRPr>
            </a:p>
          </p:txBody>
        </p:sp>
      </p:grpSp>
      <p:sp>
        <p:nvSpPr>
          <p:cNvPr id="83" name="CasetăText 2"/>
          <p:cNvSpPr txBox="1"/>
          <p:nvPr/>
        </p:nvSpPr>
        <p:spPr>
          <a:xfrm>
            <a:off x="194209" y="4564136"/>
            <a:ext cx="8121028" cy="41198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pPr algn="ctr">
              <a:lnSpc>
                <a:spcPct val="120000"/>
              </a:lnSpc>
              <a:buClr>
                <a:srgbClr val="FF0000"/>
              </a:buClr>
            </a:pPr>
            <a:r>
              <a:rPr lang="en-US" dirty="0" smtClean="0">
                <a:solidFill>
                  <a:schemeClr val="bg2"/>
                </a:solidFill>
              </a:rPr>
              <a:t>Advanced attacks evade traditional in-OS security approaches</a:t>
            </a:r>
          </a:p>
        </p:txBody>
      </p:sp>
    </p:spTree>
    <p:extLst>
      <p:ext uri="{BB962C8B-B14F-4D97-AF65-F5344CB8AC3E}">
        <p14:creationId xmlns:p14="http://schemas.microsoft.com/office/powerpoint/2010/main" val="244798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577" y="725875"/>
            <a:ext cx="8650386" cy="3640415"/>
          </a:xfrm>
        </p:spPr>
        <p:txBody>
          <a:bodyPr/>
          <a:lstStyle/>
          <a:p>
            <a:r>
              <a:rPr lang="en-US" dirty="0" smtClean="0"/>
              <a:t>Hook-skipping ShellCode in CVE-2013-0634</a:t>
            </a:r>
            <a:endParaRPr lang="en-US" dirty="0"/>
          </a:p>
        </p:txBody>
      </p:sp>
      <p:sp>
        <p:nvSpPr>
          <p:cNvPr id="9218" name="AutoShape 2" descr=" "/>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9220" name="AutoShape 4" descr=" "/>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9222" name="AutoShape 6" descr=" "/>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9224" name="AutoShape 8" descr="https://soco.intel.com/servlet/JiveServlet/showImage/38-896287-81907/2018.exp4_5F00_hookhopping.pn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pic>
        <p:nvPicPr>
          <p:cNvPr id="9225" name="Picture 9"/>
          <p:cNvPicPr>
            <a:picLocks noChangeAspect="1" noChangeArrowheads="1"/>
          </p:cNvPicPr>
          <p:nvPr/>
        </p:nvPicPr>
        <p:blipFill>
          <a:blip r:embed="rId3" cstate="print"/>
          <a:srcRect/>
          <a:stretch>
            <a:fillRect/>
          </a:stretch>
        </p:blipFill>
        <p:spPr bwMode="auto">
          <a:xfrm>
            <a:off x="3651160" y="1358834"/>
            <a:ext cx="5481966" cy="3303318"/>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smtClean="0"/>
              <a:t>Evasive Malware Behavior</a:t>
            </a:r>
            <a:endParaRPr lang="en-US" dirty="0"/>
          </a:p>
        </p:txBody>
      </p:sp>
      <p:sp>
        <p:nvSpPr>
          <p:cNvPr id="5" name="Diamond 4"/>
          <p:cNvSpPr/>
          <p:nvPr/>
        </p:nvSpPr>
        <p:spPr bwMode="auto">
          <a:xfrm>
            <a:off x="1325914" y="2195731"/>
            <a:ext cx="2145746" cy="1451813"/>
          </a:xfrm>
          <a:prstGeom prst="diamond">
            <a:avLst/>
          </a:prstGeom>
          <a:solidFill>
            <a:schemeClr val="accent1"/>
          </a:solidFill>
          <a:ln w="9525" cap="flat" cmpd="sng" algn="ctr">
            <a:noFill/>
            <a:prstDash val="solid"/>
            <a:round/>
            <a:headEnd type="none" w="med" len="med"/>
            <a:tailEnd type="none" w="med" len="med"/>
          </a:ln>
          <a:effectLst/>
        </p:spPr>
        <p:txBody>
          <a:bodyPr vert="horz" wrap="square" lIns="0" tIns="45688" rIns="0" bIns="45688" numCol="1" rtlCol="0" anchor="ctr" anchorCtr="0"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rgbClr val="FFFFFF"/>
                </a:solidFill>
                <a:cs typeface="Arial" charset="0"/>
              </a:rPr>
              <a:t>Does</a:t>
            </a:r>
            <a:br>
              <a:rPr kumimoji="0" lang="en-US" sz="1600" b="0" i="0" u="none" strike="noStrike" cap="none" normalizeH="0" baseline="0" dirty="0" smtClean="0">
                <a:ln>
                  <a:noFill/>
                </a:ln>
                <a:solidFill>
                  <a:srgbClr val="FFFFFF"/>
                </a:solidFill>
                <a:cs typeface="Arial" charset="0"/>
              </a:rPr>
            </a:br>
            <a:r>
              <a:rPr kumimoji="0" lang="en-US" sz="1600" b="0" i="0" u="none" strike="noStrike" cap="none" normalizeH="0" dirty="0" smtClean="0">
                <a:ln>
                  <a:noFill/>
                </a:ln>
                <a:solidFill>
                  <a:srgbClr val="FFFFFF"/>
                </a:solidFill>
                <a:cs typeface="Arial" charset="0"/>
              </a:rPr>
              <a:t>entry point have jmp to hook?</a:t>
            </a:r>
            <a:endParaRPr kumimoji="0" lang="en-US" sz="1600" b="0" i="0" u="none" strike="noStrike" cap="none" normalizeH="0" baseline="0" dirty="0" smtClean="0">
              <a:ln>
                <a:noFill/>
              </a:ln>
              <a:solidFill>
                <a:srgbClr val="FFFFFF"/>
              </a:solidFill>
              <a:cs typeface="Arial" charset="0"/>
            </a:endParaRPr>
          </a:p>
        </p:txBody>
      </p:sp>
      <p:sp>
        <p:nvSpPr>
          <p:cNvPr id="6" name="Rectangle 5"/>
          <p:cNvSpPr/>
          <p:nvPr/>
        </p:nvSpPr>
        <p:spPr bwMode="auto">
          <a:xfrm>
            <a:off x="1723774" y="1339837"/>
            <a:ext cx="1343108" cy="495837"/>
          </a:xfrm>
          <a:prstGeom prst="rect">
            <a:avLst/>
          </a:prstGeom>
          <a:solidFill>
            <a:schemeClr val="accent1"/>
          </a:solidFill>
          <a:ln w="9525" cap="flat" cmpd="sng" algn="ctr">
            <a:noFill/>
            <a:prstDash val="solid"/>
            <a:round/>
            <a:headEnd type="none" w="med" len="med"/>
            <a:tailEnd type="none" w="med" len="med"/>
          </a:ln>
          <a:effectLst/>
        </p:spPr>
        <p:txBody>
          <a:bodyPr vert="horz" wrap="square" lIns="0" tIns="45688" rIns="0"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rgbClr val="FFFFFF"/>
                </a:solidFill>
                <a:cs typeface="Arial" charset="0"/>
              </a:rPr>
              <a:t>Read memory for APIs</a:t>
            </a:r>
          </a:p>
        </p:txBody>
      </p:sp>
      <p:cxnSp>
        <p:nvCxnSpPr>
          <p:cNvPr id="8" name="Straight Arrow Connector 7"/>
          <p:cNvCxnSpPr>
            <a:stCxn id="6" idx="2"/>
            <a:endCxn id="5" idx="0"/>
          </p:cNvCxnSpPr>
          <p:nvPr/>
        </p:nvCxnSpPr>
        <p:spPr bwMode="auto">
          <a:xfrm>
            <a:off x="2395328" y="1835674"/>
            <a:ext cx="3459" cy="360057"/>
          </a:xfrm>
          <a:prstGeom prst="straightConnector1">
            <a:avLst/>
          </a:prstGeom>
          <a:noFill/>
          <a:ln w="9525" cap="flat" cmpd="sng" algn="ctr">
            <a:solidFill>
              <a:schemeClr val="bg2"/>
            </a:solidFill>
            <a:prstDash val="solid"/>
            <a:round/>
            <a:headEnd type="none" w="med" len="med"/>
            <a:tailEnd type="triangle"/>
          </a:ln>
          <a:effectLst/>
        </p:spPr>
      </p:cxnSp>
      <p:cxnSp>
        <p:nvCxnSpPr>
          <p:cNvPr id="13" name="Straight Arrow Connector 12"/>
          <p:cNvCxnSpPr>
            <a:stCxn id="5" idx="2"/>
            <a:endCxn id="22" idx="0"/>
          </p:cNvCxnSpPr>
          <p:nvPr/>
        </p:nvCxnSpPr>
        <p:spPr bwMode="auto">
          <a:xfrm>
            <a:off x="2398787" y="3647544"/>
            <a:ext cx="16001" cy="537223"/>
          </a:xfrm>
          <a:prstGeom prst="straightConnector1">
            <a:avLst/>
          </a:prstGeom>
          <a:noFill/>
          <a:ln w="9525" cap="flat" cmpd="sng" algn="ctr">
            <a:solidFill>
              <a:schemeClr val="bg2"/>
            </a:solidFill>
            <a:prstDash val="solid"/>
            <a:round/>
            <a:headEnd type="none" w="med" len="med"/>
            <a:tailEnd type="triangle"/>
          </a:ln>
          <a:effectLst/>
        </p:spPr>
      </p:cxnSp>
      <p:cxnSp>
        <p:nvCxnSpPr>
          <p:cNvPr id="15" name="Elbow Connector 14"/>
          <p:cNvCxnSpPr>
            <a:stCxn id="5" idx="1"/>
            <a:endCxn id="28" idx="0"/>
          </p:cNvCxnSpPr>
          <p:nvPr/>
        </p:nvCxnSpPr>
        <p:spPr bwMode="auto">
          <a:xfrm rot="10800000" flipV="1">
            <a:off x="776246" y="2921637"/>
            <a:ext cx="549668" cy="1257457"/>
          </a:xfrm>
          <a:prstGeom prst="bentConnector2">
            <a:avLst/>
          </a:prstGeom>
          <a:noFill/>
          <a:ln w="9525" cap="flat" cmpd="sng" algn="ctr">
            <a:solidFill>
              <a:schemeClr val="bg2"/>
            </a:solidFill>
            <a:prstDash val="solid"/>
            <a:round/>
            <a:headEnd type="none" w="med" len="med"/>
            <a:tailEnd type="triangle"/>
          </a:ln>
          <a:effectLst/>
        </p:spPr>
      </p:cxnSp>
      <p:sp>
        <p:nvSpPr>
          <p:cNvPr id="22" name="Rectangle 21"/>
          <p:cNvSpPr/>
          <p:nvPr/>
        </p:nvSpPr>
        <p:spPr bwMode="auto">
          <a:xfrm>
            <a:off x="1854557" y="4184767"/>
            <a:ext cx="1120462" cy="547253"/>
          </a:xfrm>
          <a:prstGeom prst="rect">
            <a:avLst/>
          </a:prstGeom>
          <a:solidFill>
            <a:schemeClr val="accent1"/>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rgbClr val="FFFFFF"/>
                </a:solidFill>
                <a:cs typeface="Arial" charset="0"/>
              </a:rPr>
              <a:t>Invoke API</a:t>
            </a:r>
          </a:p>
        </p:txBody>
      </p:sp>
      <p:sp>
        <p:nvSpPr>
          <p:cNvPr id="18" name="TextBox 17"/>
          <p:cNvSpPr txBox="1"/>
          <p:nvPr/>
        </p:nvSpPr>
        <p:spPr>
          <a:xfrm>
            <a:off x="2571546" y="3773807"/>
            <a:ext cx="463038" cy="338554"/>
          </a:xfrm>
          <a:prstGeom prst="rect">
            <a:avLst/>
          </a:prstGeom>
          <a:noFill/>
        </p:spPr>
        <p:txBody>
          <a:bodyPr wrap="square" rtlCol="0">
            <a:spAutoFit/>
          </a:bodyPr>
          <a:lstStyle/>
          <a:p>
            <a:r>
              <a:rPr lang="en-US" sz="1600" dirty="0" smtClean="0">
                <a:solidFill>
                  <a:schemeClr val="bg2"/>
                </a:solidFill>
              </a:rPr>
              <a:t>No</a:t>
            </a:r>
            <a:endParaRPr lang="en-US" sz="1600" dirty="0">
              <a:solidFill>
                <a:schemeClr val="bg2"/>
              </a:solidFill>
            </a:endParaRPr>
          </a:p>
        </p:txBody>
      </p:sp>
      <p:sp>
        <p:nvSpPr>
          <p:cNvPr id="25" name="TextBox 24"/>
          <p:cNvSpPr txBox="1"/>
          <p:nvPr/>
        </p:nvSpPr>
        <p:spPr>
          <a:xfrm>
            <a:off x="882092" y="3010493"/>
            <a:ext cx="528643" cy="338554"/>
          </a:xfrm>
          <a:prstGeom prst="rect">
            <a:avLst/>
          </a:prstGeom>
          <a:noFill/>
        </p:spPr>
        <p:txBody>
          <a:bodyPr wrap="square" rtlCol="0">
            <a:spAutoFit/>
          </a:bodyPr>
          <a:lstStyle/>
          <a:p>
            <a:r>
              <a:rPr lang="en-US" sz="1600" dirty="0" smtClean="0">
                <a:solidFill>
                  <a:schemeClr val="bg2"/>
                </a:solidFill>
              </a:rPr>
              <a:t>Yes</a:t>
            </a:r>
            <a:endParaRPr lang="en-US" sz="1600" dirty="0">
              <a:solidFill>
                <a:schemeClr val="bg2"/>
              </a:solidFill>
            </a:endParaRPr>
          </a:p>
        </p:txBody>
      </p:sp>
      <p:sp>
        <p:nvSpPr>
          <p:cNvPr id="28" name="Rectangle 27"/>
          <p:cNvSpPr/>
          <p:nvPr/>
        </p:nvSpPr>
        <p:spPr bwMode="auto">
          <a:xfrm>
            <a:off x="226577" y="4179095"/>
            <a:ext cx="1099337" cy="547252"/>
          </a:xfrm>
          <a:prstGeom prst="rect">
            <a:avLst/>
          </a:prstGeom>
          <a:solidFill>
            <a:schemeClr val="accent1"/>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rgbClr val="FFFFFF"/>
                </a:solidFill>
                <a:cs typeface="Arial" charset="0"/>
              </a:rPr>
              <a:t>Skip hook bytes</a:t>
            </a:r>
          </a:p>
        </p:txBody>
      </p:sp>
      <p:cxnSp>
        <p:nvCxnSpPr>
          <p:cNvPr id="26" name="Straight Arrow Connector 25"/>
          <p:cNvCxnSpPr>
            <a:stCxn id="28" idx="3"/>
            <a:endCxn id="22" idx="1"/>
          </p:cNvCxnSpPr>
          <p:nvPr/>
        </p:nvCxnSpPr>
        <p:spPr bwMode="auto">
          <a:xfrm>
            <a:off x="1325914" y="4452721"/>
            <a:ext cx="528643" cy="5673"/>
          </a:xfrm>
          <a:prstGeom prst="straightConnector1">
            <a:avLst/>
          </a:prstGeom>
          <a:noFill/>
          <a:ln w="9525" cap="flat" cmpd="sng" algn="ctr">
            <a:solidFill>
              <a:schemeClr val="bg2"/>
            </a:solidFill>
            <a:prstDash val="solid"/>
            <a:round/>
            <a:headEnd type="none" w="med" len="med"/>
            <a:tailEnd type="triangle"/>
          </a:ln>
          <a:effectLst/>
        </p:spPr>
      </p:cxnSp>
      <p:sp>
        <p:nvSpPr>
          <p:cNvPr id="2" name="Rectangle 1"/>
          <p:cNvSpPr/>
          <p:nvPr/>
        </p:nvSpPr>
        <p:spPr bwMode="auto">
          <a:xfrm>
            <a:off x="3471657" y="4654887"/>
            <a:ext cx="3470053" cy="225380"/>
          </a:xfrm>
          <a:prstGeom prst="rect">
            <a:avLst/>
          </a:prstGeom>
          <a:solidFill>
            <a:schemeClr val="tx1"/>
          </a:soli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chemeClr val="bg2"/>
              </a:solidFill>
              <a:cs typeface="Arial" charset="0"/>
            </a:endParaRPr>
          </a:p>
        </p:txBody>
      </p:sp>
    </p:spTree>
    <p:extLst>
      <p:ext uri="{BB962C8B-B14F-4D97-AF65-F5344CB8AC3E}">
        <p14:creationId xmlns:p14="http://schemas.microsoft.com/office/powerpoint/2010/main" val="1836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ntel16x9">
  <a:themeElements>
    <a:clrScheme name="intelcorp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372" tIns="45688" rIns="91372" bIns="45688" numCol="1" rtlCol="0" anchor="t" anchorCtr="1" compatLnSpc="1">
        <a:prstTxWarp prst="textNoShape">
          <a:avLst/>
        </a:prstTxWarp>
        <a:no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txDef>
      <a:spPr>
        <a:noFill/>
      </a:spPr>
      <a:bodyPr wrap="none" rtlCol="0">
        <a:spAutoFit/>
      </a:bodyPr>
      <a:lstStyle>
        <a:defPPr>
          <a:defRPr sz="3200" dirty="0"/>
        </a:defPPr>
      </a:lstStyle>
    </a:tx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7940</TotalTime>
  <Words>3128</Words>
  <Application>Microsoft Office PowerPoint</Application>
  <PresentationFormat>On-screen Show (16:9)</PresentationFormat>
  <Paragraphs>563</Paragraphs>
  <Slides>48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Narrow</vt:lpstr>
      <vt:lpstr>Calibri</vt:lpstr>
      <vt:lpstr>Intel Clear</vt:lpstr>
      <vt:lpstr>Intel Clear Light</vt:lpstr>
      <vt:lpstr>Intel Clear Pro Bold</vt:lpstr>
      <vt:lpstr>Neo Sans Intel</vt:lpstr>
      <vt:lpstr>Neo Sans Intel Medium</vt:lpstr>
      <vt:lpstr>Wingdings</vt:lpstr>
      <vt:lpstr>intel16x9</vt:lpstr>
      <vt:lpstr>Developed by You</vt:lpstr>
      <vt:lpstr>Hypervisor Extensions for Virtual Machine Memory Introspection</vt:lpstr>
      <vt:lpstr>Agenda</vt:lpstr>
      <vt:lpstr>About the Speakers</vt:lpstr>
      <vt:lpstr>PowerPoint Presentation</vt:lpstr>
      <vt:lpstr>Security Trends</vt:lpstr>
      <vt:lpstr>Advanced Persistent Threats (APTs) Action-flow</vt:lpstr>
      <vt:lpstr>Why Does Advanced Malware Succeed?</vt:lpstr>
      <vt:lpstr>Evasive Malware Behavior</vt:lpstr>
      <vt:lpstr>PowerPoint Presentation</vt:lpstr>
      <vt:lpstr>What is Virtual Machine (VM) Memory Introspection?</vt:lpstr>
      <vt:lpstr>Intel® Virtualization Technology for IA-32, Intel® 64 and Intel® Architecture (Intel® VT-x) Extended Page Tables  Short Introduction</vt:lpstr>
      <vt:lpstr>Memory Introspection How does it work?</vt:lpstr>
      <vt:lpstr>Memory Introspection Challenges</vt:lpstr>
      <vt:lpstr>Memory Introspection via Hypervisors Big picture overview</vt:lpstr>
      <vt:lpstr>PowerPoint Presentation</vt:lpstr>
      <vt:lpstr>VM Introspection Performance Challenges</vt:lpstr>
      <vt:lpstr>Asynchronous Induced VMexits</vt:lpstr>
      <vt:lpstr>Accelerating Induced Events</vt:lpstr>
      <vt:lpstr>Memory Introspection via a Nested Hypervisor Acceleration Extensions</vt:lpstr>
      <vt:lpstr>Nested Memory Introspection Operation Reducing Performance Overheads by eliminating nested VM exits</vt:lpstr>
      <vt:lpstr>VM Introspection Performance Improvements</vt:lpstr>
      <vt:lpstr>PowerPoint Presentation</vt:lpstr>
      <vt:lpstr>Memory Introspection via Xen*</vt:lpstr>
      <vt:lpstr>Hypervisor Memory Introspection Xen* Extensions Patches submitted by Intel</vt:lpstr>
      <vt:lpstr>Hypervisor Memory Introspection Xen* Extensions Patches submitted by Bitdefender*</vt:lpstr>
      <vt:lpstr>PowerPoint Presentation</vt:lpstr>
      <vt:lpstr>Memory Introspection Scenarios</vt:lpstr>
      <vt:lpstr>User Mode Memory Introspection</vt:lpstr>
      <vt:lpstr>Fighting APTs with HVMI</vt:lpstr>
      <vt:lpstr>Fighting APTs with HVMI</vt:lpstr>
      <vt:lpstr>PowerPoint Presentation</vt:lpstr>
      <vt:lpstr>Speedup Achieved via CPU acceleration #VE</vt:lpstr>
      <vt:lpstr>Research Areas for Future HVMI Improvements</vt:lpstr>
      <vt:lpstr>Frequency of A/D Write Events (by CPU Page-Walk)</vt:lpstr>
      <vt:lpstr>Frequency of A/D Write Events (by CPU Page-Walk)</vt:lpstr>
      <vt:lpstr>Potential Improvements of Fine-grain Memory Monitoring</vt:lpstr>
      <vt:lpstr>PowerPoint Presentation</vt:lpstr>
      <vt:lpstr>Concluding Thoughts</vt:lpstr>
      <vt:lpstr>Additional Sources of Information</vt:lpstr>
      <vt:lpstr>Other Technical Sessions</vt:lpstr>
      <vt:lpstr>PowerPoint Presentation</vt:lpstr>
      <vt:lpstr>Q&amp;A</vt:lpstr>
      <vt:lpstr>What will you develop?</vt:lpstr>
      <vt:lpstr>Legal Notices and Disclaimers</vt:lpstr>
      <vt:lpstr>Risk Factors</vt:lpstr>
      <vt:lpstr>Backup</vt:lpstr>
      <vt:lpstr>Additional Info on Xen* Patches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IDF Session Presentation Template</dc:title>
  <dc:creator>Ryan, Peg</dc:creator>
  <cp:lastModifiedBy>Swanson, Larry</cp:lastModifiedBy>
  <cp:revision>309</cp:revision>
  <cp:lastPrinted>2014-06-26T00:35:08Z</cp:lastPrinted>
  <dcterms:created xsi:type="dcterms:W3CDTF">2014-07-16T22:55:00Z</dcterms:created>
  <dcterms:modified xsi:type="dcterms:W3CDTF">2015-08-12T15:58:34Z</dcterms:modified>
</cp:coreProperties>
</file>