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7" r:id="rId18"/>
    <p:sldId id="282" r:id="rId19"/>
    <p:sldId id="274" r:id="rId20"/>
    <p:sldId id="276" r:id="rId21"/>
    <p:sldId id="275" r:id="rId22"/>
    <p:sldId id="278" r:id="rId23"/>
    <p:sldId id="277" r:id="rId24"/>
    <p:sldId id="286" r:id="rId25"/>
    <p:sldId id="285" r:id="rId26"/>
    <p:sldId id="279" r:id="rId27"/>
    <p:sldId id="258" r:id="rId28"/>
    <p:sldId id="280" r:id="rId29"/>
    <p:sldId id="281" r:id="rId30"/>
    <p:sldId id="259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D25E-C011-4F54-8A90-0E2B27B0F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3758-6A30-4047-869C-B452A65EC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HVI features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8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IDTR &amp; GDTR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IDTR</a:t>
            </a:r>
            <a:r>
              <a:rPr lang="en-US" dirty="0" smtClean="0"/>
              <a:t> &amp; </a:t>
            </a:r>
            <a:r>
              <a:rPr lang="en-US" b="1" dirty="0" smtClean="0"/>
              <a:t>GDTR</a:t>
            </a:r>
            <a:r>
              <a:rPr lang="en-US" dirty="0" smtClean="0"/>
              <a:t> contain the address of critical CPU structures</a:t>
            </a:r>
          </a:p>
          <a:p>
            <a:r>
              <a:rPr lang="en-US" dirty="0" smtClean="0"/>
              <a:t>Protect the </a:t>
            </a:r>
            <a:r>
              <a:rPr lang="en-US" b="1" dirty="0" smtClean="0"/>
              <a:t>IDTR &amp; GDTR </a:t>
            </a:r>
            <a:r>
              <a:rPr lang="en-US" dirty="0" smtClean="0"/>
              <a:t>registers against malicious modifications</a:t>
            </a:r>
          </a:p>
          <a:p>
            <a:r>
              <a:rPr lang="en-US" dirty="0" smtClean="0"/>
              <a:t>Attacks: rootkits, exploits</a:t>
            </a:r>
          </a:p>
          <a:p>
            <a:r>
              <a:rPr lang="en-US" dirty="0" smtClean="0"/>
              <a:t>OS: Windows, Linux</a:t>
            </a:r>
          </a:p>
        </p:txBody>
      </p:sp>
    </p:spTree>
    <p:extLst>
      <p:ext uri="{BB962C8B-B14F-4D97-AF65-F5344CB8AC3E}">
        <p14:creationId xmlns:p14="http://schemas.microsoft.com/office/powerpoint/2010/main" val="251392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SYSCALL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SYSCALL</a:t>
            </a:r>
            <a:r>
              <a:rPr lang="en-US" dirty="0" smtClean="0"/>
              <a:t> registers contain the address of the system call handler inside the kernel</a:t>
            </a:r>
          </a:p>
          <a:p>
            <a:r>
              <a:rPr lang="en-US" dirty="0" smtClean="0"/>
              <a:t>Protect </a:t>
            </a:r>
            <a:r>
              <a:rPr lang="en-US" b="1" dirty="0" smtClean="0"/>
              <a:t>system call registers </a:t>
            </a:r>
            <a:r>
              <a:rPr lang="en-US" dirty="0" smtClean="0"/>
              <a:t>against malicious modifications</a:t>
            </a:r>
          </a:p>
          <a:p>
            <a:r>
              <a:rPr lang="en-US" dirty="0" smtClean="0"/>
              <a:t>Attacks: rootkits, exploits (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EternalBlue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BlueKeep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OS: Windows,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CR4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CR4 register contains several important security flags, including </a:t>
            </a:r>
            <a:r>
              <a:rPr lang="en-US" b="1" dirty="0" smtClean="0"/>
              <a:t>SMEP</a:t>
            </a:r>
            <a:r>
              <a:rPr lang="en-US" dirty="0" smtClean="0"/>
              <a:t> (which prevents kernel from executing user code) or </a:t>
            </a:r>
            <a:r>
              <a:rPr lang="en-US" b="1" dirty="0" smtClean="0"/>
              <a:t>SMAP</a:t>
            </a:r>
            <a:r>
              <a:rPr lang="en-US" dirty="0" smtClean="0"/>
              <a:t> (which prevents kernel from accessing user data)</a:t>
            </a:r>
          </a:p>
          <a:p>
            <a:r>
              <a:rPr lang="en-US" dirty="0" smtClean="0"/>
              <a:t>Protect </a:t>
            </a:r>
            <a:r>
              <a:rPr lang="en-US" b="1" dirty="0" smtClean="0"/>
              <a:t>CR4 SMEP &amp; SMAP </a:t>
            </a:r>
            <a:r>
              <a:rPr lang="en-US" dirty="0" smtClean="0"/>
              <a:t>flags from being disabled</a:t>
            </a:r>
          </a:p>
          <a:p>
            <a:r>
              <a:rPr lang="en-US" dirty="0" smtClean="0"/>
              <a:t>Attacks: exploits (LPE mostly)</a:t>
            </a:r>
          </a:p>
          <a:p>
            <a:r>
              <a:rPr lang="en-US" dirty="0" smtClean="0"/>
              <a:t>OS: Windows, Linux</a:t>
            </a:r>
          </a:p>
        </p:txBody>
      </p:sp>
    </p:spTree>
    <p:extLst>
      <p:ext uri="{BB962C8B-B14F-4D97-AF65-F5344CB8AC3E}">
        <p14:creationId xmlns:p14="http://schemas.microsoft.com/office/powerpoint/2010/main" val="373323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CR3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System process </a:t>
            </a:r>
            <a:r>
              <a:rPr lang="en-US" dirty="0" smtClean="0"/>
              <a:t>can be seen as a process that runs only in kernel, and its CR3 controls all kernel translations</a:t>
            </a:r>
          </a:p>
          <a:p>
            <a:r>
              <a:rPr lang="en-US" dirty="0" smtClean="0"/>
              <a:t>Periodically check to make sure the </a:t>
            </a:r>
            <a:r>
              <a:rPr lang="en-US" b="1" dirty="0" smtClean="0"/>
              <a:t>System CR3 </a:t>
            </a:r>
            <a:r>
              <a:rPr lang="en-US" dirty="0" smtClean="0"/>
              <a:t>hasn’t been altered</a:t>
            </a:r>
          </a:p>
          <a:p>
            <a:r>
              <a:rPr lang="en-US" dirty="0" smtClean="0"/>
              <a:t>Attacks: rootkits, targeted attacks</a:t>
            </a:r>
          </a:p>
          <a:p>
            <a:r>
              <a:rPr lang="en-US" dirty="0" smtClean="0"/>
              <a:t>OS: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0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Page-tables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page-tables control all virtual to physical mappings in a system, and a special entry (self-map entry) allows the OS to access them</a:t>
            </a:r>
          </a:p>
          <a:p>
            <a:r>
              <a:rPr lang="en-US" dirty="0" smtClean="0"/>
              <a:t>Protect this </a:t>
            </a:r>
            <a:r>
              <a:rPr lang="en-US" b="1" dirty="0" smtClean="0"/>
              <a:t>self map entry inside the page tables </a:t>
            </a:r>
            <a:r>
              <a:rPr lang="en-US" dirty="0" smtClean="0"/>
              <a:t>and make sure it’s never accessible to the user applications</a:t>
            </a:r>
          </a:p>
          <a:p>
            <a:r>
              <a:rPr lang="en-US" dirty="0" smtClean="0"/>
              <a:t>Attacks: exploits (LPE)</a:t>
            </a:r>
          </a:p>
          <a:p>
            <a:r>
              <a:rPr lang="en-US" dirty="0" smtClean="0"/>
              <a:t>OS: Windows,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Context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 Context can be abused in order to place hooks which are invisible to patch-guard, aka </a:t>
            </a:r>
            <a:r>
              <a:rPr lang="en-US" b="1" dirty="0" smtClean="0">
                <a:solidFill>
                  <a:srgbClr val="FF0000"/>
                </a:solidFill>
              </a:rPr>
              <a:t>Infinity Hook</a:t>
            </a:r>
          </a:p>
          <a:p>
            <a:r>
              <a:rPr lang="en-US" dirty="0" smtClean="0"/>
              <a:t>Protect the </a:t>
            </a:r>
            <a:r>
              <a:rPr lang="en-US" b="1" dirty="0" smtClean="0"/>
              <a:t>Kernel Logger Context </a:t>
            </a:r>
            <a:r>
              <a:rPr lang="en-US" dirty="0" smtClean="0"/>
              <a:t>from malicious modifications</a:t>
            </a:r>
          </a:p>
          <a:p>
            <a:r>
              <a:rPr lang="en-US" dirty="0" smtClean="0"/>
              <a:t>Attacks: rootkits</a:t>
            </a:r>
          </a:p>
          <a:p>
            <a:r>
              <a:rPr lang="en-US" dirty="0" smtClean="0"/>
              <a:t>OS: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6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tokens/credentials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has a special field which controls its privileges; exploits modify these in order to gain elevated rights</a:t>
            </a:r>
          </a:p>
          <a:p>
            <a:r>
              <a:rPr lang="en-US" dirty="0" smtClean="0"/>
              <a:t>Protect </a:t>
            </a:r>
            <a:r>
              <a:rPr lang="en-US" b="1" dirty="0" smtClean="0"/>
              <a:t>process tokens/credentials </a:t>
            </a:r>
            <a:r>
              <a:rPr lang="en-US" dirty="0" smtClean="0"/>
              <a:t>by making sure no process uses a system token </a:t>
            </a:r>
          </a:p>
          <a:p>
            <a:r>
              <a:rPr lang="en-US" dirty="0" smtClean="0"/>
              <a:t>Attacks: exploit (LPE)</a:t>
            </a:r>
          </a:p>
          <a:p>
            <a:r>
              <a:rPr lang="en-US" dirty="0" smtClean="0"/>
              <a:t>OS: Windows, Linux</a:t>
            </a:r>
          </a:p>
        </p:txBody>
      </p:sp>
    </p:spTree>
    <p:extLst>
      <p:ext uri="{BB962C8B-B14F-4D97-AF65-F5344CB8AC3E}">
        <p14:creationId xmlns:p14="http://schemas.microsoft.com/office/powerpoint/2010/main" val="126732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 EAT read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exploits need to find several functions in order to work</a:t>
            </a:r>
          </a:p>
          <a:p>
            <a:r>
              <a:rPr lang="en-US" dirty="0" smtClean="0"/>
              <a:t>Finding these functions involves parsing the NT exports section</a:t>
            </a:r>
          </a:p>
          <a:p>
            <a:r>
              <a:rPr lang="en-US" dirty="0" smtClean="0"/>
              <a:t>Protect the </a:t>
            </a:r>
            <a:r>
              <a:rPr lang="en-US" b="1" dirty="0" smtClean="0"/>
              <a:t>NT exports section </a:t>
            </a:r>
            <a:r>
              <a:rPr lang="en-US" dirty="0" smtClean="0"/>
              <a:t>against reads (</a:t>
            </a:r>
            <a:r>
              <a:rPr lang="en-US" b="1" dirty="0" smtClean="0"/>
              <a:t>EPT</a:t>
            </a:r>
            <a:r>
              <a:rPr lang="en-US" dirty="0" smtClean="0"/>
              <a:t>), and only allow the loader to read it when loading modules</a:t>
            </a:r>
          </a:p>
          <a:p>
            <a:r>
              <a:rPr lang="en-US" dirty="0" smtClean="0"/>
              <a:t>Attacks: kernel exploits</a:t>
            </a:r>
          </a:p>
          <a:p>
            <a:r>
              <a:rPr lang="en-US" dirty="0" smtClean="0"/>
              <a:t>OS: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5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SWAPGS Side-Channel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Spectre</a:t>
            </a:r>
            <a:r>
              <a:rPr lang="en-US" b="1" dirty="0" smtClean="0"/>
              <a:t> SWAPGS side-channel (</a:t>
            </a:r>
            <a:r>
              <a:rPr lang="en-US" b="1" dirty="0"/>
              <a:t>CVE- </a:t>
            </a:r>
            <a:r>
              <a:rPr lang="en-US" b="1" dirty="0" smtClean="0"/>
              <a:t>2019-1125) </a:t>
            </a:r>
            <a:r>
              <a:rPr lang="en-US" dirty="0" smtClean="0"/>
              <a:t>was discovered by Bitdefender researchers in 2019</a:t>
            </a:r>
          </a:p>
          <a:p>
            <a:r>
              <a:rPr lang="en-US" dirty="0" smtClean="0"/>
              <a:t>We added mitigations for this vulnerability </a:t>
            </a:r>
            <a:r>
              <a:rPr lang="en-US" b="1" dirty="0" smtClean="0"/>
              <a:t>before</a:t>
            </a:r>
            <a:r>
              <a:rPr lang="en-US" dirty="0" smtClean="0"/>
              <a:t> the OS vendors did, while keeping in touch with them for coordination</a:t>
            </a:r>
          </a:p>
          <a:p>
            <a:r>
              <a:rPr lang="en-US" dirty="0" smtClean="0"/>
              <a:t>OS: Windows, Linux</a:t>
            </a:r>
          </a:p>
        </p:txBody>
      </p:sp>
    </p:spTree>
    <p:extLst>
      <p:ext uri="{BB962C8B-B14F-4D97-AF65-F5344CB8AC3E}">
        <p14:creationId xmlns:p14="http://schemas.microsoft.com/office/powerpoint/2010/main" val="286707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243282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User Protection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6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76" y="268819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Kernel Protection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035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 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frequently try to steal credentials, which are stored inside the </a:t>
            </a:r>
            <a:r>
              <a:rPr lang="en-US" dirty="0" err="1" smtClean="0"/>
              <a:t>lsass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Prevent accesses to the </a:t>
            </a:r>
            <a:r>
              <a:rPr lang="en-US" dirty="0" err="1" smtClean="0"/>
              <a:t>lsass</a:t>
            </a:r>
            <a:r>
              <a:rPr lang="en-US" dirty="0" smtClean="0"/>
              <a:t> process, thus </a:t>
            </a:r>
            <a:r>
              <a:rPr lang="en-US" b="1" dirty="0" smtClean="0"/>
              <a:t>blocking credential theft</a:t>
            </a:r>
          </a:p>
          <a:p>
            <a:r>
              <a:rPr lang="en-US" dirty="0" smtClean="0"/>
              <a:t>OS: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4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Process Injection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processes are highly privileged, and frequently targeted by malware</a:t>
            </a:r>
          </a:p>
          <a:p>
            <a:r>
              <a:rPr lang="en-US" dirty="0" smtClean="0"/>
              <a:t>Prevent other processes from </a:t>
            </a:r>
            <a:r>
              <a:rPr lang="en-US" b="1" dirty="0" smtClean="0"/>
              <a:t>injecting code/data </a:t>
            </a:r>
            <a:r>
              <a:rPr lang="en-US" dirty="0" smtClean="0"/>
              <a:t>inside them</a:t>
            </a:r>
          </a:p>
          <a:p>
            <a:r>
              <a:rPr lang="en-US" dirty="0" smtClean="0"/>
              <a:t>Protected processes: </a:t>
            </a:r>
            <a:r>
              <a:rPr lang="en-US" dirty="0" err="1" smtClean="0"/>
              <a:t>smss</a:t>
            </a:r>
            <a:r>
              <a:rPr lang="en-US" dirty="0" smtClean="0"/>
              <a:t>, </a:t>
            </a:r>
            <a:r>
              <a:rPr lang="en-US" dirty="0" err="1" smtClean="0"/>
              <a:t>csrss</a:t>
            </a:r>
            <a:r>
              <a:rPr lang="en-US" dirty="0" smtClean="0"/>
              <a:t>, </a:t>
            </a:r>
            <a:r>
              <a:rPr lang="en-US" dirty="0" err="1" smtClean="0"/>
              <a:t>wininit</a:t>
            </a:r>
            <a:r>
              <a:rPr lang="en-US" dirty="0" smtClean="0"/>
              <a:t>, </a:t>
            </a:r>
            <a:r>
              <a:rPr lang="en-US" dirty="0" err="1" smtClean="0"/>
              <a:t>winlogon</a:t>
            </a:r>
            <a:r>
              <a:rPr lang="en-US" dirty="0" smtClean="0"/>
              <a:t>, </a:t>
            </a:r>
            <a:r>
              <a:rPr lang="en-US" dirty="0" err="1" smtClean="0"/>
              <a:t>lsass</a:t>
            </a:r>
            <a:r>
              <a:rPr lang="en-US" dirty="0" smtClean="0"/>
              <a:t>, services</a:t>
            </a:r>
          </a:p>
          <a:p>
            <a:r>
              <a:rPr lang="en-US" dirty="0" smtClean="0"/>
              <a:t>OS: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2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command line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malware use PowerShell in order to carry out the attack</a:t>
            </a:r>
          </a:p>
          <a:p>
            <a:r>
              <a:rPr lang="en-US" dirty="0" smtClean="0"/>
              <a:t>Dynamically extract the </a:t>
            </a:r>
            <a:r>
              <a:rPr lang="en-US" b="1" dirty="0" smtClean="0"/>
              <a:t>command line of each created PowerShell process</a:t>
            </a:r>
            <a:r>
              <a:rPr lang="en-US" dirty="0" smtClean="0"/>
              <a:t> and scan it using the Bitdefender engines, </a:t>
            </a:r>
          </a:p>
          <a:p>
            <a:pPr lvl="1"/>
            <a:r>
              <a:rPr lang="en-US" dirty="0" smtClean="0"/>
              <a:t>Asynchronous, while the VM keeps running (thus the scan is made with minimal performance overhead)</a:t>
            </a:r>
          </a:p>
          <a:p>
            <a:pPr lvl="1"/>
            <a:r>
              <a:rPr lang="en-US" dirty="0" smtClean="0"/>
              <a:t>Optionally, we can scan the command line synchronously, and </a:t>
            </a:r>
            <a:r>
              <a:rPr lang="en-US" b="1" dirty="0" smtClean="0"/>
              <a:t>block</a:t>
            </a:r>
            <a:r>
              <a:rPr lang="en-US" dirty="0" smtClean="0"/>
              <a:t> the process creation if the command line is malicious</a:t>
            </a:r>
          </a:p>
          <a:p>
            <a:r>
              <a:rPr lang="en-US" dirty="0" smtClean="0"/>
              <a:t>OS: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8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user-mode process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process can be protected against these, but we have a recommended list (due to false-positives, compatibility and performance reasons)</a:t>
            </a:r>
          </a:p>
          <a:p>
            <a:r>
              <a:rPr lang="en-US" dirty="0" smtClean="0"/>
              <a:t>Mainly browsers, office, server-specific apps</a:t>
            </a:r>
          </a:p>
          <a:p>
            <a:r>
              <a:rPr lang="en-US" dirty="0" smtClean="0"/>
              <a:t>OS: Windows, Linux</a:t>
            </a:r>
          </a:p>
        </p:txBody>
      </p:sp>
    </p:spTree>
    <p:extLst>
      <p:ext uri="{BB962C8B-B14F-4D97-AF65-F5344CB8AC3E}">
        <p14:creationId xmlns:p14="http://schemas.microsoft.com/office/powerpoint/2010/main" val="358264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user-mode process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Injection protection </a:t>
            </a:r>
            <a:r>
              <a:rPr lang="en-US" dirty="0" smtClean="0"/>
              <a:t>– prevent other processes from taking over the protected process</a:t>
            </a:r>
          </a:p>
          <a:p>
            <a:pPr lvl="1"/>
            <a:r>
              <a:rPr lang="en-US" dirty="0" err="1" smtClean="0"/>
              <a:t>WriteProcessMemory</a:t>
            </a:r>
            <a:endParaRPr lang="en-US" dirty="0" smtClean="0"/>
          </a:p>
          <a:p>
            <a:pPr lvl="1"/>
            <a:r>
              <a:rPr lang="en-US" dirty="0" err="1" smtClean="0"/>
              <a:t>SetThreadContext</a:t>
            </a:r>
            <a:endParaRPr lang="en-US" dirty="0" smtClean="0"/>
          </a:p>
          <a:p>
            <a:pPr lvl="1"/>
            <a:r>
              <a:rPr lang="en-US" dirty="0" err="1" smtClean="0"/>
              <a:t>QueueAPC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DoubleAgent</a:t>
            </a:r>
            <a:endParaRPr lang="en-US" dirty="0" smtClean="0"/>
          </a:p>
          <a:p>
            <a:r>
              <a:rPr lang="en-US" b="1" dirty="0" smtClean="0"/>
              <a:t>Hook protection </a:t>
            </a:r>
            <a:r>
              <a:rPr lang="en-US" dirty="0" smtClean="0"/>
              <a:t>– prevent modifications/hooks inside specific DLLs</a:t>
            </a:r>
          </a:p>
          <a:p>
            <a:pPr lvl="1"/>
            <a:r>
              <a:rPr lang="en-US" dirty="0" smtClean="0"/>
              <a:t>Core DLLs (</a:t>
            </a:r>
            <a:r>
              <a:rPr lang="en-US" dirty="0"/>
              <a:t>kernel, </a:t>
            </a:r>
            <a:r>
              <a:rPr lang="en-US" dirty="0" err="1"/>
              <a:t>ntdll</a:t>
            </a:r>
            <a:r>
              <a:rPr lang="en-US" dirty="0"/>
              <a:t>, </a:t>
            </a:r>
            <a:r>
              <a:rPr lang="en-US" dirty="0" smtClean="0"/>
              <a:t>user32)</a:t>
            </a:r>
          </a:p>
          <a:p>
            <a:pPr lvl="1"/>
            <a:r>
              <a:rPr lang="en-US" dirty="0" smtClean="0"/>
              <a:t>Net DLLs (</a:t>
            </a:r>
            <a:r>
              <a:rPr lang="en-US" dirty="0" err="1"/>
              <a:t>wininet</a:t>
            </a:r>
            <a:r>
              <a:rPr lang="en-US" dirty="0"/>
              <a:t>, </a:t>
            </a:r>
            <a:r>
              <a:rPr lang="en-US" dirty="0" smtClean="0"/>
              <a:t>ws2_32)</a:t>
            </a:r>
          </a:p>
          <a:p>
            <a:r>
              <a:rPr lang="en-US" b="1" dirty="0" smtClean="0"/>
              <a:t>Exploit protection </a:t>
            </a:r>
            <a:r>
              <a:rPr lang="en-US" dirty="0" smtClean="0"/>
              <a:t>– prevent code execution from non-module pages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2618994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user-mode process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Child creation protection </a:t>
            </a:r>
            <a:r>
              <a:rPr lang="en-US" dirty="0" smtClean="0"/>
              <a:t>– prevent child processes from being created</a:t>
            </a:r>
          </a:p>
          <a:p>
            <a:r>
              <a:rPr lang="en-US" b="1" dirty="0" smtClean="0"/>
              <a:t>Command line scanning </a:t>
            </a:r>
            <a:r>
              <a:rPr lang="en-US" dirty="0" smtClean="0"/>
              <a:t>– scan the command line of selected processes (for now, only </a:t>
            </a:r>
            <a:r>
              <a:rPr lang="en-US" b="1" dirty="0" smtClean="0"/>
              <a:t>PowerShell</a:t>
            </a:r>
            <a:r>
              <a:rPr lang="en-US" dirty="0" smtClean="0"/>
              <a:t> included)</a:t>
            </a:r>
          </a:p>
          <a:p>
            <a:r>
              <a:rPr lang="en-US" b="1" dirty="0" smtClean="0"/>
              <a:t>Unpack detection </a:t>
            </a:r>
            <a:r>
              <a:rPr lang="en-US" dirty="0" smtClean="0"/>
              <a:t>– detect when an executable has been unpacked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2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Process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for </a:t>
            </a:r>
            <a:r>
              <a:rPr lang="en-US" b="1" dirty="0" smtClean="0"/>
              <a:t>all processes,</a:t>
            </a:r>
            <a:r>
              <a:rPr lang="en-US" dirty="0" smtClean="0"/>
              <a:t> </a:t>
            </a:r>
            <a:r>
              <a:rPr lang="en-US" b="1" dirty="0" smtClean="0"/>
              <a:t>not only the protected ones</a:t>
            </a:r>
          </a:p>
          <a:p>
            <a:r>
              <a:rPr lang="en-US" dirty="0" smtClean="0"/>
              <a:t>On each process creation, several exploitation indicators are checked:</a:t>
            </a:r>
          </a:p>
          <a:p>
            <a:pPr lvl="1"/>
            <a:r>
              <a:rPr lang="en-US" dirty="0" smtClean="0"/>
              <a:t>Debug Flag </a:t>
            </a:r>
          </a:p>
          <a:p>
            <a:pPr lvl="1"/>
            <a:r>
              <a:rPr lang="en-US" dirty="0" smtClean="0"/>
              <a:t>Stolen Tokens</a:t>
            </a:r>
          </a:p>
          <a:p>
            <a:pPr lvl="1"/>
            <a:r>
              <a:rPr lang="en-US" dirty="0" smtClean="0"/>
              <a:t>Stack Pivoting</a:t>
            </a:r>
          </a:p>
          <a:p>
            <a:pPr lvl="1"/>
            <a:r>
              <a:rPr lang="en-US" dirty="0" smtClean="0"/>
              <a:t>Heap Spray</a:t>
            </a:r>
          </a:p>
          <a:p>
            <a:r>
              <a:rPr lang="en-US" dirty="0" smtClean="0"/>
              <a:t>If an exploitation indicator is detected, the process creation attempt is </a:t>
            </a:r>
            <a:r>
              <a:rPr lang="en-US" b="1" dirty="0" smtClean="0"/>
              <a:t>blocked</a:t>
            </a:r>
          </a:p>
          <a:p>
            <a:r>
              <a:rPr lang="en-US" dirty="0" smtClean="0"/>
              <a:t>OS: Windows,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8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2908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Misc</a:t>
            </a:r>
            <a:r>
              <a:rPr lang="en-US" b="1" dirty="0" smtClean="0"/>
              <a:t>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8609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HVI has the capability of </a:t>
            </a:r>
            <a:r>
              <a:rPr lang="en-US" b="1" dirty="0" smtClean="0"/>
              <a:t>dynamically injecting files &amp; processes </a:t>
            </a:r>
            <a:r>
              <a:rPr lang="en-US" dirty="0" smtClean="0"/>
              <a:t>inside the guest VM</a:t>
            </a:r>
          </a:p>
          <a:p>
            <a:r>
              <a:rPr lang="en-US" b="1" dirty="0" smtClean="0"/>
              <a:t>No need to preinstall agents inside the guest VM</a:t>
            </a:r>
          </a:p>
          <a:p>
            <a:r>
              <a:rPr lang="en-US" dirty="0" smtClean="0"/>
              <a:t>The injected agents exits only while they are running; afterwards, all their traces are gone</a:t>
            </a:r>
          </a:p>
          <a:p>
            <a:r>
              <a:rPr lang="en-US" dirty="0" smtClean="0"/>
              <a:t>The injected agents can communicate with HVI via a </a:t>
            </a:r>
            <a:r>
              <a:rPr lang="en-US" dirty="0" err="1" smtClean="0"/>
              <a:t>hypercall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OS: Windows,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creation/termination</a:t>
            </a:r>
          </a:p>
          <a:p>
            <a:r>
              <a:rPr lang="en-US" dirty="0" smtClean="0"/>
              <a:t>Driver load/unload</a:t>
            </a:r>
          </a:p>
          <a:p>
            <a:r>
              <a:rPr lang="en-US" dirty="0" smtClean="0"/>
              <a:t>Application crashes</a:t>
            </a:r>
          </a:p>
          <a:p>
            <a:r>
              <a:rPr lang="en-US" dirty="0" smtClean="0"/>
              <a:t>System crashes</a:t>
            </a:r>
          </a:p>
          <a:p>
            <a:r>
              <a:rPr lang="en-US" dirty="0" smtClean="0"/>
              <a:t>On attacks, other events are sent as well:</a:t>
            </a:r>
          </a:p>
          <a:p>
            <a:pPr lvl="1"/>
            <a:r>
              <a:rPr lang="en-US" dirty="0" smtClean="0"/>
              <a:t>The list of </a:t>
            </a:r>
            <a:r>
              <a:rPr lang="en-US" b="1" dirty="0" smtClean="0"/>
              <a:t>loaded user-mode DLLs, </a:t>
            </a:r>
            <a:r>
              <a:rPr lang="en-US" dirty="0" smtClean="0"/>
              <a:t>if the victim is a process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list of TCP/IP connections</a:t>
            </a:r>
          </a:p>
          <a:p>
            <a:r>
              <a:rPr lang="en-US" dirty="0" smtClean="0"/>
              <a:t>OS: Windows,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image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kernel image contains all the critical routines &amp; data structures</a:t>
            </a:r>
          </a:p>
          <a:p>
            <a:r>
              <a:rPr lang="en-US" dirty="0" smtClean="0"/>
              <a:t>Protect the </a:t>
            </a:r>
            <a:r>
              <a:rPr lang="en-US" b="1" dirty="0" smtClean="0"/>
              <a:t>Windows</a:t>
            </a:r>
            <a:r>
              <a:rPr lang="en-US" dirty="0" smtClean="0"/>
              <a:t> 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smtClean="0"/>
              <a:t>or the </a:t>
            </a:r>
            <a:r>
              <a:rPr lang="en-US" b="1" dirty="0" smtClean="0"/>
              <a:t>Linux kernel image</a:t>
            </a:r>
          </a:p>
          <a:p>
            <a:r>
              <a:rPr lang="en-US" dirty="0" smtClean="0"/>
              <a:t>Read-only and code sections are protected via </a:t>
            </a:r>
            <a:r>
              <a:rPr lang="en-US" b="1" dirty="0" smtClean="0"/>
              <a:t>EPT </a:t>
            </a:r>
            <a:r>
              <a:rPr lang="en-US" dirty="0" smtClean="0"/>
              <a:t>against malicious writes</a:t>
            </a:r>
          </a:p>
          <a:p>
            <a:r>
              <a:rPr lang="en-US" dirty="0" smtClean="0"/>
              <a:t>Types of attacks: rootkits, exploits</a:t>
            </a:r>
          </a:p>
          <a:p>
            <a:r>
              <a:rPr lang="en-US" dirty="0" smtClean="0"/>
              <a:t>OS: Windows,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259757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Performance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7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#VE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#VE (Virtualization Exception) </a:t>
            </a:r>
            <a:r>
              <a:rPr lang="en-US" dirty="0" smtClean="0"/>
              <a:t>allows certain </a:t>
            </a:r>
            <a:r>
              <a:rPr lang="en-US" b="1" dirty="0" smtClean="0"/>
              <a:t>EPT</a:t>
            </a:r>
            <a:r>
              <a:rPr lang="en-US" dirty="0" smtClean="0"/>
              <a:t> violations to be delivered inside the guest, as exceptions, instead of a VM exit</a:t>
            </a:r>
          </a:p>
          <a:p>
            <a:r>
              <a:rPr lang="en-US" dirty="0" smtClean="0"/>
              <a:t>Leverage the </a:t>
            </a:r>
            <a:r>
              <a:rPr lang="en-US" b="1" dirty="0" smtClean="0"/>
              <a:t>#VE</a:t>
            </a:r>
            <a:r>
              <a:rPr lang="en-US" dirty="0" smtClean="0"/>
              <a:t> in order to speed up HVI</a:t>
            </a:r>
          </a:p>
          <a:p>
            <a:r>
              <a:rPr lang="en-US" dirty="0" smtClean="0"/>
              <a:t>A small kernel-driver is </a:t>
            </a:r>
            <a:r>
              <a:rPr lang="en-US" b="1" dirty="0" smtClean="0"/>
              <a:t>injected</a:t>
            </a:r>
            <a:r>
              <a:rPr lang="en-US" dirty="0" smtClean="0"/>
              <a:t> by HVI, which uses </a:t>
            </a:r>
            <a:r>
              <a:rPr lang="en-US" b="1" dirty="0" smtClean="0"/>
              <a:t>#VE </a:t>
            </a:r>
            <a:r>
              <a:rPr lang="en-US" dirty="0" smtClean="0"/>
              <a:t>in order to filter out frequently accessed data structures inside the guest</a:t>
            </a:r>
          </a:p>
          <a:p>
            <a:r>
              <a:rPr lang="en-US" dirty="0" smtClean="0"/>
              <a:t>Improvements of </a:t>
            </a:r>
            <a:r>
              <a:rPr lang="en-US" b="1" dirty="0" smtClean="0"/>
              <a:t>up to 50% </a:t>
            </a:r>
            <a:r>
              <a:rPr lang="en-US" dirty="0" smtClean="0"/>
              <a:t>for user-mode introspection</a:t>
            </a:r>
          </a:p>
          <a:p>
            <a:r>
              <a:rPr lang="en-US" dirty="0" smtClean="0"/>
              <a:t>OS: Windows x64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SPP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SPP</a:t>
            </a:r>
            <a:r>
              <a:rPr lang="en-US" dirty="0" smtClean="0"/>
              <a:t> allows memory hooks with a smaller granularity to be established (128 bytes instead of 4096 bytes)</a:t>
            </a:r>
          </a:p>
          <a:p>
            <a:r>
              <a:rPr lang="en-US" dirty="0" smtClean="0"/>
              <a:t>Leverage </a:t>
            </a:r>
            <a:r>
              <a:rPr lang="en-US" b="1" dirty="0" smtClean="0"/>
              <a:t>SPP</a:t>
            </a:r>
            <a:r>
              <a:rPr lang="en-US" dirty="0" smtClean="0"/>
              <a:t> in order to speed up HVI</a:t>
            </a:r>
          </a:p>
          <a:p>
            <a:r>
              <a:rPr lang="en-US" dirty="0" smtClean="0"/>
              <a:t>If the feature is present, small structures will be hooked using </a:t>
            </a:r>
            <a:r>
              <a:rPr lang="en-US" b="1" dirty="0" smtClean="0"/>
              <a:t>SPP </a:t>
            </a:r>
            <a:r>
              <a:rPr lang="en-US" dirty="0" smtClean="0"/>
              <a:t>instead of </a:t>
            </a:r>
            <a:r>
              <a:rPr lang="en-US" b="1" dirty="0" smtClean="0"/>
              <a:t>EPT</a:t>
            </a:r>
            <a:endParaRPr lang="en-US" dirty="0" smtClean="0"/>
          </a:p>
          <a:p>
            <a:r>
              <a:rPr lang="en-US" dirty="0" smtClean="0"/>
              <a:t>Some small structures which are currently </a:t>
            </a:r>
            <a:r>
              <a:rPr lang="en-US" b="1" dirty="0" smtClean="0"/>
              <a:t>integrity </a:t>
            </a:r>
            <a:r>
              <a:rPr lang="en-US" dirty="0" smtClean="0"/>
              <a:t>protected can also be protected using </a:t>
            </a:r>
            <a:r>
              <a:rPr lang="en-US" b="1" dirty="0" smtClean="0"/>
              <a:t>SPP</a:t>
            </a:r>
            <a:r>
              <a:rPr lang="en-US" dirty="0" smtClean="0"/>
              <a:t>, if present</a:t>
            </a:r>
          </a:p>
          <a:p>
            <a:r>
              <a:rPr lang="en-US" dirty="0" smtClean="0"/>
              <a:t>OS: Windows, Linux</a:t>
            </a:r>
          </a:p>
        </p:txBody>
      </p:sp>
    </p:spTree>
    <p:extLst>
      <p:ext uri="{BB962C8B-B14F-4D97-AF65-F5344CB8AC3E}">
        <p14:creationId xmlns:p14="http://schemas.microsoft.com/office/powerpoint/2010/main" val="78264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Hal acts as a layer between the kernel and the hardware</a:t>
            </a:r>
          </a:p>
          <a:p>
            <a:r>
              <a:rPr lang="en-US" dirty="0" smtClean="0"/>
              <a:t>Protect the </a:t>
            </a:r>
            <a:r>
              <a:rPr lang="en-US" b="1" dirty="0" smtClean="0"/>
              <a:t>Windows hardware abstraction layer Hal</a:t>
            </a:r>
          </a:p>
          <a:p>
            <a:r>
              <a:rPr lang="en-US" dirty="0" smtClean="0"/>
              <a:t>Read-only and code sections are protected via </a:t>
            </a:r>
            <a:r>
              <a:rPr lang="en-US" b="1" dirty="0" smtClean="0"/>
              <a:t>EPT </a:t>
            </a:r>
            <a:r>
              <a:rPr lang="en-US" dirty="0" smtClean="0"/>
              <a:t>against malicious writes</a:t>
            </a:r>
          </a:p>
          <a:p>
            <a:r>
              <a:rPr lang="en-US" dirty="0" smtClean="0"/>
              <a:t>Types of attacks: rootkits</a:t>
            </a:r>
          </a:p>
          <a:p>
            <a:r>
              <a:rPr lang="en-US" dirty="0" smtClean="0"/>
              <a:t>OS: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vDSO</a:t>
            </a:r>
            <a:r>
              <a:rPr lang="en-US" dirty="0" smtClean="0"/>
              <a:t>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the </a:t>
            </a:r>
            <a:r>
              <a:rPr lang="en-US" b="1" dirty="0" smtClean="0"/>
              <a:t>Linux </a:t>
            </a:r>
            <a:r>
              <a:rPr lang="en-US" b="1" dirty="0" err="1" smtClean="0"/>
              <a:t>vDSO</a:t>
            </a:r>
            <a:r>
              <a:rPr lang="en-US" b="1" dirty="0" smtClean="0"/>
              <a:t>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Mark it read-only inside the </a:t>
            </a:r>
            <a:r>
              <a:rPr lang="en-US" b="1" dirty="0" smtClean="0"/>
              <a:t>EPT</a:t>
            </a:r>
          </a:p>
          <a:p>
            <a:r>
              <a:rPr lang="en-US" dirty="0" smtClean="0"/>
              <a:t>Types of attacks: exploits (especially LPE)</a:t>
            </a:r>
          </a:p>
          <a:p>
            <a:r>
              <a:rPr lang="en-US" dirty="0" smtClean="0"/>
              <a:t>OS: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kernel drivers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 a list of selected drivers against malicious writes</a:t>
            </a:r>
          </a:p>
          <a:p>
            <a:r>
              <a:rPr lang="en-US" dirty="0" smtClean="0"/>
              <a:t>Windows drivers:</a:t>
            </a:r>
            <a:r>
              <a:rPr lang="ro-RO" dirty="0" smtClean="0"/>
              <a:t> </a:t>
            </a:r>
            <a:r>
              <a:rPr lang="en-US" dirty="0" smtClean="0"/>
              <a:t>iastor.sys</a:t>
            </a:r>
            <a:r>
              <a:rPr lang="ro-RO" dirty="0" smtClean="0"/>
              <a:t>, </a:t>
            </a:r>
            <a:r>
              <a:rPr lang="en-US" dirty="0" smtClean="0"/>
              <a:t>ndis.sys</a:t>
            </a:r>
            <a:r>
              <a:rPr lang="ro-RO" dirty="0" smtClean="0"/>
              <a:t>, </a:t>
            </a:r>
            <a:r>
              <a:rPr lang="en-US" dirty="0" smtClean="0"/>
              <a:t>netio.sys</a:t>
            </a:r>
            <a:r>
              <a:rPr lang="ro-RO" dirty="0" smtClean="0"/>
              <a:t>, </a:t>
            </a:r>
            <a:r>
              <a:rPr lang="en-US" dirty="0" smtClean="0"/>
              <a:t>iastorV.sys</a:t>
            </a:r>
            <a:r>
              <a:rPr lang="ro-RO" dirty="0" smtClean="0"/>
              <a:t>, </a:t>
            </a:r>
            <a:r>
              <a:rPr lang="en-US" dirty="0" smtClean="0"/>
              <a:t>iastorAV.sys</a:t>
            </a:r>
            <a:r>
              <a:rPr lang="ro-RO" dirty="0" smtClean="0"/>
              <a:t>, </a:t>
            </a:r>
            <a:r>
              <a:rPr lang="en-US" dirty="0" smtClean="0"/>
              <a:t>disk.sys</a:t>
            </a:r>
            <a:r>
              <a:rPr lang="ro-RO" dirty="0" smtClean="0"/>
              <a:t>, </a:t>
            </a:r>
            <a:r>
              <a:rPr lang="en-US" dirty="0" smtClean="0"/>
              <a:t>atapi.sys</a:t>
            </a:r>
            <a:r>
              <a:rPr lang="ro-RO" dirty="0" smtClean="0"/>
              <a:t>, </a:t>
            </a:r>
            <a:r>
              <a:rPr lang="en-US" dirty="0" smtClean="0"/>
              <a:t>storahci.sys</a:t>
            </a:r>
            <a:r>
              <a:rPr lang="ro-RO" dirty="0" smtClean="0"/>
              <a:t>, </a:t>
            </a:r>
            <a:r>
              <a:rPr lang="en-US" dirty="0" smtClean="0"/>
              <a:t>ataport.sys</a:t>
            </a:r>
            <a:r>
              <a:rPr lang="ro-RO" dirty="0" smtClean="0"/>
              <a:t>, </a:t>
            </a:r>
            <a:r>
              <a:rPr lang="en-US" dirty="0" smtClean="0"/>
              <a:t>ntfs.sys</a:t>
            </a:r>
            <a:r>
              <a:rPr lang="ro-RO" dirty="0" smtClean="0"/>
              <a:t>, </a:t>
            </a:r>
            <a:r>
              <a:rPr lang="en-US" dirty="0" smtClean="0"/>
              <a:t>tcpip.sys</a:t>
            </a:r>
            <a:r>
              <a:rPr lang="ro-RO" dirty="0" smtClean="0"/>
              <a:t>, </a:t>
            </a:r>
            <a:r>
              <a:rPr lang="en-US" dirty="0" smtClean="0"/>
              <a:t>srv.sys</a:t>
            </a:r>
            <a:r>
              <a:rPr lang="ro-RO" dirty="0" smtClean="0"/>
              <a:t>, </a:t>
            </a:r>
            <a:r>
              <a:rPr lang="en-US" dirty="0" smtClean="0"/>
              <a:t>srv2.sys</a:t>
            </a:r>
            <a:r>
              <a:rPr lang="ro-RO" dirty="0" smtClean="0"/>
              <a:t>, </a:t>
            </a:r>
            <a:r>
              <a:rPr lang="en-US" dirty="0" smtClean="0"/>
              <a:t>srvnet.sys</a:t>
            </a:r>
            <a:r>
              <a:rPr lang="ro-RO" dirty="0" smtClean="0"/>
              <a:t>, </a:t>
            </a:r>
            <a:r>
              <a:rPr lang="en-US" dirty="0" smtClean="0"/>
              <a:t>lxss.sys</a:t>
            </a:r>
            <a:r>
              <a:rPr lang="ro-RO" dirty="0" smtClean="0"/>
              <a:t>, </a:t>
            </a:r>
            <a:r>
              <a:rPr lang="en-US" dirty="0" smtClean="0"/>
              <a:t>lxcore.sys</a:t>
            </a:r>
            <a:endParaRPr lang="ro-RO" dirty="0" smtClean="0"/>
          </a:p>
          <a:p>
            <a:r>
              <a:rPr lang="ro-RO" dirty="0" smtClean="0"/>
              <a:t>Bitdefender drivers</a:t>
            </a:r>
          </a:p>
          <a:p>
            <a:r>
              <a:rPr lang="ro-RO" dirty="0" smtClean="0"/>
              <a:t>Xen drivers: </a:t>
            </a:r>
            <a:r>
              <a:rPr lang="en-US" dirty="0" smtClean="0"/>
              <a:t>picadm.sys</a:t>
            </a:r>
            <a:r>
              <a:rPr lang="ro-RO" dirty="0" smtClean="0"/>
              <a:t>, </a:t>
            </a:r>
            <a:r>
              <a:rPr lang="en-US" dirty="0" smtClean="0"/>
              <a:t>ctxad.sys</a:t>
            </a:r>
            <a:r>
              <a:rPr lang="ro-RO" dirty="0" smtClean="0"/>
              <a:t>, </a:t>
            </a:r>
            <a:r>
              <a:rPr lang="en-US" dirty="0" smtClean="0"/>
              <a:t>ctxusbb.sys</a:t>
            </a:r>
            <a:r>
              <a:rPr lang="ro-RO" dirty="0" smtClean="0"/>
              <a:t>, </a:t>
            </a:r>
            <a:r>
              <a:rPr lang="en-US" dirty="0" smtClean="0"/>
              <a:t>ctxsmcdrv.sys</a:t>
            </a:r>
            <a:r>
              <a:rPr lang="ro-RO" dirty="0" smtClean="0"/>
              <a:t>, </a:t>
            </a:r>
            <a:r>
              <a:rPr lang="en-US" dirty="0" smtClean="0"/>
              <a:t>picapar.sys</a:t>
            </a:r>
            <a:r>
              <a:rPr lang="ro-RO" dirty="0" smtClean="0"/>
              <a:t>, </a:t>
            </a:r>
            <a:r>
              <a:rPr lang="en-US" dirty="0" smtClean="0"/>
              <a:t>picaser.sys</a:t>
            </a:r>
            <a:r>
              <a:rPr lang="ro-RO" dirty="0" smtClean="0"/>
              <a:t>, </a:t>
            </a:r>
            <a:r>
              <a:rPr lang="en-US" dirty="0" smtClean="0"/>
              <a:t>picakbm.sys</a:t>
            </a:r>
            <a:r>
              <a:rPr lang="ro-RO" dirty="0" smtClean="0"/>
              <a:t>, </a:t>
            </a:r>
            <a:r>
              <a:rPr lang="en-US" dirty="0" smtClean="0"/>
              <a:t>picakbf.sys</a:t>
            </a:r>
            <a:r>
              <a:rPr lang="ro-RO" dirty="0" smtClean="0"/>
              <a:t>, </a:t>
            </a:r>
            <a:r>
              <a:rPr lang="en-US" dirty="0" smtClean="0"/>
              <a:t>picamouf.sys</a:t>
            </a:r>
            <a:r>
              <a:rPr lang="ro-RO" dirty="0" smtClean="0"/>
              <a:t>, </a:t>
            </a:r>
            <a:r>
              <a:rPr lang="en-US" dirty="0" smtClean="0"/>
              <a:t>picaTwComms.sys</a:t>
            </a:r>
            <a:r>
              <a:rPr lang="ro-RO" dirty="0" smtClean="0"/>
              <a:t>, </a:t>
            </a:r>
            <a:r>
              <a:rPr lang="en-US" dirty="0" smtClean="0"/>
              <a:t>picavc.sys</a:t>
            </a:r>
            <a:r>
              <a:rPr lang="ro-RO" dirty="0" smtClean="0"/>
              <a:t>, </a:t>
            </a:r>
            <a:r>
              <a:rPr lang="en-US" dirty="0" smtClean="0"/>
              <a:t>picacdd2.sys</a:t>
            </a:r>
            <a:r>
              <a:rPr lang="ro-RO" dirty="0" smtClean="0"/>
              <a:t>, </a:t>
            </a:r>
            <a:r>
              <a:rPr lang="en-US" dirty="0" err="1" smtClean="0"/>
              <a:t>picadd,sys</a:t>
            </a:r>
            <a:endParaRPr lang="ro-RO" dirty="0" smtClean="0"/>
          </a:p>
          <a:p>
            <a:r>
              <a:rPr lang="ro-RO" dirty="0" smtClean="0"/>
              <a:t>OS</a:t>
            </a:r>
            <a:r>
              <a:rPr lang="en-US" dirty="0" smtClean="0"/>
              <a:t>:</a:t>
            </a:r>
            <a:r>
              <a:rPr lang="ro-RO" dirty="0" smtClean="0"/>
              <a:t> Windows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6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structures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the </a:t>
            </a:r>
            <a:r>
              <a:rPr lang="en-US" b="1" dirty="0" smtClean="0"/>
              <a:t>Hal heap (EPT) </a:t>
            </a:r>
            <a:r>
              <a:rPr lang="en-US" dirty="0" smtClean="0"/>
              <a:t>against code executions</a:t>
            </a:r>
          </a:p>
          <a:p>
            <a:r>
              <a:rPr lang="en-US" dirty="0" smtClean="0"/>
              <a:t>Protect the </a:t>
            </a:r>
            <a:r>
              <a:rPr lang="en-US" b="1" dirty="0" smtClean="0"/>
              <a:t>Hal Interrupt Controller (EPT) </a:t>
            </a:r>
            <a:r>
              <a:rPr lang="en-US" dirty="0" smtClean="0"/>
              <a:t>against malicious writes</a:t>
            </a:r>
          </a:p>
          <a:p>
            <a:r>
              <a:rPr lang="en-US" dirty="0" smtClean="0"/>
              <a:t>Protect the </a:t>
            </a:r>
            <a:r>
              <a:rPr lang="en-US" b="1" dirty="0" smtClean="0"/>
              <a:t>Hal Dispatch Table (integrity or SPP) </a:t>
            </a:r>
            <a:r>
              <a:rPr lang="en-US" dirty="0" smtClean="0"/>
              <a:t>against malicious writes</a:t>
            </a:r>
            <a:endParaRPr lang="en-US" dirty="0"/>
          </a:p>
          <a:p>
            <a:r>
              <a:rPr lang="en-US" dirty="0" smtClean="0"/>
              <a:t>OS: Windows</a:t>
            </a:r>
          </a:p>
        </p:txBody>
      </p:sp>
    </p:spTree>
    <p:extLst>
      <p:ext uri="{BB962C8B-B14F-4D97-AF65-F5344CB8AC3E}">
        <p14:creationId xmlns:p14="http://schemas.microsoft.com/office/powerpoint/2010/main" val="331863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Objects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structures contain several pointers to important routines, which may be hooked by attackers</a:t>
            </a:r>
          </a:p>
          <a:p>
            <a:r>
              <a:rPr lang="en-US" dirty="0" smtClean="0"/>
              <a:t>Protect </a:t>
            </a:r>
            <a:r>
              <a:rPr lang="en-US" b="1" dirty="0" smtClean="0"/>
              <a:t>Driver Objects</a:t>
            </a:r>
            <a:r>
              <a:rPr lang="en-US" dirty="0" smtClean="0"/>
              <a:t> and </a:t>
            </a:r>
            <a:r>
              <a:rPr lang="en-US" b="1" dirty="0" smtClean="0"/>
              <a:t>Fast I/O dispatch tables </a:t>
            </a:r>
            <a:r>
              <a:rPr lang="en-US" dirty="0" smtClean="0"/>
              <a:t>against malicious writes</a:t>
            </a:r>
          </a:p>
          <a:p>
            <a:r>
              <a:rPr lang="en-US" dirty="0" smtClean="0"/>
              <a:t>Types of attacks: rootkits (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tdl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OS: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Descriptor Table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IDT</a:t>
            </a:r>
            <a:r>
              <a:rPr lang="en-US" dirty="0" smtClean="0"/>
              <a:t> contains addresses to all the exception and interrupt handlers</a:t>
            </a:r>
          </a:p>
          <a:p>
            <a:r>
              <a:rPr lang="en-US" dirty="0" smtClean="0"/>
              <a:t>Protect the </a:t>
            </a:r>
            <a:r>
              <a:rPr lang="en-US" b="1" dirty="0" smtClean="0"/>
              <a:t>IDT </a:t>
            </a:r>
            <a:r>
              <a:rPr lang="en-US" dirty="0" smtClean="0"/>
              <a:t>against malicious writes, via </a:t>
            </a:r>
            <a:r>
              <a:rPr lang="en-US" b="1" dirty="0" smtClean="0"/>
              <a:t>EPT</a:t>
            </a:r>
            <a:r>
              <a:rPr lang="en-US" dirty="0" smtClean="0"/>
              <a:t> or </a:t>
            </a:r>
            <a:r>
              <a:rPr lang="en-US" b="1" dirty="0" smtClean="0"/>
              <a:t>integrity checks</a:t>
            </a:r>
          </a:p>
          <a:p>
            <a:r>
              <a:rPr lang="en-US" dirty="0" smtClean="0"/>
              <a:t>Attacks: rootkits</a:t>
            </a:r>
          </a:p>
          <a:p>
            <a:r>
              <a:rPr lang="en-US" dirty="0" smtClean="0"/>
              <a:t>OS: Windows,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2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1305</Words>
  <Application>Microsoft Office PowerPoint</Application>
  <PresentationFormat>Widescreen</PresentationFormat>
  <Paragraphs>160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HVI features</vt:lpstr>
      <vt:lpstr>Kernel Protection Features</vt:lpstr>
      <vt:lpstr>Kernel image protection</vt:lpstr>
      <vt:lpstr>Hal protection</vt:lpstr>
      <vt:lpstr>vDSO protection</vt:lpstr>
      <vt:lpstr>Misc kernel drivers protection</vt:lpstr>
      <vt:lpstr>Hal structures protection</vt:lpstr>
      <vt:lpstr>Driver Objects protection</vt:lpstr>
      <vt:lpstr>Interrupt Descriptor Table protection</vt:lpstr>
      <vt:lpstr>IDTR &amp; GDTR protection</vt:lpstr>
      <vt:lpstr>SYSCALL protection</vt:lpstr>
      <vt:lpstr>CR4 protection</vt:lpstr>
      <vt:lpstr>System CR3 protection</vt:lpstr>
      <vt:lpstr>Page-tables protection</vt:lpstr>
      <vt:lpstr>Logger Context protection</vt:lpstr>
      <vt:lpstr>Process tokens/credentials protection</vt:lpstr>
      <vt:lpstr>NT EAT read protection</vt:lpstr>
      <vt:lpstr>SWAPGS Side-Channel Mitigations</vt:lpstr>
      <vt:lpstr>User Protection Features</vt:lpstr>
      <vt:lpstr>Credential Guard</vt:lpstr>
      <vt:lpstr>System Process Injection Protection</vt:lpstr>
      <vt:lpstr>PowerShell command line scanning</vt:lpstr>
      <vt:lpstr>Misc user-mode process protection</vt:lpstr>
      <vt:lpstr>Misc user-mode process protection</vt:lpstr>
      <vt:lpstr>Misc user-mode process protection</vt:lpstr>
      <vt:lpstr>Deep Process Inspection</vt:lpstr>
      <vt:lpstr>Misc features</vt:lpstr>
      <vt:lpstr>Agent Injection</vt:lpstr>
      <vt:lpstr>Misc events</vt:lpstr>
      <vt:lpstr>Performance features</vt:lpstr>
      <vt:lpstr>#VE optimizations</vt:lpstr>
      <vt:lpstr>SPP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Vlad LUTAS</dc:creator>
  <cp:lastModifiedBy>Andrei Vlad LUTAS</cp:lastModifiedBy>
  <cp:revision>127</cp:revision>
  <dcterms:created xsi:type="dcterms:W3CDTF">2019-10-09T09:36:00Z</dcterms:created>
  <dcterms:modified xsi:type="dcterms:W3CDTF">2020-02-19T08:50:37Z</dcterms:modified>
</cp:coreProperties>
</file>