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6"/>
  </p:notesMasterIdLst>
  <p:handoutMasterIdLst>
    <p:handoutMasterId r:id="rId27"/>
  </p:handoutMasterIdLst>
  <p:sldIdLst>
    <p:sldId id="258" r:id="rId2"/>
    <p:sldId id="285" r:id="rId3"/>
    <p:sldId id="316" r:id="rId4"/>
    <p:sldId id="292" r:id="rId5"/>
    <p:sldId id="303" r:id="rId6"/>
    <p:sldId id="288" r:id="rId7"/>
    <p:sldId id="317" r:id="rId8"/>
    <p:sldId id="267" r:id="rId9"/>
    <p:sldId id="305" r:id="rId10"/>
    <p:sldId id="304" r:id="rId11"/>
    <p:sldId id="318" r:id="rId12"/>
    <p:sldId id="286" r:id="rId13"/>
    <p:sldId id="296" r:id="rId14"/>
    <p:sldId id="287" r:id="rId15"/>
    <p:sldId id="320" r:id="rId16"/>
    <p:sldId id="306" r:id="rId17"/>
    <p:sldId id="319" r:id="rId18"/>
    <p:sldId id="298" r:id="rId19"/>
    <p:sldId id="308" r:id="rId20"/>
    <p:sldId id="310" r:id="rId21"/>
    <p:sldId id="321" r:id="rId22"/>
    <p:sldId id="290" r:id="rId23"/>
    <p:sldId id="263" r:id="rId24"/>
    <p:sldId id="272" r:id="rId25"/>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47" userDrawn="1">
          <p15:clr>
            <a:srgbClr val="F26B43"/>
          </p15:clr>
        </p15:guide>
        <p15:guide id="2" pos="7332" userDrawn="1">
          <p15:clr>
            <a:srgbClr val="F26B43"/>
          </p15:clr>
        </p15:guide>
        <p15:guide id="3" orient="horz" pos="346" userDrawn="1">
          <p15:clr>
            <a:srgbClr val="F26B43"/>
          </p15:clr>
        </p15:guide>
        <p15:guide id="4" orient="horz" pos="3974" userDrawn="1">
          <p15:clr>
            <a:srgbClr val="F26B43"/>
          </p15:clr>
        </p15:guide>
        <p15:guide id="5" pos="2555" userDrawn="1">
          <p15:clr>
            <a:srgbClr val="A4A3A4"/>
          </p15:clr>
        </p15:guide>
        <p15:guide id="6" pos="5125" userDrawn="1">
          <p15:clr>
            <a:srgbClr val="A4A3A4"/>
          </p15:clr>
        </p15:guide>
        <p15:guide id="7" orient="horz" pos="1442" userDrawn="1">
          <p15:clr>
            <a:srgbClr val="A4A3A4"/>
          </p15:clr>
        </p15:guide>
        <p15:guide id="8" orient="horz" pos="2878" userDrawn="1">
          <p15:clr>
            <a:srgbClr val="A4A3A4"/>
          </p15:clr>
        </p15:guide>
        <p15:guide id="9" orient="horz" pos="988" userDrawn="1">
          <p15:clr>
            <a:srgbClr val="F26B43"/>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9EB9"/>
    <a:srgbClr val="FFFFFF"/>
    <a:srgbClr val="1E1E1E"/>
    <a:srgbClr val="D7D7D7"/>
    <a:srgbClr val="63727B"/>
    <a:srgbClr val="FF0000"/>
    <a:srgbClr val="0579AA"/>
    <a:srgbClr val="1F4864"/>
    <a:srgbClr val="A5A5A5"/>
    <a:srgbClr val="51A7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1" autoAdjust="0"/>
    <p:restoredTop sz="71342" autoAdjust="0"/>
  </p:normalViewPr>
  <p:slideViewPr>
    <p:cSldViewPr>
      <p:cViewPr varScale="1">
        <p:scale>
          <a:sx n="81" d="100"/>
          <a:sy n="81" d="100"/>
        </p:scale>
        <p:origin x="1104" y="84"/>
      </p:cViewPr>
      <p:guideLst>
        <p:guide pos="347"/>
        <p:guide pos="7332"/>
        <p:guide orient="horz" pos="346"/>
        <p:guide orient="horz" pos="3974"/>
        <p:guide pos="2555"/>
        <p:guide pos="5125"/>
        <p:guide orient="horz" pos="1442"/>
        <p:guide orient="horz" pos="2878"/>
        <p:guide orient="horz" pos="988"/>
      </p:guideLst>
    </p:cSldViewPr>
  </p:slideViewPr>
  <p:notesTextViewPr>
    <p:cViewPr>
      <p:scale>
        <a:sx n="1" d="1"/>
        <a:sy n="1" d="1"/>
      </p:scale>
      <p:origin x="0" y="0"/>
    </p:cViewPr>
  </p:notesTextViewPr>
  <p:sorterViewPr>
    <p:cViewPr>
      <p:scale>
        <a:sx n="100" d="100"/>
        <a:sy n="100" d="100"/>
      </p:scale>
      <p:origin x="0" y="-3420"/>
    </p:cViewPr>
  </p:sorterViewPr>
  <p:notesViewPr>
    <p:cSldViewPr showGuides="1">
      <p:cViewPr varScale="1">
        <p:scale>
          <a:sx n="77" d="100"/>
          <a:sy n="77" d="100"/>
        </p:scale>
        <p:origin x="2436" y="108"/>
      </p:cViewPr>
      <p:guideLst/>
    </p:cSldViewPr>
  </p:notesViewPr>
  <p:gridSpacing cx="59999" cy="5999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Windows Kernel Vulnerabilities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Sheet1!$A$2:$A$7</c:f>
              <c:strCache>
                <c:ptCount val="6"/>
                <c:pt idx="0">
                  <c:v>2011</c:v>
                </c:pt>
                <c:pt idx="1">
                  <c:v>2012</c:v>
                </c:pt>
                <c:pt idx="2">
                  <c:v>2013</c:v>
                </c:pt>
                <c:pt idx="3">
                  <c:v>2014</c:v>
                </c:pt>
                <c:pt idx="4">
                  <c:v>2015</c:v>
                </c:pt>
                <c:pt idx="5">
                  <c:v>Q1 2016</c:v>
                </c:pt>
              </c:strCache>
            </c:strRef>
          </c:cat>
          <c:val>
            <c:numRef>
              <c:f>Sheet1!$B$2:$B$7</c:f>
              <c:numCache>
                <c:formatCode>General</c:formatCode>
                <c:ptCount val="6"/>
                <c:pt idx="0">
                  <c:v>63</c:v>
                </c:pt>
                <c:pt idx="1">
                  <c:v>59</c:v>
                </c:pt>
                <c:pt idx="2">
                  <c:v>85</c:v>
                </c:pt>
                <c:pt idx="3">
                  <c:v>12</c:v>
                </c:pt>
                <c:pt idx="4">
                  <c:v>64</c:v>
                </c:pt>
                <c:pt idx="5">
                  <c:v>8</c:v>
                </c:pt>
              </c:numCache>
            </c:numRef>
          </c:val>
        </c:ser>
        <c:dLbls>
          <c:showLegendKey val="0"/>
          <c:showVal val="0"/>
          <c:showCatName val="0"/>
          <c:showSerName val="0"/>
          <c:showPercent val="0"/>
          <c:showBubbleSize val="0"/>
        </c:dLbls>
        <c:gapWidth val="219"/>
        <c:overlap val="-27"/>
        <c:axId val="-1967346208"/>
        <c:axId val="-1967343488"/>
      </c:barChart>
      <c:catAx>
        <c:axId val="-1967346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67343488"/>
        <c:crosses val="autoZero"/>
        <c:auto val="1"/>
        <c:lblAlgn val="ctr"/>
        <c:lblOffset val="100"/>
        <c:noMultiLvlLbl val="0"/>
      </c:catAx>
      <c:valAx>
        <c:axId val="-1967343488"/>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67346208"/>
        <c:crosses val="autoZero"/>
        <c:crossBetween val="between"/>
        <c:majorUnit val="20"/>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Linux Kernel Vulnerabilities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rgbClr val="00B0F0"/>
            </a:solidFill>
            <a:ln>
              <a:noFill/>
            </a:ln>
            <a:effectLst/>
          </c:spPr>
          <c:invertIfNegative val="0"/>
          <c:cat>
            <c:strRef>
              <c:f>Sheet1!$A$2:$A$7</c:f>
              <c:strCache>
                <c:ptCount val="6"/>
                <c:pt idx="0">
                  <c:v>2011</c:v>
                </c:pt>
                <c:pt idx="1">
                  <c:v>2012</c:v>
                </c:pt>
                <c:pt idx="2">
                  <c:v>2013</c:v>
                </c:pt>
                <c:pt idx="3">
                  <c:v>2014</c:v>
                </c:pt>
                <c:pt idx="4">
                  <c:v>2015</c:v>
                </c:pt>
                <c:pt idx="5">
                  <c:v>Q1 2016</c:v>
                </c:pt>
              </c:strCache>
            </c:strRef>
          </c:cat>
          <c:val>
            <c:numRef>
              <c:f>Sheet1!$B$2:$B$7</c:f>
              <c:numCache>
                <c:formatCode>General</c:formatCode>
                <c:ptCount val="6"/>
                <c:pt idx="0">
                  <c:v>86</c:v>
                </c:pt>
                <c:pt idx="1">
                  <c:v>115</c:v>
                </c:pt>
                <c:pt idx="2">
                  <c:v>199</c:v>
                </c:pt>
                <c:pt idx="3">
                  <c:v>140</c:v>
                </c:pt>
                <c:pt idx="4">
                  <c:v>87</c:v>
                </c:pt>
                <c:pt idx="5">
                  <c:v>14</c:v>
                </c:pt>
              </c:numCache>
            </c:numRef>
          </c:val>
        </c:ser>
        <c:dLbls>
          <c:showLegendKey val="0"/>
          <c:showVal val="0"/>
          <c:showCatName val="0"/>
          <c:showSerName val="0"/>
          <c:showPercent val="0"/>
          <c:showBubbleSize val="0"/>
        </c:dLbls>
        <c:gapWidth val="219"/>
        <c:overlap val="-27"/>
        <c:axId val="-1967336960"/>
        <c:axId val="-1967338048"/>
      </c:barChart>
      <c:catAx>
        <c:axId val="-1967336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67338048"/>
        <c:crosses val="autoZero"/>
        <c:auto val="1"/>
        <c:lblAlgn val="ctr"/>
        <c:lblOffset val="100"/>
        <c:noMultiLvlLbl val="0"/>
      </c:catAx>
      <c:valAx>
        <c:axId val="-1967338048"/>
        <c:scaling>
          <c:orientation val="minMax"/>
          <c:max val="2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67336960"/>
        <c:crosses val="autoZero"/>
        <c:crossBetween val="between"/>
        <c:majorUnit val="40"/>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DD411D3D-CC6F-434F-817E-35BD32FA5A75}" type="datetimeFigureOut">
              <a:rPr lang="en-GB" smtClean="0"/>
              <a:t>03/05/2017</a:t>
            </a:fld>
            <a:endParaRPr lang="en-GB"/>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9C85466F-BE52-46F5-B3ED-40389111BA50}" type="slidenum">
              <a:rPr lang="en-GB" smtClean="0"/>
              <a:t>‹#›</a:t>
            </a:fld>
            <a:endParaRPr lang="en-GB"/>
          </a:p>
        </p:txBody>
      </p:sp>
    </p:spTree>
    <p:extLst>
      <p:ext uri="{BB962C8B-B14F-4D97-AF65-F5344CB8AC3E}">
        <p14:creationId xmlns:p14="http://schemas.microsoft.com/office/powerpoint/2010/main" val="4536033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C0A5D6BB-D9D7-44AE-9D6B-7AE4F8632082}" type="datetimeFigureOut">
              <a:rPr lang="en-GB" smtClean="0"/>
              <a:t>03/05/2017</a:t>
            </a:fld>
            <a:endParaRPr lang="en-GB"/>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8766CCF5-70BB-46EF-A020-1EC226E0E17F}" type="slidenum">
              <a:rPr lang="en-GB" smtClean="0"/>
              <a:t>‹#›</a:t>
            </a:fld>
            <a:endParaRPr lang="en-GB"/>
          </a:p>
        </p:txBody>
      </p:sp>
    </p:spTree>
    <p:extLst>
      <p:ext uri="{BB962C8B-B14F-4D97-AF65-F5344CB8AC3E}">
        <p14:creationId xmlns:p14="http://schemas.microsoft.com/office/powerpoint/2010/main" val="906359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smtClean="0"/>
              <a:t>Yesterday</a:t>
            </a:r>
            <a:r>
              <a:rPr lang="en-US" sz="1200" b="0" baseline="0" dirty="0" smtClean="0"/>
              <a:t> we already had presentations - about exploits (from </a:t>
            </a:r>
            <a:r>
              <a:rPr lang="en-US" sz="1200" b="0" baseline="0" dirty="0" err="1" smtClean="0"/>
              <a:t>Catalin</a:t>
            </a:r>
            <a:r>
              <a:rPr lang="en-US" sz="1200" b="0" baseline="0" dirty="0" smtClean="0"/>
              <a:t>),</a:t>
            </a:r>
          </a:p>
          <a:p>
            <a:pPr marL="171450" indent="-171450">
              <a:buFontTx/>
              <a:buChar char="-"/>
            </a:pPr>
            <a:r>
              <a:rPr lang="en-US" sz="1200" b="0" baseline="0" dirty="0" smtClean="0"/>
              <a:t>and several presentations touching memory introspection briefly</a:t>
            </a:r>
          </a:p>
          <a:p>
            <a:pPr marL="171450" indent="-171450">
              <a:buFontTx/>
              <a:buChar char="-"/>
            </a:pPr>
            <a:r>
              <a:rPr lang="en-US" sz="1200" b="0" baseline="0" dirty="0" smtClean="0"/>
              <a:t>I will go into more details, about HVMI as a TECHNOLOGY...</a:t>
            </a:r>
          </a:p>
          <a:p>
            <a:pPr marL="171450" indent="-171450">
              <a:buFontTx/>
              <a:buChar char="-"/>
            </a:pPr>
            <a:r>
              <a:rPr lang="en-US" sz="1200" b="0" baseline="0" dirty="0" smtClean="0"/>
              <a:t>please bear with me even if I go into technical details, I will try to explain them</a:t>
            </a:r>
          </a:p>
        </p:txBody>
      </p:sp>
      <p:sp>
        <p:nvSpPr>
          <p:cNvPr id="4" name="Slide Number Placeholder 3"/>
          <p:cNvSpPr>
            <a:spLocks noGrp="1"/>
          </p:cNvSpPr>
          <p:nvPr>
            <p:ph type="sldNum" sz="quarter" idx="10"/>
          </p:nvPr>
        </p:nvSpPr>
        <p:spPr/>
        <p:txBody>
          <a:bodyPr/>
          <a:lstStyle/>
          <a:p>
            <a:fld id="{8766CCF5-70BB-46EF-A020-1EC226E0E17F}" type="slidenum">
              <a:rPr lang="en-GB" smtClean="0"/>
              <a:t>1</a:t>
            </a:fld>
            <a:endParaRPr lang="en-GB"/>
          </a:p>
        </p:txBody>
      </p:sp>
    </p:spTree>
    <p:extLst>
      <p:ext uri="{BB962C8B-B14F-4D97-AF65-F5344CB8AC3E}">
        <p14:creationId xmlns:p14="http://schemas.microsoft.com/office/powerpoint/2010/main" val="637173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IMPORTANT: memory centric;</a:t>
            </a:r>
            <a:r>
              <a:rPr lang="en-US" baseline="0" dirty="0" smtClean="0"/>
              <a:t>  HVMI is based on watching running applications, NOT files on a disk !!!</a:t>
            </a:r>
            <a:endParaRPr lang="en-US" dirty="0"/>
          </a:p>
        </p:txBody>
      </p:sp>
      <p:sp>
        <p:nvSpPr>
          <p:cNvPr id="4" name="Slide Number Placeholder 3"/>
          <p:cNvSpPr>
            <a:spLocks noGrp="1"/>
          </p:cNvSpPr>
          <p:nvPr>
            <p:ph type="sldNum" sz="quarter" idx="10"/>
          </p:nvPr>
        </p:nvSpPr>
        <p:spPr/>
        <p:txBody>
          <a:bodyPr/>
          <a:lstStyle/>
          <a:p>
            <a:fld id="{8766CCF5-70BB-46EF-A020-1EC226E0E17F}" type="slidenum">
              <a:rPr lang="en-GB" smtClean="0"/>
              <a:t>12</a:t>
            </a:fld>
            <a:endParaRPr lang="en-GB"/>
          </a:p>
        </p:txBody>
      </p:sp>
    </p:spTree>
    <p:extLst>
      <p:ext uri="{BB962C8B-B14F-4D97-AF65-F5344CB8AC3E}">
        <p14:creationId xmlns:p14="http://schemas.microsoft.com/office/powerpoint/2010/main" val="702143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comparison: think about the semantics</a:t>
            </a:r>
            <a:r>
              <a:rPr lang="en-US" baseline="0" dirty="0" smtClean="0"/>
              <a:t> of a DISK-level view:  e.g. an array of billions of bytes (block storage, 512 byte blocks / sectors) as a RAW view  VS  files, folders, names, access rights, timestamps etc. that MAKES SENSE to us as users   (have semantics, meaning)</a:t>
            </a:r>
          </a:p>
          <a:p>
            <a:pPr marL="171450" indent="-171450">
              <a:buFontTx/>
              <a:buChar char="-"/>
            </a:pPr>
            <a:endParaRPr lang="en-US" baseline="0" dirty="0" smtClean="0"/>
          </a:p>
          <a:p>
            <a:pPr marL="171450" indent="-171450">
              <a:buFontTx/>
              <a:buChar char="-"/>
            </a:pPr>
            <a:r>
              <a:rPr lang="en-US" baseline="0" dirty="0" smtClean="0"/>
              <a:t>OBJECTS + OPERATIONS on them</a:t>
            </a:r>
          </a:p>
          <a:p>
            <a:pPr marL="171450" indent="-171450">
              <a:buFontTx/>
              <a:buChar char="-"/>
            </a:pPr>
            <a:endParaRPr lang="en-US" baseline="0" dirty="0" smtClean="0"/>
          </a:p>
          <a:p>
            <a:pPr marL="171450" indent="-171450">
              <a:buFontTx/>
              <a:buChar char="-"/>
            </a:pPr>
            <a:r>
              <a:rPr lang="en-US" baseline="0" dirty="0" smtClean="0"/>
              <a:t>performance is handled at three levels:  silicon (CPU),  hypervisor level (the way we are integrating the engine with the HV, the way sends events to us),  security solution level (algorithms)</a:t>
            </a:r>
          </a:p>
          <a:p>
            <a:pPr marL="171450" indent="-171450">
              <a:buFontTx/>
              <a:buChar char="-"/>
            </a:pPr>
            <a:r>
              <a:rPr lang="en-US" baseline="0" dirty="0" smtClean="0"/>
              <a:t>a lot of effort has been invested into this, more can be done</a:t>
            </a:r>
          </a:p>
          <a:p>
            <a:pPr marL="171450" indent="-171450">
              <a:buFontTx/>
              <a:buChar char="-"/>
            </a:pPr>
            <a:endParaRPr lang="en-US" baseline="0" dirty="0" smtClean="0"/>
          </a:p>
          <a:p>
            <a:pPr marL="171450" indent="-171450">
              <a:buFontTx/>
              <a:buChar char="-"/>
            </a:pPr>
            <a:r>
              <a:rPr lang="en-US" baseline="0" dirty="0" smtClean="0"/>
              <a:t>INTEL gradually introduced new technologies, will be likely introducing more </a:t>
            </a:r>
            <a:r>
              <a:rPr lang="en-US" baseline="0" dirty="0" smtClean="0">
                <a:sym typeface="Wingdings" panose="05000000000000000000" pitchFamily="2" charset="2"/>
              </a:rPr>
              <a:t> under RS-NDA</a:t>
            </a:r>
          </a:p>
          <a:p>
            <a:pPr marL="171450" indent="-171450">
              <a:buFontTx/>
              <a:buChar char="-"/>
            </a:pPr>
            <a:endParaRPr lang="en-US" baseline="0" dirty="0" smtClean="0">
              <a:sym typeface="Wingdings" panose="05000000000000000000" pitchFamily="2" charset="2"/>
            </a:endParaRPr>
          </a:p>
          <a:p>
            <a:pPr marL="171450" indent="-171450">
              <a:buFontTx/>
              <a:buChar char="-"/>
            </a:pPr>
            <a:r>
              <a:rPr lang="en-US" baseline="0" dirty="0" smtClean="0">
                <a:sym typeface="Wingdings" panose="05000000000000000000" pitchFamily="2" charset="2"/>
              </a:rPr>
              <a:t>please search for Andrei LUTAS’s presentations last year at USENIX Annual Technical Conference, at Intel Developer Forum from San Francisco, ...</a:t>
            </a:r>
          </a:p>
          <a:p>
            <a:pPr marL="171450" indent="-171450">
              <a:buFontTx/>
              <a:buChar char="-"/>
            </a:pPr>
            <a:endParaRPr lang="en-US" baseline="0" dirty="0" smtClean="0">
              <a:sym typeface="Wingdings" panose="05000000000000000000" pitchFamily="2" charset="2"/>
            </a:endParaRP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8766CCF5-70BB-46EF-A020-1EC226E0E17F}" type="slidenum">
              <a:rPr lang="en-GB" smtClean="0"/>
              <a:t>13</a:t>
            </a:fld>
            <a:endParaRPr lang="en-GB"/>
          </a:p>
        </p:txBody>
      </p:sp>
    </p:spTree>
    <p:extLst>
      <p:ext uri="{BB962C8B-B14F-4D97-AF65-F5344CB8AC3E}">
        <p14:creationId xmlns:p14="http://schemas.microsoft.com/office/powerpoint/2010/main" val="2578184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again OBJECTS + OPERATIONS</a:t>
            </a:r>
          </a:p>
          <a:p>
            <a:pPr marL="171450" indent="-171450">
              <a:buFontTx/>
              <a:buChar char="-"/>
            </a:pPr>
            <a:endParaRPr lang="en-US" dirty="0" smtClean="0"/>
          </a:p>
          <a:p>
            <a:pPr marL="171450" indent="-171450">
              <a:buFontTx/>
              <a:buChar char="-"/>
            </a:pPr>
            <a:r>
              <a:rPr lang="en-US" dirty="0" smtClean="0"/>
              <a:t>we are NOT covering every single data structure</a:t>
            </a:r>
            <a:r>
              <a:rPr lang="en-US" baseline="0" dirty="0" smtClean="0"/>
              <a:t> or app;  there need to be a balance made between coverage and performance impact</a:t>
            </a:r>
            <a:endParaRPr lang="en-US" dirty="0"/>
          </a:p>
        </p:txBody>
      </p:sp>
      <p:sp>
        <p:nvSpPr>
          <p:cNvPr id="4" name="Slide Number Placeholder 3"/>
          <p:cNvSpPr>
            <a:spLocks noGrp="1"/>
          </p:cNvSpPr>
          <p:nvPr>
            <p:ph type="sldNum" sz="quarter" idx="10"/>
          </p:nvPr>
        </p:nvSpPr>
        <p:spPr/>
        <p:txBody>
          <a:bodyPr/>
          <a:lstStyle/>
          <a:p>
            <a:fld id="{8766CCF5-70BB-46EF-A020-1EC226E0E17F}" type="slidenum">
              <a:rPr lang="en-GB" smtClean="0"/>
              <a:t>14</a:t>
            </a:fld>
            <a:endParaRPr lang="en-GB"/>
          </a:p>
        </p:txBody>
      </p:sp>
    </p:spTree>
    <p:extLst>
      <p:ext uri="{BB962C8B-B14F-4D97-AF65-F5344CB8AC3E}">
        <p14:creationId xmlns:p14="http://schemas.microsoft.com/office/powerpoint/2010/main" val="2701182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kernel mode introspection</a:t>
            </a:r>
            <a:r>
              <a:rPr lang="en-US" baseline="0" dirty="0" smtClean="0"/>
              <a:t> has been traditionally research by academia for 10+ years</a:t>
            </a:r>
            <a:endParaRPr lang="en-US" dirty="0"/>
          </a:p>
        </p:txBody>
      </p:sp>
      <p:sp>
        <p:nvSpPr>
          <p:cNvPr id="4" name="Slide Number Placeholder 3"/>
          <p:cNvSpPr>
            <a:spLocks noGrp="1"/>
          </p:cNvSpPr>
          <p:nvPr>
            <p:ph type="sldNum" sz="quarter" idx="10"/>
          </p:nvPr>
        </p:nvSpPr>
        <p:spPr/>
        <p:txBody>
          <a:bodyPr/>
          <a:lstStyle/>
          <a:p>
            <a:fld id="{8766CCF5-70BB-46EF-A020-1EC226E0E17F}" type="slidenum">
              <a:rPr lang="en-GB" smtClean="0"/>
              <a:t>15</a:t>
            </a:fld>
            <a:endParaRPr lang="en-GB"/>
          </a:p>
        </p:txBody>
      </p:sp>
    </p:spTree>
    <p:extLst>
      <p:ext uri="{BB962C8B-B14F-4D97-AF65-F5344CB8AC3E}">
        <p14:creationId xmlns:p14="http://schemas.microsoft.com/office/powerpoint/2010/main" val="3013012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we advanced the state of the art (again,</a:t>
            </a:r>
            <a:r>
              <a:rPr lang="en-US" baseline="0" dirty="0" smtClean="0"/>
              <a:t> big thanks to Andrei LUTAS), by protecting USER MODE applications directly from the HV level</a:t>
            </a:r>
            <a:endParaRPr lang="en-US" dirty="0"/>
          </a:p>
        </p:txBody>
      </p:sp>
      <p:sp>
        <p:nvSpPr>
          <p:cNvPr id="4" name="Slide Number Placeholder 3"/>
          <p:cNvSpPr>
            <a:spLocks noGrp="1"/>
          </p:cNvSpPr>
          <p:nvPr>
            <p:ph type="sldNum" sz="quarter" idx="10"/>
          </p:nvPr>
        </p:nvSpPr>
        <p:spPr/>
        <p:txBody>
          <a:bodyPr/>
          <a:lstStyle/>
          <a:p>
            <a:fld id="{8766CCF5-70BB-46EF-A020-1EC226E0E17F}" type="slidenum">
              <a:rPr lang="en-GB" smtClean="0"/>
              <a:t>16</a:t>
            </a:fld>
            <a:endParaRPr lang="en-GB"/>
          </a:p>
        </p:txBody>
      </p:sp>
    </p:spTree>
    <p:extLst>
      <p:ext uri="{BB962C8B-B14F-4D97-AF65-F5344CB8AC3E}">
        <p14:creationId xmlns:p14="http://schemas.microsoft.com/office/powerpoint/2010/main" val="4189709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as you will see, injection is WIDELY used by APTs today</a:t>
            </a:r>
          </a:p>
          <a:p>
            <a:pPr marL="171450" indent="-171450">
              <a:buFontTx/>
              <a:buChar char="-"/>
            </a:pPr>
            <a:endParaRPr lang="en-US" dirty="0" smtClean="0"/>
          </a:p>
          <a:p>
            <a:pPr marL="171450" indent="-171450">
              <a:buFontTx/>
              <a:buChar char="-"/>
            </a:pPr>
            <a:r>
              <a:rPr lang="en-US" dirty="0" smtClean="0"/>
              <a:t>to be honest, remediation agent shall not be perceived as 100% fix;  think about that we ARE facing ADVANCED, NEVER SEEN BEFORE malware /</a:t>
            </a:r>
            <a:r>
              <a:rPr lang="en-US" baseline="0" dirty="0" smtClean="0"/>
              <a:t> attacks... so we DO have a chance to identify and remove all components of a malware, but we might, in some cases, fall back just to offer protection and telling the IT Admin to revert the machine to a known good clean state</a:t>
            </a:r>
            <a:endParaRPr lang="en-US" dirty="0"/>
          </a:p>
        </p:txBody>
      </p:sp>
      <p:sp>
        <p:nvSpPr>
          <p:cNvPr id="4" name="Slide Number Placeholder 3"/>
          <p:cNvSpPr>
            <a:spLocks noGrp="1"/>
          </p:cNvSpPr>
          <p:nvPr>
            <p:ph type="sldNum" sz="quarter" idx="10"/>
          </p:nvPr>
        </p:nvSpPr>
        <p:spPr/>
        <p:txBody>
          <a:bodyPr/>
          <a:lstStyle/>
          <a:p>
            <a:fld id="{8766CCF5-70BB-46EF-A020-1EC226E0E17F}" type="slidenum">
              <a:rPr lang="en-GB" smtClean="0"/>
              <a:t>18</a:t>
            </a:fld>
            <a:endParaRPr lang="en-GB"/>
          </a:p>
        </p:txBody>
      </p:sp>
    </p:spTree>
    <p:extLst>
      <p:ext uri="{BB962C8B-B14F-4D97-AF65-F5344CB8AC3E}">
        <p14:creationId xmlns:p14="http://schemas.microsoft.com/office/powerpoint/2010/main" val="24951147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66CCF5-70BB-46EF-A020-1EC226E0E17F}" type="slidenum">
              <a:rPr lang="en-GB" smtClean="0"/>
              <a:t>19</a:t>
            </a:fld>
            <a:endParaRPr lang="en-GB"/>
          </a:p>
        </p:txBody>
      </p:sp>
    </p:spTree>
    <p:extLst>
      <p:ext uri="{BB962C8B-B14F-4D97-AF65-F5344CB8AC3E}">
        <p14:creationId xmlns:p14="http://schemas.microsoft.com/office/powerpoint/2010/main" val="35153810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hopefully</a:t>
            </a:r>
            <a:r>
              <a:rPr lang="en-US" baseline="0" dirty="0" smtClean="0"/>
              <a:t> now the strength and true values of HVMI will be clean to everyone</a:t>
            </a:r>
            <a:endParaRPr lang="en-US" dirty="0"/>
          </a:p>
        </p:txBody>
      </p:sp>
      <p:sp>
        <p:nvSpPr>
          <p:cNvPr id="4" name="Slide Number Placeholder 3"/>
          <p:cNvSpPr>
            <a:spLocks noGrp="1"/>
          </p:cNvSpPr>
          <p:nvPr>
            <p:ph type="sldNum" sz="quarter" idx="10"/>
          </p:nvPr>
        </p:nvSpPr>
        <p:spPr/>
        <p:txBody>
          <a:bodyPr/>
          <a:lstStyle/>
          <a:p>
            <a:fld id="{8766CCF5-70BB-46EF-A020-1EC226E0E17F}" type="slidenum">
              <a:rPr lang="en-GB" smtClean="0"/>
              <a:t>20</a:t>
            </a:fld>
            <a:endParaRPr lang="en-GB"/>
          </a:p>
        </p:txBody>
      </p:sp>
    </p:spTree>
    <p:extLst>
      <p:ext uri="{BB962C8B-B14F-4D97-AF65-F5344CB8AC3E}">
        <p14:creationId xmlns:p14="http://schemas.microsoft.com/office/powerpoint/2010/main" val="3802187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IMPORTANT: I</a:t>
            </a:r>
            <a:r>
              <a:rPr lang="en-US" baseline="0" dirty="0" smtClean="0"/>
              <a:t> must underline, that I am talking about TECHNOLOGY here, NOT about products...  the way this is productized is a different question</a:t>
            </a:r>
            <a:endParaRPr lang="en-US" dirty="0" smtClean="0"/>
          </a:p>
          <a:p>
            <a:pPr marL="171450" indent="-171450">
              <a:buFontTx/>
              <a:buChar char="-"/>
            </a:pPr>
            <a:endParaRPr lang="en-US" dirty="0" smtClean="0"/>
          </a:p>
          <a:p>
            <a:pPr marL="171450" indent="-171450">
              <a:buFontTx/>
              <a:buChar char="-"/>
            </a:pPr>
            <a:r>
              <a:rPr lang="en-US" dirty="0" smtClean="0"/>
              <a:t>SERVERS</a:t>
            </a:r>
          </a:p>
          <a:p>
            <a:pPr marL="171450" indent="-171450">
              <a:buFontTx/>
              <a:buChar char="-"/>
            </a:pPr>
            <a:endParaRPr lang="en-US" dirty="0" smtClean="0"/>
          </a:p>
          <a:p>
            <a:pPr marL="171450" indent="-171450">
              <a:buFontTx/>
              <a:buChar char="-"/>
            </a:pPr>
            <a:r>
              <a:rPr lang="en-US" dirty="0" smtClean="0"/>
              <a:t>ENDPOINTS</a:t>
            </a:r>
          </a:p>
          <a:p>
            <a:pPr marL="171450" indent="-171450">
              <a:buFontTx/>
              <a:buChar char="-"/>
            </a:pPr>
            <a:endParaRPr lang="en-US" dirty="0" smtClean="0"/>
          </a:p>
          <a:p>
            <a:pPr marL="171450" indent="-171450">
              <a:buFontTx/>
              <a:buChar char="-"/>
            </a:pPr>
            <a:r>
              <a:rPr lang="en-US" dirty="0" smtClean="0"/>
              <a:t>on-premise</a:t>
            </a:r>
            <a:r>
              <a:rPr lang="en-US" baseline="0" dirty="0" smtClean="0"/>
              <a:t>, e.g. EMAIL attachment filtering</a:t>
            </a:r>
            <a:endParaRPr lang="en-US" dirty="0"/>
          </a:p>
        </p:txBody>
      </p:sp>
      <p:sp>
        <p:nvSpPr>
          <p:cNvPr id="4" name="Slide Number Placeholder 3"/>
          <p:cNvSpPr>
            <a:spLocks noGrp="1"/>
          </p:cNvSpPr>
          <p:nvPr>
            <p:ph type="sldNum" sz="quarter" idx="10"/>
          </p:nvPr>
        </p:nvSpPr>
        <p:spPr/>
        <p:txBody>
          <a:bodyPr/>
          <a:lstStyle/>
          <a:p>
            <a:fld id="{8766CCF5-70BB-46EF-A020-1EC226E0E17F}" type="slidenum">
              <a:rPr lang="en-GB" smtClean="0"/>
              <a:t>22</a:t>
            </a:fld>
            <a:endParaRPr lang="en-GB"/>
          </a:p>
        </p:txBody>
      </p:sp>
    </p:spTree>
    <p:extLst>
      <p:ext uri="{BB962C8B-B14F-4D97-AF65-F5344CB8AC3E}">
        <p14:creationId xmlns:p14="http://schemas.microsoft.com/office/powerpoint/2010/main" val="6271905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66CCF5-70BB-46EF-A020-1EC226E0E17F}" type="slidenum">
              <a:rPr lang="en-GB" smtClean="0"/>
              <a:t>23</a:t>
            </a:fld>
            <a:endParaRPr lang="en-GB"/>
          </a:p>
        </p:txBody>
      </p:sp>
    </p:spTree>
    <p:extLst>
      <p:ext uri="{BB962C8B-B14F-4D97-AF65-F5344CB8AC3E}">
        <p14:creationId xmlns:p14="http://schemas.microsoft.com/office/powerpoint/2010/main" val="703460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a:t>
            </a:r>
            <a:r>
              <a:rPr lang="en-US" b="1" dirty="0" smtClean="0"/>
              <a:t>Agenda with Section Titles </a:t>
            </a:r>
            <a:r>
              <a:rPr lang="en-US" dirty="0" smtClean="0"/>
              <a:t>to provide an overview on the topics in your presentation.</a:t>
            </a:r>
            <a:endParaRPr lang="en-US" dirty="0"/>
          </a:p>
        </p:txBody>
      </p:sp>
      <p:sp>
        <p:nvSpPr>
          <p:cNvPr id="4" name="Slide Number Placeholder 3"/>
          <p:cNvSpPr>
            <a:spLocks noGrp="1"/>
          </p:cNvSpPr>
          <p:nvPr>
            <p:ph type="sldNum" sz="quarter" idx="10"/>
          </p:nvPr>
        </p:nvSpPr>
        <p:spPr/>
        <p:txBody>
          <a:bodyPr/>
          <a:lstStyle/>
          <a:p>
            <a:fld id="{8766CCF5-70BB-46EF-A020-1EC226E0E17F}" type="slidenum">
              <a:rPr lang="en-GB" smtClean="0"/>
              <a:t>2</a:t>
            </a:fld>
            <a:endParaRPr lang="en-GB"/>
          </a:p>
        </p:txBody>
      </p:sp>
    </p:spTree>
    <p:extLst>
      <p:ext uri="{BB962C8B-B14F-4D97-AF65-F5344CB8AC3E}">
        <p14:creationId xmlns:p14="http://schemas.microsoft.com/office/powerpoint/2010/main" val="15206351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Logo</a:t>
            </a:r>
          </a:p>
          <a:p>
            <a:r>
              <a:rPr lang="en-US" dirty="0" smtClean="0"/>
              <a:t>You</a:t>
            </a:r>
            <a:r>
              <a:rPr lang="en-US" baseline="0" dirty="0" smtClean="0"/>
              <a:t> can use this slide when ending a presentation or during Q&amp;A.</a:t>
            </a:r>
          </a:p>
          <a:p>
            <a:r>
              <a:rPr lang="en-US" baseline="0" dirty="0" smtClean="0"/>
              <a:t>It can be even projected before you begin your presentation while the members of the audience arrive and take their seats.</a:t>
            </a:r>
          </a:p>
          <a:p>
            <a:endParaRPr lang="en-US" baseline="0" dirty="0" smtClean="0"/>
          </a:p>
          <a:p>
            <a:r>
              <a:rPr lang="en-US" baseline="0" dirty="0" smtClean="0"/>
              <a:t>Note: It should only be used when having the Title Slide and Bumper Slides on a white background.</a:t>
            </a:r>
            <a:endParaRPr lang="en-US" dirty="0" smtClean="0"/>
          </a:p>
          <a:p>
            <a:endParaRPr lang="en-US" dirty="0"/>
          </a:p>
        </p:txBody>
      </p:sp>
      <p:sp>
        <p:nvSpPr>
          <p:cNvPr id="4" name="Slide Number Placeholder 3"/>
          <p:cNvSpPr>
            <a:spLocks noGrp="1"/>
          </p:cNvSpPr>
          <p:nvPr>
            <p:ph type="sldNum" sz="quarter" idx="10"/>
          </p:nvPr>
        </p:nvSpPr>
        <p:spPr/>
        <p:txBody>
          <a:bodyPr/>
          <a:lstStyle/>
          <a:p>
            <a:fld id="{8766CCF5-70BB-46EF-A020-1EC226E0E17F}" type="slidenum">
              <a:rPr lang="en-GB" smtClean="0"/>
              <a:t>24</a:t>
            </a:fld>
            <a:endParaRPr lang="en-GB"/>
          </a:p>
        </p:txBody>
      </p:sp>
    </p:spTree>
    <p:extLst>
      <p:ext uri="{BB962C8B-B14F-4D97-AF65-F5344CB8AC3E}">
        <p14:creationId xmlns:p14="http://schemas.microsoft.com/office/powerpoint/2010/main" val="786146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biggest security issue  ‘HUMANS working</a:t>
            </a:r>
            <a:r>
              <a:rPr lang="en-US" baseline="0" dirty="0" smtClean="0"/>
              <a:t> with computers’ (PROGRAMMING them &amp; USING them)</a:t>
            </a:r>
          </a:p>
          <a:p>
            <a:pPr marL="171450" indent="-171450">
              <a:buFontTx/>
              <a:buChar char="-"/>
            </a:pPr>
            <a:r>
              <a:rPr lang="en-US" dirty="0" smtClean="0"/>
              <a:t>unfortunately, without HUMANS developing and using computers, we would most</a:t>
            </a:r>
            <a:r>
              <a:rPr lang="en-US" baseline="0" dirty="0" smtClean="0"/>
              <a:t> likely have NO sales either... :)</a:t>
            </a:r>
            <a:endParaRPr lang="en-US" dirty="0" smtClean="0"/>
          </a:p>
          <a:p>
            <a:pPr marL="171450" indent="-171450">
              <a:buFontTx/>
              <a:buChar char="-"/>
            </a:pPr>
            <a:endParaRPr lang="en-US" dirty="0" smtClean="0"/>
          </a:p>
        </p:txBody>
      </p:sp>
      <p:sp>
        <p:nvSpPr>
          <p:cNvPr id="4" name="Slide Number Placeholder 3"/>
          <p:cNvSpPr>
            <a:spLocks noGrp="1"/>
          </p:cNvSpPr>
          <p:nvPr>
            <p:ph type="sldNum" sz="quarter" idx="10"/>
          </p:nvPr>
        </p:nvSpPr>
        <p:spPr/>
        <p:txBody>
          <a:bodyPr/>
          <a:lstStyle/>
          <a:p>
            <a:fld id="{8766CCF5-70BB-46EF-A020-1EC226E0E17F}" type="slidenum">
              <a:rPr lang="en-GB" smtClean="0"/>
              <a:t>3</a:t>
            </a:fld>
            <a:endParaRPr lang="en-GB"/>
          </a:p>
        </p:txBody>
      </p:sp>
    </p:spTree>
    <p:extLst>
      <p:ext uri="{BB962C8B-B14F-4D97-AF65-F5344CB8AC3E}">
        <p14:creationId xmlns:p14="http://schemas.microsoft.com/office/powerpoint/2010/main" val="3986332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we have a LOT</a:t>
            </a:r>
            <a:r>
              <a:rPr lang="en-US" baseline="0" dirty="0" smtClean="0"/>
              <a:t> of malware today, NOT all of them can be considered technically really advanced, but only a small part of them</a:t>
            </a:r>
          </a:p>
          <a:p>
            <a:pPr marL="171450" indent="-171450">
              <a:buFontTx/>
              <a:buChar char="-"/>
            </a:pPr>
            <a:r>
              <a:rPr lang="en-US" dirty="0" smtClean="0"/>
              <a:t>but that small part can</a:t>
            </a:r>
            <a:r>
              <a:rPr lang="en-US" baseline="0" dirty="0" smtClean="0"/>
              <a:t> cause a LOT of pain and damage for the enterprises</a:t>
            </a:r>
          </a:p>
          <a:p>
            <a:pPr marL="171450" indent="-171450">
              <a:buFontTx/>
              <a:buChar char="-"/>
            </a:pPr>
            <a:endParaRPr lang="en-US" baseline="0" dirty="0" smtClean="0"/>
          </a:p>
          <a:p>
            <a:pPr marL="171450" indent="-171450">
              <a:buFontTx/>
              <a:buChar char="-"/>
            </a:pPr>
            <a:r>
              <a:rPr lang="en-US" baseline="0" dirty="0" smtClean="0"/>
              <a:t>here we see only KERNEL vulnerabilities... there are MUCH MANY MORE application vulnerabilities</a:t>
            </a:r>
          </a:p>
          <a:p>
            <a:pPr marL="171450" indent="-171450">
              <a:buFontTx/>
              <a:buChar char="-"/>
            </a:pPr>
            <a:r>
              <a:rPr lang="en-US" baseline="0" dirty="0" smtClean="0"/>
              <a:t>not all vulnerabilities are exploitable (easily), but still there are sufficient for skilled attackers</a:t>
            </a:r>
            <a:endParaRPr lang="en-US" dirty="0" smtClean="0"/>
          </a:p>
          <a:p>
            <a:endParaRPr lang="en-US" dirty="0" smtClean="0"/>
          </a:p>
          <a:p>
            <a:pPr marL="171450" indent="-171450">
              <a:buFontTx/>
              <a:buChar char="-"/>
            </a:pPr>
            <a:r>
              <a:rPr lang="en-US" dirty="0" smtClean="0"/>
              <a:t>software is written by</a:t>
            </a:r>
            <a:r>
              <a:rPr lang="en-US" baseline="0" dirty="0" smtClean="0"/>
              <a:t> humans... humans tend to be error-prone</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8766CCF5-70BB-46EF-A020-1EC226E0E17F}" type="slidenum">
              <a:rPr lang="en-GB" smtClean="0"/>
              <a:t>4</a:t>
            </a:fld>
            <a:endParaRPr lang="en-GB"/>
          </a:p>
        </p:txBody>
      </p:sp>
    </p:spTree>
    <p:extLst>
      <p:ext uri="{BB962C8B-B14F-4D97-AF65-F5344CB8AC3E}">
        <p14:creationId xmlns:p14="http://schemas.microsoft.com/office/powerpoint/2010/main" val="1647853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traditionally OS controls</a:t>
            </a:r>
            <a:r>
              <a:rPr lang="en-US" baseline="0" dirty="0" smtClean="0"/>
              <a:t> applications, apps can NOT touch / interfere with OS</a:t>
            </a:r>
          </a:p>
          <a:p>
            <a:pPr marL="171450" indent="-171450">
              <a:buFontTx/>
              <a:buChar char="-"/>
            </a:pPr>
            <a:r>
              <a:rPr lang="en-US" baseline="0" dirty="0" smtClean="0"/>
              <a:t>isolation is enforced by OS kernel</a:t>
            </a:r>
          </a:p>
          <a:p>
            <a:pPr marL="171450" indent="-171450">
              <a:buFontTx/>
              <a:buChar char="-"/>
            </a:pPr>
            <a:r>
              <a:rPr lang="en-US" dirty="0" smtClean="0"/>
              <a:t>OS kernel is</a:t>
            </a:r>
            <a:r>
              <a:rPr lang="en-US" baseline="0" dirty="0" smtClean="0"/>
              <a:t> MORE privileged then apps</a:t>
            </a:r>
            <a:endParaRPr lang="en-US" dirty="0" smtClean="0"/>
          </a:p>
          <a:p>
            <a:endParaRPr lang="en-US" dirty="0" smtClean="0"/>
          </a:p>
          <a:p>
            <a:pPr marL="171450" indent="-171450">
              <a:buFontTx/>
              <a:buChar char="-"/>
            </a:pPr>
            <a:r>
              <a:rPr lang="en-US" dirty="0" smtClean="0"/>
              <a:t>isolation is bypassed</a:t>
            </a:r>
            <a:r>
              <a:rPr lang="en-US" baseline="0" dirty="0" smtClean="0"/>
              <a:t> using </a:t>
            </a:r>
            <a:r>
              <a:rPr lang="en-US" dirty="0" smtClean="0"/>
              <a:t>exploits, using malware with valid digital signatures, ...</a:t>
            </a:r>
          </a:p>
          <a:p>
            <a:pPr marL="171450" indent="-171450">
              <a:buFontTx/>
              <a:buChar char="-"/>
            </a:pPr>
            <a:r>
              <a:rPr lang="en-US" dirty="0" smtClean="0"/>
              <a:t>Q:</a:t>
            </a:r>
            <a:r>
              <a:rPr lang="en-US" baseline="0" dirty="0" smtClean="0"/>
              <a:t> how many malware with valid digital signature there is out in the wild?  guess: millions  </a:t>
            </a:r>
            <a:r>
              <a:rPr lang="en-US" baseline="0" dirty="0" smtClean="0">
                <a:sym typeface="Wingdings" panose="05000000000000000000" pitchFamily="2" charset="2"/>
              </a:rPr>
              <a:t></a:t>
            </a:r>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8766CCF5-70BB-46EF-A020-1EC226E0E17F}" type="slidenum">
              <a:rPr lang="en-GB" smtClean="0"/>
              <a:t>5</a:t>
            </a:fld>
            <a:endParaRPr lang="en-GB"/>
          </a:p>
        </p:txBody>
      </p:sp>
    </p:spTree>
    <p:extLst>
      <p:ext uri="{BB962C8B-B14F-4D97-AF65-F5344CB8AC3E}">
        <p14:creationId xmlns:p14="http://schemas.microsoft.com/office/powerpoint/2010/main" val="2486182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everything starts usually with an</a:t>
            </a:r>
            <a:r>
              <a:rPr lang="en-US" baseline="0" dirty="0" smtClean="0"/>
              <a:t> unsolicited email and an attachment (DOC, PDF) that contains an exploit for a given vulnerability...</a:t>
            </a:r>
          </a:p>
          <a:p>
            <a:pPr marL="171450" indent="-171450">
              <a:buFontTx/>
              <a:buChar char="-"/>
            </a:pPr>
            <a:r>
              <a:rPr lang="en-US" baseline="0" dirty="0" smtClean="0"/>
              <a:t>the initial exploit code usually downloads from the internet (malware server) bigger payloads</a:t>
            </a:r>
          </a:p>
          <a:p>
            <a:pPr marL="171450" indent="-171450">
              <a:buFontTx/>
              <a:buChar char="-"/>
            </a:pPr>
            <a:r>
              <a:rPr lang="en-US" baseline="0" dirty="0" smtClean="0"/>
              <a:t>either injected into user-mode apps (e.g. explorer.exe) or loaded into kernel for complete machine takeover</a:t>
            </a:r>
            <a:endParaRPr lang="en-US" dirty="0"/>
          </a:p>
        </p:txBody>
      </p:sp>
      <p:sp>
        <p:nvSpPr>
          <p:cNvPr id="4" name="Slide Number Placeholder 3"/>
          <p:cNvSpPr>
            <a:spLocks noGrp="1"/>
          </p:cNvSpPr>
          <p:nvPr>
            <p:ph type="sldNum" sz="quarter" idx="10"/>
          </p:nvPr>
        </p:nvSpPr>
        <p:spPr/>
        <p:txBody>
          <a:bodyPr/>
          <a:lstStyle/>
          <a:p>
            <a:fld id="{8766CCF5-70BB-46EF-A020-1EC226E0E17F}" type="slidenum">
              <a:rPr lang="en-GB" smtClean="0"/>
              <a:t>6</a:t>
            </a:fld>
            <a:endParaRPr lang="en-GB"/>
          </a:p>
        </p:txBody>
      </p:sp>
    </p:spTree>
    <p:extLst>
      <p:ext uri="{BB962C8B-B14F-4D97-AF65-F5344CB8AC3E}">
        <p14:creationId xmlns:p14="http://schemas.microsoft.com/office/powerpoint/2010/main" val="2316341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virtualization was</a:t>
            </a:r>
            <a:r>
              <a:rPr lang="en-US" baseline="0" dirty="0" smtClean="0"/>
              <a:t> NOT created for security reasons</a:t>
            </a:r>
          </a:p>
          <a:p>
            <a:pPr marL="171450" indent="-171450">
              <a:buFontTx/>
              <a:buChar char="-"/>
            </a:pPr>
            <a:r>
              <a:rPr lang="en-US" baseline="0" dirty="0" smtClean="0"/>
              <a:t>however offers some very appealing features that security can be built upon</a:t>
            </a:r>
          </a:p>
          <a:p>
            <a:pPr marL="171450" indent="-171450">
              <a:buFontTx/>
              <a:buChar char="-"/>
            </a:pPr>
            <a:r>
              <a:rPr lang="en-US" baseline="0" dirty="0" smtClean="0"/>
              <a:t>a completely new, MORE PRIVILEGED execution layer, BELOW the traditional OS KERNEL</a:t>
            </a:r>
          </a:p>
          <a:p>
            <a:pPr marL="171450" indent="-171450">
              <a:buFontTx/>
              <a:buChar char="-"/>
            </a:pPr>
            <a:endParaRPr lang="en-US" baseline="0" dirty="0" smtClean="0"/>
          </a:p>
          <a:p>
            <a:pPr marL="171450" indent="-171450">
              <a:buFontTx/>
              <a:buChar char="-"/>
            </a:pPr>
            <a:r>
              <a:rPr lang="en-US" baseline="0" dirty="0" smtClean="0"/>
              <a:t>IMPORTANT: even if an advanced malware takes over the OS kernel, it still will be *CONTAINED* inside the limits of the guest VM </a:t>
            </a:r>
          </a:p>
          <a:p>
            <a:pPr marL="171450" indent="-171450">
              <a:buFontTx/>
              <a:buChar char="-"/>
            </a:pPr>
            <a:endParaRPr lang="en-US" baseline="0" dirty="0" smtClean="0"/>
          </a:p>
          <a:p>
            <a:pPr marL="171450" indent="-171450">
              <a:buFontTx/>
              <a:buChar char="-"/>
            </a:pPr>
            <a:r>
              <a:rPr lang="en-US" baseline="0" dirty="0" smtClean="0"/>
              <a:t>IDEA: can we put a security engine OUTSIDE of the guest VM (e.g. into the hypervisor?)</a:t>
            </a:r>
            <a:endParaRPr lang="en-US" dirty="0"/>
          </a:p>
        </p:txBody>
      </p:sp>
      <p:sp>
        <p:nvSpPr>
          <p:cNvPr id="4" name="Slide Number Placeholder 3"/>
          <p:cNvSpPr>
            <a:spLocks noGrp="1"/>
          </p:cNvSpPr>
          <p:nvPr>
            <p:ph type="sldNum" sz="quarter" idx="10"/>
          </p:nvPr>
        </p:nvSpPr>
        <p:spPr/>
        <p:txBody>
          <a:bodyPr/>
          <a:lstStyle/>
          <a:p>
            <a:fld id="{8766CCF5-70BB-46EF-A020-1EC226E0E17F}" type="slidenum">
              <a:rPr lang="en-GB" smtClean="0"/>
              <a:t>8</a:t>
            </a:fld>
            <a:endParaRPr lang="en-GB"/>
          </a:p>
        </p:txBody>
      </p:sp>
    </p:spTree>
    <p:extLst>
      <p:ext uri="{BB962C8B-B14F-4D97-AF65-F5344CB8AC3E}">
        <p14:creationId xmlns:p14="http://schemas.microsoft.com/office/powerpoint/2010/main" val="3540652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HARDWARE silicon</a:t>
            </a:r>
            <a:r>
              <a:rPr lang="en-US" baseline="0" dirty="0" smtClean="0"/>
              <a:t> enforced isolation</a:t>
            </a:r>
          </a:p>
          <a:p>
            <a:pPr marL="171450" indent="-171450">
              <a:buFontTx/>
              <a:buChar char="-"/>
            </a:pPr>
            <a:endParaRPr lang="en-US" baseline="0" dirty="0" smtClean="0"/>
          </a:p>
          <a:p>
            <a:pPr marL="171450" indent="-171450">
              <a:buFontTx/>
              <a:buChar char="-"/>
            </a:pPr>
            <a:r>
              <a:rPr lang="en-US" baseline="0" dirty="0" smtClean="0"/>
              <a:t>malware can NOT avoid being analyzed;  it can be VERY HARD (as we will see later on the semantic gap) to obtain some information from the outside, but once we find a way to obtain that information, malware from inside the VM can NOT avoid this</a:t>
            </a:r>
          </a:p>
          <a:p>
            <a:pPr marL="171450" indent="-171450">
              <a:buFontTx/>
              <a:buChar char="-"/>
            </a:pPr>
            <a:endParaRPr lang="en-US" baseline="0" dirty="0" smtClean="0"/>
          </a:p>
          <a:p>
            <a:pPr marL="171450" indent="-171450">
              <a:buFontTx/>
              <a:buChar char="-"/>
            </a:pPr>
            <a:r>
              <a:rPr lang="en-US" baseline="0" dirty="0" smtClean="0"/>
              <a:t>IMPORTANT: HVMI technologies are NOT meant to be used as complete 100% replacement for traditional AM technologies;  HVMI takes the fight to a NEW level</a:t>
            </a:r>
            <a:endParaRPr lang="en-US" dirty="0"/>
          </a:p>
        </p:txBody>
      </p:sp>
      <p:sp>
        <p:nvSpPr>
          <p:cNvPr id="4" name="Slide Number Placeholder 3"/>
          <p:cNvSpPr>
            <a:spLocks noGrp="1"/>
          </p:cNvSpPr>
          <p:nvPr>
            <p:ph type="sldNum" sz="quarter" idx="10"/>
          </p:nvPr>
        </p:nvSpPr>
        <p:spPr/>
        <p:txBody>
          <a:bodyPr/>
          <a:lstStyle/>
          <a:p>
            <a:fld id="{8766CCF5-70BB-46EF-A020-1EC226E0E17F}" type="slidenum">
              <a:rPr lang="en-GB" smtClean="0"/>
              <a:t>9</a:t>
            </a:fld>
            <a:endParaRPr lang="en-GB"/>
          </a:p>
        </p:txBody>
      </p:sp>
    </p:spTree>
    <p:extLst>
      <p:ext uri="{BB962C8B-B14F-4D97-AF65-F5344CB8AC3E}">
        <p14:creationId xmlns:p14="http://schemas.microsoft.com/office/powerpoint/2010/main" val="4280887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this setup was already</a:t>
            </a:r>
            <a:r>
              <a:rPr lang="en-US" baseline="0" dirty="0" smtClean="0"/>
              <a:t> presented yesterday by our partners from CITRIX</a:t>
            </a:r>
          </a:p>
          <a:p>
            <a:pPr marL="171450" indent="-171450">
              <a:buFontTx/>
              <a:buChar char="-"/>
            </a:pPr>
            <a:r>
              <a:rPr lang="en-US" baseline="0" dirty="0" smtClean="0"/>
              <a:t>I stress again, that the key element here is the hardware enforced STRONG isolation (between the VMs, between the VMs and the SVA, ...)</a:t>
            </a:r>
            <a:endParaRPr lang="en-US" dirty="0"/>
          </a:p>
        </p:txBody>
      </p:sp>
      <p:sp>
        <p:nvSpPr>
          <p:cNvPr id="4" name="Slide Number Placeholder 3"/>
          <p:cNvSpPr>
            <a:spLocks noGrp="1"/>
          </p:cNvSpPr>
          <p:nvPr>
            <p:ph type="sldNum" sz="quarter" idx="10"/>
          </p:nvPr>
        </p:nvSpPr>
        <p:spPr/>
        <p:txBody>
          <a:bodyPr/>
          <a:lstStyle/>
          <a:p>
            <a:fld id="{8766CCF5-70BB-46EF-A020-1EC226E0E17F}" type="slidenum">
              <a:rPr lang="en-GB" smtClean="0"/>
              <a:t>10</a:t>
            </a:fld>
            <a:endParaRPr lang="en-GB"/>
          </a:p>
        </p:txBody>
      </p:sp>
    </p:spTree>
    <p:extLst>
      <p:ext uri="{BB962C8B-B14F-4D97-AF65-F5344CB8AC3E}">
        <p14:creationId xmlns:p14="http://schemas.microsoft.com/office/powerpoint/2010/main" val="695441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12.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Endpoints">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t="491" b="1"/>
          <a:stretch/>
        </p:blipFill>
        <p:spPr>
          <a:xfrm>
            <a:off x="7415978" y="0"/>
            <a:ext cx="4776022" cy="6824310"/>
          </a:xfrm>
          <a:prstGeom prst="rect">
            <a:avLst/>
          </a:prstGeom>
        </p:spPr>
      </p:pic>
      <p:sp>
        <p:nvSpPr>
          <p:cNvPr id="7" name="Title 6"/>
          <p:cNvSpPr>
            <a:spLocks noGrp="1"/>
          </p:cNvSpPr>
          <p:nvPr>
            <p:ph type="title" hasCustomPrompt="1"/>
          </p:nvPr>
        </p:nvSpPr>
        <p:spPr>
          <a:xfrm>
            <a:off x="552450" y="2229020"/>
            <a:ext cx="5716800" cy="2219963"/>
          </a:xfrm>
        </p:spPr>
        <p:txBody>
          <a:bodyPr anchor="b"/>
          <a:lstStyle>
            <a:lvl1pPr>
              <a:defRPr sz="4800" b="1" cap="all" baseline="0">
                <a:solidFill>
                  <a:schemeClr val="tx1"/>
                </a:solidFill>
              </a:defRPr>
            </a:lvl1pPr>
          </a:lstStyle>
          <a:p>
            <a:r>
              <a:rPr lang="en-US" dirty="0" smtClean="0"/>
              <a:t>click to add a title to your visual support</a:t>
            </a:r>
            <a:endParaRPr lang="en-GB" dirty="0"/>
          </a:p>
        </p:txBody>
      </p:sp>
      <p:sp>
        <p:nvSpPr>
          <p:cNvPr id="6" name="Subtitle 2"/>
          <p:cNvSpPr>
            <a:spLocks noGrp="1"/>
          </p:cNvSpPr>
          <p:nvPr>
            <p:ph type="subTitle" idx="1" hasCustomPrompt="1"/>
          </p:nvPr>
        </p:nvSpPr>
        <p:spPr>
          <a:xfrm>
            <a:off x="561035" y="4568981"/>
            <a:ext cx="5708216" cy="1079982"/>
          </a:xfrm>
        </p:spPr>
        <p:txBody>
          <a:bodyPr anchor="t">
            <a:noAutofit/>
          </a:bodyPr>
          <a:lstStyle>
            <a:lvl1pPr marL="0" indent="0" algn="l">
              <a:spcBef>
                <a:spcPts val="0"/>
              </a:spcBef>
              <a:buNone/>
              <a:defRPr sz="2400" b="0" kern="1200" cap="none" baseline="0" dirty="0">
                <a:solidFill>
                  <a:schemeClr val="tx1"/>
                </a:solidFill>
                <a:latin typeface="+mn-lt"/>
                <a:ea typeface="Kozuka Gothic Pr6N H" panose="020B0800000000000000" pitchFamily="34" charset="-128"/>
                <a:cs typeface="Arial Narrow" panose="020B0606020202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Click to add Presenter’s Name and Title</a:t>
            </a:r>
            <a:endParaRPr lang="en-GB" dirty="0"/>
          </a:p>
        </p:txBody>
      </p:sp>
    </p:spTree>
    <p:extLst>
      <p:ext uri="{BB962C8B-B14F-4D97-AF65-F5344CB8AC3E}">
        <p14:creationId xmlns:p14="http://schemas.microsoft.com/office/powerpoint/2010/main" val="1708654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Subtitle">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552450" y="547689"/>
            <a:ext cx="7583488" cy="481351"/>
          </a:xfrm>
        </p:spPr>
        <p:txBody>
          <a:bodyPr anchor="t"/>
          <a:lstStyle>
            <a:lvl1pPr>
              <a:defRPr sz="3400" cap="all" baseline="0">
                <a:solidFill>
                  <a:schemeClr val="tx1"/>
                </a:solidFill>
              </a:defRPr>
            </a:lvl1pPr>
          </a:lstStyle>
          <a:p>
            <a:endParaRPr lang="en-GB" dirty="0"/>
          </a:p>
        </p:txBody>
      </p:sp>
      <p:sp>
        <p:nvSpPr>
          <p:cNvPr id="4" name="Subtitle 2"/>
          <p:cNvSpPr>
            <a:spLocks noGrp="1"/>
          </p:cNvSpPr>
          <p:nvPr>
            <p:ph type="subTitle" idx="1"/>
          </p:nvPr>
        </p:nvSpPr>
        <p:spPr>
          <a:xfrm>
            <a:off x="552450" y="1029039"/>
            <a:ext cx="7583488" cy="540000"/>
          </a:xfrm>
        </p:spPr>
        <p:txBody>
          <a:bodyPr tIns="0" bIns="0" anchor="t">
            <a:noAutofit/>
          </a:bodyPr>
          <a:lstStyle>
            <a:lvl1pPr marL="0" indent="0" algn="l">
              <a:spcBef>
                <a:spcPts val="0"/>
              </a:spcBef>
              <a:buNone/>
              <a:defRPr sz="2400" b="0" kern="1200" cap="all" baseline="0" dirty="0">
                <a:solidFill>
                  <a:schemeClr val="accent2"/>
                </a:solidFill>
                <a:latin typeface="+mj-lt"/>
                <a:ea typeface="Kozuka Gothic Pr6N H" panose="020B0800000000000000" pitchFamily="34" charset="-128"/>
                <a:cs typeface="Arial Narrow" panose="020B0606020202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GB" dirty="0"/>
          </a:p>
        </p:txBody>
      </p:sp>
    </p:spTree>
    <p:extLst>
      <p:ext uri="{BB962C8B-B14F-4D97-AF65-F5344CB8AC3E}">
        <p14:creationId xmlns:p14="http://schemas.microsoft.com/office/powerpoint/2010/main" val="68532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5" name="Content Placeholder 4"/>
          <p:cNvSpPr>
            <a:spLocks noGrp="1"/>
          </p:cNvSpPr>
          <p:nvPr>
            <p:ph sz="quarter" idx="11" hasCustomPrompt="1"/>
          </p:nvPr>
        </p:nvSpPr>
        <p:spPr>
          <a:xfrm>
            <a:off x="552450" y="1809750"/>
            <a:ext cx="11087100" cy="4500563"/>
          </a:xfrm>
        </p:spPr>
        <p:txBody>
          <a:bodyPr>
            <a:normAutofit/>
          </a:bodyPr>
          <a:lstStyle>
            <a:lvl1pPr>
              <a:defRPr sz="1800" baseline="0"/>
            </a:lvl1pPr>
          </a:lstStyle>
          <a:p>
            <a:pPr lvl="0"/>
            <a:r>
              <a:rPr lang="en-US" dirty="0" smtClean="0"/>
              <a:t>Click on the icons to add content</a:t>
            </a:r>
            <a:endParaRPr lang="en-US" dirty="0"/>
          </a:p>
        </p:txBody>
      </p:sp>
      <p:sp>
        <p:nvSpPr>
          <p:cNvPr id="6" name="Title 2"/>
          <p:cNvSpPr>
            <a:spLocks noGrp="1"/>
          </p:cNvSpPr>
          <p:nvPr>
            <p:ph type="title"/>
          </p:nvPr>
        </p:nvSpPr>
        <p:spPr>
          <a:xfrm>
            <a:off x="552450" y="547689"/>
            <a:ext cx="7583488" cy="1021342"/>
          </a:xfrm>
        </p:spPr>
        <p:txBody>
          <a:bodyPr anchor="t"/>
          <a:lstStyle>
            <a:lvl1pPr>
              <a:defRPr sz="3400" baseline="0">
                <a:solidFill>
                  <a:schemeClr val="tx1"/>
                </a:solidFill>
              </a:defRPr>
            </a:lvl1pPr>
          </a:lstStyle>
          <a:p>
            <a:endParaRPr lang="en-GB" dirty="0"/>
          </a:p>
        </p:txBody>
      </p:sp>
    </p:spTree>
    <p:extLst>
      <p:ext uri="{BB962C8B-B14F-4D97-AF65-F5344CB8AC3E}">
        <p14:creationId xmlns:p14="http://schemas.microsoft.com/office/powerpoint/2010/main" val="295106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and Content">
    <p:bg>
      <p:bgPr>
        <a:solidFill>
          <a:schemeClr val="bg1"/>
        </a:solidFill>
        <a:effectLst/>
      </p:bgPr>
    </p:bg>
    <p:spTree>
      <p:nvGrpSpPr>
        <p:cNvPr id="1" name=""/>
        <p:cNvGrpSpPr/>
        <p:nvPr/>
      </p:nvGrpSpPr>
      <p:grpSpPr>
        <a:xfrm>
          <a:off x="0" y="0"/>
          <a:ext cx="0" cy="0"/>
          <a:chOff x="0" y="0"/>
          <a:chExt cx="0" cy="0"/>
        </a:xfrm>
      </p:grpSpPr>
      <p:sp>
        <p:nvSpPr>
          <p:cNvPr id="4" name="Title 2"/>
          <p:cNvSpPr>
            <a:spLocks noGrp="1"/>
          </p:cNvSpPr>
          <p:nvPr>
            <p:ph type="title"/>
          </p:nvPr>
        </p:nvSpPr>
        <p:spPr>
          <a:xfrm>
            <a:off x="552450" y="547689"/>
            <a:ext cx="7583488" cy="482400"/>
          </a:xfrm>
        </p:spPr>
        <p:txBody>
          <a:bodyPr anchor="t"/>
          <a:lstStyle>
            <a:lvl1pPr>
              <a:defRPr sz="3400" cap="all" baseline="0">
                <a:solidFill>
                  <a:schemeClr val="tx1"/>
                </a:solidFill>
              </a:defRPr>
            </a:lvl1pPr>
          </a:lstStyle>
          <a:p>
            <a:endParaRPr lang="en-GB" dirty="0"/>
          </a:p>
        </p:txBody>
      </p:sp>
      <p:sp>
        <p:nvSpPr>
          <p:cNvPr id="6" name="Subtitle 2"/>
          <p:cNvSpPr>
            <a:spLocks noGrp="1"/>
          </p:cNvSpPr>
          <p:nvPr>
            <p:ph type="subTitle" idx="1"/>
          </p:nvPr>
        </p:nvSpPr>
        <p:spPr>
          <a:xfrm>
            <a:off x="552450" y="1029039"/>
            <a:ext cx="7583488" cy="540000"/>
          </a:xfrm>
        </p:spPr>
        <p:txBody>
          <a:bodyPr tIns="0" bIns="0" anchor="t">
            <a:noAutofit/>
          </a:bodyPr>
          <a:lstStyle>
            <a:lvl1pPr marL="0" indent="0" algn="l">
              <a:spcBef>
                <a:spcPts val="0"/>
              </a:spcBef>
              <a:buNone/>
              <a:defRPr sz="2400" b="0" kern="1200" cap="all" baseline="0" dirty="0">
                <a:solidFill>
                  <a:schemeClr val="accent2"/>
                </a:solidFill>
                <a:latin typeface="+mj-lt"/>
                <a:ea typeface="Kozuka Gothic Pr6N H" panose="020B0800000000000000" pitchFamily="34" charset="-128"/>
                <a:cs typeface="Arial Narrow" panose="020B0606020202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GB" dirty="0"/>
          </a:p>
        </p:txBody>
      </p:sp>
      <p:sp>
        <p:nvSpPr>
          <p:cNvPr id="8" name="Content Placeholder 4"/>
          <p:cNvSpPr>
            <a:spLocks noGrp="1"/>
          </p:cNvSpPr>
          <p:nvPr>
            <p:ph sz="quarter" idx="11" hasCustomPrompt="1"/>
          </p:nvPr>
        </p:nvSpPr>
        <p:spPr>
          <a:xfrm>
            <a:off x="552450" y="1809750"/>
            <a:ext cx="11087100" cy="4500563"/>
          </a:xfrm>
        </p:spPr>
        <p:txBody>
          <a:bodyPr>
            <a:normAutofit/>
          </a:bodyPr>
          <a:lstStyle>
            <a:lvl1pPr>
              <a:defRPr sz="1800" baseline="0"/>
            </a:lvl1pPr>
          </a:lstStyle>
          <a:p>
            <a:pPr lvl="0"/>
            <a:r>
              <a:rPr lang="en-US" dirty="0" smtClean="0"/>
              <a:t>Click on the icons to add content</a:t>
            </a:r>
            <a:endParaRPr lang="en-US" dirty="0"/>
          </a:p>
        </p:txBody>
      </p:sp>
    </p:spTree>
    <p:extLst>
      <p:ext uri="{BB962C8B-B14F-4D97-AF65-F5344CB8AC3E}">
        <p14:creationId xmlns:p14="http://schemas.microsoft.com/office/powerpoint/2010/main" val="1983516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wo Pictures with Captions">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552450" y="547689"/>
            <a:ext cx="7583488" cy="1021342"/>
          </a:xfrm>
        </p:spPr>
        <p:txBody>
          <a:bodyPr anchor="t"/>
          <a:lstStyle>
            <a:lvl1pPr>
              <a:defRPr sz="3400" baseline="0">
                <a:solidFill>
                  <a:schemeClr val="tx1"/>
                </a:solidFill>
              </a:defRPr>
            </a:lvl1pPr>
          </a:lstStyle>
          <a:p>
            <a:endParaRPr lang="en-GB" dirty="0"/>
          </a:p>
        </p:txBody>
      </p:sp>
      <p:sp>
        <p:nvSpPr>
          <p:cNvPr id="4" name="Picture Placeholder 6"/>
          <p:cNvSpPr>
            <a:spLocks noGrp="1"/>
          </p:cNvSpPr>
          <p:nvPr>
            <p:ph type="pic" sz="quarter" idx="10"/>
          </p:nvPr>
        </p:nvSpPr>
        <p:spPr>
          <a:xfrm>
            <a:off x="552450" y="1929025"/>
            <a:ext cx="5400000" cy="3719938"/>
          </a:xfrm>
        </p:spPr>
        <p:txBody>
          <a:bodyPr>
            <a:normAutofit/>
          </a:bodyPr>
          <a:lstStyle>
            <a:lvl1pPr>
              <a:defRPr sz="1800">
                <a:solidFill>
                  <a:schemeClr val="tx1"/>
                </a:solidFill>
              </a:defRPr>
            </a:lvl1pPr>
          </a:lstStyle>
          <a:p>
            <a:endParaRPr lang="en-GB"/>
          </a:p>
        </p:txBody>
      </p:sp>
      <p:sp>
        <p:nvSpPr>
          <p:cNvPr id="6" name="Picture Placeholder 6"/>
          <p:cNvSpPr>
            <a:spLocks noGrp="1"/>
          </p:cNvSpPr>
          <p:nvPr>
            <p:ph type="pic" sz="quarter" idx="11"/>
          </p:nvPr>
        </p:nvSpPr>
        <p:spPr>
          <a:xfrm>
            <a:off x="6239435" y="1929025"/>
            <a:ext cx="5400114" cy="3719938"/>
          </a:xfrm>
        </p:spPr>
        <p:txBody>
          <a:bodyPr>
            <a:normAutofit/>
          </a:bodyPr>
          <a:lstStyle>
            <a:lvl1pPr>
              <a:defRPr sz="1800">
                <a:solidFill>
                  <a:schemeClr val="tx1"/>
                </a:solidFill>
              </a:defRPr>
            </a:lvl1pPr>
          </a:lstStyle>
          <a:p>
            <a:endParaRPr lang="en-GB"/>
          </a:p>
        </p:txBody>
      </p:sp>
      <p:sp>
        <p:nvSpPr>
          <p:cNvPr id="7" name="Text Placeholder 3"/>
          <p:cNvSpPr>
            <a:spLocks noGrp="1"/>
          </p:cNvSpPr>
          <p:nvPr>
            <p:ph type="body" sz="half" idx="2" hasCustomPrompt="1"/>
          </p:nvPr>
        </p:nvSpPr>
        <p:spPr>
          <a:xfrm>
            <a:off x="552450" y="5710535"/>
            <a:ext cx="5400000" cy="598204"/>
          </a:xfrm>
        </p:spPr>
        <p:txBody>
          <a:bodyPr>
            <a:noAutofit/>
          </a:bodyPr>
          <a:lstStyle>
            <a:lvl1pPr marL="0" indent="0">
              <a:buNone/>
              <a:defRPr sz="2000" baseline="0">
                <a:solidFill>
                  <a:schemeClr val="tx1"/>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add text</a:t>
            </a:r>
          </a:p>
        </p:txBody>
      </p:sp>
      <p:sp>
        <p:nvSpPr>
          <p:cNvPr id="8" name="Text Placeholder 3"/>
          <p:cNvSpPr>
            <a:spLocks noGrp="1"/>
          </p:cNvSpPr>
          <p:nvPr>
            <p:ph type="body" sz="half" idx="12" hasCustomPrompt="1"/>
          </p:nvPr>
        </p:nvSpPr>
        <p:spPr>
          <a:xfrm>
            <a:off x="6239434" y="5710535"/>
            <a:ext cx="5400115" cy="598204"/>
          </a:xfrm>
        </p:spPr>
        <p:txBody>
          <a:bodyPr>
            <a:noAutofit/>
          </a:bodyPr>
          <a:lstStyle>
            <a:lvl1pPr marL="0" indent="0">
              <a:buNone/>
              <a:defRPr sz="2000" baseline="0">
                <a:solidFill>
                  <a:schemeClr val="tx1"/>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add text</a:t>
            </a:r>
          </a:p>
        </p:txBody>
      </p:sp>
    </p:spTree>
    <p:extLst>
      <p:ext uri="{BB962C8B-B14F-4D97-AF65-F5344CB8AC3E}">
        <p14:creationId xmlns:p14="http://schemas.microsoft.com/office/powerpoint/2010/main" val="1873541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duct Slide with Logo">
    <p:bg>
      <p:bgPr>
        <a:solidFill>
          <a:schemeClr val="bg1"/>
        </a:solidFill>
        <a:effectLst/>
      </p:bgPr>
    </p:bg>
    <p:spTree>
      <p:nvGrpSpPr>
        <p:cNvPr id="1" name=""/>
        <p:cNvGrpSpPr/>
        <p:nvPr/>
      </p:nvGrpSpPr>
      <p:grpSpPr>
        <a:xfrm>
          <a:off x="0" y="0"/>
          <a:ext cx="0" cy="0"/>
          <a:chOff x="0" y="0"/>
          <a:chExt cx="0" cy="0"/>
        </a:xfrm>
      </p:grpSpPr>
      <p:sp>
        <p:nvSpPr>
          <p:cNvPr id="4" name="Picture Placeholder 6"/>
          <p:cNvSpPr>
            <a:spLocks noGrp="1"/>
          </p:cNvSpPr>
          <p:nvPr>
            <p:ph type="pic" sz="quarter" idx="10"/>
          </p:nvPr>
        </p:nvSpPr>
        <p:spPr>
          <a:xfrm>
            <a:off x="1236080" y="1149038"/>
            <a:ext cx="3776983" cy="4531000"/>
          </a:xfrm>
        </p:spPr>
        <p:txBody>
          <a:bodyPr anchor="t">
            <a:normAutofit/>
          </a:bodyPr>
          <a:lstStyle>
            <a:lvl1pPr>
              <a:defRPr sz="1800">
                <a:solidFill>
                  <a:schemeClr val="tx1"/>
                </a:solidFill>
              </a:defRPr>
            </a:lvl1pPr>
          </a:lstStyle>
          <a:p>
            <a:endParaRPr lang="en-GB"/>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69224" y="2770267"/>
            <a:ext cx="2916053" cy="418738"/>
          </a:xfrm>
          <a:prstGeom prst="rect">
            <a:avLst/>
          </a:prstGeom>
        </p:spPr>
      </p:pic>
      <p:sp>
        <p:nvSpPr>
          <p:cNvPr id="11" name="Text Placeholder 10"/>
          <p:cNvSpPr>
            <a:spLocks noGrp="1"/>
          </p:cNvSpPr>
          <p:nvPr>
            <p:ph type="body" sz="quarter" idx="11"/>
          </p:nvPr>
        </p:nvSpPr>
        <p:spPr>
          <a:xfrm>
            <a:off x="5496266" y="3249004"/>
            <a:ext cx="5819647" cy="1319821"/>
          </a:xfrm>
        </p:spPr>
        <p:txBody>
          <a:bodyPr/>
          <a:lstStyle>
            <a:lvl1pPr>
              <a:defRPr b="1">
                <a:solidFill>
                  <a:srgbClr val="000000"/>
                </a:solidFill>
                <a:latin typeface="Arial" panose="020B0604020202020204" pitchFamily="34" charset="0"/>
                <a:cs typeface="Arial" panose="020B0604020202020204" pitchFamily="34" charset="0"/>
              </a:defRPr>
            </a:lvl1pPr>
            <a:lvl2pPr>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1124104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etrics">
    <p:bg>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1632461" y="4208987"/>
            <a:ext cx="6502552" cy="1814386"/>
          </a:xfrm>
        </p:spPr>
        <p:txBody>
          <a:bodyPr tIns="0" rIns="0" bIns="0" anchor="t">
            <a:normAutofit/>
          </a:bodyPr>
          <a:lstStyle>
            <a:lvl1pPr>
              <a:defRPr sz="2800"/>
            </a:lvl1pPr>
          </a:lstStyle>
          <a:p>
            <a:pPr lvl="0"/>
            <a:r>
              <a:rPr lang="en-US" dirty="0" smtClean="0"/>
              <a:t>Click to add a brief statement</a:t>
            </a:r>
          </a:p>
        </p:txBody>
      </p:sp>
      <p:sp>
        <p:nvSpPr>
          <p:cNvPr id="11" name="Text Placeholder 10"/>
          <p:cNvSpPr>
            <a:spLocks noGrp="1"/>
          </p:cNvSpPr>
          <p:nvPr>
            <p:ph type="body" sz="quarter" idx="13" hasCustomPrompt="1"/>
          </p:nvPr>
        </p:nvSpPr>
        <p:spPr>
          <a:xfrm>
            <a:off x="1632460" y="1507374"/>
            <a:ext cx="6503477" cy="2627312"/>
          </a:xfrm>
        </p:spPr>
        <p:txBody>
          <a:bodyPr wrap="square" lIns="0" tIns="540000" rIns="0" bIns="0" anchor="t">
            <a:noAutofit/>
          </a:bodyPr>
          <a:lstStyle>
            <a:lvl1pPr>
              <a:defRPr sz="16000" b="1">
                <a:latin typeface="Arial" panose="020B0604020202020204" pitchFamily="34" charset="0"/>
                <a:cs typeface="Arial" panose="020B0604020202020204" pitchFamily="34" charset="0"/>
              </a:defRPr>
            </a:lvl1pPr>
          </a:lstStyle>
          <a:p>
            <a:pPr lvl="0"/>
            <a:r>
              <a:rPr lang="en-US" dirty="0" smtClean="0"/>
              <a:t>000</a:t>
            </a:r>
          </a:p>
        </p:txBody>
      </p:sp>
    </p:spTree>
    <p:extLst>
      <p:ext uri="{BB962C8B-B14F-4D97-AF65-F5344CB8AC3E}">
        <p14:creationId xmlns:p14="http://schemas.microsoft.com/office/powerpoint/2010/main" val="473157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4" name="Text Placeholder 10"/>
          <p:cNvSpPr>
            <a:spLocks noGrp="1"/>
          </p:cNvSpPr>
          <p:nvPr>
            <p:ph type="body" sz="quarter" idx="11" hasCustomPrompt="1"/>
          </p:nvPr>
        </p:nvSpPr>
        <p:spPr>
          <a:xfrm>
            <a:off x="5016018" y="1155698"/>
            <a:ext cx="6443535" cy="1133321"/>
          </a:xfrm>
        </p:spPr>
        <p:txBody>
          <a:bodyPr tIns="0" anchor="ctr">
            <a:noAutofit/>
          </a:bodyPr>
          <a:lstStyle>
            <a:lvl1pPr>
              <a:defRPr sz="3200" b="1" cap="all" baseline="0">
                <a:solidFill>
                  <a:srgbClr val="000000"/>
                </a:solidFill>
                <a:latin typeface="Arial" panose="020B0604020202020204" pitchFamily="34" charset="0"/>
                <a:cs typeface="Arial" panose="020B0604020202020204" pitchFamily="34" charset="0"/>
              </a:defRPr>
            </a:lvl1pPr>
            <a:lvl2pPr>
              <a:defRPr/>
            </a:lvl2pPr>
          </a:lstStyle>
          <a:p>
            <a:pPr lvl="0"/>
            <a:r>
              <a:rPr lang="en-US" dirty="0" smtClean="0"/>
              <a:t>PARTNER’S NAME</a:t>
            </a:r>
          </a:p>
        </p:txBody>
      </p:sp>
      <p:sp>
        <p:nvSpPr>
          <p:cNvPr id="12" name="Text Placeholder 5"/>
          <p:cNvSpPr>
            <a:spLocks noGrp="1"/>
          </p:cNvSpPr>
          <p:nvPr>
            <p:ph type="body" sz="quarter" idx="13"/>
          </p:nvPr>
        </p:nvSpPr>
        <p:spPr>
          <a:xfrm>
            <a:off x="5016017" y="2289019"/>
            <a:ext cx="6443535" cy="3899935"/>
          </a:xfrm>
        </p:spPr>
        <p:txBody>
          <a:bodyPr anchor="t">
            <a:noAutofit/>
          </a:bodyPr>
          <a:lstStyle>
            <a:lvl1pPr>
              <a:defRPr sz="2400"/>
            </a:lvl1pPr>
          </a:lstStyle>
          <a:p>
            <a:pPr lvl="0"/>
            <a:endParaRPr lang="en-US" dirty="0" smtClean="0"/>
          </a:p>
        </p:txBody>
      </p:sp>
    </p:spTree>
    <p:extLst>
      <p:ext uri="{BB962C8B-B14F-4D97-AF65-F5344CB8AC3E}">
        <p14:creationId xmlns:p14="http://schemas.microsoft.com/office/powerpoint/2010/main" val="2350932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ase Study Title-Only">
    <p:spTree>
      <p:nvGrpSpPr>
        <p:cNvPr id="1" name=""/>
        <p:cNvGrpSpPr/>
        <p:nvPr/>
      </p:nvGrpSpPr>
      <p:grpSpPr>
        <a:xfrm>
          <a:off x="0" y="0"/>
          <a:ext cx="0" cy="0"/>
          <a:chOff x="0" y="0"/>
          <a:chExt cx="0" cy="0"/>
        </a:xfrm>
      </p:grpSpPr>
      <p:sp>
        <p:nvSpPr>
          <p:cNvPr id="4" name="Text Placeholder 10"/>
          <p:cNvSpPr>
            <a:spLocks noGrp="1"/>
          </p:cNvSpPr>
          <p:nvPr>
            <p:ph type="body" sz="quarter" idx="11" hasCustomPrompt="1"/>
          </p:nvPr>
        </p:nvSpPr>
        <p:spPr>
          <a:xfrm>
            <a:off x="5016018" y="3069006"/>
            <a:ext cx="6443535" cy="1499975"/>
          </a:xfrm>
        </p:spPr>
        <p:txBody>
          <a:bodyPr tIns="0" bIns="0" anchor="b">
            <a:noAutofit/>
          </a:bodyPr>
          <a:lstStyle>
            <a:lvl1pPr>
              <a:defRPr sz="3600" b="1" cap="all" baseline="0">
                <a:solidFill>
                  <a:srgbClr val="000000"/>
                </a:solidFill>
                <a:latin typeface="Arial" panose="020B0604020202020204" pitchFamily="34" charset="0"/>
                <a:cs typeface="Arial" panose="020B0604020202020204" pitchFamily="34" charset="0"/>
              </a:defRPr>
            </a:lvl1pPr>
            <a:lvl2pPr>
              <a:defRPr/>
            </a:lvl2pPr>
          </a:lstStyle>
          <a:p>
            <a:pPr lvl="0"/>
            <a:r>
              <a:rPr lang="en-US" dirty="0" smtClean="0"/>
              <a:t>click to add </a:t>
            </a:r>
            <a:br>
              <a:rPr lang="en-US" dirty="0" smtClean="0"/>
            </a:br>
            <a:r>
              <a:rPr lang="en-US" dirty="0" smtClean="0"/>
              <a:t>partner’s name</a:t>
            </a:r>
          </a:p>
        </p:txBody>
      </p:sp>
    </p:spTree>
    <p:extLst>
      <p:ext uri="{BB962C8B-B14F-4D97-AF65-F5344CB8AC3E}">
        <p14:creationId xmlns:p14="http://schemas.microsoft.com/office/powerpoint/2010/main" val="3341194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tdefender Logo White">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52477" y="2285901"/>
            <a:ext cx="4487045" cy="2286198"/>
          </a:xfrm>
          <a:prstGeom prst="rect">
            <a:avLst/>
          </a:prstGeom>
        </p:spPr>
      </p:pic>
    </p:spTree>
    <p:extLst>
      <p:ext uri="{BB962C8B-B14F-4D97-AF65-F5344CB8AC3E}">
        <p14:creationId xmlns:p14="http://schemas.microsoft.com/office/powerpoint/2010/main" val="35187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with Avatar">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24586" y="2229021"/>
            <a:ext cx="5714963" cy="2219964"/>
          </a:xfrm>
        </p:spPr>
        <p:txBody>
          <a:bodyPr anchor="ctr"/>
          <a:lstStyle>
            <a:lvl1pPr algn="r">
              <a:defRPr sz="4800" b="1" cap="all" baseline="0">
                <a:solidFill>
                  <a:schemeClr val="bg1"/>
                </a:solidFill>
              </a:defRPr>
            </a:lvl1pPr>
          </a:lstStyle>
          <a:p>
            <a:r>
              <a:rPr lang="en-GB" dirty="0" smtClean="0"/>
              <a:t>click to add a title to your visual support</a:t>
            </a:r>
            <a:endParaRPr lang="en-GB" dirty="0"/>
          </a:p>
        </p:txBody>
      </p:sp>
      <p:sp>
        <p:nvSpPr>
          <p:cNvPr id="4" name="Subtitle 2"/>
          <p:cNvSpPr>
            <a:spLocks noGrp="1"/>
          </p:cNvSpPr>
          <p:nvPr>
            <p:ph type="subTitle" idx="1" hasCustomPrompt="1"/>
          </p:nvPr>
        </p:nvSpPr>
        <p:spPr>
          <a:xfrm>
            <a:off x="5924585" y="4568982"/>
            <a:ext cx="5714963" cy="1079982"/>
          </a:xfrm>
        </p:spPr>
        <p:txBody>
          <a:bodyPr anchor="t">
            <a:noAutofit/>
          </a:bodyPr>
          <a:lstStyle>
            <a:lvl1pPr marL="0" indent="0" algn="r">
              <a:spcBef>
                <a:spcPts val="0"/>
              </a:spcBef>
              <a:buNone/>
              <a:defRPr sz="2400" b="0" kern="1200" cap="none" baseline="0" dirty="0">
                <a:solidFill>
                  <a:schemeClr val="bg1"/>
                </a:solidFill>
                <a:latin typeface="+mn-lt"/>
                <a:ea typeface="Kozuka Gothic Pr6N H" panose="020B0800000000000000" pitchFamily="34" charset="-128"/>
                <a:cs typeface="Arial Narrow" panose="020B0606020202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Click to add Presenter’s Name and Title</a:t>
            </a:r>
            <a:endParaRPr lang="en-GB" dirty="0"/>
          </a:p>
        </p:txBody>
      </p:sp>
      <p:sp>
        <p:nvSpPr>
          <p:cNvPr id="6" name="Freeform 5"/>
          <p:cNvSpPr>
            <a:spLocks noEditPoints="1"/>
          </p:cNvSpPr>
          <p:nvPr userDrawn="1"/>
        </p:nvSpPr>
        <p:spPr bwMode="auto">
          <a:xfrm>
            <a:off x="10835921" y="6433987"/>
            <a:ext cx="719988" cy="114961"/>
          </a:xfrm>
          <a:custGeom>
            <a:avLst/>
            <a:gdLst>
              <a:gd name="T0" fmla="*/ 230 w 562"/>
              <a:gd name="T1" fmla="*/ 85 h 87"/>
              <a:gd name="T2" fmla="*/ 231 w 562"/>
              <a:gd name="T3" fmla="*/ 75 h 87"/>
              <a:gd name="T4" fmla="*/ 214 w 562"/>
              <a:gd name="T5" fmla="*/ 53 h 87"/>
              <a:gd name="T6" fmla="*/ 495 w 562"/>
              <a:gd name="T7" fmla="*/ 31 h 87"/>
              <a:gd name="T8" fmla="*/ 519 w 562"/>
              <a:gd name="T9" fmla="*/ 70 h 87"/>
              <a:gd name="T10" fmla="*/ 520 w 562"/>
              <a:gd name="T11" fmla="*/ 63 h 87"/>
              <a:gd name="T12" fmla="*/ 508 w 562"/>
              <a:gd name="T13" fmla="*/ 53 h 87"/>
              <a:gd name="T14" fmla="*/ 318 w 562"/>
              <a:gd name="T15" fmla="*/ 85 h 87"/>
              <a:gd name="T16" fmla="*/ 319 w 562"/>
              <a:gd name="T17" fmla="*/ 75 h 87"/>
              <a:gd name="T18" fmla="*/ 301 w 562"/>
              <a:gd name="T19" fmla="*/ 53 h 87"/>
              <a:gd name="T20" fmla="*/ 49 w 562"/>
              <a:gd name="T21" fmla="*/ 44 h 87"/>
              <a:gd name="T22" fmla="*/ 11 w 562"/>
              <a:gd name="T23" fmla="*/ 8 h 87"/>
              <a:gd name="T24" fmla="*/ 4 w 562"/>
              <a:gd name="T25" fmla="*/ 12 h 87"/>
              <a:gd name="T26" fmla="*/ 66 w 562"/>
              <a:gd name="T27" fmla="*/ 62 h 87"/>
              <a:gd name="T28" fmla="*/ 46 w 562"/>
              <a:gd name="T29" fmla="*/ 23 h 87"/>
              <a:gd name="T30" fmla="*/ 23 w 562"/>
              <a:gd name="T31" fmla="*/ 39 h 87"/>
              <a:gd name="T32" fmla="*/ 23 w 562"/>
              <a:gd name="T33" fmla="*/ 50 h 87"/>
              <a:gd name="T34" fmla="*/ 91 w 562"/>
              <a:gd name="T35" fmla="*/ 15 h 87"/>
              <a:gd name="T36" fmla="*/ 91 w 562"/>
              <a:gd name="T37" fmla="*/ 15 h 87"/>
              <a:gd name="T38" fmla="*/ 76 w 562"/>
              <a:gd name="T39" fmla="*/ 84 h 87"/>
              <a:gd name="T40" fmla="*/ 70 w 562"/>
              <a:gd name="T41" fmla="*/ 33 h 87"/>
              <a:gd name="T42" fmla="*/ 176 w 562"/>
              <a:gd name="T43" fmla="*/ 8 h 87"/>
              <a:gd name="T44" fmla="*/ 162 w 562"/>
              <a:gd name="T45" fmla="*/ 31 h 87"/>
              <a:gd name="T46" fmla="*/ 181 w 562"/>
              <a:gd name="T47" fmla="*/ 76 h 87"/>
              <a:gd name="T48" fmla="*/ 172 w 562"/>
              <a:gd name="T49" fmla="*/ 5 h 87"/>
              <a:gd name="T50" fmla="*/ 181 w 562"/>
              <a:gd name="T51" fmla="*/ 58 h 87"/>
              <a:gd name="T52" fmla="*/ 441 w 562"/>
              <a:gd name="T53" fmla="*/ 7 h 87"/>
              <a:gd name="T54" fmla="*/ 430 w 562"/>
              <a:gd name="T55" fmla="*/ 31 h 87"/>
              <a:gd name="T56" fmla="*/ 449 w 562"/>
              <a:gd name="T57" fmla="*/ 76 h 87"/>
              <a:gd name="T58" fmla="*/ 439 w 562"/>
              <a:gd name="T59" fmla="*/ 5 h 87"/>
              <a:gd name="T60" fmla="*/ 448 w 562"/>
              <a:gd name="T61" fmla="*/ 58 h 87"/>
              <a:gd name="T62" fmla="*/ 556 w 562"/>
              <a:gd name="T63" fmla="*/ 43 h 87"/>
              <a:gd name="T64" fmla="*/ 529 w 562"/>
              <a:gd name="T65" fmla="*/ 46 h 87"/>
              <a:gd name="T66" fmla="*/ 542 w 562"/>
              <a:gd name="T67" fmla="*/ 32 h 87"/>
              <a:gd name="T68" fmla="*/ 562 w 562"/>
              <a:gd name="T69" fmla="*/ 32 h 87"/>
              <a:gd name="T70" fmla="*/ 276 w 562"/>
              <a:gd name="T71" fmla="*/ 43 h 87"/>
              <a:gd name="T72" fmla="*/ 257 w 562"/>
              <a:gd name="T73" fmla="*/ 38 h 87"/>
              <a:gd name="T74" fmla="*/ 263 w 562"/>
              <a:gd name="T75" fmla="*/ 23 h 87"/>
              <a:gd name="T76" fmla="*/ 276 w 562"/>
              <a:gd name="T77" fmla="*/ 23 h 87"/>
              <a:gd name="T78" fmla="*/ 385 w 562"/>
              <a:gd name="T79" fmla="*/ 84 h 87"/>
              <a:gd name="T80" fmla="*/ 363 w 562"/>
              <a:gd name="T81" fmla="*/ 84 h 87"/>
              <a:gd name="T82" fmla="*/ 341 w 562"/>
              <a:gd name="T83" fmla="*/ 33 h 87"/>
              <a:gd name="T84" fmla="*/ 362 w 562"/>
              <a:gd name="T85" fmla="*/ 32 h 87"/>
              <a:gd name="T86" fmla="*/ 398 w 562"/>
              <a:gd name="T87" fmla="*/ 51 h 87"/>
              <a:gd name="T88" fmla="*/ 105 w 562"/>
              <a:gd name="T89" fmla="*/ 67 h 87"/>
              <a:gd name="T90" fmla="*/ 93 w 562"/>
              <a:gd name="T91" fmla="*/ 33 h 87"/>
              <a:gd name="T92" fmla="*/ 118 w 562"/>
              <a:gd name="T93" fmla="*/ 18 h 87"/>
              <a:gd name="T94" fmla="*/ 118 w 562"/>
              <a:gd name="T95" fmla="*/ 4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2" h="87">
                <a:moveTo>
                  <a:pt x="253" y="59"/>
                </a:moveTo>
                <a:cubicBezTo>
                  <a:pt x="253" y="41"/>
                  <a:pt x="242" y="31"/>
                  <a:pt x="228" y="31"/>
                </a:cubicBezTo>
                <a:cubicBezTo>
                  <a:pt x="212" y="31"/>
                  <a:pt x="201" y="42"/>
                  <a:pt x="201" y="58"/>
                </a:cubicBezTo>
                <a:cubicBezTo>
                  <a:pt x="201" y="74"/>
                  <a:pt x="213" y="85"/>
                  <a:pt x="230" y="85"/>
                </a:cubicBezTo>
                <a:cubicBezTo>
                  <a:pt x="235" y="85"/>
                  <a:pt x="240" y="84"/>
                  <a:pt x="244" y="83"/>
                </a:cubicBezTo>
                <a:cubicBezTo>
                  <a:pt x="251" y="70"/>
                  <a:pt x="251" y="70"/>
                  <a:pt x="251" y="70"/>
                </a:cubicBezTo>
                <a:cubicBezTo>
                  <a:pt x="250" y="70"/>
                  <a:pt x="250" y="70"/>
                  <a:pt x="250" y="70"/>
                </a:cubicBezTo>
                <a:cubicBezTo>
                  <a:pt x="244" y="73"/>
                  <a:pt x="237" y="75"/>
                  <a:pt x="231" y="75"/>
                </a:cubicBezTo>
                <a:cubicBezTo>
                  <a:pt x="222" y="75"/>
                  <a:pt x="214" y="70"/>
                  <a:pt x="214" y="63"/>
                </a:cubicBezTo>
                <a:cubicBezTo>
                  <a:pt x="253" y="63"/>
                  <a:pt x="253" y="63"/>
                  <a:pt x="253" y="63"/>
                </a:cubicBezTo>
                <a:lnTo>
                  <a:pt x="253" y="59"/>
                </a:lnTo>
                <a:close/>
                <a:moveTo>
                  <a:pt x="214" y="53"/>
                </a:moveTo>
                <a:cubicBezTo>
                  <a:pt x="215" y="46"/>
                  <a:pt x="219" y="41"/>
                  <a:pt x="227" y="41"/>
                </a:cubicBezTo>
                <a:cubicBezTo>
                  <a:pt x="235" y="41"/>
                  <a:pt x="240" y="46"/>
                  <a:pt x="240" y="53"/>
                </a:cubicBezTo>
                <a:lnTo>
                  <a:pt x="214" y="53"/>
                </a:lnTo>
                <a:close/>
                <a:moveTo>
                  <a:pt x="495" y="31"/>
                </a:moveTo>
                <a:cubicBezTo>
                  <a:pt x="480" y="31"/>
                  <a:pt x="468" y="42"/>
                  <a:pt x="468" y="58"/>
                </a:cubicBezTo>
                <a:cubicBezTo>
                  <a:pt x="468" y="74"/>
                  <a:pt x="480" y="85"/>
                  <a:pt x="497" y="85"/>
                </a:cubicBezTo>
                <a:cubicBezTo>
                  <a:pt x="503" y="85"/>
                  <a:pt x="507" y="84"/>
                  <a:pt x="511" y="83"/>
                </a:cubicBezTo>
                <a:cubicBezTo>
                  <a:pt x="519" y="70"/>
                  <a:pt x="519" y="70"/>
                  <a:pt x="519" y="70"/>
                </a:cubicBezTo>
                <a:cubicBezTo>
                  <a:pt x="518" y="70"/>
                  <a:pt x="518" y="70"/>
                  <a:pt x="518" y="70"/>
                </a:cubicBezTo>
                <a:cubicBezTo>
                  <a:pt x="511" y="73"/>
                  <a:pt x="505" y="75"/>
                  <a:pt x="499" y="75"/>
                </a:cubicBezTo>
                <a:cubicBezTo>
                  <a:pt x="490" y="75"/>
                  <a:pt x="482" y="70"/>
                  <a:pt x="481" y="63"/>
                </a:cubicBezTo>
                <a:cubicBezTo>
                  <a:pt x="520" y="63"/>
                  <a:pt x="520" y="63"/>
                  <a:pt x="520" y="63"/>
                </a:cubicBezTo>
                <a:cubicBezTo>
                  <a:pt x="522" y="43"/>
                  <a:pt x="511" y="31"/>
                  <a:pt x="495" y="31"/>
                </a:cubicBezTo>
                <a:close/>
                <a:moveTo>
                  <a:pt x="481" y="53"/>
                </a:moveTo>
                <a:cubicBezTo>
                  <a:pt x="482" y="46"/>
                  <a:pt x="487" y="41"/>
                  <a:pt x="495" y="41"/>
                </a:cubicBezTo>
                <a:cubicBezTo>
                  <a:pt x="503" y="41"/>
                  <a:pt x="508" y="46"/>
                  <a:pt x="508" y="53"/>
                </a:cubicBezTo>
                <a:lnTo>
                  <a:pt x="481" y="53"/>
                </a:lnTo>
                <a:close/>
                <a:moveTo>
                  <a:pt x="315" y="31"/>
                </a:moveTo>
                <a:cubicBezTo>
                  <a:pt x="300" y="31"/>
                  <a:pt x="288" y="42"/>
                  <a:pt x="288" y="58"/>
                </a:cubicBezTo>
                <a:cubicBezTo>
                  <a:pt x="288" y="74"/>
                  <a:pt x="300" y="85"/>
                  <a:pt x="318" y="85"/>
                </a:cubicBezTo>
                <a:cubicBezTo>
                  <a:pt x="323" y="85"/>
                  <a:pt x="327" y="84"/>
                  <a:pt x="331" y="83"/>
                </a:cubicBezTo>
                <a:cubicBezTo>
                  <a:pt x="339" y="70"/>
                  <a:pt x="339" y="70"/>
                  <a:pt x="339" y="70"/>
                </a:cubicBezTo>
                <a:cubicBezTo>
                  <a:pt x="338" y="70"/>
                  <a:pt x="338" y="70"/>
                  <a:pt x="338" y="70"/>
                </a:cubicBezTo>
                <a:cubicBezTo>
                  <a:pt x="331" y="73"/>
                  <a:pt x="325" y="75"/>
                  <a:pt x="319" y="75"/>
                </a:cubicBezTo>
                <a:cubicBezTo>
                  <a:pt x="310" y="75"/>
                  <a:pt x="302" y="70"/>
                  <a:pt x="301" y="63"/>
                </a:cubicBezTo>
                <a:cubicBezTo>
                  <a:pt x="341" y="63"/>
                  <a:pt x="341" y="63"/>
                  <a:pt x="341" y="63"/>
                </a:cubicBezTo>
                <a:cubicBezTo>
                  <a:pt x="342" y="43"/>
                  <a:pt x="331" y="31"/>
                  <a:pt x="315" y="31"/>
                </a:cubicBezTo>
                <a:close/>
                <a:moveTo>
                  <a:pt x="301" y="53"/>
                </a:moveTo>
                <a:cubicBezTo>
                  <a:pt x="302" y="46"/>
                  <a:pt x="307" y="41"/>
                  <a:pt x="315" y="41"/>
                </a:cubicBezTo>
                <a:cubicBezTo>
                  <a:pt x="323" y="41"/>
                  <a:pt x="328" y="46"/>
                  <a:pt x="328" y="53"/>
                </a:cubicBezTo>
                <a:lnTo>
                  <a:pt x="301" y="53"/>
                </a:lnTo>
                <a:close/>
                <a:moveTo>
                  <a:pt x="49" y="44"/>
                </a:moveTo>
                <a:cubicBezTo>
                  <a:pt x="49" y="44"/>
                  <a:pt x="49" y="44"/>
                  <a:pt x="49" y="44"/>
                </a:cubicBezTo>
                <a:cubicBezTo>
                  <a:pt x="57" y="41"/>
                  <a:pt x="62" y="36"/>
                  <a:pt x="62" y="27"/>
                </a:cubicBezTo>
                <a:cubicBezTo>
                  <a:pt x="62" y="13"/>
                  <a:pt x="51" y="8"/>
                  <a:pt x="39" y="8"/>
                </a:cubicBezTo>
                <a:cubicBezTo>
                  <a:pt x="11" y="8"/>
                  <a:pt x="11" y="8"/>
                  <a:pt x="11" y="8"/>
                </a:cubicBezTo>
                <a:cubicBezTo>
                  <a:pt x="11" y="8"/>
                  <a:pt x="11" y="8"/>
                  <a:pt x="11" y="8"/>
                </a:cubicBezTo>
                <a:cubicBezTo>
                  <a:pt x="0" y="8"/>
                  <a:pt x="0" y="8"/>
                  <a:pt x="0" y="8"/>
                </a:cubicBezTo>
                <a:cubicBezTo>
                  <a:pt x="0" y="9"/>
                  <a:pt x="0" y="9"/>
                  <a:pt x="0" y="9"/>
                </a:cubicBezTo>
                <a:cubicBezTo>
                  <a:pt x="4" y="12"/>
                  <a:pt x="4" y="12"/>
                  <a:pt x="4" y="12"/>
                </a:cubicBezTo>
                <a:cubicBezTo>
                  <a:pt x="9" y="16"/>
                  <a:pt x="9" y="17"/>
                  <a:pt x="9" y="20"/>
                </a:cubicBezTo>
                <a:cubicBezTo>
                  <a:pt x="9" y="84"/>
                  <a:pt x="9" y="84"/>
                  <a:pt x="9" y="84"/>
                </a:cubicBezTo>
                <a:cubicBezTo>
                  <a:pt x="37" y="84"/>
                  <a:pt x="37" y="84"/>
                  <a:pt x="37" y="84"/>
                </a:cubicBezTo>
                <a:cubicBezTo>
                  <a:pt x="51" y="84"/>
                  <a:pt x="66" y="79"/>
                  <a:pt x="66" y="62"/>
                </a:cubicBezTo>
                <a:cubicBezTo>
                  <a:pt x="66" y="53"/>
                  <a:pt x="59" y="45"/>
                  <a:pt x="49" y="44"/>
                </a:cubicBezTo>
                <a:close/>
                <a:moveTo>
                  <a:pt x="23" y="20"/>
                </a:moveTo>
                <a:cubicBezTo>
                  <a:pt x="34" y="20"/>
                  <a:pt x="34" y="20"/>
                  <a:pt x="34" y="20"/>
                </a:cubicBezTo>
                <a:cubicBezTo>
                  <a:pt x="42" y="20"/>
                  <a:pt x="44" y="21"/>
                  <a:pt x="46" y="23"/>
                </a:cubicBezTo>
                <a:cubicBezTo>
                  <a:pt x="48" y="24"/>
                  <a:pt x="49" y="27"/>
                  <a:pt x="49" y="29"/>
                </a:cubicBezTo>
                <a:cubicBezTo>
                  <a:pt x="49" y="32"/>
                  <a:pt x="48" y="34"/>
                  <a:pt x="46" y="36"/>
                </a:cubicBezTo>
                <a:cubicBezTo>
                  <a:pt x="44" y="38"/>
                  <a:pt x="41" y="39"/>
                  <a:pt x="35" y="39"/>
                </a:cubicBezTo>
                <a:cubicBezTo>
                  <a:pt x="23" y="39"/>
                  <a:pt x="23" y="39"/>
                  <a:pt x="23" y="39"/>
                </a:cubicBezTo>
                <a:lnTo>
                  <a:pt x="23" y="20"/>
                </a:lnTo>
                <a:close/>
                <a:moveTo>
                  <a:pt x="35" y="72"/>
                </a:moveTo>
                <a:cubicBezTo>
                  <a:pt x="23" y="72"/>
                  <a:pt x="23" y="72"/>
                  <a:pt x="23" y="72"/>
                </a:cubicBezTo>
                <a:cubicBezTo>
                  <a:pt x="23" y="50"/>
                  <a:pt x="23" y="50"/>
                  <a:pt x="23" y="50"/>
                </a:cubicBezTo>
                <a:cubicBezTo>
                  <a:pt x="36" y="50"/>
                  <a:pt x="36" y="50"/>
                  <a:pt x="36" y="50"/>
                </a:cubicBezTo>
                <a:cubicBezTo>
                  <a:pt x="47" y="50"/>
                  <a:pt x="52" y="53"/>
                  <a:pt x="52" y="61"/>
                </a:cubicBezTo>
                <a:cubicBezTo>
                  <a:pt x="52" y="71"/>
                  <a:pt x="42" y="72"/>
                  <a:pt x="35" y="72"/>
                </a:cubicBezTo>
                <a:close/>
                <a:moveTo>
                  <a:pt x="91" y="15"/>
                </a:moveTo>
                <a:cubicBezTo>
                  <a:pt x="91" y="19"/>
                  <a:pt x="87" y="23"/>
                  <a:pt x="83" y="23"/>
                </a:cubicBezTo>
                <a:cubicBezTo>
                  <a:pt x="78" y="23"/>
                  <a:pt x="75" y="19"/>
                  <a:pt x="75" y="15"/>
                </a:cubicBezTo>
                <a:cubicBezTo>
                  <a:pt x="75" y="11"/>
                  <a:pt x="78" y="7"/>
                  <a:pt x="83" y="7"/>
                </a:cubicBezTo>
                <a:cubicBezTo>
                  <a:pt x="87" y="7"/>
                  <a:pt x="91" y="11"/>
                  <a:pt x="91" y="15"/>
                </a:cubicBezTo>
                <a:close/>
                <a:moveTo>
                  <a:pt x="70" y="32"/>
                </a:moveTo>
                <a:cubicBezTo>
                  <a:pt x="89" y="32"/>
                  <a:pt x="89" y="32"/>
                  <a:pt x="89" y="32"/>
                </a:cubicBezTo>
                <a:cubicBezTo>
                  <a:pt x="89" y="84"/>
                  <a:pt x="89" y="84"/>
                  <a:pt x="89" y="84"/>
                </a:cubicBezTo>
                <a:cubicBezTo>
                  <a:pt x="76" y="84"/>
                  <a:pt x="76" y="84"/>
                  <a:pt x="76" y="84"/>
                </a:cubicBezTo>
                <a:cubicBezTo>
                  <a:pt x="76" y="43"/>
                  <a:pt x="76" y="43"/>
                  <a:pt x="76" y="43"/>
                </a:cubicBezTo>
                <a:cubicBezTo>
                  <a:pt x="76" y="43"/>
                  <a:pt x="76" y="43"/>
                  <a:pt x="76" y="43"/>
                </a:cubicBezTo>
                <a:cubicBezTo>
                  <a:pt x="76" y="39"/>
                  <a:pt x="76" y="38"/>
                  <a:pt x="72" y="35"/>
                </a:cubicBezTo>
                <a:cubicBezTo>
                  <a:pt x="70" y="33"/>
                  <a:pt x="70" y="33"/>
                  <a:pt x="70" y="33"/>
                </a:cubicBezTo>
                <a:lnTo>
                  <a:pt x="70" y="32"/>
                </a:lnTo>
                <a:close/>
                <a:moveTo>
                  <a:pt x="172" y="5"/>
                </a:moveTo>
                <a:cubicBezTo>
                  <a:pt x="172" y="6"/>
                  <a:pt x="172" y="6"/>
                  <a:pt x="172" y="6"/>
                </a:cubicBezTo>
                <a:cubicBezTo>
                  <a:pt x="176" y="8"/>
                  <a:pt x="176" y="8"/>
                  <a:pt x="176" y="8"/>
                </a:cubicBezTo>
                <a:cubicBezTo>
                  <a:pt x="180" y="11"/>
                  <a:pt x="180" y="12"/>
                  <a:pt x="180" y="15"/>
                </a:cubicBezTo>
                <a:cubicBezTo>
                  <a:pt x="180" y="39"/>
                  <a:pt x="180" y="39"/>
                  <a:pt x="180" y="39"/>
                </a:cubicBezTo>
                <a:cubicBezTo>
                  <a:pt x="180" y="39"/>
                  <a:pt x="180" y="39"/>
                  <a:pt x="180" y="39"/>
                </a:cubicBezTo>
                <a:cubicBezTo>
                  <a:pt x="177" y="36"/>
                  <a:pt x="172" y="31"/>
                  <a:pt x="162" y="31"/>
                </a:cubicBezTo>
                <a:cubicBezTo>
                  <a:pt x="148" y="31"/>
                  <a:pt x="138" y="43"/>
                  <a:pt x="138" y="58"/>
                </a:cubicBezTo>
                <a:cubicBezTo>
                  <a:pt x="138" y="73"/>
                  <a:pt x="147" y="85"/>
                  <a:pt x="163" y="85"/>
                </a:cubicBezTo>
                <a:cubicBezTo>
                  <a:pt x="170" y="85"/>
                  <a:pt x="177" y="82"/>
                  <a:pt x="181" y="76"/>
                </a:cubicBezTo>
                <a:cubicBezTo>
                  <a:pt x="181" y="76"/>
                  <a:pt x="181" y="76"/>
                  <a:pt x="181" y="76"/>
                </a:cubicBezTo>
                <a:cubicBezTo>
                  <a:pt x="182" y="84"/>
                  <a:pt x="182" y="84"/>
                  <a:pt x="182" y="84"/>
                </a:cubicBezTo>
                <a:cubicBezTo>
                  <a:pt x="193" y="84"/>
                  <a:pt x="193" y="84"/>
                  <a:pt x="193" y="84"/>
                </a:cubicBezTo>
                <a:cubicBezTo>
                  <a:pt x="193" y="5"/>
                  <a:pt x="193" y="5"/>
                  <a:pt x="193" y="5"/>
                </a:cubicBezTo>
                <a:lnTo>
                  <a:pt x="172" y="5"/>
                </a:lnTo>
                <a:close/>
                <a:moveTo>
                  <a:pt x="166" y="74"/>
                </a:moveTo>
                <a:cubicBezTo>
                  <a:pt x="156" y="74"/>
                  <a:pt x="150" y="66"/>
                  <a:pt x="150" y="58"/>
                </a:cubicBezTo>
                <a:cubicBezTo>
                  <a:pt x="150" y="50"/>
                  <a:pt x="156" y="43"/>
                  <a:pt x="166" y="43"/>
                </a:cubicBezTo>
                <a:cubicBezTo>
                  <a:pt x="175" y="43"/>
                  <a:pt x="181" y="50"/>
                  <a:pt x="181" y="58"/>
                </a:cubicBezTo>
                <a:cubicBezTo>
                  <a:pt x="181" y="66"/>
                  <a:pt x="175" y="74"/>
                  <a:pt x="166" y="74"/>
                </a:cubicBezTo>
                <a:close/>
                <a:moveTo>
                  <a:pt x="439" y="5"/>
                </a:moveTo>
                <a:cubicBezTo>
                  <a:pt x="439" y="6"/>
                  <a:pt x="439" y="6"/>
                  <a:pt x="439" y="6"/>
                </a:cubicBezTo>
                <a:cubicBezTo>
                  <a:pt x="441" y="7"/>
                  <a:pt x="441" y="7"/>
                  <a:pt x="441" y="7"/>
                </a:cubicBezTo>
                <a:cubicBezTo>
                  <a:pt x="447" y="11"/>
                  <a:pt x="448" y="12"/>
                  <a:pt x="448" y="19"/>
                </a:cubicBezTo>
                <a:cubicBezTo>
                  <a:pt x="448" y="39"/>
                  <a:pt x="448" y="39"/>
                  <a:pt x="448" y="39"/>
                </a:cubicBezTo>
                <a:cubicBezTo>
                  <a:pt x="448" y="39"/>
                  <a:pt x="448" y="39"/>
                  <a:pt x="448" y="39"/>
                </a:cubicBezTo>
                <a:cubicBezTo>
                  <a:pt x="445" y="36"/>
                  <a:pt x="440" y="31"/>
                  <a:pt x="430" y="31"/>
                </a:cubicBezTo>
                <a:cubicBezTo>
                  <a:pt x="415" y="31"/>
                  <a:pt x="405" y="43"/>
                  <a:pt x="405" y="58"/>
                </a:cubicBezTo>
                <a:cubicBezTo>
                  <a:pt x="405" y="73"/>
                  <a:pt x="415" y="85"/>
                  <a:pt x="431" y="85"/>
                </a:cubicBezTo>
                <a:cubicBezTo>
                  <a:pt x="438" y="85"/>
                  <a:pt x="445" y="82"/>
                  <a:pt x="448" y="76"/>
                </a:cubicBezTo>
                <a:cubicBezTo>
                  <a:pt x="449" y="76"/>
                  <a:pt x="449" y="76"/>
                  <a:pt x="449" y="76"/>
                </a:cubicBezTo>
                <a:cubicBezTo>
                  <a:pt x="450" y="84"/>
                  <a:pt x="450" y="84"/>
                  <a:pt x="450" y="84"/>
                </a:cubicBezTo>
                <a:cubicBezTo>
                  <a:pt x="461" y="84"/>
                  <a:pt x="461" y="84"/>
                  <a:pt x="461" y="84"/>
                </a:cubicBezTo>
                <a:cubicBezTo>
                  <a:pt x="461" y="5"/>
                  <a:pt x="461" y="5"/>
                  <a:pt x="461" y="5"/>
                </a:cubicBezTo>
                <a:lnTo>
                  <a:pt x="439" y="5"/>
                </a:lnTo>
                <a:close/>
                <a:moveTo>
                  <a:pt x="433" y="74"/>
                </a:moveTo>
                <a:cubicBezTo>
                  <a:pt x="424" y="74"/>
                  <a:pt x="418" y="66"/>
                  <a:pt x="418" y="58"/>
                </a:cubicBezTo>
                <a:cubicBezTo>
                  <a:pt x="418" y="50"/>
                  <a:pt x="424" y="43"/>
                  <a:pt x="433" y="43"/>
                </a:cubicBezTo>
                <a:cubicBezTo>
                  <a:pt x="443" y="43"/>
                  <a:pt x="448" y="50"/>
                  <a:pt x="448" y="58"/>
                </a:cubicBezTo>
                <a:cubicBezTo>
                  <a:pt x="448" y="66"/>
                  <a:pt x="443" y="74"/>
                  <a:pt x="433" y="74"/>
                </a:cubicBezTo>
                <a:close/>
                <a:moveTo>
                  <a:pt x="562" y="32"/>
                </a:moveTo>
                <a:cubicBezTo>
                  <a:pt x="562" y="44"/>
                  <a:pt x="562" y="44"/>
                  <a:pt x="562" y="44"/>
                </a:cubicBezTo>
                <a:cubicBezTo>
                  <a:pt x="560" y="44"/>
                  <a:pt x="558" y="43"/>
                  <a:pt x="556" y="43"/>
                </a:cubicBezTo>
                <a:cubicBezTo>
                  <a:pt x="543" y="43"/>
                  <a:pt x="542" y="54"/>
                  <a:pt x="542" y="56"/>
                </a:cubicBezTo>
                <a:cubicBezTo>
                  <a:pt x="542" y="84"/>
                  <a:pt x="542" y="84"/>
                  <a:pt x="542" y="84"/>
                </a:cubicBezTo>
                <a:cubicBezTo>
                  <a:pt x="529" y="84"/>
                  <a:pt x="529" y="84"/>
                  <a:pt x="529" y="84"/>
                </a:cubicBezTo>
                <a:cubicBezTo>
                  <a:pt x="529" y="46"/>
                  <a:pt x="529" y="46"/>
                  <a:pt x="529" y="46"/>
                </a:cubicBezTo>
                <a:cubicBezTo>
                  <a:pt x="529" y="39"/>
                  <a:pt x="528" y="38"/>
                  <a:pt x="523" y="35"/>
                </a:cubicBezTo>
                <a:cubicBezTo>
                  <a:pt x="520" y="33"/>
                  <a:pt x="520" y="33"/>
                  <a:pt x="520" y="33"/>
                </a:cubicBezTo>
                <a:cubicBezTo>
                  <a:pt x="520" y="32"/>
                  <a:pt x="520" y="32"/>
                  <a:pt x="520" y="32"/>
                </a:cubicBezTo>
                <a:cubicBezTo>
                  <a:pt x="542" y="32"/>
                  <a:pt x="542" y="32"/>
                  <a:pt x="542" y="32"/>
                </a:cubicBezTo>
                <a:cubicBezTo>
                  <a:pt x="542" y="41"/>
                  <a:pt x="542" y="41"/>
                  <a:pt x="542" y="41"/>
                </a:cubicBezTo>
                <a:cubicBezTo>
                  <a:pt x="542" y="41"/>
                  <a:pt x="542" y="41"/>
                  <a:pt x="542" y="41"/>
                </a:cubicBezTo>
                <a:cubicBezTo>
                  <a:pt x="545" y="35"/>
                  <a:pt x="550" y="31"/>
                  <a:pt x="557" y="31"/>
                </a:cubicBezTo>
                <a:cubicBezTo>
                  <a:pt x="559" y="31"/>
                  <a:pt x="560" y="31"/>
                  <a:pt x="562" y="32"/>
                </a:cubicBezTo>
                <a:close/>
                <a:moveTo>
                  <a:pt x="276" y="32"/>
                </a:moveTo>
                <a:cubicBezTo>
                  <a:pt x="288" y="32"/>
                  <a:pt x="288" y="32"/>
                  <a:pt x="288" y="32"/>
                </a:cubicBezTo>
                <a:cubicBezTo>
                  <a:pt x="288" y="43"/>
                  <a:pt x="288" y="43"/>
                  <a:pt x="288" y="43"/>
                </a:cubicBezTo>
                <a:cubicBezTo>
                  <a:pt x="276" y="43"/>
                  <a:pt x="276" y="43"/>
                  <a:pt x="276" y="43"/>
                </a:cubicBezTo>
                <a:cubicBezTo>
                  <a:pt x="276" y="84"/>
                  <a:pt x="276" y="84"/>
                  <a:pt x="276" y="84"/>
                </a:cubicBezTo>
                <a:cubicBezTo>
                  <a:pt x="263" y="84"/>
                  <a:pt x="263" y="84"/>
                  <a:pt x="263" y="84"/>
                </a:cubicBezTo>
                <a:cubicBezTo>
                  <a:pt x="263" y="48"/>
                  <a:pt x="263" y="48"/>
                  <a:pt x="263" y="48"/>
                </a:cubicBezTo>
                <a:cubicBezTo>
                  <a:pt x="263" y="43"/>
                  <a:pt x="262" y="42"/>
                  <a:pt x="257" y="38"/>
                </a:cubicBezTo>
                <a:cubicBezTo>
                  <a:pt x="250" y="33"/>
                  <a:pt x="250" y="33"/>
                  <a:pt x="250" y="33"/>
                </a:cubicBezTo>
                <a:cubicBezTo>
                  <a:pt x="250" y="32"/>
                  <a:pt x="250" y="32"/>
                  <a:pt x="250" y="32"/>
                </a:cubicBezTo>
                <a:cubicBezTo>
                  <a:pt x="263" y="32"/>
                  <a:pt x="263" y="32"/>
                  <a:pt x="263" y="32"/>
                </a:cubicBezTo>
                <a:cubicBezTo>
                  <a:pt x="263" y="23"/>
                  <a:pt x="263" y="23"/>
                  <a:pt x="263" y="23"/>
                </a:cubicBezTo>
                <a:cubicBezTo>
                  <a:pt x="263" y="9"/>
                  <a:pt x="272" y="0"/>
                  <a:pt x="292" y="4"/>
                </a:cubicBezTo>
                <a:cubicBezTo>
                  <a:pt x="295" y="15"/>
                  <a:pt x="295" y="15"/>
                  <a:pt x="295" y="15"/>
                </a:cubicBezTo>
                <a:cubicBezTo>
                  <a:pt x="294" y="15"/>
                  <a:pt x="294" y="15"/>
                  <a:pt x="294" y="15"/>
                </a:cubicBezTo>
                <a:cubicBezTo>
                  <a:pt x="284" y="11"/>
                  <a:pt x="276" y="14"/>
                  <a:pt x="276" y="23"/>
                </a:cubicBezTo>
                <a:lnTo>
                  <a:pt x="276" y="32"/>
                </a:lnTo>
                <a:close/>
                <a:moveTo>
                  <a:pt x="398" y="51"/>
                </a:moveTo>
                <a:cubicBezTo>
                  <a:pt x="398" y="84"/>
                  <a:pt x="398" y="84"/>
                  <a:pt x="398" y="84"/>
                </a:cubicBezTo>
                <a:cubicBezTo>
                  <a:pt x="385" y="84"/>
                  <a:pt x="385" y="84"/>
                  <a:pt x="385" y="84"/>
                </a:cubicBezTo>
                <a:cubicBezTo>
                  <a:pt x="385" y="55"/>
                  <a:pt x="385" y="55"/>
                  <a:pt x="385" y="55"/>
                </a:cubicBezTo>
                <a:cubicBezTo>
                  <a:pt x="385" y="50"/>
                  <a:pt x="384" y="43"/>
                  <a:pt x="375" y="43"/>
                </a:cubicBezTo>
                <a:cubicBezTo>
                  <a:pt x="366" y="43"/>
                  <a:pt x="363" y="49"/>
                  <a:pt x="363" y="56"/>
                </a:cubicBezTo>
                <a:cubicBezTo>
                  <a:pt x="363" y="84"/>
                  <a:pt x="363" y="84"/>
                  <a:pt x="363" y="84"/>
                </a:cubicBezTo>
                <a:cubicBezTo>
                  <a:pt x="350" y="84"/>
                  <a:pt x="350" y="84"/>
                  <a:pt x="350" y="84"/>
                </a:cubicBezTo>
                <a:cubicBezTo>
                  <a:pt x="350" y="46"/>
                  <a:pt x="350" y="46"/>
                  <a:pt x="350" y="46"/>
                </a:cubicBezTo>
                <a:cubicBezTo>
                  <a:pt x="350" y="39"/>
                  <a:pt x="350" y="38"/>
                  <a:pt x="344" y="35"/>
                </a:cubicBezTo>
                <a:cubicBezTo>
                  <a:pt x="341" y="33"/>
                  <a:pt x="341" y="33"/>
                  <a:pt x="341" y="33"/>
                </a:cubicBezTo>
                <a:cubicBezTo>
                  <a:pt x="341" y="32"/>
                  <a:pt x="341" y="32"/>
                  <a:pt x="341" y="32"/>
                </a:cubicBezTo>
                <a:cubicBezTo>
                  <a:pt x="351" y="32"/>
                  <a:pt x="351" y="32"/>
                  <a:pt x="351" y="32"/>
                </a:cubicBezTo>
                <a:cubicBezTo>
                  <a:pt x="351" y="32"/>
                  <a:pt x="351" y="32"/>
                  <a:pt x="351" y="32"/>
                </a:cubicBezTo>
                <a:cubicBezTo>
                  <a:pt x="362" y="32"/>
                  <a:pt x="362" y="32"/>
                  <a:pt x="362" y="32"/>
                </a:cubicBezTo>
                <a:cubicBezTo>
                  <a:pt x="362" y="40"/>
                  <a:pt x="362" y="40"/>
                  <a:pt x="362" y="40"/>
                </a:cubicBezTo>
                <a:cubicBezTo>
                  <a:pt x="362" y="40"/>
                  <a:pt x="362" y="40"/>
                  <a:pt x="362" y="40"/>
                </a:cubicBezTo>
                <a:cubicBezTo>
                  <a:pt x="367" y="34"/>
                  <a:pt x="373" y="31"/>
                  <a:pt x="379" y="31"/>
                </a:cubicBezTo>
                <a:cubicBezTo>
                  <a:pt x="391" y="31"/>
                  <a:pt x="398" y="39"/>
                  <a:pt x="398" y="51"/>
                </a:cubicBezTo>
                <a:close/>
                <a:moveTo>
                  <a:pt x="134" y="74"/>
                </a:moveTo>
                <a:cubicBezTo>
                  <a:pt x="134" y="74"/>
                  <a:pt x="134" y="74"/>
                  <a:pt x="134" y="74"/>
                </a:cubicBezTo>
                <a:cubicBezTo>
                  <a:pt x="128" y="84"/>
                  <a:pt x="128" y="84"/>
                  <a:pt x="128" y="84"/>
                </a:cubicBezTo>
                <a:cubicBezTo>
                  <a:pt x="117" y="87"/>
                  <a:pt x="105" y="84"/>
                  <a:pt x="105" y="67"/>
                </a:cubicBezTo>
                <a:cubicBezTo>
                  <a:pt x="105" y="43"/>
                  <a:pt x="105" y="43"/>
                  <a:pt x="105" y="43"/>
                </a:cubicBezTo>
                <a:cubicBezTo>
                  <a:pt x="105" y="46"/>
                  <a:pt x="105" y="46"/>
                  <a:pt x="105" y="46"/>
                </a:cubicBezTo>
                <a:cubicBezTo>
                  <a:pt x="105" y="43"/>
                  <a:pt x="105" y="43"/>
                  <a:pt x="98" y="37"/>
                </a:cubicBezTo>
                <a:cubicBezTo>
                  <a:pt x="93" y="33"/>
                  <a:pt x="93" y="33"/>
                  <a:pt x="93" y="33"/>
                </a:cubicBezTo>
                <a:cubicBezTo>
                  <a:pt x="93" y="32"/>
                  <a:pt x="93" y="32"/>
                  <a:pt x="93" y="32"/>
                </a:cubicBezTo>
                <a:cubicBezTo>
                  <a:pt x="105" y="32"/>
                  <a:pt x="105" y="32"/>
                  <a:pt x="105" y="32"/>
                </a:cubicBezTo>
                <a:cubicBezTo>
                  <a:pt x="110" y="18"/>
                  <a:pt x="110" y="18"/>
                  <a:pt x="110" y="18"/>
                </a:cubicBezTo>
                <a:cubicBezTo>
                  <a:pt x="118" y="18"/>
                  <a:pt x="118" y="18"/>
                  <a:pt x="118" y="18"/>
                </a:cubicBezTo>
                <a:cubicBezTo>
                  <a:pt x="118" y="32"/>
                  <a:pt x="118" y="32"/>
                  <a:pt x="118" y="32"/>
                </a:cubicBezTo>
                <a:cubicBezTo>
                  <a:pt x="132" y="32"/>
                  <a:pt x="132" y="32"/>
                  <a:pt x="132" y="32"/>
                </a:cubicBezTo>
                <a:cubicBezTo>
                  <a:pt x="132" y="43"/>
                  <a:pt x="132" y="43"/>
                  <a:pt x="132" y="43"/>
                </a:cubicBezTo>
                <a:cubicBezTo>
                  <a:pt x="118" y="43"/>
                  <a:pt x="118" y="43"/>
                  <a:pt x="118" y="43"/>
                </a:cubicBezTo>
                <a:cubicBezTo>
                  <a:pt x="118" y="67"/>
                  <a:pt x="118" y="67"/>
                  <a:pt x="118" y="67"/>
                </a:cubicBezTo>
                <a:cubicBezTo>
                  <a:pt x="118" y="76"/>
                  <a:pt x="125" y="76"/>
                  <a:pt x="134" y="7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GB">
              <a:solidFill>
                <a:schemeClr val="bg2"/>
              </a:solidFill>
            </a:endParaRPr>
          </a:p>
        </p:txBody>
      </p:sp>
    </p:spTree>
    <p:extLst>
      <p:ext uri="{BB962C8B-B14F-4D97-AF65-F5344CB8AC3E}">
        <p14:creationId xmlns:p14="http://schemas.microsoft.com/office/powerpoint/2010/main" val="109459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with Section Titles">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cstate="print">
            <a:extLst>
              <a:ext uri="{28A0092B-C50C-407E-A947-70E740481C1C}">
                <a14:useLocalDpi xmlns:a14="http://schemas.microsoft.com/office/drawing/2010/main" val="0"/>
              </a:ext>
            </a:extLst>
          </a:blip>
          <a:srcRect l="-2"/>
          <a:stretch/>
        </p:blipFill>
        <p:spPr>
          <a:xfrm>
            <a:off x="7379877" y="0"/>
            <a:ext cx="4812123" cy="6807058"/>
          </a:xfrm>
          <a:prstGeom prst="rect">
            <a:avLst/>
          </a:prstGeom>
        </p:spPr>
      </p:pic>
      <p:sp>
        <p:nvSpPr>
          <p:cNvPr id="2" name="Title 1"/>
          <p:cNvSpPr>
            <a:spLocks noGrp="1"/>
          </p:cNvSpPr>
          <p:nvPr>
            <p:ph type="title" hasCustomPrompt="1"/>
          </p:nvPr>
        </p:nvSpPr>
        <p:spPr>
          <a:xfrm>
            <a:off x="552451" y="547688"/>
            <a:ext cx="7583487" cy="721348"/>
          </a:xfrm>
        </p:spPr>
        <p:txBody>
          <a:bodyPr/>
          <a:lstStyle>
            <a:lvl1pPr>
              <a:defRPr b="0"/>
            </a:lvl1pPr>
          </a:lstStyle>
          <a:p>
            <a:r>
              <a:rPr lang="en-US" dirty="0" smtClean="0"/>
              <a:t>Click to add title</a:t>
            </a:r>
            <a:endParaRPr lang="en-US" dirty="0"/>
          </a:p>
        </p:txBody>
      </p:sp>
      <p:sp>
        <p:nvSpPr>
          <p:cNvPr id="6" name="Text Placeholder 5"/>
          <p:cNvSpPr>
            <a:spLocks noGrp="1"/>
          </p:cNvSpPr>
          <p:nvPr>
            <p:ph type="body" sz="quarter" idx="11" hasCustomPrompt="1"/>
          </p:nvPr>
        </p:nvSpPr>
        <p:spPr>
          <a:xfrm>
            <a:off x="2099710" y="1449033"/>
            <a:ext cx="8783496" cy="514696"/>
          </a:xfrm>
        </p:spPr>
        <p:txBody>
          <a:bodyPr anchor="ctr">
            <a:noAutofit/>
          </a:bodyPr>
          <a:lstStyle>
            <a:lvl1pPr>
              <a:defRPr sz="2400"/>
            </a:lvl1pPr>
          </a:lstStyle>
          <a:p>
            <a:pPr lvl="0"/>
            <a:r>
              <a:rPr lang="en-US" dirty="0" smtClean="0"/>
              <a:t>Topic 1</a:t>
            </a:r>
          </a:p>
        </p:txBody>
      </p:sp>
      <p:sp>
        <p:nvSpPr>
          <p:cNvPr id="7" name="Text Placeholder 3"/>
          <p:cNvSpPr>
            <a:spLocks noGrp="1"/>
          </p:cNvSpPr>
          <p:nvPr>
            <p:ph type="body" sz="quarter" idx="12" hasCustomPrompt="1"/>
          </p:nvPr>
        </p:nvSpPr>
        <p:spPr>
          <a:xfrm>
            <a:off x="1536076" y="2035494"/>
            <a:ext cx="503636" cy="514696"/>
          </a:xfrm>
          <a:noFill/>
        </p:spPr>
        <p:txBody>
          <a:bodyPr anchor="ctr">
            <a:noAutofit/>
          </a:bodyPr>
          <a:lstStyle>
            <a:lvl1pPr algn="r">
              <a:defRPr sz="2400" b="0">
                <a:solidFill>
                  <a:schemeClr val="tx1"/>
                </a:solidFill>
              </a:defRPr>
            </a:lvl1pPr>
          </a:lstStyle>
          <a:p>
            <a:pPr lvl="0"/>
            <a:r>
              <a:rPr lang="en-US" dirty="0" smtClean="0"/>
              <a:t>#</a:t>
            </a:r>
            <a:endParaRPr lang="en-US" dirty="0"/>
          </a:p>
        </p:txBody>
      </p:sp>
      <p:sp>
        <p:nvSpPr>
          <p:cNvPr id="8" name="Text Placeholder 5"/>
          <p:cNvSpPr>
            <a:spLocks noGrp="1"/>
          </p:cNvSpPr>
          <p:nvPr>
            <p:ph type="body" sz="quarter" idx="13" hasCustomPrompt="1"/>
          </p:nvPr>
        </p:nvSpPr>
        <p:spPr>
          <a:xfrm>
            <a:off x="2099710" y="2035494"/>
            <a:ext cx="8783496" cy="514696"/>
          </a:xfrm>
        </p:spPr>
        <p:txBody>
          <a:bodyPr anchor="ctr">
            <a:noAutofit/>
          </a:bodyPr>
          <a:lstStyle>
            <a:lvl1pPr>
              <a:defRPr sz="2400"/>
            </a:lvl1pPr>
          </a:lstStyle>
          <a:p>
            <a:pPr lvl="0"/>
            <a:r>
              <a:rPr lang="en-US" dirty="0" smtClean="0"/>
              <a:t>Topic 2</a:t>
            </a:r>
          </a:p>
        </p:txBody>
      </p:sp>
      <p:sp>
        <p:nvSpPr>
          <p:cNvPr id="9" name="Text Placeholder 3"/>
          <p:cNvSpPr>
            <a:spLocks noGrp="1"/>
          </p:cNvSpPr>
          <p:nvPr>
            <p:ph type="body" sz="quarter" idx="14" hasCustomPrompt="1"/>
          </p:nvPr>
        </p:nvSpPr>
        <p:spPr>
          <a:xfrm>
            <a:off x="1536076" y="2621955"/>
            <a:ext cx="503636" cy="514696"/>
          </a:xfrm>
          <a:noFill/>
        </p:spPr>
        <p:txBody>
          <a:bodyPr anchor="ctr">
            <a:noAutofit/>
          </a:bodyPr>
          <a:lstStyle>
            <a:lvl1pPr algn="r">
              <a:defRPr sz="2400" b="0">
                <a:solidFill>
                  <a:schemeClr val="tx1"/>
                </a:solidFill>
              </a:defRPr>
            </a:lvl1pPr>
          </a:lstStyle>
          <a:p>
            <a:pPr lvl="0"/>
            <a:r>
              <a:rPr lang="en-US" dirty="0" smtClean="0"/>
              <a:t>#</a:t>
            </a:r>
            <a:endParaRPr lang="en-US" dirty="0"/>
          </a:p>
        </p:txBody>
      </p:sp>
      <p:sp>
        <p:nvSpPr>
          <p:cNvPr id="10" name="Text Placeholder 5"/>
          <p:cNvSpPr>
            <a:spLocks noGrp="1"/>
          </p:cNvSpPr>
          <p:nvPr>
            <p:ph type="body" sz="quarter" idx="15" hasCustomPrompt="1"/>
          </p:nvPr>
        </p:nvSpPr>
        <p:spPr>
          <a:xfrm>
            <a:off x="2099710" y="2621955"/>
            <a:ext cx="8783496" cy="514696"/>
          </a:xfrm>
        </p:spPr>
        <p:txBody>
          <a:bodyPr anchor="ctr">
            <a:noAutofit/>
          </a:bodyPr>
          <a:lstStyle>
            <a:lvl1pPr>
              <a:defRPr sz="2400"/>
            </a:lvl1pPr>
          </a:lstStyle>
          <a:p>
            <a:pPr lvl="0"/>
            <a:r>
              <a:rPr lang="en-US" dirty="0" smtClean="0"/>
              <a:t>Topic 3</a:t>
            </a:r>
          </a:p>
        </p:txBody>
      </p:sp>
      <p:sp>
        <p:nvSpPr>
          <p:cNvPr id="11" name="Text Placeholder 3"/>
          <p:cNvSpPr>
            <a:spLocks noGrp="1"/>
          </p:cNvSpPr>
          <p:nvPr>
            <p:ph type="body" sz="quarter" idx="16" hasCustomPrompt="1"/>
          </p:nvPr>
        </p:nvSpPr>
        <p:spPr>
          <a:xfrm>
            <a:off x="1536076" y="3208416"/>
            <a:ext cx="503636" cy="514696"/>
          </a:xfrm>
          <a:noFill/>
        </p:spPr>
        <p:txBody>
          <a:bodyPr anchor="ctr">
            <a:noAutofit/>
          </a:bodyPr>
          <a:lstStyle>
            <a:lvl1pPr algn="r">
              <a:defRPr sz="2400" b="0">
                <a:solidFill>
                  <a:schemeClr val="tx1"/>
                </a:solidFill>
              </a:defRPr>
            </a:lvl1pPr>
          </a:lstStyle>
          <a:p>
            <a:pPr lvl="0"/>
            <a:r>
              <a:rPr lang="en-US" dirty="0" smtClean="0"/>
              <a:t>#</a:t>
            </a:r>
            <a:endParaRPr lang="en-US" dirty="0"/>
          </a:p>
        </p:txBody>
      </p:sp>
      <p:sp>
        <p:nvSpPr>
          <p:cNvPr id="12" name="Text Placeholder 5"/>
          <p:cNvSpPr>
            <a:spLocks noGrp="1"/>
          </p:cNvSpPr>
          <p:nvPr>
            <p:ph type="body" sz="quarter" idx="17" hasCustomPrompt="1"/>
          </p:nvPr>
        </p:nvSpPr>
        <p:spPr>
          <a:xfrm>
            <a:off x="2099710" y="3208416"/>
            <a:ext cx="8783496" cy="514696"/>
          </a:xfrm>
        </p:spPr>
        <p:txBody>
          <a:bodyPr anchor="ctr">
            <a:noAutofit/>
          </a:bodyPr>
          <a:lstStyle>
            <a:lvl1pPr>
              <a:defRPr sz="2400"/>
            </a:lvl1pPr>
          </a:lstStyle>
          <a:p>
            <a:pPr lvl="0"/>
            <a:r>
              <a:rPr lang="en-US" dirty="0" smtClean="0"/>
              <a:t>Topic 4</a:t>
            </a:r>
          </a:p>
        </p:txBody>
      </p:sp>
      <p:sp>
        <p:nvSpPr>
          <p:cNvPr id="13" name="Text Placeholder 3"/>
          <p:cNvSpPr>
            <a:spLocks noGrp="1"/>
          </p:cNvSpPr>
          <p:nvPr>
            <p:ph type="body" sz="quarter" idx="18" hasCustomPrompt="1"/>
          </p:nvPr>
        </p:nvSpPr>
        <p:spPr>
          <a:xfrm>
            <a:off x="1536076" y="3794877"/>
            <a:ext cx="503636" cy="514696"/>
          </a:xfrm>
          <a:noFill/>
        </p:spPr>
        <p:txBody>
          <a:bodyPr anchor="ctr">
            <a:noAutofit/>
          </a:bodyPr>
          <a:lstStyle>
            <a:lvl1pPr algn="r">
              <a:defRPr sz="2400" b="0">
                <a:solidFill>
                  <a:schemeClr val="tx1"/>
                </a:solidFill>
              </a:defRPr>
            </a:lvl1pPr>
          </a:lstStyle>
          <a:p>
            <a:pPr lvl="0"/>
            <a:r>
              <a:rPr lang="en-US" dirty="0" smtClean="0"/>
              <a:t>#</a:t>
            </a:r>
            <a:endParaRPr lang="en-US" dirty="0"/>
          </a:p>
        </p:txBody>
      </p:sp>
      <p:sp>
        <p:nvSpPr>
          <p:cNvPr id="14" name="Text Placeholder 5"/>
          <p:cNvSpPr>
            <a:spLocks noGrp="1"/>
          </p:cNvSpPr>
          <p:nvPr>
            <p:ph type="body" sz="quarter" idx="19" hasCustomPrompt="1"/>
          </p:nvPr>
        </p:nvSpPr>
        <p:spPr>
          <a:xfrm>
            <a:off x="2099710" y="3794877"/>
            <a:ext cx="8783496" cy="514696"/>
          </a:xfrm>
        </p:spPr>
        <p:txBody>
          <a:bodyPr anchor="ctr">
            <a:noAutofit/>
          </a:bodyPr>
          <a:lstStyle>
            <a:lvl1pPr>
              <a:defRPr sz="2400"/>
            </a:lvl1pPr>
          </a:lstStyle>
          <a:p>
            <a:pPr lvl="0"/>
            <a:r>
              <a:rPr lang="en-US" dirty="0" smtClean="0"/>
              <a:t>Topic 5</a:t>
            </a:r>
          </a:p>
        </p:txBody>
      </p:sp>
      <p:sp>
        <p:nvSpPr>
          <p:cNvPr id="15" name="Text Placeholder 3"/>
          <p:cNvSpPr>
            <a:spLocks noGrp="1"/>
          </p:cNvSpPr>
          <p:nvPr>
            <p:ph type="body" sz="quarter" idx="20" hasCustomPrompt="1"/>
          </p:nvPr>
        </p:nvSpPr>
        <p:spPr>
          <a:xfrm>
            <a:off x="1536076" y="4381338"/>
            <a:ext cx="503636" cy="514696"/>
          </a:xfrm>
          <a:noFill/>
        </p:spPr>
        <p:txBody>
          <a:bodyPr anchor="ctr">
            <a:noAutofit/>
          </a:bodyPr>
          <a:lstStyle>
            <a:lvl1pPr algn="r">
              <a:defRPr sz="2400" b="0">
                <a:solidFill>
                  <a:schemeClr val="tx1"/>
                </a:solidFill>
              </a:defRPr>
            </a:lvl1pPr>
          </a:lstStyle>
          <a:p>
            <a:pPr lvl="0"/>
            <a:r>
              <a:rPr lang="en-US" dirty="0" smtClean="0"/>
              <a:t>#</a:t>
            </a:r>
            <a:endParaRPr lang="en-US" dirty="0"/>
          </a:p>
        </p:txBody>
      </p:sp>
      <p:sp>
        <p:nvSpPr>
          <p:cNvPr id="16" name="Text Placeholder 5"/>
          <p:cNvSpPr>
            <a:spLocks noGrp="1"/>
          </p:cNvSpPr>
          <p:nvPr>
            <p:ph type="body" sz="quarter" idx="21" hasCustomPrompt="1"/>
          </p:nvPr>
        </p:nvSpPr>
        <p:spPr>
          <a:xfrm>
            <a:off x="2099710" y="4381338"/>
            <a:ext cx="8783496" cy="514696"/>
          </a:xfrm>
        </p:spPr>
        <p:txBody>
          <a:bodyPr anchor="ctr">
            <a:noAutofit/>
          </a:bodyPr>
          <a:lstStyle>
            <a:lvl1pPr>
              <a:defRPr sz="2400"/>
            </a:lvl1pPr>
          </a:lstStyle>
          <a:p>
            <a:pPr lvl="0"/>
            <a:r>
              <a:rPr lang="en-US" dirty="0" smtClean="0"/>
              <a:t>Topic 6</a:t>
            </a:r>
          </a:p>
        </p:txBody>
      </p:sp>
      <p:sp>
        <p:nvSpPr>
          <p:cNvPr id="17" name="Text Placeholder 3"/>
          <p:cNvSpPr>
            <a:spLocks noGrp="1"/>
          </p:cNvSpPr>
          <p:nvPr>
            <p:ph type="body" sz="quarter" idx="22" hasCustomPrompt="1"/>
          </p:nvPr>
        </p:nvSpPr>
        <p:spPr>
          <a:xfrm>
            <a:off x="1536076" y="4967799"/>
            <a:ext cx="503636" cy="514696"/>
          </a:xfrm>
          <a:noFill/>
        </p:spPr>
        <p:txBody>
          <a:bodyPr anchor="ctr">
            <a:noAutofit/>
          </a:bodyPr>
          <a:lstStyle>
            <a:lvl1pPr algn="r">
              <a:defRPr sz="2400" b="0">
                <a:solidFill>
                  <a:schemeClr val="tx1"/>
                </a:solidFill>
              </a:defRPr>
            </a:lvl1pPr>
          </a:lstStyle>
          <a:p>
            <a:pPr lvl="0"/>
            <a:r>
              <a:rPr lang="en-US" dirty="0" smtClean="0"/>
              <a:t>#</a:t>
            </a:r>
            <a:endParaRPr lang="en-US" dirty="0"/>
          </a:p>
        </p:txBody>
      </p:sp>
      <p:sp>
        <p:nvSpPr>
          <p:cNvPr id="18" name="Text Placeholder 5"/>
          <p:cNvSpPr>
            <a:spLocks noGrp="1"/>
          </p:cNvSpPr>
          <p:nvPr>
            <p:ph type="body" sz="quarter" idx="23" hasCustomPrompt="1"/>
          </p:nvPr>
        </p:nvSpPr>
        <p:spPr>
          <a:xfrm>
            <a:off x="2099710" y="4967799"/>
            <a:ext cx="8783496" cy="514696"/>
          </a:xfrm>
        </p:spPr>
        <p:txBody>
          <a:bodyPr anchor="ctr">
            <a:noAutofit/>
          </a:bodyPr>
          <a:lstStyle>
            <a:lvl1pPr>
              <a:defRPr sz="2400"/>
            </a:lvl1pPr>
          </a:lstStyle>
          <a:p>
            <a:pPr lvl="0"/>
            <a:r>
              <a:rPr lang="en-US" dirty="0" smtClean="0"/>
              <a:t>Topic 7</a:t>
            </a:r>
          </a:p>
        </p:txBody>
      </p:sp>
      <p:sp>
        <p:nvSpPr>
          <p:cNvPr id="19" name="Text Placeholder 3"/>
          <p:cNvSpPr>
            <a:spLocks noGrp="1"/>
          </p:cNvSpPr>
          <p:nvPr>
            <p:ph type="body" sz="quarter" idx="24" hasCustomPrompt="1"/>
          </p:nvPr>
        </p:nvSpPr>
        <p:spPr>
          <a:xfrm>
            <a:off x="1536076" y="5554260"/>
            <a:ext cx="503636" cy="514696"/>
          </a:xfrm>
          <a:noFill/>
        </p:spPr>
        <p:txBody>
          <a:bodyPr anchor="ctr">
            <a:noAutofit/>
          </a:bodyPr>
          <a:lstStyle>
            <a:lvl1pPr algn="r">
              <a:defRPr sz="2400" b="0">
                <a:solidFill>
                  <a:schemeClr val="tx1"/>
                </a:solidFill>
              </a:defRPr>
            </a:lvl1pPr>
          </a:lstStyle>
          <a:p>
            <a:pPr lvl="0"/>
            <a:r>
              <a:rPr lang="en-US" dirty="0" smtClean="0"/>
              <a:t>#</a:t>
            </a:r>
            <a:endParaRPr lang="en-US" dirty="0"/>
          </a:p>
        </p:txBody>
      </p:sp>
      <p:sp>
        <p:nvSpPr>
          <p:cNvPr id="20" name="Text Placeholder 5"/>
          <p:cNvSpPr>
            <a:spLocks noGrp="1"/>
          </p:cNvSpPr>
          <p:nvPr>
            <p:ph type="body" sz="quarter" idx="25" hasCustomPrompt="1"/>
          </p:nvPr>
        </p:nvSpPr>
        <p:spPr>
          <a:xfrm>
            <a:off x="2099710" y="5554260"/>
            <a:ext cx="8783496" cy="514696"/>
          </a:xfrm>
        </p:spPr>
        <p:txBody>
          <a:bodyPr anchor="ctr">
            <a:noAutofit/>
          </a:bodyPr>
          <a:lstStyle>
            <a:lvl1pPr>
              <a:defRPr sz="2400"/>
            </a:lvl1pPr>
          </a:lstStyle>
          <a:p>
            <a:pPr lvl="0"/>
            <a:r>
              <a:rPr lang="en-US" dirty="0" smtClean="0"/>
              <a:t>Topic 8</a:t>
            </a:r>
          </a:p>
        </p:txBody>
      </p:sp>
      <p:sp>
        <p:nvSpPr>
          <p:cNvPr id="22" name="Text Placeholder 3"/>
          <p:cNvSpPr>
            <a:spLocks noGrp="1"/>
          </p:cNvSpPr>
          <p:nvPr>
            <p:ph type="body" sz="quarter" idx="26" hasCustomPrompt="1"/>
          </p:nvPr>
        </p:nvSpPr>
        <p:spPr>
          <a:xfrm>
            <a:off x="1536076" y="1449033"/>
            <a:ext cx="503635" cy="514696"/>
          </a:xfrm>
          <a:noFill/>
        </p:spPr>
        <p:txBody>
          <a:bodyPr anchor="ctr">
            <a:noAutofit/>
          </a:bodyPr>
          <a:lstStyle>
            <a:lvl1pPr algn="r">
              <a:defRPr sz="2400" b="0">
                <a:solidFill>
                  <a:schemeClr val="tx1"/>
                </a:solidFill>
              </a:defRPr>
            </a:lvl1pPr>
          </a:lstStyle>
          <a:p>
            <a:pPr lvl="0"/>
            <a:r>
              <a:rPr lang="en-US" dirty="0" smtClean="0"/>
              <a:t>#</a:t>
            </a:r>
            <a:endParaRPr lang="en-US" dirty="0"/>
          </a:p>
        </p:txBody>
      </p:sp>
    </p:spTree>
    <p:extLst>
      <p:ext uri="{BB962C8B-B14F-4D97-AF65-F5344CB8AC3E}">
        <p14:creationId xmlns:p14="http://schemas.microsoft.com/office/powerpoint/2010/main" val="42087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with Disc">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5924586" y="2229021"/>
            <a:ext cx="5714963" cy="2219964"/>
          </a:xfrm>
        </p:spPr>
        <p:txBody>
          <a:bodyPr anchor="ctr"/>
          <a:lstStyle>
            <a:lvl1pPr algn="r">
              <a:defRPr sz="4800" b="1" cap="all" baseline="0">
                <a:solidFill>
                  <a:schemeClr val="bg1"/>
                </a:solidFill>
              </a:defRPr>
            </a:lvl1pPr>
          </a:lstStyle>
          <a:p>
            <a:r>
              <a:rPr lang="en-GB" dirty="0" smtClean="0"/>
              <a:t>click to add a title to your visual support</a:t>
            </a:r>
            <a:endParaRPr lang="en-GB" dirty="0"/>
          </a:p>
        </p:txBody>
      </p:sp>
      <p:sp>
        <p:nvSpPr>
          <p:cNvPr id="9" name="Subtitle 2"/>
          <p:cNvSpPr>
            <a:spLocks noGrp="1"/>
          </p:cNvSpPr>
          <p:nvPr>
            <p:ph type="subTitle" idx="1" hasCustomPrompt="1"/>
          </p:nvPr>
        </p:nvSpPr>
        <p:spPr>
          <a:xfrm>
            <a:off x="5924585" y="4568982"/>
            <a:ext cx="5714963" cy="1079982"/>
          </a:xfrm>
        </p:spPr>
        <p:txBody>
          <a:bodyPr anchor="t">
            <a:noAutofit/>
          </a:bodyPr>
          <a:lstStyle>
            <a:lvl1pPr marL="0" marR="0" indent="0" algn="r" defTabSz="914400" rtl="0" eaLnBrk="1" fontAlgn="auto" latinLnBrk="0" hangingPunct="1">
              <a:lnSpc>
                <a:spcPct val="100000"/>
              </a:lnSpc>
              <a:spcBef>
                <a:spcPts val="0"/>
              </a:spcBef>
              <a:spcAft>
                <a:spcPts val="0"/>
              </a:spcAft>
              <a:buClrTx/>
              <a:buSzTx/>
              <a:buFontTx/>
              <a:buNone/>
              <a:tabLst/>
              <a:defRPr sz="2400" b="0" kern="1200" dirty="0">
                <a:solidFill>
                  <a:schemeClr val="bg1"/>
                </a:solidFill>
                <a:latin typeface="+mn-lt"/>
                <a:ea typeface="Kozuka Gothic Pr6N H" panose="020B0800000000000000" pitchFamily="34" charset="-128"/>
                <a:cs typeface="Arial Narrow" panose="020B0606020202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Click to add Presenter’s Name and Title</a:t>
            </a:r>
          </a:p>
        </p:txBody>
      </p:sp>
      <p:sp>
        <p:nvSpPr>
          <p:cNvPr id="5" name="Freeform 4"/>
          <p:cNvSpPr>
            <a:spLocks noEditPoints="1"/>
          </p:cNvSpPr>
          <p:nvPr userDrawn="1"/>
        </p:nvSpPr>
        <p:spPr bwMode="auto">
          <a:xfrm>
            <a:off x="10835921" y="6433987"/>
            <a:ext cx="719988" cy="114961"/>
          </a:xfrm>
          <a:custGeom>
            <a:avLst/>
            <a:gdLst>
              <a:gd name="T0" fmla="*/ 230 w 562"/>
              <a:gd name="T1" fmla="*/ 85 h 87"/>
              <a:gd name="T2" fmla="*/ 231 w 562"/>
              <a:gd name="T3" fmla="*/ 75 h 87"/>
              <a:gd name="T4" fmla="*/ 214 w 562"/>
              <a:gd name="T5" fmla="*/ 53 h 87"/>
              <a:gd name="T6" fmla="*/ 495 w 562"/>
              <a:gd name="T7" fmla="*/ 31 h 87"/>
              <a:gd name="T8" fmla="*/ 519 w 562"/>
              <a:gd name="T9" fmla="*/ 70 h 87"/>
              <a:gd name="T10" fmla="*/ 520 w 562"/>
              <a:gd name="T11" fmla="*/ 63 h 87"/>
              <a:gd name="T12" fmla="*/ 508 w 562"/>
              <a:gd name="T13" fmla="*/ 53 h 87"/>
              <a:gd name="T14" fmla="*/ 318 w 562"/>
              <a:gd name="T15" fmla="*/ 85 h 87"/>
              <a:gd name="T16" fmla="*/ 319 w 562"/>
              <a:gd name="T17" fmla="*/ 75 h 87"/>
              <a:gd name="T18" fmla="*/ 301 w 562"/>
              <a:gd name="T19" fmla="*/ 53 h 87"/>
              <a:gd name="T20" fmla="*/ 49 w 562"/>
              <a:gd name="T21" fmla="*/ 44 h 87"/>
              <a:gd name="T22" fmla="*/ 11 w 562"/>
              <a:gd name="T23" fmla="*/ 8 h 87"/>
              <a:gd name="T24" fmla="*/ 4 w 562"/>
              <a:gd name="T25" fmla="*/ 12 h 87"/>
              <a:gd name="T26" fmla="*/ 66 w 562"/>
              <a:gd name="T27" fmla="*/ 62 h 87"/>
              <a:gd name="T28" fmla="*/ 46 w 562"/>
              <a:gd name="T29" fmla="*/ 23 h 87"/>
              <a:gd name="T30" fmla="*/ 23 w 562"/>
              <a:gd name="T31" fmla="*/ 39 h 87"/>
              <a:gd name="T32" fmla="*/ 23 w 562"/>
              <a:gd name="T33" fmla="*/ 50 h 87"/>
              <a:gd name="T34" fmla="*/ 91 w 562"/>
              <a:gd name="T35" fmla="*/ 15 h 87"/>
              <a:gd name="T36" fmla="*/ 91 w 562"/>
              <a:gd name="T37" fmla="*/ 15 h 87"/>
              <a:gd name="T38" fmla="*/ 76 w 562"/>
              <a:gd name="T39" fmla="*/ 84 h 87"/>
              <a:gd name="T40" fmla="*/ 70 w 562"/>
              <a:gd name="T41" fmla="*/ 33 h 87"/>
              <a:gd name="T42" fmla="*/ 176 w 562"/>
              <a:gd name="T43" fmla="*/ 8 h 87"/>
              <a:gd name="T44" fmla="*/ 162 w 562"/>
              <a:gd name="T45" fmla="*/ 31 h 87"/>
              <a:gd name="T46" fmla="*/ 181 w 562"/>
              <a:gd name="T47" fmla="*/ 76 h 87"/>
              <a:gd name="T48" fmla="*/ 172 w 562"/>
              <a:gd name="T49" fmla="*/ 5 h 87"/>
              <a:gd name="T50" fmla="*/ 181 w 562"/>
              <a:gd name="T51" fmla="*/ 58 h 87"/>
              <a:gd name="T52" fmla="*/ 441 w 562"/>
              <a:gd name="T53" fmla="*/ 7 h 87"/>
              <a:gd name="T54" fmla="*/ 430 w 562"/>
              <a:gd name="T55" fmla="*/ 31 h 87"/>
              <a:gd name="T56" fmla="*/ 449 w 562"/>
              <a:gd name="T57" fmla="*/ 76 h 87"/>
              <a:gd name="T58" fmla="*/ 439 w 562"/>
              <a:gd name="T59" fmla="*/ 5 h 87"/>
              <a:gd name="T60" fmla="*/ 448 w 562"/>
              <a:gd name="T61" fmla="*/ 58 h 87"/>
              <a:gd name="T62" fmla="*/ 556 w 562"/>
              <a:gd name="T63" fmla="*/ 43 h 87"/>
              <a:gd name="T64" fmla="*/ 529 w 562"/>
              <a:gd name="T65" fmla="*/ 46 h 87"/>
              <a:gd name="T66" fmla="*/ 542 w 562"/>
              <a:gd name="T67" fmla="*/ 32 h 87"/>
              <a:gd name="T68" fmla="*/ 562 w 562"/>
              <a:gd name="T69" fmla="*/ 32 h 87"/>
              <a:gd name="T70" fmla="*/ 276 w 562"/>
              <a:gd name="T71" fmla="*/ 43 h 87"/>
              <a:gd name="T72" fmla="*/ 257 w 562"/>
              <a:gd name="T73" fmla="*/ 38 h 87"/>
              <a:gd name="T74" fmla="*/ 263 w 562"/>
              <a:gd name="T75" fmla="*/ 23 h 87"/>
              <a:gd name="T76" fmla="*/ 276 w 562"/>
              <a:gd name="T77" fmla="*/ 23 h 87"/>
              <a:gd name="T78" fmla="*/ 385 w 562"/>
              <a:gd name="T79" fmla="*/ 84 h 87"/>
              <a:gd name="T80" fmla="*/ 363 w 562"/>
              <a:gd name="T81" fmla="*/ 84 h 87"/>
              <a:gd name="T82" fmla="*/ 341 w 562"/>
              <a:gd name="T83" fmla="*/ 33 h 87"/>
              <a:gd name="T84" fmla="*/ 362 w 562"/>
              <a:gd name="T85" fmla="*/ 32 h 87"/>
              <a:gd name="T86" fmla="*/ 398 w 562"/>
              <a:gd name="T87" fmla="*/ 51 h 87"/>
              <a:gd name="T88" fmla="*/ 105 w 562"/>
              <a:gd name="T89" fmla="*/ 67 h 87"/>
              <a:gd name="T90" fmla="*/ 93 w 562"/>
              <a:gd name="T91" fmla="*/ 33 h 87"/>
              <a:gd name="T92" fmla="*/ 118 w 562"/>
              <a:gd name="T93" fmla="*/ 18 h 87"/>
              <a:gd name="T94" fmla="*/ 118 w 562"/>
              <a:gd name="T95" fmla="*/ 4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2" h="87">
                <a:moveTo>
                  <a:pt x="253" y="59"/>
                </a:moveTo>
                <a:cubicBezTo>
                  <a:pt x="253" y="41"/>
                  <a:pt x="242" y="31"/>
                  <a:pt x="228" y="31"/>
                </a:cubicBezTo>
                <a:cubicBezTo>
                  <a:pt x="212" y="31"/>
                  <a:pt x="201" y="42"/>
                  <a:pt x="201" y="58"/>
                </a:cubicBezTo>
                <a:cubicBezTo>
                  <a:pt x="201" y="74"/>
                  <a:pt x="213" y="85"/>
                  <a:pt x="230" y="85"/>
                </a:cubicBezTo>
                <a:cubicBezTo>
                  <a:pt x="235" y="85"/>
                  <a:pt x="240" y="84"/>
                  <a:pt x="244" y="83"/>
                </a:cubicBezTo>
                <a:cubicBezTo>
                  <a:pt x="251" y="70"/>
                  <a:pt x="251" y="70"/>
                  <a:pt x="251" y="70"/>
                </a:cubicBezTo>
                <a:cubicBezTo>
                  <a:pt x="250" y="70"/>
                  <a:pt x="250" y="70"/>
                  <a:pt x="250" y="70"/>
                </a:cubicBezTo>
                <a:cubicBezTo>
                  <a:pt x="244" y="73"/>
                  <a:pt x="237" y="75"/>
                  <a:pt x="231" y="75"/>
                </a:cubicBezTo>
                <a:cubicBezTo>
                  <a:pt x="222" y="75"/>
                  <a:pt x="214" y="70"/>
                  <a:pt x="214" y="63"/>
                </a:cubicBezTo>
                <a:cubicBezTo>
                  <a:pt x="253" y="63"/>
                  <a:pt x="253" y="63"/>
                  <a:pt x="253" y="63"/>
                </a:cubicBezTo>
                <a:lnTo>
                  <a:pt x="253" y="59"/>
                </a:lnTo>
                <a:close/>
                <a:moveTo>
                  <a:pt x="214" y="53"/>
                </a:moveTo>
                <a:cubicBezTo>
                  <a:pt x="215" y="46"/>
                  <a:pt x="219" y="41"/>
                  <a:pt x="227" y="41"/>
                </a:cubicBezTo>
                <a:cubicBezTo>
                  <a:pt x="235" y="41"/>
                  <a:pt x="240" y="46"/>
                  <a:pt x="240" y="53"/>
                </a:cubicBezTo>
                <a:lnTo>
                  <a:pt x="214" y="53"/>
                </a:lnTo>
                <a:close/>
                <a:moveTo>
                  <a:pt x="495" y="31"/>
                </a:moveTo>
                <a:cubicBezTo>
                  <a:pt x="480" y="31"/>
                  <a:pt x="468" y="42"/>
                  <a:pt x="468" y="58"/>
                </a:cubicBezTo>
                <a:cubicBezTo>
                  <a:pt x="468" y="74"/>
                  <a:pt x="480" y="85"/>
                  <a:pt x="497" y="85"/>
                </a:cubicBezTo>
                <a:cubicBezTo>
                  <a:pt x="503" y="85"/>
                  <a:pt x="507" y="84"/>
                  <a:pt x="511" y="83"/>
                </a:cubicBezTo>
                <a:cubicBezTo>
                  <a:pt x="519" y="70"/>
                  <a:pt x="519" y="70"/>
                  <a:pt x="519" y="70"/>
                </a:cubicBezTo>
                <a:cubicBezTo>
                  <a:pt x="518" y="70"/>
                  <a:pt x="518" y="70"/>
                  <a:pt x="518" y="70"/>
                </a:cubicBezTo>
                <a:cubicBezTo>
                  <a:pt x="511" y="73"/>
                  <a:pt x="505" y="75"/>
                  <a:pt x="499" y="75"/>
                </a:cubicBezTo>
                <a:cubicBezTo>
                  <a:pt x="490" y="75"/>
                  <a:pt x="482" y="70"/>
                  <a:pt x="481" y="63"/>
                </a:cubicBezTo>
                <a:cubicBezTo>
                  <a:pt x="520" y="63"/>
                  <a:pt x="520" y="63"/>
                  <a:pt x="520" y="63"/>
                </a:cubicBezTo>
                <a:cubicBezTo>
                  <a:pt x="522" y="43"/>
                  <a:pt x="511" y="31"/>
                  <a:pt x="495" y="31"/>
                </a:cubicBezTo>
                <a:close/>
                <a:moveTo>
                  <a:pt x="481" y="53"/>
                </a:moveTo>
                <a:cubicBezTo>
                  <a:pt x="482" y="46"/>
                  <a:pt x="487" y="41"/>
                  <a:pt x="495" y="41"/>
                </a:cubicBezTo>
                <a:cubicBezTo>
                  <a:pt x="503" y="41"/>
                  <a:pt x="508" y="46"/>
                  <a:pt x="508" y="53"/>
                </a:cubicBezTo>
                <a:lnTo>
                  <a:pt x="481" y="53"/>
                </a:lnTo>
                <a:close/>
                <a:moveTo>
                  <a:pt x="315" y="31"/>
                </a:moveTo>
                <a:cubicBezTo>
                  <a:pt x="300" y="31"/>
                  <a:pt x="288" y="42"/>
                  <a:pt x="288" y="58"/>
                </a:cubicBezTo>
                <a:cubicBezTo>
                  <a:pt x="288" y="74"/>
                  <a:pt x="300" y="85"/>
                  <a:pt x="318" y="85"/>
                </a:cubicBezTo>
                <a:cubicBezTo>
                  <a:pt x="323" y="85"/>
                  <a:pt x="327" y="84"/>
                  <a:pt x="331" y="83"/>
                </a:cubicBezTo>
                <a:cubicBezTo>
                  <a:pt x="339" y="70"/>
                  <a:pt x="339" y="70"/>
                  <a:pt x="339" y="70"/>
                </a:cubicBezTo>
                <a:cubicBezTo>
                  <a:pt x="338" y="70"/>
                  <a:pt x="338" y="70"/>
                  <a:pt x="338" y="70"/>
                </a:cubicBezTo>
                <a:cubicBezTo>
                  <a:pt x="331" y="73"/>
                  <a:pt x="325" y="75"/>
                  <a:pt x="319" y="75"/>
                </a:cubicBezTo>
                <a:cubicBezTo>
                  <a:pt x="310" y="75"/>
                  <a:pt x="302" y="70"/>
                  <a:pt x="301" y="63"/>
                </a:cubicBezTo>
                <a:cubicBezTo>
                  <a:pt x="341" y="63"/>
                  <a:pt x="341" y="63"/>
                  <a:pt x="341" y="63"/>
                </a:cubicBezTo>
                <a:cubicBezTo>
                  <a:pt x="342" y="43"/>
                  <a:pt x="331" y="31"/>
                  <a:pt x="315" y="31"/>
                </a:cubicBezTo>
                <a:close/>
                <a:moveTo>
                  <a:pt x="301" y="53"/>
                </a:moveTo>
                <a:cubicBezTo>
                  <a:pt x="302" y="46"/>
                  <a:pt x="307" y="41"/>
                  <a:pt x="315" y="41"/>
                </a:cubicBezTo>
                <a:cubicBezTo>
                  <a:pt x="323" y="41"/>
                  <a:pt x="328" y="46"/>
                  <a:pt x="328" y="53"/>
                </a:cubicBezTo>
                <a:lnTo>
                  <a:pt x="301" y="53"/>
                </a:lnTo>
                <a:close/>
                <a:moveTo>
                  <a:pt x="49" y="44"/>
                </a:moveTo>
                <a:cubicBezTo>
                  <a:pt x="49" y="44"/>
                  <a:pt x="49" y="44"/>
                  <a:pt x="49" y="44"/>
                </a:cubicBezTo>
                <a:cubicBezTo>
                  <a:pt x="57" y="41"/>
                  <a:pt x="62" y="36"/>
                  <a:pt x="62" y="27"/>
                </a:cubicBezTo>
                <a:cubicBezTo>
                  <a:pt x="62" y="13"/>
                  <a:pt x="51" y="8"/>
                  <a:pt x="39" y="8"/>
                </a:cubicBezTo>
                <a:cubicBezTo>
                  <a:pt x="11" y="8"/>
                  <a:pt x="11" y="8"/>
                  <a:pt x="11" y="8"/>
                </a:cubicBezTo>
                <a:cubicBezTo>
                  <a:pt x="11" y="8"/>
                  <a:pt x="11" y="8"/>
                  <a:pt x="11" y="8"/>
                </a:cubicBezTo>
                <a:cubicBezTo>
                  <a:pt x="0" y="8"/>
                  <a:pt x="0" y="8"/>
                  <a:pt x="0" y="8"/>
                </a:cubicBezTo>
                <a:cubicBezTo>
                  <a:pt x="0" y="9"/>
                  <a:pt x="0" y="9"/>
                  <a:pt x="0" y="9"/>
                </a:cubicBezTo>
                <a:cubicBezTo>
                  <a:pt x="4" y="12"/>
                  <a:pt x="4" y="12"/>
                  <a:pt x="4" y="12"/>
                </a:cubicBezTo>
                <a:cubicBezTo>
                  <a:pt x="9" y="16"/>
                  <a:pt x="9" y="17"/>
                  <a:pt x="9" y="20"/>
                </a:cubicBezTo>
                <a:cubicBezTo>
                  <a:pt x="9" y="84"/>
                  <a:pt x="9" y="84"/>
                  <a:pt x="9" y="84"/>
                </a:cubicBezTo>
                <a:cubicBezTo>
                  <a:pt x="37" y="84"/>
                  <a:pt x="37" y="84"/>
                  <a:pt x="37" y="84"/>
                </a:cubicBezTo>
                <a:cubicBezTo>
                  <a:pt x="51" y="84"/>
                  <a:pt x="66" y="79"/>
                  <a:pt x="66" y="62"/>
                </a:cubicBezTo>
                <a:cubicBezTo>
                  <a:pt x="66" y="53"/>
                  <a:pt x="59" y="45"/>
                  <a:pt x="49" y="44"/>
                </a:cubicBezTo>
                <a:close/>
                <a:moveTo>
                  <a:pt x="23" y="20"/>
                </a:moveTo>
                <a:cubicBezTo>
                  <a:pt x="34" y="20"/>
                  <a:pt x="34" y="20"/>
                  <a:pt x="34" y="20"/>
                </a:cubicBezTo>
                <a:cubicBezTo>
                  <a:pt x="42" y="20"/>
                  <a:pt x="44" y="21"/>
                  <a:pt x="46" y="23"/>
                </a:cubicBezTo>
                <a:cubicBezTo>
                  <a:pt x="48" y="24"/>
                  <a:pt x="49" y="27"/>
                  <a:pt x="49" y="29"/>
                </a:cubicBezTo>
                <a:cubicBezTo>
                  <a:pt x="49" y="32"/>
                  <a:pt x="48" y="34"/>
                  <a:pt x="46" y="36"/>
                </a:cubicBezTo>
                <a:cubicBezTo>
                  <a:pt x="44" y="38"/>
                  <a:pt x="41" y="39"/>
                  <a:pt x="35" y="39"/>
                </a:cubicBezTo>
                <a:cubicBezTo>
                  <a:pt x="23" y="39"/>
                  <a:pt x="23" y="39"/>
                  <a:pt x="23" y="39"/>
                </a:cubicBezTo>
                <a:lnTo>
                  <a:pt x="23" y="20"/>
                </a:lnTo>
                <a:close/>
                <a:moveTo>
                  <a:pt x="35" y="72"/>
                </a:moveTo>
                <a:cubicBezTo>
                  <a:pt x="23" y="72"/>
                  <a:pt x="23" y="72"/>
                  <a:pt x="23" y="72"/>
                </a:cubicBezTo>
                <a:cubicBezTo>
                  <a:pt x="23" y="50"/>
                  <a:pt x="23" y="50"/>
                  <a:pt x="23" y="50"/>
                </a:cubicBezTo>
                <a:cubicBezTo>
                  <a:pt x="36" y="50"/>
                  <a:pt x="36" y="50"/>
                  <a:pt x="36" y="50"/>
                </a:cubicBezTo>
                <a:cubicBezTo>
                  <a:pt x="47" y="50"/>
                  <a:pt x="52" y="53"/>
                  <a:pt x="52" y="61"/>
                </a:cubicBezTo>
                <a:cubicBezTo>
                  <a:pt x="52" y="71"/>
                  <a:pt x="42" y="72"/>
                  <a:pt x="35" y="72"/>
                </a:cubicBezTo>
                <a:close/>
                <a:moveTo>
                  <a:pt x="91" y="15"/>
                </a:moveTo>
                <a:cubicBezTo>
                  <a:pt x="91" y="19"/>
                  <a:pt x="87" y="23"/>
                  <a:pt x="83" y="23"/>
                </a:cubicBezTo>
                <a:cubicBezTo>
                  <a:pt x="78" y="23"/>
                  <a:pt x="75" y="19"/>
                  <a:pt x="75" y="15"/>
                </a:cubicBezTo>
                <a:cubicBezTo>
                  <a:pt x="75" y="11"/>
                  <a:pt x="78" y="7"/>
                  <a:pt x="83" y="7"/>
                </a:cubicBezTo>
                <a:cubicBezTo>
                  <a:pt x="87" y="7"/>
                  <a:pt x="91" y="11"/>
                  <a:pt x="91" y="15"/>
                </a:cubicBezTo>
                <a:close/>
                <a:moveTo>
                  <a:pt x="70" y="32"/>
                </a:moveTo>
                <a:cubicBezTo>
                  <a:pt x="89" y="32"/>
                  <a:pt x="89" y="32"/>
                  <a:pt x="89" y="32"/>
                </a:cubicBezTo>
                <a:cubicBezTo>
                  <a:pt x="89" y="84"/>
                  <a:pt x="89" y="84"/>
                  <a:pt x="89" y="84"/>
                </a:cubicBezTo>
                <a:cubicBezTo>
                  <a:pt x="76" y="84"/>
                  <a:pt x="76" y="84"/>
                  <a:pt x="76" y="84"/>
                </a:cubicBezTo>
                <a:cubicBezTo>
                  <a:pt x="76" y="43"/>
                  <a:pt x="76" y="43"/>
                  <a:pt x="76" y="43"/>
                </a:cubicBezTo>
                <a:cubicBezTo>
                  <a:pt x="76" y="43"/>
                  <a:pt x="76" y="43"/>
                  <a:pt x="76" y="43"/>
                </a:cubicBezTo>
                <a:cubicBezTo>
                  <a:pt x="76" y="39"/>
                  <a:pt x="76" y="38"/>
                  <a:pt x="72" y="35"/>
                </a:cubicBezTo>
                <a:cubicBezTo>
                  <a:pt x="70" y="33"/>
                  <a:pt x="70" y="33"/>
                  <a:pt x="70" y="33"/>
                </a:cubicBezTo>
                <a:lnTo>
                  <a:pt x="70" y="32"/>
                </a:lnTo>
                <a:close/>
                <a:moveTo>
                  <a:pt x="172" y="5"/>
                </a:moveTo>
                <a:cubicBezTo>
                  <a:pt x="172" y="6"/>
                  <a:pt x="172" y="6"/>
                  <a:pt x="172" y="6"/>
                </a:cubicBezTo>
                <a:cubicBezTo>
                  <a:pt x="176" y="8"/>
                  <a:pt x="176" y="8"/>
                  <a:pt x="176" y="8"/>
                </a:cubicBezTo>
                <a:cubicBezTo>
                  <a:pt x="180" y="11"/>
                  <a:pt x="180" y="12"/>
                  <a:pt x="180" y="15"/>
                </a:cubicBezTo>
                <a:cubicBezTo>
                  <a:pt x="180" y="39"/>
                  <a:pt x="180" y="39"/>
                  <a:pt x="180" y="39"/>
                </a:cubicBezTo>
                <a:cubicBezTo>
                  <a:pt x="180" y="39"/>
                  <a:pt x="180" y="39"/>
                  <a:pt x="180" y="39"/>
                </a:cubicBezTo>
                <a:cubicBezTo>
                  <a:pt x="177" y="36"/>
                  <a:pt x="172" y="31"/>
                  <a:pt x="162" y="31"/>
                </a:cubicBezTo>
                <a:cubicBezTo>
                  <a:pt x="148" y="31"/>
                  <a:pt x="138" y="43"/>
                  <a:pt x="138" y="58"/>
                </a:cubicBezTo>
                <a:cubicBezTo>
                  <a:pt x="138" y="73"/>
                  <a:pt x="147" y="85"/>
                  <a:pt x="163" y="85"/>
                </a:cubicBezTo>
                <a:cubicBezTo>
                  <a:pt x="170" y="85"/>
                  <a:pt x="177" y="82"/>
                  <a:pt x="181" y="76"/>
                </a:cubicBezTo>
                <a:cubicBezTo>
                  <a:pt x="181" y="76"/>
                  <a:pt x="181" y="76"/>
                  <a:pt x="181" y="76"/>
                </a:cubicBezTo>
                <a:cubicBezTo>
                  <a:pt x="182" y="84"/>
                  <a:pt x="182" y="84"/>
                  <a:pt x="182" y="84"/>
                </a:cubicBezTo>
                <a:cubicBezTo>
                  <a:pt x="193" y="84"/>
                  <a:pt x="193" y="84"/>
                  <a:pt x="193" y="84"/>
                </a:cubicBezTo>
                <a:cubicBezTo>
                  <a:pt x="193" y="5"/>
                  <a:pt x="193" y="5"/>
                  <a:pt x="193" y="5"/>
                </a:cubicBezTo>
                <a:lnTo>
                  <a:pt x="172" y="5"/>
                </a:lnTo>
                <a:close/>
                <a:moveTo>
                  <a:pt x="166" y="74"/>
                </a:moveTo>
                <a:cubicBezTo>
                  <a:pt x="156" y="74"/>
                  <a:pt x="150" y="66"/>
                  <a:pt x="150" y="58"/>
                </a:cubicBezTo>
                <a:cubicBezTo>
                  <a:pt x="150" y="50"/>
                  <a:pt x="156" y="43"/>
                  <a:pt x="166" y="43"/>
                </a:cubicBezTo>
                <a:cubicBezTo>
                  <a:pt x="175" y="43"/>
                  <a:pt x="181" y="50"/>
                  <a:pt x="181" y="58"/>
                </a:cubicBezTo>
                <a:cubicBezTo>
                  <a:pt x="181" y="66"/>
                  <a:pt x="175" y="74"/>
                  <a:pt x="166" y="74"/>
                </a:cubicBezTo>
                <a:close/>
                <a:moveTo>
                  <a:pt x="439" y="5"/>
                </a:moveTo>
                <a:cubicBezTo>
                  <a:pt x="439" y="6"/>
                  <a:pt x="439" y="6"/>
                  <a:pt x="439" y="6"/>
                </a:cubicBezTo>
                <a:cubicBezTo>
                  <a:pt x="441" y="7"/>
                  <a:pt x="441" y="7"/>
                  <a:pt x="441" y="7"/>
                </a:cubicBezTo>
                <a:cubicBezTo>
                  <a:pt x="447" y="11"/>
                  <a:pt x="448" y="12"/>
                  <a:pt x="448" y="19"/>
                </a:cubicBezTo>
                <a:cubicBezTo>
                  <a:pt x="448" y="39"/>
                  <a:pt x="448" y="39"/>
                  <a:pt x="448" y="39"/>
                </a:cubicBezTo>
                <a:cubicBezTo>
                  <a:pt x="448" y="39"/>
                  <a:pt x="448" y="39"/>
                  <a:pt x="448" y="39"/>
                </a:cubicBezTo>
                <a:cubicBezTo>
                  <a:pt x="445" y="36"/>
                  <a:pt x="440" y="31"/>
                  <a:pt x="430" y="31"/>
                </a:cubicBezTo>
                <a:cubicBezTo>
                  <a:pt x="415" y="31"/>
                  <a:pt x="405" y="43"/>
                  <a:pt x="405" y="58"/>
                </a:cubicBezTo>
                <a:cubicBezTo>
                  <a:pt x="405" y="73"/>
                  <a:pt x="415" y="85"/>
                  <a:pt x="431" y="85"/>
                </a:cubicBezTo>
                <a:cubicBezTo>
                  <a:pt x="438" y="85"/>
                  <a:pt x="445" y="82"/>
                  <a:pt x="448" y="76"/>
                </a:cubicBezTo>
                <a:cubicBezTo>
                  <a:pt x="449" y="76"/>
                  <a:pt x="449" y="76"/>
                  <a:pt x="449" y="76"/>
                </a:cubicBezTo>
                <a:cubicBezTo>
                  <a:pt x="450" y="84"/>
                  <a:pt x="450" y="84"/>
                  <a:pt x="450" y="84"/>
                </a:cubicBezTo>
                <a:cubicBezTo>
                  <a:pt x="461" y="84"/>
                  <a:pt x="461" y="84"/>
                  <a:pt x="461" y="84"/>
                </a:cubicBezTo>
                <a:cubicBezTo>
                  <a:pt x="461" y="5"/>
                  <a:pt x="461" y="5"/>
                  <a:pt x="461" y="5"/>
                </a:cubicBezTo>
                <a:lnTo>
                  <a:pt x="439" y="5"/>
                </a:lnTo>
                <a:close/>
                <a:moveTo>
                  <a:pt x="433" y="74"/>
                </a:moveTo>
                <a:cubicBezTo>
                  <a:pt x="424" y="74"/>
                  <a:pt x="418" y="66"/>
                  <a:pt x="418" y="58"/>
                </a:cubicBezTo>
                <a:cubicBezTo>
                  <a:pt x="418" y="50"/>
                  <a:pt x="424" y="43"/>
                  <a:pt x="433" y="43"/>
                </a:cubicBezTo>
                <a:cubicBezTo>
                  <a:pt x="443" y="43"/>
                  <a:pt x="448" y="50"/>
                  <a:pt x="448" y="58"/>
                </a:cubicBezTo>
                <a:cubicBezTo>
                  <a:pt x="448" y="66"/>
                  <a:pt x="443" y="74"/>
                  <a:pt x="433" y="74"/>
                </a:cubicBezTo>
                <a:close/>
                <a:moveTo>
                  <a:pt x="562" y="32"/>
                </a:moveTo>
                <a:cubicBezTo>
                  <a:pt x="562" y="44"/>
                  <a:pt x="562" y="44"/>
                  <a:pt x="562" y="44"/>
                </a:cubicBezTo>
                <a:cubicBezTo>
                  <a:pt x="560" y="44"/>
                  <a:pt x="558" y="43"/>
                  <a:pt x="556" y="43"/>
                </a:cubicBezTo>
                <a:cubicBezTo>
                  <a:pt x="543" y="43"/>
                  <a:pt x="542" y="54"/>
                  <a:pt x="542" y="56"/>
                </a:cubicBezTo>
                <a:cubicBezTo>
                  <a:pt x="542" y="84"/>
                  <a:pt x="542" y="84"/>
                  <a:pt x="542" y="84"/>
                </a:cubicBezTo>
                <a:cubicBezTo>
                  <a:pt x="529" y="84"/>
                  <a:pt x="529" y="84"/>
                  <a:pt x="529" y="84"/>
                </a:cubicBezTo>
                <a:cubicBezTo>
                  <a:pt x="529" y="46"/>
                  <a:pt x="529" y="46"/>
                  <a:pt x="529" y="46"/>
                </a:cubicBezTo>
                <a:cubicBezTo>
                  <a:pt x="529" y="39"/>
                  <a:pt x="528" y="38"/>
                  <a:pt x="523" y="35"/>
                </a:cubicBezTo>
                <a:cubicBezTo>
                  <a:pt x="520" y="33"/>
                  <a:pt x="520" y="33"/>
                  <a:pt x="520" y="33"/>
                </a:cubicBezTo>
                <a:cubicBezTo>
                  <a:pt x="520" y="32"/>
                  <a:pt x="520" y="32"/>
                  <a:pt x="520" y="32"/>
                </a:cubicBezTo>
                <a:cubicBezTo>
                  <a:pt x="542" y="32"/>
                  <a:pt x="542" y="32"/>
                  <a:pt x="542" y="32"/>
                </a:cubicBezTo>
                <a:cubicBezTo>
                  <a:pt x="542" y="41"/>
                  <a:pt x="542" y="41"/>
                  <a:pt x="542" y="41"/>
                </a:cubicBezTo>
                <a:cubicBezTo>
                  <a:pt x="542" y="41"/>
                  <a:pt x="542" y="41"/>
                  <a:pt x="542" y="41"/>
                </a:cubicBezTo>
                <a:cubicBezTo>
                  <a:pt x="545" y="35"/>
                  <a:pt x="550" y="31"/>
                  <a:pt x="557" y="31"/>
                </a:cubicBezTo>
                <a:cubicBezTo>
                  <a:pt x="559" y="31"/>
                  <a:pt x="560" y="31"/>
                  <a:pt x="562" y="32"/>
                </a:cubicBezTo>
                <a:close/>
                <a:moveTo>
                  <a:pt x="276" y="32"/>
                </a:moveTo>
                <a:cubicBezTo>
                  <a:pt x="288" y="32"/>
                  <a:pt x="288" y="32"/>
                  <a:pt x="288" y="32"/>
                </a:cubicBezTo>
                <a:cubicBezTo>
                  <a:pt x="288" y="43"/>
                  <a:pt x="288" y="43"/>
                  <a:pt x="288" y="43"/>
                </a:cubicBezTo>
                <a:cubicBezTo>
                  <a:pt x="276" y="43"/>
                  <a:pt x="276" y="43"/>
                  <a:pt x="276" y="43"/>
                </a:cubicBezTo>
                <a:cubicBezTo>
                  <a:pt x="276" y="84"/>
                  <a:pt x="276" y="84"/>
                  <a:pt x="276" y="84"/>
                </a:cubicBezTo>
                <a:cubicBezTo>
                  <a:pt x="263" y="84"/>
                  <a:pt x="263" y="84"/>
                  <a:pt x="263" y="84"/>
                </a:cubicBezTo>
                <a:cubicBezTo>
                  <a:pt x="263" y="48"/>
                  <a:pt x="263" y="48"/>
                  <a:pt x="263" y="48"/>
                </a:cubicBezTo>
                <a:cubicBezTo>
                  <a:pt x="263" y="43"/>
                  <a:pt x="262" y="42"/>
                  <a:pt x="257" y="38"/>
                </a:cubicBezTo>
                <a:cubicBezTo>
                  <a:pt x="250" y="33"/>
                  <a:pt x="250" y="33"/>
                  <a:pt x="250" y="33"/>
                </a:cubicBezTo>
                <a:cubicBezTo>
                  <a:pt x="250" y="32"/>
                  <a:pt x="250" y="32"/>
                  <a:pt x="250" y="32"/>
                </a:cubicBezTo>
                <a:cubicBezTo>
                  <a:pt x="263" y="32"/>
                  <a:pt x="263" y="32"/>
                  <a:pt x="263" y="32"/>
                </a:cubicBezTo>
                <a:cubicBezTo>
                  <a:pt x="263" y="23"/>
                  <a:pt x="263" y="23"/>
                  <a:pt x="263" y="23"/>
                </a:cubicBezTo>
                <a:cubicBezTo>
                  <a:pt x="263" y="9"/>
                  <a:pt x="272" y="0"/>
                  <a:pt x="292" y="4"/>
                </a:cubicBezTo>
                <a:cubicBezTo>
                  <a:pt x="295" y="15"/>
                  <a:pt x="295" y="15"/>
                  <a:pt x="295" y="15"/>
                </a:cubicBezTo>
                <a:cubicBezTo>
                  <a:pt x="294" y="15"/>
                  <a:pt x="294" y="15"/>
                  <a:pt x="294" y="15"/>
                </a:cubicBezTo>
                <a:cubicBezTo>
                  <a:pt x="284" y="11"/>
                  <a:pt x="276" y="14"/>
                  <a:pt x="276" y="23"/>
                </a:cubicBezTo>
                <a:lnTo>
                  <a:pt x="276" y="32"/>
                </a:lnTo>
                <a:close/>
                <a:moveTo>
                  <a:pt x="398" y="51"/>
                </a:moveTo>
                <a:cubicBezTo>
                  <a:pt x="398" y="84"/>
                  <a:pt x="398" y="84"/>
                  <a:pt x="398" y="84"/>
                </a:cubicBezTo>
                <a:cubicBezTo>
                  <a:pt x="385" y="84"/>
                  <a:pt x="385" y="84"/>
                  <a:pt x="385" y="84"/>
                </a:cubicBezTo>
                <a:cubicBezTo>
                  <a:pt x="385" y="55"/>
                  <a:pt x="385" y="55"/>
                  <a:pt x="385" y="55"/>
                </a:cubicBezTo>
                <a:cubicBezTo>
                  <a:pt x="385" y="50"/>
                  <a:pt x="384" y="43"/>
                  <a:pt x="375" y="43"/>
                </a:cubicBezTo>
                <a:cubicBezTo>
                  <a:pt x="366" y="43"/>
                  <a:pt x="363" y="49"/>
                  <a:pt x="363" y="56"/>
                </a:cubicBezTo>
                <a:cubicBezTo>
                  <a:pt x="363" y="84"/>
                  <a:pt x="363" y="84"/>
                  <a:pt x="363" y="84"/>
                </a:cubicBezTo>
                <a:cubicBezTo>
                  <a:pt x="350" y="84"/>
                  <a:pt x="350" y="84"/>
                  <a:pt x="350" y="84"/>
                </a:cubicBezTo>
                <a:cubicBezTo>
                  <a:pt x="350" y="46"/>
                  <a:pt x="350" y="46"/>
                  <a:pt x="350" y="46"/>
                </a:cubicBezTo>
                <a:cubicBezTo>
                  <a:pt x="350" y="39"/>
                  <a:pt x="350" y="38"/>
                  <a:pt x="344" y="35"/>
                </a:cubicBezTo>
                <a:cubicBezTo>
                  <a:pt x="341" y="33"/>
                  <a:pt x="341" y="33"/>
                  <a:pt x="341" y="33"/>
                </a:cubicBezTo>
                <a:cubicBezTo>
                  <a:pt x="341" y="32"/>
                  <a:pt x="341" y="32"/>
                  <a:pt x="341" y="32"/>
                </a:cubicBezTo>
                <a:cubicBezTo>
                  <a:pt x="351" y="32"/>
                  <a:pt x="351" y="32"/>
                  <a:pt x="351" y="32"/>
                </a:cubicBezTo>
                <a:cubicBezTo>
                  <a:pt x="351" y="32"/>
                  <a:pt x="351" y="32"/>
                  <a:pt x="351" y="32"/>
                </a:cubicBezTo>
                <a:cubicBezTo>
                  <a:pt x="362" y="32"/>
                  <a:pt x="362" y="32"/>
                  <a:pt x="362" y="32"/>
                </a:cubicBezTo>
                <a:cubicBezTo>
                  <a:pt x="362" y="40"/>
                  <a:pt x="362" y="40"/>
                  <a:pt x="362" y="40"/>
                </a:cubicBezTo>
                <a:cubicBezTo>
                  <a:pt x="362" y="40"/>
                  <a:pt x="362" y="40"/>
                  <a:pt x="362" y="40"/>
                </a:cubicBezTo>
                <a:cubicBezTo>
                  <a:pt x="367" y="34"/>
                  <a:pt x="373" y="31"/>
                  <a:pt x="379" y="31"/>
                </a:cubicBezTo>
                <a:cubicBezTo>
                  <a:pt x="391" y="31"/>
                  <a:pt x="398" y="39"/>
                  <a:pt x="398" y="51"/>
                </a:cubicBezTo>
                <a:close/>
                <a:moveTo>
                  <a:pt x="134" y="74"/>
                </a:moveTo>
                <a:cubicBezTo>
                  <a:pt x="134" y="74"/>
                  <a:pt x="134" y="74"/>
                  <a:pt x="134" y="74"/>
                </a:cubicBezTo>
                <a:cubicBezTo>
                  <a:pt x="128" y="84"/>
                  <a:pt x="128" y="84"/>
                  <a:pt x="128" y="84"/>
                </a:cubicBezTo>
                <a:cubicBezTo>
                  <a:pt x="117" y="87"/>
                  <a:pt x="105" y="84"/>
                  <a:pt x="105" y="67"/>
                </a:cubicBezTo>
                <a:cubicBezTo>
                  <a:pt x="105" y="43"/>
                  <a:pt x="105" y="43"/>
                  <a:pt x="105" y="43"/>
                </a:cubicBezTo>
                <a:cubicBezTo>
                  <a:pt x="105" y="46"/>
                  <a:pt x="105" y="46"/>
                  <a:pt x="105" y="46"/>
                </a:cubicBezTo>
                <a:cubicBezTo>
                  <a:pt x="105" y="43"/>
                  <a:pt x="105" y="43"/>
                  <a:pt x="98" y="37"/>
                </a:cubicBezTo>
                <a:cubicBezTo>
                  <a:pt x="93" y="33"/>
                  <a:pt x="93" y="33"/>
                  <a:pt x="93" y="33"/>
                </a:cubicBezTo>
                <a:cubicBezTo>
                  <a:pt x="93" y="32"/>
                  <a:pt x="93" y="32"/>
                  <a:pt x="93" y="32"/>
                </a:cubicBezTo>
                <a:cubicBezTo>
                  <a:pt x="105" y="32"/>
                  <a:pt x="105" y="32"/>
                  <a:pt x="105" y="32"/>
                </a:cubicBezTo>
                <a:cubicBezTo>
                  <a:pt x="110" y="18"/>
                  <a:pt x="110" y="18"/>
                  <a:pt x="110" y="18"/>
                </a:cubicBezTo>
                <a:cubicBezTo>
                  <a:pt x="118" y="18"/>
                  <a:pt x="118" y="18"/>
                  <a:pt x="118" y="18"/>
                </a:cubicBezTo>
                <a:cubicBezTo>
                  <a:pt x="118" y="32"/>
                  <a:pt x="118" y="32"/>
                  <a:pt x="118" y="32"/>
                </a:cubicBezTo>
                <a:cubicBezTo>
                  <a:pt x="132" y="32"/>
                  <a:pt x="132" y="32"/>
                  <a:pt x="132" y="32"/>
                </a:cubicBezTo>
                <a:cubicBezTo>
                  <a:pt x="132" y="43"/>
                  <a:pt x="132" y="43"/>
                  <a:pt x="132" y="43"/>
                </a:cubicBezTo>
                <a:cubicBezTo>
                  <a:pt x="118" y="43"/>
                  <a:pt x="118" y="43"/>
                  <a:pt x="118" y="43"/>
                </a:cubicBezTo>
                <a:cubicBezTo>
                  <a:pt x="118" y="67"/>
                  <a:pt x="118" y="67"/>
                  <a:pt x="118" y="67"/>
                </a:cubicBezTo>
                <a:cubicBezTo>
                  <a:pt x="118" y="76"/>
                  <a:pt x="125" y="76"/>
                  <a:pt x="134" y="7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GB">
              <a:solidFill>
                <a:schemeClr val="bg2"/>
              </a:solidFill>
            </a:endParaRPr>
          </a:p>
        </p:txBody>
      </p:sp>
    </p:spTree>
    <p:extLst>
      <p:ext uri="{BB962C8B-B14F-4D97-AF65-F5344CB8AC3E}">
        <p14:creationId xmlns:p14="http://schemas.microsoft.com/office/powerpoint/2010/main" val="101055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Header Black with Disc">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Title 6"/>
          <p:cNvSpPr>
            <a:spLocks noGrp="1"/>
          </p:cNvSpPr>
          <p:nvPr>
            <p:ph type="title" hasCustomPrompt="1"/>
          </p:nvPr>
        </p:nvSpPr>
        <p:spPr>
          <a:xfrm>
            <a:off x="552450" y="3180610"/>
            <a:ext cx="7583488" cy="1499976"/>
          </a:xfrm>
        </p:spPr>
        <p:txBody>
          <a:bodyPr anchor="t"/>
          <a:lstStyle>
            <a:lvl1pPr>
              <a:defRPr sz="4800" b="1" cap="all" baseline="0">
                <a:solidFill>
                  <a:schemeClr val="bg1"/>
                </a:solidFill>
              </a:defRPr>
            </a:lvl1pPr>
          </a:lstStyle>
          <a:p>
            <a:r>
              <a:rPr lang="en-GB" dirty="0" smtClean="0"/>
              <a:t>click to add </a:t>
            </a:r>
            <a:br>
              <a:rPr lang="en-GB" dirty="0" smtClean="0"/>
            </a:br>
            <a:r>
              <a:rPr lang="en-GB" dirty="0" smtClean="0"/>
              <a:t>section title</a:t>
            </a:r>
            <a:endParaRPr lang="en-GB" dirty="0"/>
          </a:p>
        </p:txBody>
      </p:sp>
      <p:sp>
        <p:nvSpPr>
          <p:cNvPr id="9" name="Subtitle 2"/>
          <p:cNvSpPr>
            <a:spLocks noGrp="1"/>
          </p:cNvSpPr>
          <p:nvPr>
            <p:ph type="subTitle" idx="1"/>
          </p:nvPr>
        </p:nvSpPr>
        <p:spPr>
          <a:xfrm>
            <a:off x="552450" y="2670748"/>
            <a:ext cx="7583488" cy="539991"/>
          </a:xfrm>
        </p:spPr>
        <p:txBody>
          <a:bodyPr anchor="b">
            <a:noAutofit/>
          </a:bodyPr>
          <a:lstStyle>
            <a:lvl1pPr marL="0" indent="0" algn="l">
              <a:spcBef>
                <a:spcPts val="0"/>
              </a:spcBef>
              <a:buNone/>
              <a:defRPr sz="2400" b="0" kern="1200" cap="all" baseline="0" dirty="0">
                <a:solidFill>
                  <a:schemeClr val="accent2"/>
                </a:solidFill>
                <a:latin typeface="+mn-lt"/>
                <a:ea typeface="Kozuka Gothic Pr6N H" panose="020B0800000000000000" pitchFamily="34" charset="-128"/>
                <a:cs typeface="Arial Narrow" panose="020B0606020202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GB" dirty="0"/>
          </a:p>
        </p:txBody>
      </p:sp>
      <p:sp>
        <p:nvSpPr>
          <p:cNvPr id="6" name="Freeform 5"/>
          <p:cNvSpPr>
            <a:spLocks noEditPoints="1"/>
          </p:cNvSpPr>
          <p:nvPr userDrawn="1"/>
        </p:nvSpPr>
        <p:spPr bwMode="auto">
          <a:xfrm>
            <a:off x="10835921" y="6433987"/>
            <a:ext cx="719988" cy="114961"/>
          </a:xfrm>
          <a:custGeom>
            <a:avLst/>
            <a:gdLst>
              <a:gd name="T0" fmla="*/ 230 w 562"/>
              <a:gd name="T1" fmla="*/ 85 h 87"/>
              <a:gd name="T2" fmla="*/ 231 w 562"/>
              <a:gd name="T3" fmla="*/ 75 h 87"/>
              <a:gd name="T4" fmla="*/ 214 w 562"/>
              <a:gd name="T5" fmla="*/ 53 h 87"/>
              <a:gd name="T6" fmla="*/ 495 w 562"/>
              <a:gd name="T7" fmla="*/ 31 h 87"/>
              <a:gd name="T8" fmla="*/ 519 w 562"/>
              <a:gd name="T9" fmla="*/ 70 h 87"/>
              <a:gd name="T10" fmla="*/ 520 w 562"/>
              <a:gd name="T11" fmla="*/ 63 h 87"/>
              <a:gd name="T12" fmla="*/ 508 w 562"/>
              <a:gd name="T13" fmla="*/ 53 h 87"/>
              <a:gd name="T14" fmla="*/ 318 w 562"/>
              <a:gd name="T15" fmla="*/ 85 h 87"/>
              <a:gd name="T16" fmla="*/ 319 w 562"/>
              <a:gd name="T17" fmla="*/ 75 h 87"/>
              <a:gd name="T18" fmla="*/ 301 w 562"/>
              <a:gd name="T19" fmla="*/ 53 h 87"/>
              <a:gd name="T20" fmla="*/ 49 w 562"/>
              <a:gd name="T21" fmla="*/ 44 h 87"/>
              <a:gd name="T22" fmla="*/ 11 w 562"/>
              <a:gd name="T23" fmla="*/ 8 h 87"/>
              <a:gd name="T24" fmla="*/ 4 w 562"/>
              <a:gd name="T25" fmla="*/ 12 h 87"/>
              <a:gd name="T26" fmla="*/ 66 w 562"/>
              <a:gd name="T27" fmla="*/ 62 h 87"/>
              <a:gd name="T28" fmla="*/ 46 w 562"/>
              <a:gd name="T29" fmla="*/ 23 h 87"/>
              <a:gd name="T30" fmla="*/ 23 w 562"/>
              <a:gd name="T31" fmla="*/ 39 h 87"/>
              <a:gd name="T32" fmla="*/ 23 w 562"/>
              <a:gd name="T33" fmla="*/ 50 h 87"/>
              <a:gd name="T34" fmla="*/ 91 w 562"/>
              <a:gd name="T35" fmla="*/ 15 h 87"/>
              <a:gd name="T36" fmla="*/ 91 w 562"/>
              <a:gd name="T37" fmla="*/ 15 h 87"/>
              <a:gd name="T38" fmla="*/ 76 w 562"/>
              <a:gd name="T39" fmla="*/ 84 h 87"/>
              <a:gd name="T40" fmla="*/ 70 w 562"/>
              <a:gd name="T41" fmla="*/ 33 h 87"/>
              <a:gd name="T42" fmla="*/ 176 w 562"/>
              <a:gd name="T43" fmla="*/ 8 h 87"/>
              <a:gd name="T44" fmla="*/ 162 w 562"/>
              <a:gd name="T45" fmla="*/ 31 h 87"/>
              <a:gd name="T46" fmla="*/ 181 w 562"/>
              <a:gd name="T47" fmla="*/ 76 h 87"/>
              <a:gd name="T48" fmla="*/ 172 w 562"/>
              <a:gd name="T49" fmla="*/ 5 h 87"/>
              <a:gd name="T50" fmla="*/ 181 w 562"/>
              <a:gd name="T51" fmla="*/ 58 h 87"/>
              <a:gd name="T52" fmla="*/ 441 w 562"/>
              <a:gd name="T53" fmla="*/ 7 h 87"/>
              <a:gd name="T54" fmla="*/ 430 w 562"/>
              <a:gd name="T55" fmla="*/ 31 h 87"/>
              <a:gd name="T56" fmla="*/ 449 w 562"/>
              <a:gd name="T57" fmla="*/ 76 h 87"/>
              <a:gd name="T58" fmla="*/ 439 w 562"/>
              <a:gd name="T59" fmla="*/ 5 h 87"/>
              <a:gd name="T60" fmla="*/ 448 w 562"/>
              <a:gd name="T61" fmla="*/ 58 h 87"/>
              <a:gd name="T62" fmla="*/ 556 w 562"/>
              <a:gd name="T63" fmla="*/ 43 h 87"/>
              <a:gd name="T64" fmla="*/ 529 w 562"/>
              <a:gd name="T65" fmla="*/ 46 h 87"/>
              <a:gd name="T66" fmla="*/ 542 w 562"/>
              <a:gd name="T67" fmla="*/ 32 h 87"/>
              <a:gd name="T68" fmla="*/ 562 w 562"/>
              <a:gd name="T69" fmla="*/ 32 h 87"/>
              <a:gd name="T70" fmla="*/ 276 w 562"/>
              <a:gd name="T71" fmla="*/ 43 h 87"/>
              <a:gd name="T72" fmla="*/ 257 w 562"/>
              <a:gd name="T73" fmla="*/ 38 h 87"/>
              <a:gd name="T74" fmla="*/ 263 w 562"/>
              <a:gd name="T75" fmla="*/ 23 h 87"/>
              <a:gd name="T76" fmla="*/ 276 w 562"/>
              <a:gd name="T77" fmla="*/ 23 h 87"/>
              <a:gd name="T78" fmla="*/ 385 w 562"/>
              <a:gd name="T79" fmla="*/ 84 h 87"/>
              <a:gd name="T80" fmla="*/ 363 w 562"/>
              <a:gd name="T81" fmla="*/ 84 h 87"/>
              <a:gd name="T82" fmla="*/ 341 w 562"/>
              <a:gd name="T83" fmla="*/ 33 h 87"/>
              <a:gd name="T84" fmla="*/ 362 w 562"/>
              <a:gd name="T85" fmla="*/ 32 h 87"/>
              <a:gd name="T86" fmla="*/ 398 w 562"/>
              <a:gd name="T87" fmla="*/ 51 h 87"/>
              <a:gd name="T88" fmla="*/ 105 w 562"/>
              <a:gd name="T89" fmla="*/ 67 h 87"/>
              <a:gd name="T90" fmla="*/ 93 w 562"/>
              <a:gd name="T91" fmla="*/ 33 h 87"/>
              <a:gd name="T92" fmla="*/ 118 w 562"/>
              <a:gd name="T93" fmla="*/ 18 h 87"/>
              <a:gd name="T94" fmla="*/ 118 w 562"/>
              <a:gd name="T95" fmla="*/ 4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2" h="87">
                <a:moveTo>
                  <a:pt x="253" y="59"/>
                </a:moveTo>
                <a:cubicBezTo>
                  <a:pt x="253" y="41"/>
                  <a:pt x="242" y="31"/>
                  <a:pt x="228" y="31"/>
                </a:cubicBezTo>
                <a:cubicBezTo>
                  <a:pt x="212" y="31"/>
                  <a:pt x="201" y="42"/>
                  <a:pt x="201" y="58"/>
                </a:cubicBezTo>
                <a:cubicBezTo>
                  <a:pt x="201" y="74"/>
                  <a:pt x="213" y="85"/>
                  <a:pt x="230" y="85"/>
                </a:cubicBezTo>
                <a:cubicBezTo>
                  <a:pt x="235" y="85"/>
                  <a:pt x="240" y="84"/>
                  <a:pt x="244" y="83"/>
                </a:cubicBezTo>
                <a:cubicBezTo>
                  <a:pt x="251" y="70"/>
                  <a:pt x="251" y="70"/>
                  <a:pt x="251" y="70"/>
                </a:cubicBezTo>
                <a:cubicBezTo>
                  <a:pt x="250" y="70"/>
                  <a:pt x="250" y="70"/>
                  <a:pt x="250" y="70"/>
                </a:cubicBezTo>
                <a:cubicBezTo>
                  <a:pt x="244" y="73"/>
                  <a:pt x="237" y="75"/>
                  <a:pt x="231" y="75"/>
                </a:cubicBezTo>
                <a:cubicBezTo>
                  <a:pt x="222" y="75"/>
                  <a:pt x="214" y="70"/>
                  <a:pt x="214" y="63"/>
                </a:cubicBezTo>
                <a:cubicBezTo>
                  <a:pt x="253" y="63"/>
                  <a:pt x="253" y="63"/>
                  <a:pt x="253" y="63"/>
                </a:cubicBezTo>
                <a:lnTo>
                  <a:pt x="253" y="59"/>
                </a:lnTo>
                <a:close/>
                <a:moveTo>
                  <a:pt x="214" y="53"/>
                </a:moveTo>
                <a:cubicBezTo>
                  <a:pt x="215" y="46"/>
                  <a:pt x="219" y="41"/>
                  <a:pt x="227" y="41"/>
                </a:cubicBezTo>
                <a:cubicBezTo>
                  <a:pt x="235" y="41"/>
                  <a:pt x="240" y="46"/>
                  <a:pt x="240" y="53"/>
                </a:cubicBezTo>
                <a:lnTo>
                  <a:pt x="214" y="53"/>
                </a:lnTo>
                <a:close/>
                <a:moveTo>
                  <a:pt x="495" y="31"/>
                </a:moveTo>
                <a:cubicBezTo>
                  <a:pt x="480" y="31"/>
                  <a:pt x="468" y="42"/>
                  <a:pt x="468" y="58"/>
                </a:cubicBezTo>
                <a:cubicBezTo>
                  <a:pt x="468" y="74"/>
                  <a:pt x="480" y="85"/>
                  <a:pt x="497" y="85"/>
                </a:cubicBezTo>
                <a:cubicBezTo>
                  <a:pt x="503" y="85"/>
                  <a:pt x="507" y="84"/>
                  <a:pt x="511" y="83"/>
                </a:cubicBezTo>
                <a:cubicBezTo>
                  <a:pt x="519" y="70"/>
                  <a:pt x="519" y="70"/>
                  <a:pt x="519" y="70"/>
                </a:cubicBezTo>
                <a:cubicBezTo>
                  <a:pt x="518" y="70"/>
                  <a:pt x="518" y="70"/>
                  <a:pt x="518" y="70"/>
                </a:cubicBezTo>
                <a:cubicBezTo>
                  <a:pt x="511" y="73"/>
                  <a:pt x="505" y="75"/>
                  <a:pt x="499" y="75"/>
                </a:cubicBezTo>
                <a:cubicBezTo>
                  <a:pt x="490" y="75"/>
                  <a:pt x="482" y="70"/>
                  <a:pt x="481" y="63"/>
                </a:cubicBezTo>
                <a:cubicBezTo>
                  <a:pt x="520" y="63"/>
                  <a:pt x="520" y="63"/>
                  <a:pt x="520" y="63"/>
                </a:cubicBezTo>
                <a:cubicBezTo>
                  <a:pt x="522" y="43"/>
                  <a:pt x="511" y="31"/>
                  <a:pt x="495" y="31"/>
                </a:cubicBezTo>
                <a:close/>
                <a:moveTo>
                  <a:pt x="481" y="53"/>
                </a:moveTo>
                <a:cubicBezTo>
                  <a:pt x="482" y="46"/>
                  <a:pt x="487" y="41"/>
                  <a:pt x="495" y="41"/>
                </a:cubicBezTo>
                <a:cubicBezTo>
                  <a:pt x="503" y="41"/>
                  <a:pt x="508" y="46"/>
                  <a:pt x="508" y="53"/>
                </a:cubicBezTo>
                <a:lnTo>
                  <a:pt x="481" y="53"/>
                </a:lnTo>
                <a:close/>
                <a:moveTo>
                  <a:pt x="315" y="31"/>
                </a:moveTo>
                <a:cubicBezTo>
                  <a:pt x="300" y="31"/>
                  <a:pt x="288" y="42"/>
                  <a:pt x="288" y="58"/>
                </a:cubicBezTo>
                <a:cubicBezTo>
                  <a:pt x="288" y="74"/>
                  <a:pt x="300" y="85"/>
                  <a:pt x="318" y="85"/>
                </a:cubicBezTo>
                <a:cubicBezTo>
                  <a:pt x="323" y="85"/>
                  <a:pt x="327" y="84"/>
                  <a:pt x="331" y="83"/>
                </a:cubicBezTo>
                <a:cubicBezTo>
                  <a:pt x="339" y="70"/>
                  <a:pt x="339" y="70"/>
                  <a:pt x="339" y="70"/>
                </a:cubicBezTo>
                <a:cubicBezTo>
                  <a:pt x="338" y="70"/>
                  <a:pt x="338" y="70"/>
                  <a:pt x="338" y="70"/>
                </a:cubicBezTo>
                <a:cubicBezTo>
                  <a:pt x="331" y="73"/>
                  <a:pt x="325" y="75"/>
                  <a:pt x="319" y="75"/>
                </a:cubicBezTo>
                <a:cubicBezTo>
                  <a:pt x="310" y="75"/>
                  <a:pt x="302" y="70"/>
                  <a:pt x="301" y="63"/>
                </a:cubicBezTo>
                <a:cubicBezTo>
                  <a:pt x="341" y="63"/>
                  <a:pt x="341" y="63"/>
                  <a:pt x="341" y="63"/>
                </a:cubicBezTo>
                <a:cubicBezTo>
                  <a:pt x="342" y="43"/>
                  <a:pt x="331" y="31"/>
                  <a:pt x="315" y="31"/>
                </a:cubicBezTo>
                <a:close/>
                <a:moveTo>
                  <a:pt x="301" y="53"/>
                </a:moveTo>
                <a:cubicBezTo>
                  <a:pt x="302" y="46"/>
                  <a:pt x="307" y="41"/>
                  <a:pt x="315" y="41"/>
                </a:cubicBezTo>
                <a:cubicBezTo>
                  <a:pt x="323" y="41"/>
                  <a:pt x="328" y="46"/>
                  <a:pt x="328" y="53"/>
                </a:cubicBezTo>
                <a:lnTo>
                  <a:pt x="301" y="53"/>
                </a:lnTo>
                <a:close/>
                <a:moveTo>
                  <a:pt x="49" y="44"/>
                </a:moveTo>
                <a:cubicBezTo>
                  <a:pt x="49" y="44"/>
                  <a:pt x="49" y="44"/>
                  <a:pt x="49" y="44"/>
                </a:cubicBezTo>
                <a:cubicBezTo>
                  <a:pt x="57" y="41"/>
                  <a:pt x="62" y="36"/>
                  <a:pt x="62" y="27"/>
                </a:cubicBezTo>
                <a:cubicBezTo>
                  <a:pt x="62" y="13"/>
                  <a:pt x="51" y="8"/>
                  <a:pt x="39" y="8"/>
                </a:cubicBezTo>
                <a:cubicBezTo>
                  <a:pt x="11" y="8"/>
                  <a:pt x="11" y="8"/>
                  <a:pt x="11" y="8"/>
                </a:cubicBezTo>
                <a:cubicBezTo>
                  <a:pt x="11" y="8"/>
                  <a:pt x="11" y="8"/>
                  <a:pt x="11" y="8"/>
                </a:cubicBezTo>
                <a:cubicBezTo>
                  <a:pt x="0" y="8"/>
                  <a:pt x="0" y="8"/>
                  <a:pt x="0" y="8"/>
                </a:cubicBezTo>
                <a:cubicBezTo>
                  <a:pt x="0" y="9"/>
                  <a:pt x="0" y="9"/>
                  <a:pt x="0" y="9"/>
                </a:cubicBezTo>
                <a:cubicBezTo>
                  <a:pt x="4" y="12"/>
                  <a:pt x="4" y="12"/>
                  <a:pt x="4" y="12"/>
                </a:cubicBezTo>
                <a:cubicBezTo>
                  <a:pt x="9" y="16"/>
                  <a:pt x="9" y="17"/>
                  <a:pt x="9" y="20"/>
                </a:cubicBezTo>
                <a:cubicBezTo>
                  <a:pt x="9" y="84"/>
                  <a:pt x="9" y="84"/>
                  <a:pt x="9" y="84"/>
                </a:cubicBezTo>
                <a:cubicBezTo>
                  <a:pt x="37" y="84"/>
                  <a:pt x="37" y="84"/>
                  <a:pt x="37" y="84"/>
                </a:cubicBezTo>
                <a:cubicBezTo>
                  <a:pt x="51" y="84"/>
                  <a:pt x="66" y="79"/>
                  <a:pt x="66" y="62"/>
                </a:cubicBezTo>
                <a:cubicBezTo>
                  <a:pt x="66" y="53"/>
                  <a:pt x="59" y="45"/>
                  <a:pt x="49" y="44"/>
                </a:cubicBezTo>
                <a:close/>
                <a:moveTo>
                  <a:pt x="23" y="20"/>
                </a:moveTo>
                <a:cubicBezTo>
                  <a:pt x="34" y="20"/>
                  <a:pt x="34" y="20"/>
                  <a:pt x="34" y="20"/>
                </a:cubicBezTo>
                <a:cubicBezTo>
                  <a:pt x="42" y="20"/>
                  <a:pt x="44" y="21"/>
                  <a:pt x="46" y="23"/>
                </a:cubicBezTo>
                <a:cubicBezTo>
                  <a:pt x="48" y="24"/>
                  <a:pt x="49" y="27"/>
                  <a:pt x="49" y="29"/>
                </a:cubicBezTo>
                <a:cubicBezTo>
                  <a:pt x="49" y="32"/>
                  <a:pt x="48" y="34"/>
                  <a:pt x="46" y="36"/>
                </a:cubicBezTo>
                <a:cubicBezTo>
                  <a:pt x="44" y="38"/>
                  <a:pt x="41" y="39"/>
                  <a:pt x="35" y="39"/>
                </a:cubicBezTo>
                <a:cubicBezTo>
                  <a:pt x="23" y="39"/>
                  <a:pt x="23" y="39"/>
                  <a:pt x="23" y="39"/>
                </a:cubicBezTo>
                <a:lnTo>
                  <a:pt x="23" y="20"/>
                </a:lnTo>
                <a:close/>
                <a:moveTo>
                  <a:pt x="35" y="72"/>
                </a:moveTo>
                <a:cubicBezTo>
                  <a:pt x="23" y="72"/>
                  <a:pt x="23" y="72"/>
                  <a:pt x="23" y="72"/>
                </a:cubicBezTo>
                <a:cubicBezTo>
                  <a:pt x="23" y="50"/>
                  <a:pt x="23" y="50"/>
                  <a:pt x="23" y="50"/>
                </a:cubicBezTo>
                <a:cubicBezTo>
                  <a:pt x="36" y="50"/>
                  <a:pt x="36" y="50"/>
                  <a:pt x="36" y="50"/>
                </a:cubicBezTo>
                <a:cubicBezTo>
                  <a:pt x="47" y="50"/>
                  <a:pt x="52" y="53"/>
                  <a:pt x="52" y="61"/>
                </a:cubicBezTo>
                <a:cubicBezTo>
                  <a:pt x="52" y="71"/>
                  <a:pt x="42" y="72"/>
                  <a:pt x="35" y="72"/>
                </a:cubicBezTo>
                <a:close/>
                <a:moveTo>
                  <a:pt x="91" y="15"/>
                </a:moveTo>
                <a:cubicBezTo>
                  <a:pt x="91" y="19"/>
                  <a:pt x="87" y="23"/>
                  <a:pt x="83" y="23"/>
                </a:cubicBezTo>
                <a:cubicBezTo>
                  <a:pt x="78" y="23"/>
                  <a:pt x="75" y="19"/>
                  <a:pt x="75" y="15"/>
                </a:cubicBezTo>
                <a:cubicBezTo>
                  <a:pt x="75" y="11"/>
                  <a:pt x="78" y="7"/>
                  <a:pt x="83" y="7"/>
                </a:cubicBezTo>
                <a:cubicBezTo>
                  <a:pt x="87" y="7"/>
                  <a:pt x="91" y="11"/>
                  <a:pt x="91" y="15"/>
                </a:cubicBezTo>
                <a:close/>
                <a:moveTo>
                  <a:pt x="70" y="32"/>
                </a:moveTo>
                <a:cubicBezTo>
                  <a:pt x="89" y="32"/>
                  <a:pt x="89" y="32"/>
                  <a:pt x="89" y="32"/>
                </a:cubicBezTo>
                <a:cubicBezTo>
                  <a:pt x="89" y="84"/>
                  <a:pt x="89" y="84"/>
                  <a:pt x="89" y="84"/>
                </a:cubicBezTo>
                <a:cubicBezTo>
                  <a:pt x="76" y="84"/>
                  <a:pt x="76" y="84"/>
                  <a:pt x="76" y="84"/>
                </a:cubicBezTo>
                <a:cubicBezTo>
                  <a:pt x="76" y="43"/>
                  <a:pt x="76" y="43"/>
                  <a:pt x="76" y="43"/>
                </a:cubicBezTo>
                <a:cubicBezTo>
                  <a:pt x="76" y="43"/>
                  <a:pt x="76" y="43"/>
                  <a:pt x="76" y="43"/>
                </a:cubicBezTo>
                <a:cubicBezTo>
                  <a:pt x="76" y="39"/>
                  <a:pt x="76" y="38"/>
                  <a:pt x="72" y="35"/>
                </a:cubicBezTo>
                <a:cubicBezTo>
                  <a:pt x="70" y="33"/>
                  <a:pt x="70" y="33"/>
                  <a:pt x="70" y="33"/>
                </a:cubicBezTo>
                <a:lnTo>
                  <a:pt x="70" y="32"/>
                </a:lnTo>
                <a:close/>
                <a:moveTo>
                  <a:pt x="172" y="5"/>
                </a:moveTo>
                <a:cubicBezTo>
                  <a:pt x="172" y="6"/>
                  <a:pt x="172" y="6"/>
                  <a:pt x="172" y="6"/>
                </a:cubicBezTo>
                <a:cubicBezTo>
                  <a:pt x="176" y="8"/>
                  <a:pt x="176" y="8"/>
                  <a:pt x="176" y="8"/>
                </a:cubicBezTo>
                <a:cubicBezTo>
                  <a:pt x="180" y="11"/>
                  <a:pt x="180" y="12"/>
                  <a:pt x="180" y="15"/>
                </a:cubicBezTo>
                <a:cubicBezTo>
                  <a:pt x="180" y="39"/>
                  <a:pt x="180" y="39"/>
                  <a:pt x="180" y="39"/>
                </a:cubicBezTo>
                <a:cubicBezTo>
                  <a:pt x="180" y="39"/>
                  <a:pt x="180" y="39"/>
                  <a:pt x="180" y="39"/>
                </a:cubicBezTo>
                <a:cubicBezTo>
                  <a:pt x="177" y="36"/>
                  <a:pt x="172" y="31"/>
                  <a:pt x="162" y="31"/>
                </a:cubicBezTo>
                <a:cubicBezTo>
                  <a:pt x="148" y="31"/>
                  <a:pt x="138" y="43"/>
                  <a:pt x="138" y="58"/>
                </a:cubicBezTo>
                <a:cubicBezTo>
                  <a:pt x="138" y="73"/>
                  <a:pt x="147" y="85"/>
                  <a:pt x="163" y="85"/>
                </a:cubicBezTo>
                <a:cubicBezTo>
                  <a:pt x="170" y="85"/>
                  <a:pt x="177" y="82"/>
                  <a:pt x="181" y="76"/>
                </a:cubicBezTo>
                <a:cubicBezTo>
                  <a:pt x="181" y="76"/>
                  <a:pt x="181" y="76"/>
                  <a:pt x="181" y="76"/>
                </a:cubicBezTo>
                <a:cubicBezTo>
                  <a:pt x="182" y="84"/>
                  <a:pt x="182" y="84"/>
                  <a:pt x="182" y="84"/>
                </a:cubicBezTo>
                <a:cubicBezTo>
                  <a:pt x="193" y="84"/>
                  <a:pt x="193" y="84"/>
                  <a:pt x="193" y="84"/>
                </a:cubicBezTo>
                <a:cubicBezTo>
                  <a:pt x="193" y="5"/>
                  <a:pt x="193" y="5"/>
                  <a:pt x="193" y="5"/>
                </a:cubicBezTo>
                <a:lnTo>
                  <a:pt x="172" y="5"/>
                </a:lnTo>
                <a:close/>
                <a:moveTo>
                  <a:pt x="166" y="74"/>
                </a:moveTo>
                <a:cubicBezTo>
                  <a:pt x="156" y="74"/>
                  <a:pt x="150" y="66"/>
                  <a:pt x="150" y="58"/>
                </a:cubicBezTo>
                <a:cubicBezTo>
                  <a:pt x="150" y="50"/>
                  <a:pt x="156" y="43"/>
                  <a:pt x="166" y="43"/>
                </a:cubicBezTo>
                <a:cubicBezTo>
                  <a:pt x="175" y="43"/>
                  <a:pt x="181" y="50"/>
                  <a:pt x="181" y="58"/>
                </a:cubicBezTo>
                <a:cubicBezTo>
                  <a:pt x="181" y="66"/>
                  <a:pt x="175" y="74"/>
                  <a:pt x="166" y="74"/>
                </a:cubicBezTo>
                <a:close/>
                <a:moveTo>
                  <a:pt x="439" y="5"/>
                </a:moveTo>
                <a:cubicBezTo>
                  <a:pt x="439" y="6"/>
                  <a:pt x="439" y="6"/>
                  <a:pt x="439" y="6"/>
                </a:cubicBezTo>
                <a:cubicBezTo>
                  <a:pt x="441" y="7"/>
                  <a:pt x="441" y="7"/>
                  <a:pt x="441" y="7"/>
                </a:cubicBezTo>
                <a:cubicBezTo>
                  <a:pt x="447" y="11"/>
                  <a:pt x="448" y="12"/>
                  <a:pt x="448" y="19"/>
                </a:cubicBezTo>
                <a:cubicBezTo>
                  <a:pt x="448" y="39"/>
                  <a:pt x="448" y="39"/>
                  <a:pt x="448" y="39"/>
                </a:cubicBezTo>
                <a:cubicBezTo>
                  <a:pt x="448" y="39"/>
                  <a:pt x="448" y="39"/>
                  <a:pt x="448" y="39"/>
                </a:cubicBezTo>
                <a:cubicBezTo>
                  <a:pt x="445" y="36"/>
                  <a:pt x="440" y="31"/>
                  <a:pt x="430" y="31"/>
                </a:cubicBezTo>
                <a:cubicBezTo>
                  <a:pt x="415" y="31"/>
                  <a:pt x="405" y="43"/>
                  <a:pt x="405" y="58"/>
                </a:cubicBezTo>
                <a:cubicBezTo>
                  <a:pt x="405" y="73"/>
                  <a:pt x="415" y="85"/>
                  <a:pt x="431" y="85"/>
                </a:cubicBezTo>
                <a:cubicBezTo>
                  <a:pt x="438" y="85"/>
                  <a:pt x="445" y="82"/>
                  <a:pt x="448" y="76"/>
                </a:cubicBezTo>
                <a:cubicBezTo>
                  <a:pt x="449" y="76"/>
                  <a:pt x="449" y="76"/>
                  <a:pt x="449" y="76"/>
                </a:cubicBezTo>
                <a:cubicBezTo>
                  <a:pt x="450" y="84"/>
                  <a:pt x="450" y="84"/>
                  <a:pt x="450" y="84"/>
                </a:cubicBezTo>
                <a:cubicBezTo>
                  <a:pt x="461" y="84"/>
                  <a:pt x="461" y="84"/>
                  <a:pt x="461" y="84"/>
                </a:cubicBezTo>
                <a:cubicBezTo>
                  <a:pt x="461" y="5"/>
                  <a:pt x="461" y="5"/>
                  <a:pt x="461" y="5"/>
                </a:cubicBezTo>
                <a:lnTo>
                  <a:pt x="439" y="5"/>
                </a:lnTo>
                <a:close/>
                <a:moveTo>
                  <a:pt x="433" y="74"/>
                </a:moveTo>
                <a:cubicBezTo>
                  <a:pt x="424" y="74"/>
                  <a:pt x="418" y="66"/>
                  <a:pt x="418" y="58"/>
                </a:cubicBezTo>
                <a:cubicBezTo>
                  <a:pt x="418" y="50"/>
                  <a:pt x="424" y="43"/>
                  <a:pt x="433" y="43"/>
                </a:cubicBezTo>
                <a:cubicBezTo>
                  <a:pt x="443" y="43"/>
                  <a:pt x="448" y="50"/>
                  <a:pt x="448" y="58"/>
                </a:cubicBezTo>
                <a:cubicBezTo>
                  <a:pt x="448" y="66"/>
                  <a:pt x="443" y="74"/>
                  <a:pt x="433" y="74"/>
                </a:cubicBezTo>
                <a:close/>
                <a:moveTo>
                  <a:pt x="562" y="32"/>
                </a:moveTo>
                <a:cubicBezTo>
                  <a:pt x="562" y="44"/>
                  <a:pt x="562" y="44"/>
                  <a:pt x="562" y="44"/>
                </a:cubicBezTo>
                <a:cubicBezTo>
                  <a:pt x="560" y="44"/>
                  <a:pt x="558" y="43"/>
                  <a:pt x="556" y="43"/>
                </a:cubicBezTo>
                <a:cubicBezTo>
                  <a:pt x="543" y="43"/>
                  <a:pt x="542" y="54"/>
                  <a:pt x="542" y="56"/>
                </a:cubicBezTo>
                <a:cubicBezTo>
                  <a:pt x="542" y="84"/>
                  <a:pt x="542" y="84"/>
                  <a:pt x="542" y="84"/>
                </a:cubicBezTo>
                <a:cubicBezTo>
                  <a:pt x="529" y="84"/>
                  <a:pt x="529" y="84"/>
                  <a:pt x="529" y="84"/>
                </a:cubicBezTo>
                <a:cubicBezTo>
                  <a:pt x="529" y="46"/>
                  <a:pt x="529" y="46"/>
                  <a:pt x="529" y="46"/>
                </a:cubicBezTo>
                <a:cubicBezTo>
                  <a:pt x="529" y="39"/>
                  <a:pt x="528" y="38"/>
                  <a:pt x="523" y="35"/>
                </a:cubicBezTo>
                <a:cubicBezTo>
                  <a:pt x="520" y="33"/>
                  <a:pt x="520" y="33"/>
                  <a:pt x="520" y="33"/>
                </a:cubicBezTo>
                <a:cubicBezTo>
                  <a:pt x="520" y="32"/>
                  <a:pt x="520" y="32"/>
                  <a:pt x="520" y="32"/>
                </a:cubicBezTo>
                <a:cubicBezTo>
                  <a:pt x="542" y="32"/>
                  <a:pt x="542" y="32"/>
                  <a:pt x="542" y="32"/>
                </a:cubicBezTo>
                <a:cubicBezTo>
                  <a:pt x="542" y="41"/>
                  <a:pt x="542" y="41"/>
                  <a:pt x="542" y="41"/>
                </a:cubicBezTo>
                <a:cubicBezTo>
                  <a:pt x="542" y="41"/>
                  <a:pt x="542" y="41"/>
                  <a:pt x="542" y="41"/>
                </a:cubicBezTo>
                <a:cubicBezTo>
                  <a:pt x="545" y="35"/>
                  <a:pt x="550" y="31"/>
                  <a:pt x="557" y="31"/>
                </a:cubicBezTo>
                <a:cubicBezTo>
                  <a:pt x="559" y="31"/>
                  <a:pt x="560" y="31"/>
                  <a:pt x="562" y="32"/>
                </a:cubicBezTo>
                <a:close/>
                <a:moveTo>
                  <a:pt x="276" y="32"/>
                </a:moveTo>
                <a:cubicBezTo>
                  <a:pt x="288" y="32"/>
                  <a:pt x="288" y="32"/>
                  <a:pt x="288" y="32"/>
                </a:cubicBezTo>
                <a:cubicBezTo>
                  <a:pt x="288" y="43"/>
                  <a:pt x="288" y="43"/>
                  <a:pt x="288" y="43"/>
                </a:cubicBezTo>
                <a:cubicBezTo>
                  <a:pt x="276" y="43"/>
                  <a:pt x="276" y="43"/>
                  <a:pt x="276" y="43"/>
                </a:cubicBezTo>
                <a:cubicBezTo>
                  <a:pt x="276" y="84"/>
                  <a:pt x="276" y="84"/>
                  <a:pt x="276" y="84"/>
                </a:cubicBezTo>
                <a:cubicBezTo>
                  <a:pt x="263" y="84"/>
                  <a:pt x="263" y="84"/>
                  <a:pt x="263" y="84"/>
                </a:cubicBezTo>
                <a:cubicBezTo>
                  <a:pt x="263" y="48"/>
                  <a:pt x="263" y="48"/>
                  <a:pt x="263" y="48"/>
                </a:cubicBezTo>
                <a:cubicBezTo>
                  <a:pt x="263" y="43"/>
                  <a:pt x="262" y="42"/>
                  <a:pt x="257" y="38"/>
                </a:cubicBezTo>
                <a:cubicBezTo>
                  <a:pt x="250" y="33"/>
                  <a:pt x="250" y="33"/>
                  <a:pt x="250" y="33"/>
                </a:cubicBezTo>
                <a:cubicBezTo>
                  <a:pt x="250" y="32"/>
                  <a:pt x="250" y="32"/>
                  <a:pt x="250" y="32"/>
                </a:cubicBezTo>
                <a:cubicBezTo>
                  <a:pt x="263" y="32"/>
                  <a:pt x="263" y="32"/>
                  <a:pt x="263" y="32"/>
                </a:cubicBezTo>
                <a:cubicBezTo>
                  <a:pt x="263" y="23"/>
                  <a:pt x="263" y="23"/>
                  <a:pt x="263" y="23"/>
                </a:cubicBezTo>
                <a:cubicBezTo>
                  <a:pt x="263" y="9"/>
                  <a:pt x="272" y="0"/>
                  <a:pt x="292" y="4"/>
                </a:cubicBezTo>
                <a:cubicBezTo>
                  <a:pt x="295" y="15"/>
                  <a:pt x="295" y="15"/>
                  <a:pt x="295" y="15"/>
                </a:cubicBezTo>
                <a:cubicBezTo>
                  <a:pt x="294" y="15"/>
                  <a:pt x="294" y="15"/>
                  <a:pt x="294" y="15"/>
                </a:cubicBezTo>
                <a:cubicBezTo>
                  <a:pt x="284" y="11"/>
                  <a:pt x="276" y="14"/>
                  <a:pt x="276" y="23"/>
                </a:cubicBezTo>
                <a:lnTo>
                  <a:pt x="276" y="32"/>
                </a:lnTo>
                <a:close/>
                <a:moveTo>
                  <a:pt x="398" y="51"/>
                </a:moveTo>
                <a:cubicBezTo>
                  <a:pt x="398" y="84"/>
                  <a:pt x="398" y="84"/>
                  <a:pt x="398" y="84"/>
                </a:cubicBezTo>
                <a:cubicBezTo>
                  <a:pt x="385" y="84"/>
                  <a:pt x="385" y="84"/>
                  <a:pt x="385" y="84"/>
                </a:cubicBezTo>
                <a:cubicBezTo>
                  <a:pt x="385" y="55"/>
                  <a:pt x="385" y="55"/>
                  <a:pt x="385" y="55"/>
                </a:cubicBezTo>
                <a:cubicBezTo>
                  <a:pt x="385" y="50"/>
                  <a:pt x="384" y="43"/>
                  <a:pt x="375" y="43"/>
                </a:cubicBezTo>
                <a:cubicBezTo>
                  <a:pt x="366" y="43"/>
                  <a:pt x="363" y="49"/>
                  <a:pt x="363" y="56"/>
                </a:cubicBezTo>
                <a:cubicBezTo>
                  <a:pt x="363" y="84"/>
                  <a:pt x="363" y="84"/>
                  <a:pt x="363" y="84"/>
                </a:cubicBezTo>
                <a:cubicBezTo>
                  <a:pt x="350" y="84"/>
                  <a:pt x="350" y="84"/>
                  <a:pt x="350" y="84"/>
                </a:cubicBezTo>
                <a:cubicBezTo>
                  <a:pt x="350" y="46"/>
                  <a:pt x="350" y="46"/>
                  <a:pt x="350" y="46"/>
                </a:cubicBezTo>
                <a:cubicBezTo>
                  <a:pt x="350" y="39"/>
                  <a:pt x="350" y="38"/>
                  <a:pt x="344" y="35"/>
                </a:cubicBezTo>
                <a:cubicBezTo>
                  <a:pt x="341" y="33"/>
                  <a:pt x="341" y="33"/>
                  <a:pt x="341" y="33"/>
                </a:cubicBezTo>
                <a:cubicBezTo>
                  <a:pt x="341" y="32"/>
                  <a:pt x="341" y="32"/>
                  <a:pt x="341" y="32"/>
                </a:cubicBezTo>
                <a:cubicBezTo>
                  <a:pt x="351" y="32"/>
                  <a:pt x="351" y="32"/>
                  <a:pt x="351" y="32"/>
                </a:cubicBezTo>
                <a:cubicBezTo>
                  <a:pt x="351" y="32"/>
                  <a:pt x="351" y="32"/>
                  <a:pt x="351" y="32"/>
                </a:cubicBezTo>
                <a:cubicBezTo>
                  <a:pt x="362" y="32"/>
                  <a:pt x="362" y="32"/>
                  <a:pt x="362" y="32"/>
                </a:cubicBezTo>
                <a:cubicBezTo>
                  <a:pt x="362" y="40"/>
                  <a:pt x="362" y="40"/>
                  <a:pt x="362" y="40"/>
                </a:cubicBezTo>
                <a:cubicBezTo>
                  <a:pt x="362" y="40"/>
                  <a:pt x="362" y="40"/>
                  <a:pt x="362" y="40"/>
                </a:cubicBezTo>
                <a:cubicBezTo>
                  <a:pt x="367" y="34"/>
                  <a:pt x="373" y="31"/>
                  <a:pt x="379" y="31"/>
                </a:cubicBezTo>
                <a:cubicBezTo>
                  <a:pt x="391" y="31"/>
                  <a:pt x="398" y="39"/>
                  <a:pt x="398" y="51"/>
                </a:cubicBezTo>
                <a:close/>
                <a:moveTo>
                  <a:pt x="134" y="74"/>
                </a:moveTo>
                <a:cubicBezTo>
                  <a:pt x="134" y="74"/>
                  <a:pt x="134" y="74"/>
                  <a:pt x="134" y="74"/>
                </a:cubicBezTo>
                <a:cubicBezTo>
                  <a:pt x="128" y="84"/>
                  <a:pt x="128" y="84"/>
                  <a:pt x="128" y="84"/>
                </a:cubicBezTo>
                <a:cubicBezTo>
                  <a:pt x="117" y="87"/>
                  <a:pt x="105" y="84"/>
                  <a:pt x="105" y="67"/>
                </a:cubicBezTo>
                <a:cubicBezTo>
                  <a:pt x="105" y="43"/>
                  <a:pt x="105" y="43"/>
                  <a:pt x="105" y="43"/>
                </a:cubicBezTo>
                <a:cubicBezTo>
                  <a:pt x="105" y="46"/>
                  <a:pt x="105" y="46"/>
                  <a:pt x="105" y="46"/>
                </a:cubicBezTo>
                <a:cubicBezTo>
                  <a:pt x="105" y="43"/>
                  <a:pt x="105" y="43"/>
                  <a:pt x="98" y="37"/>
                </a:cubicBezTo>
                <a:cubicBezTo>
                  <a:pt x="93" y="33"/>
                  <a:pt x="93" y="33"/>
                  <a:pt x="93" y="33"/>
                </a:cubicBezTo>
                <a:cubicBezTo>
                  <a:pt x="93" y="32"/>
                  <a:pt x="93" y="32"/>
                  <a:pt x="93" y="32"/>
                </a:cubicBezTo>
                <a:cubicBezTo>
                  <a:pt x="105" y="32"/>
                  <a:pt x="105" y="32"/>
                  <a:pt x="105" y="32"/>
                </a:cubicBezTo>
                <a:cubicBezTo>
                  <a:pt x="110" y="18"/>
                  <a:pt x="110" y="18"/>
                  <a:pt x="110" y="18"/>
                </a:cubicBezTo>
                <a:cubicBezTo>
                  <a:pt x="118" y="18"/>
                  <a:pt x="118" y="18"/>
                  <a:pt x="118" y="18"/>
                </a:cubicBezTo>
                <a:cubicBezTo>
                  <a:pt x="118" y="32"/>
                  <a:pt x="118" y="32"/>
                  <a:pt x="118" y="32"/>
                </a:cubicBezTo>
                <a:cubicBezTo>
                  <a:pt x="132" y="32"/>
                  <a:pt x="132" y="32"/>
                  <a:pt x="132" y="32"/>
                </a:cubicBezTo>
                <a:cubicBezTo>
                  <a:pt x="132" y="43"/>
                  <a:pt x="132" y="43"/>
                  <a:pt x="132" y="43"/>
                </a:cubicBezTo>
                <a:cubicBezTo>
                  <a:pt x="118" y="43"/>
                  <a:pt x="118" y="43"/>
                  <a:pt x="118" y="43"/>
                </a:cubicBezTo>
                <a:cubicBezTo>
                  <a:pt x="118" y="67"/>
                  <a:pt x="118" y="67"/>
                  <a:pt x="118" y="67"/>
                </a:cubicBezTo>
                <a:cubicBezTo>
                  <a:pt x="118" y="76"/>
                  <a:pt x="125" y="76"/>
                  <a:pt x="134" y="7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GB">
              <a:solidFill>
                <a:schemeClr val="bg2"/>
              </a:solidFill>
            </a:endParaRPr>
          </a:p>
        </p:txBody>
      </p:sp>
    </p:spTree>
    <p:extLst>
      <p:ext uri="{BB962C8B-B14F-4D97-AF65-F5344CB8AC3E}">
        <p14:creationId xmlns:p14="http://schemas.microsoft.com/office/powerpoint/2010/main" val="3157154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tdefender Logo Black">
    <p:bg>
      <p:bgPr>
        <a:solidFill>
          <a:srgbClr val="000000"/>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52478" y="2288949"/>
            <a:ext cx="4487045" cy="2280102"/>
          </a:xfrm>
          <a:prstGeom prst="rect">
            <a:avLst/>
          </a:prstGeom>
        </p:spPr>
      </p:pic>
    </p:spTree>
    <p:extLst>
      <p:ext uri="{BB962C8B-B14F-4D97-AF65-F5344CB8AC3E}">
        <p14:creationId xmlns:p14="http://schemas.microsoft.com/office/powerpoint/2010/main" val="4131680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vatar">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04748" y="5682080"/>
            <a:ext cx="382505" cy="446257"/>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46023" y="6222072"/>
            <a:ext cx="2699955" cy="86880"/>
          </a:xfrm>
          <a:prstGeom prst="rect">
            <a:avLst/>
          </a:prstGeom>
        </p:spPr>
      </p:pic>
    </p:spTree>
    <p:extLst>
      <p:ext uri="{BB962C8B-B14F-4D97-AF65-F5344CB8AC3E}">
        <p14:creationId xmlns:p14="http://schemas.microsoft.com/office/powerpoint/2010/main" val="4077015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with Subsection Titles">
    <p:spTree>
      <p:nvGrpSpPr>
        <p:cNvPr id="1" name=""/>
        <p:cNvGrpSpPr/>
        <p:nvPr/>
      </p:nvGrpSpPr>
      <p:grpSpPr>
        <a:xfrm>
          <a:off x="0" y="0"/>
          <a:ext cx="0" cy="0"/>
          <a:chOff x="0" y="0"/>
          <a:chExt cx="0" cy="0"/>
        </a:xfrm>
      </p:grpSpPr>
      <p:pic>
        <p:nvPicPr>
          <p:cNvPr id="31" name="Picture 30"/>
          <p:cNvPicPr>
            <a:picLocks noChangeAspect="1"/>
          </p:cNvPicPr>
          <p:nvPr userDrawn="1"/>
        </p:nvPicPr>
        <p:blipFill rotWithShape="1">
          <a:blip r:embed="rId2" cstate="print">
            <a:extLst>
              <a:ext uri="{28A0092B-C50C-407E-A947-70E740481C1C}">
                <a14:useLocalDpi xmlns:a14="http://schemas.microsoft.com/office/drawing/2010/main" val="0"/>
              </a:ext>
            </a:extLst>
          </a:blip>
          <a:srcRect l="-2"/>
          <a:stretch/>
        </p:blipFill>
        <p:spPr>
          <a:xfrm>
            <a:off x="7379877" y="0"/>
            <a:ext cx="4812123" cy="6807058"/>
          </a:xfrm>
          <a:prstGeom prst="rect">
            <a:avLst/>
          </a:prstGeom>
        </p:spPr>
      </p:pic>
      <p:sp>
        <p:nvSpPr>
          <p:cNvPr id="2" name="Title 1"/>
          <p:cNvSpPr>
            <a:spLocks noGrp="1"/>
          </p:cNvSpPr>
          <p:nvPr>
            <p:ph type="title" hasCustomPrompt="1"/>
          </p:nvPr>
        </p:nvSpPr>
        <p:spPr>
          <a:xfrm>
            <a:off x="552451" y="547688"/>
            <a:ext cx="7583487" cy="721348"/>
          </a:xfrm>
        </p:spPr>
        <p:txBody>
          <a:bodyPr/>
          <a:lstStyle>
            <a:lvl1pPr>
              <a:defRPr b="0"/>
            </a:lvl1pPr>
          </a:lstStyle>
          <a:p>
            <a:r>
              <a:rPr lang="en-US" dirty="0" smtClean="0"/>
              <a:t>Click to add title</a:t>
            </a:r>
            <a:endParaRPr lang="en-US" dirty="0"/>
          </a:p>
        </p:txBody>
      </p:sp>
      <p:sp>
        <p:nvSpPr>
          <p:cNvPr id="4" name="Text Placeholder 3"/>
          <p:cNvSpPr>
            <a:spLocks noGrp="1"/>
          </p:cNvSpPr>
          <p:nvPr>
            <p:ph type="body" sz="quarter" idx="10" hasCustomPrompt="1"/>
          </p:nvPr>
        </p:nvSpPr>
        <p:spPr>
          <a:xfrm>
            <a:off x="1536076" y="1809027"/>
            <a:ext cx="503635" cy="514696"/>
          </a:xfrm>
          <a:noFill/>
        </p:spPr>
        <p:txBody>
          <a:bodyPr anchor="ctr">
            <a:noAutofit/>
          </a:bodyPr>
          <a:lstStyle>
            <a:lvl1pPr algn="r">
              <a:defRPr sz="2400" b="1">
                <a:solidFill>
                  <a:schemeClr val="tx1"/>
                </a:solidFill>
              </a:defRPr>
            </a:lvl1pPr>
          </a:lstStyle>
          <a:p>
            <a:pPr lvl="0"/>
            <a:r>
              <a:rPr lang="en-US" dirty="0" smtClean="0"/>
              <a:t>#</a:t>
            </a:r>
            <a:endParaRPr lang="en-US" dirty="0"/>
          </a:p>
        </p:txBody>
      </p:sp>
      <p:sp>
        <p:nvSpPr>
          <p:cNvPr id="6" name="Text Placeholder 5"/>
          <p:cNvSpPr>
            <a:spLocks noGrp="1"/>
          </p:cNvSpPr>
          <p:nvPr>
            <p:ph type="body" sz="quarter" idx="11"/>
          </p:nvPr>
        </p:nvSpPr>
        <p:spPr>
          <a:xfrm>
            <a:off x="2099710" y="1809027"/>
            <a:ext cx="8783496" cy="514696"/>
          </a:xfrm>
        </p:spPr>
        <p:txBody>
          <a:bodyPr anchor="ctr">
            <a:noAutofit/>
          </a:bodyPr>
          <a:lstStyle>
            <a:lvl1pPr>
              <a:defRPr sz="2400" b="1">
                <a:solidFill>
                  <a:schemeClr val="tx1"/>
                </a:solidFill>
              </a:defRPr>
            </a:lvl1pPr>
          </a:lstStyle>
          <a:p>
            <a:pPr lvl="0"/>
            <a:r>
              <a:rPr lang="en-US" dirty="0" smtClean="0"/>
              <a:t>Click to edit Master text styles</a:t>
            </a:r>
          </a:p>
        </p:txBody>
      </p:sp>
      <p:sp>
        <p:nvSpPr>
          <p:cNvPr id="7" name="Text Placeholder 3"/>
          <p:cNvSpPr>
            <a:spLocks noGrp="1"/>
          </p:cNvSpPr>
          <p:nvPr>
            <p:ph type="body" sz="quarter" idx="12" hasCustomPrompt="1"/>
          </p:nvPr>
        </p:nvSpPr>
        <p:spPr>
          <a:xfrm>
            <a:off x="2099710" y="2419202"/>
            <a:ext cx="587277" cy="400581"/>
          </a:xfrm>
          <a:noFill/>
        </p:spPr>
        <p:txBody>
          <a:bodyPr anchor="ctr">
            <a:noAutofit/>
          </a:bodyPr>
          <a:lstStyle>
            <a:lvl1pPr algn="ctr">
              <a:defRPr sz="2000" b="0">
                <a:solidFill>
                  <a:schemeClr val="tx1"/>
                </a:solidFill>
              </a:defRPr>
            </a:lvl1pPr>
          </a:lstStyle>
          <a:p>
            <a:pPr lvl="0"/>
            <a:r>
              <a:rPr lang="en-US" dirty="0" smtClean="0"/>
              <a:t>#</a:t>
            </a:r>
            <a:endParaRPr lang="en-US" dirty="0"/>
          </a:p>
        </p:txBody>
      </p:sp>
      <p:sp>
        <p:nvSpPr>
          <p:cNvPr id="8" name="Text Placeholder 5"/>
          <p:cNvSpPr>
            <a:spLocks noGrp="1"/>
          </p:cNvSpPr>
          <p:nvPr>
            <p:ph type="body" sz="quarter" idx="13"/>
          </p:nvPr>
        </p:nvSpPr>
        <p:spPr>
          <a:xfrm>
            <a:off x="2748771" y="2419202"/>
            <a:ext cx="8134435" cy="400581"/>
          </a:xfrm>
        </p:spPr>
        <p:txBody>
          <a:bodyPr anchor="ctr">
            <a:noAutofit/>
          </a:bodyPr>
          <a:lstStyle>
            <a:lvl1pPr>
              <a:defRPr sz="2000"/>
            </a:lvl1pPr>
          </a:lstStyle>
          <a:p>
            <a:pPr lvl="0"/>
            <a:r>
              <a:rPr lang="en-US" dirty="0" smtClean="0"/>
              <a:t>Click to edit Master text styles</a:t>
            </a:r>
          </a:p>
        </p:txBody>
      </p:sp>
      <p:sp>
        <p:nvSpPr>
          <p:cNvPr id="9" name="Text Placeholder 3"/>
          <p:cNvSpPr>
            <a:spLocks noGrp="1"/>
          </p:cNvSpPr>
          <p:nvPr>
            <p:ph type="body" sz="quarter" idx="14" hasCustomPrompt="1"/>
          </p:nvPr>
        </p:nvSpPr>
        <p:spPr>
          <a:xfrm>
            <a:off x="2099710" y="2912723"/>
            <a:ext cx="587277" cy="400581"/>
          </a:xfrm>
          <a:noFill/>
        </p:spPr>
        <p:txBody>
          <a:bodyPr anchor="ctr">
            <a:noAutofit/>
          </a:bodyPr>
          <a:lstStyle>
            <a:lvl1pPr algn="ctr">
              <a:defRPr sz="2000" b="0">
                <a:solidFill>
                  <a:schemeClr val="tx1"/>
                </a:solidFill>
              </a:defRPr>
            </a:lvl1pPr>
          </a:lstStyle>
          <a:p>
            <a:pPr lvl="0"/>
            <a:r>
              <a:rPr lang="en-US" dirty="0" smtClean="0"/>
              <a:t>#</a:t>
            </a:r>
            <a:endParaRPr lang="en-US" dirty="0"/>
          </a:p>
        </p:txBody>
      </p:sp>
      <p:sp>
        <p:nvSpPr>
          <p:cNvPr id="10" name="Text Placeholder 5"/>
          <p:cNvSpPr>
            <a:spLocks noGrp="1"/>
          </p:cNvSpPr>
          <p:nvPr>
            <p:ph type="body" sz="quarter" idx="15"/>
          </p:nvPr>
        </p:nvSpPr>
        <p:spPr>
          <a:xfrm>
            <a:off x="2748771" y="2912723"/>
            <a:ext cx="8134435" cy="400581"/>
          </a:xfrm>
        </p:spPr>
        <p:txBody>
          <a:bodyPr anchor="ctr">
            <a:noAutofit/>
          </a:bodyPr>
          <a:lstStyle>
            <a:lvl1pPr>
              <a:defRPr sz="2000"/>
            </a:lvl1pPr>
          </a:lstStyle>
          <a:p>
            <a:pPr lvl="0"/>
            <a:r>
              <a:rPr lang="en-US" dirty="0" smtClean="0"/>
              <a:t>Click to edit Master text styles</a:t>
            </a:r>
          </a:p>
        </p:txBody>
      </p:sp>
      <p:sp>
        <p:nvSpPr>
          <p:cNvPr id="11" name="Text Placeholder 3"/>
          <p:cNvSpPr>
            <a:spLocks noGrp="1"/>
          </p:cNvSpPr>
          <p:nvPr>
            <p:ph type="body" sz="quarter" idx="16" hasCustomPrompt="1"/>
          </p:nvPr>
        </p:nvSpPr>
        <p:spPr>
          <a:xfrm>
            <a:off x="2099710" y="3406771"/>
            <a:ext cx="587277" cy="400581"/>
          </a:xfrm>
          <a:noFill/>
        </p:spPr>
        <p:txBody>
          <a:bodyPr anchor="ctr">
            <a:noAutofit/>
          </a:bodyPr>
          <a:lstStyle>
            <a:lvl1pPr algn="ctr">
              <a:defRPr sz="2000" b="0">
                <a:solidFill>
                  <a:schemeClr val="tx1"/>
                </a:solidFill>
              </a:defRPr>
            </a:lvl1pPr>
          </a:lstStyle>
          <a:p>
            <a:pPr lvl="0"/>
            <a:r>
              <a:rPr lang="en-US" dirty="0" smtClean="0"/>
              <a:t>#</a:t>
            </a:r>
            <a:endParaRPr lang="en-US" dirty="0"/>
          </a:p>
        </p:txBody>
      </p:sp>
      <p:sp>
        <p:nvSpPr>
          <p:cNvPr id="12" name="Text Placeholder 5"/>
          <p:cNvSpPr>
            <a:spLocks noGrp="1"/>
          </p:cNvSpPr>
          <p:nvPr>
            <p:ph type="body" sz="quarter" idx="17"/>
          </p:nvPr>
        </p:nvSpPr>
        <p:spPr>
          <a:xfrm>
            <a:off x="2748771" y="3406771"/>
            <a:ext cx="8134435" cy="400581"/>
          </a:xfrm>
        </p:spPr>
        <p:txBody>
          <a:bodyPr anchor="ctr">
            <a:noAutofit/>
          </a:bodyPr>
          <a:lstStyle>
            <a:lvl1pPr>
              <a:defRPr sz="2000"/>
            </a:lvl1pPr>
          </a:lstStyle>
          <a:p>
            <a:pPr lvl="0"/>
            <a:r>
              <a:rPr lang="en-US" dirty="0" smtClean="0"/>
              <a:t>Click to edit Master text styles</a:t>
            </a:r>
          </a:p>
        </p:txBody>
      </p:sp>
      <p:sp>
        <p:nvSpPr>
          <p:cNvPr id="19" name="Text Placeholder 3"/>
          <p:cNvSpPr>
            <a:spLocks noGrp="1"/>
          </p:cNvSpPr>
          <p:nvPr>
            <p:ph type="body" sz="quarter" idx="18" hasCustomPrompt="1"/>
          </p:nvPr>
        </p:nvSpPr>
        <p:spPr>
          <a:xfrm>
            <a:off x="2099710" y="3900819"/>
            <a:ext cx="587277" cy="400581"/>
          </a:xfrm>
          <a:noFill/>
        </p:spPr>
        <p:txBody>
          <a:bodyPr anchor="ctr">
            <a:noAutofit/>
          </a:bodyPr>
          <a:lstStyle>
            <a:lvl1pPr algn="ctr">
              <a:defRPr sz="2000" b="0">
                <a:solidFill>
                  <a:schemeClr val="tx1"/>
                </a:solidFill>
              </a:defRPr>
            </a:lvl1pPr>
          </a:lstStyle>
          <a:p>
            <a:pPr lvl="0"/>
            <a:r>
              <a:rPr lang="en-US" dirty="0" smtClean="0"/>
              <a:t>#</a:t>
            </a:r>
            <a:endParaRPr lang="en-US" dirty="0"/>
          </a:p>
        </p:txBody>
      </p:sp>
      <p:sp>
        <p:nvSpPr>
          <p:cNvPr id="20" name="Text Placeholder 5"/>
          <p:cNvSpPr>
            <a:spLocks noGrp="1"/>
          </p:cNvSpPr>
          <p:nvPr>
            <p:ph type="body" sz="quarter" idx="19"/>
          </p:nvPr>
        </p:nvSpPr>
        <p:spPr>
          <a:xfrm>
            <a:off x="2748771" y="3900819"/>
            <a:ext cx="8134435" cy="400581"/>
          </a:xfrm>
        </p:spPr>
        <p:txBody>
          <a:bodyPr anchor="ctr">
            <a:noAutofit/>
          </a:bodyPr>
          <a:lstStyle>
            <a:lvl1pPr>
              <a:defRPr sz="2000"/>
            </a:lvl1pPr>
          </a:lstStyle>
          <a:p>
            <a:pPr lvl="0"/>
            <a:r>
              <a:rPr lang="en-US" dirty="0" smtClean="0"/>
              <a:t>Click to edit Master text styles</a:t>
            </a:r>
          </a:p>
        </p:txBody>
      </p:sp>
      <p:sp>
        <p:nvSpPr>
          <p:cNvPr id="27" name="Text Placeholder 3"/>
          <p:cNvSpPr>
            <a:spLocks noGrp="1"/>
          </p:cNvSpPr>
          <p:nvPr>
            <p:ph type="body" sz="quarter" idx="20" hasCustomPrompt="1"/>
          </p:nvPr>
        </p:nvSpPr>
        <p:spPr>
          <a:xfrm>
            <a:off x="2099710" y="4394340"/>
            <a:ext cx="587277" cy="400581"/>
          </a:xfrm>
          <a:noFill/>
        </p:spPr>
        <p:txBody>
          <a:bodyPr anchor="ctr">
            <a:noAutofit/>
          </a:bodyPr>
          <a:lstStyle>
            <a:lvl1pPr algn="ctr">
              <a:defRPr sz="2000" b="0">
                <a:solidFill>
                  <a:schemeClr val="tx1"/>
                </a:solidFill>
              </a:defRPr>
            </a:lvl1pPr>
          </a:lstStyle>
          <a:p>
            <a:pPr lvl="0"/>
            <a:r>
              <a:rPr lang="en-US" dirty="0" smtClean="0"/>
              <a:t>#</a:t>
            </a:r>
            <a:endParaRPr lang="en-US" dirty="0"/>
          </a:p>
        </p:txBody>
      </p:sp>
      <p:sp>
        <p:nvSpPr>
          <p:cNvPr id="28" name="Text Placeholder 5"/>
          <p:cNvSpPr>
            <a:spLocks noGrp="1"/>
          </p:cNvSpPr>
          <p:nvPr>
            <p:ph type="body" sz="quarter" idx="21"/>
          </p:nvPr>
        </p:nvSpPr>
        <p:spPr>
          <a:xfrm>
            <a:off x="2748771" y="4394340"/>
            <a:ext cx="8134435" cy="400581"/>
          </a:xfrm>
        </p:spPr>
        <p:txBody>
          <a:bodyPr anchor="ctr">
            <a:noAutofit/>
          </a:bodyPr>
          <a:lstStyle>
            <a:lvl1pPr>
              <a:defRPr sz="2000"/>
            </a:lvl1pPr>
          </a:lstStyle>
          <a:p>
            <a:pPr lvl="0"/>
            <a:r>
              <a:rPr lang="en-US" dirty="0" smtClean="0"/>
              <a:t>Click to edit Master text styles</a:t>
            </a:r>
          </a:p>
        </p:txBody>
      </p:sp>
      <p:sp>
        <p:nvSpPr>
          <p:cNvPr id="29" name="Text Placeholder 3"/>
          <p:cNvSpPr>
            <a:spLocks noGrp="1"/>
          </p:cNvSpPr>
          <p:nvPr>
            <p:ph type="body" sz="quarter" idx="22" hasCustomPrompt="1"/>
          </p:nvPr>
        </p:nvSpPr>
        <p:spPr>
          <a:xfrm>
            <a:off x="2099710" y="4888388"/>
            <a:ext cx="587277" cy="400581"/>
          </a:xfrm>
          <a:noFill/>
        </p:spPr>
        <p:txBody>
          <a:bodyPr anchor="ctr">
            <a:noAutofit/>
          </a:bodyPr>
          <a:lstStyle>
            <a:lvl1pPr algn="ctr">
              <a:defRPr sz="2000" b="0">
                <a:solidFill>
                  <a:schemeClr val="tx1"/>
                </a:solidFill>
              </a:defRPr>
            </a:lvl1pPr>
          </a:lstStyle>
          <a:p>
            <a:pPr lvl="0"/>
            <a:r>
              <a:rPr lang="en-US" dirty="0" smtClean="0"/>
              <a:t>#</a:t>
            </a:r>
            <a:endParaRPr lang="en-US" dirty="0"/>
          </a:p>
        </p:txBody>
      </p:sp>
      <p:sp>
        <p:nvSpPr>
          <p:cNvPr id="30" name="Text Placeholder 5"/>
          <p:cNvSpPr>
            <a:spLocks noGrp="1"/>
          </p:cNvSpPr>
          <p:nvPr>
            <p:ph type="body" sz="quarter" idx="23"/>
          </p:nvPr>
        </p:nvSpPr>
        <p:spPr>
          <a:xfrm>
            <a:off x="2748771" y="4888388"/>
            <a:ext cx="8134435" cy="400581"/>
          </a:xfrm>
        </p:spPr>
        <p:txBody>
          <a:bodyPr anchor="ctr">
            <a:noAutofit/>
          </a:bodyPr>
          <a:lstStyle>
            <a:lvl1pPr>
              <a:defRPr sz="2000"/>
            </a:lvl1pPr>
          </a:lstStyle>
          <a:p>
            <a:pPr lvl="0"/>
            <a:r>
              <a:rPr lang="en-US" dirty="0" smtClean="0"/>
              <a:t>Click to edit Master text styles</a:t>
            </a:r>
          </a:p>
        </p:txBody>
      </p:sp>
    </p:spTree>
    <p:extLst>
      <p:ext uri="{BB962C8B-B14F-4D97-AF65-F5344CB8AC3E}">
        <p14:creationId xmlns:p14="http://schemas.microsoft.com/office/powerpoint/2010/main" val="323487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White">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552450" y="3180610"/>
            <a:ext cx="7583488" cy="1499976"/>
          </a:xfrm>
        </p:spPr>
        <p:txBody>
          <a:bodyPr anchor="t"/>
          <a:lstStyle>
            <a:lvl1pPr>
              <a:defRPr sz="4800" b="1" cap="all" baseline="0">
                <a:solidFill>
                  <a:schemeClr val="tx1"/>
                </a:solidFill>
              </a:defRPr>
            </a:lvl1pPr>
          </a:lstStyle>
          <a:p>
            <a:r>
              <a:rPr lang="en-US" dirty="0" smtClean="0"/>
              <a:t>CLICK TO ADD</a:t>
            </a:r>
            <a:br>
              <a:rPr lang="en-US" dirty="0" smtClean="0"/>
            </a:br>
            <a:r>
              <a:rPr lang="en-US" dirty="0" smtClean="0"/>
              <a:t>SECTION TITLE</a:t>
            </a:r>
            <a:endParaRPr lang="en-GB" dirty="0"/>
          </a:p>
        </p:txBody>
      </p:sp>
      <p:sp>
        <p:nvSpPr>
          <p:cNvPr id="3" name="Subtitle 2"/>
          <p:cNvSpPr>
            <a:spLocks noGrp="1"/>
          </p:cNvSpPr>
          <p:nvPr>
            <p:ph type="subTitle" idx="1" hasCustomPrompt="1"/>
          </p:nvPr>
        </p:nvSpPr>
        <p:spPr>
          <a:xfrm>
            <a:off x="552450" y="2671200"/>
            <a:ext cx="7583488" cy="539991"/>
          </a:xfrm>
        </p:spPr>
        <p:txBody>
          <a:bodyPr anchor="b">
            <a:noAutofit/>
          </a:bodyPr>
          <a:lstStyle>
            <a:lvl1pPr marL="0" indent="0" algn="l">
              <a:spcBef>
                <a:spcPts val="0"/>
              </a:spcBef>
              <a:buNone/>
              <a:defRPr sz="2400" b="0" kern="1200" cap="all" baseline="0" dirty="0">
                <a:solidFill>
                  <a:schemeClr val="accent2"/>
                </a:solidFill>
                <a:latin typeface="+mj-lt"/>
                <a:ea typeface="Kozuka Gothic Pr6N H" panose="020B0800000000000000" pitchFamily="34" charset="-128"/>
                <a:cs typeface="Arial Narrow" panose="020B0606020202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CLICK TO ADD SUBTITLE</a:t>
            </a:r>
            <a:endParaRPr lang="en-GB" dirty="0"/>
          </a:p>
        </p:txBody>
      </p:sp>
      <p:sp>
        <p:nvSpPr>
          <p:cNvPr id="4" name="Freeform 3"/>
          <p:cNvSpPr>
            <a:spLocks noEditPoints="1"/>
          </p:cNvSpPr>
          <p:nvPr userDrawn="1"/>
        </p:nvSpPr>
        <p:spPr bwMode="auto">
          <a:xfrm>
            <a:off x="10835921" y="6433987"/>
            <a:ext cx="719988" cy="114961"/>
          </a:xfrm>
          <a:custGeom>
            <a:avLst/>
            <a:gdLst>
              <a:gd name="T0" fmla="*/ 230 w 562"/>
              <a:gd name="T1" fmla="*/ 85 h 87"/>
              <a:gd name="T2" fmla="*/ 231 w 562"/>
              <a:gd name="T3" fmla="*/ 75 h 87"/>
              <a:gd name="T4" fmla="*/ 214 w 562"/>
              <a:gd name="T5" fmla="*/ 53 h 87"/>
              <a:gd name="T6" fmla="*/ 495 w 562"/>
              <a:gd name="T7" fmla="*/ 31 h 87"/>
              <a:gd name="T8" fmla="*/ 519 w 562"/>
              <a:gd name="T9" fmla="*/ 70 h 87"/>
              <a:gd name="T10" fmla="*/ 520 w 562"/>
              <a:gd name="T11" fmla="*/ 63 h 87"/>
              <a:gd name="T12" fmla="*/ 508 w 562"/>
              <a:gd name="T13" fmla="*/ 53 h 87"/>
              <a:gd name="T14" fmla="*/ 318 w 562"/>
              <a:gd name="T15" fmla="*/ 85 h 87"/>
              <a:gd name="T16" fmla="*/ 319 w 562"/>
              <a:gd name="T17" fmla="*/ 75 h 87"/>
              <a:gd name="T18" fmla="*/ 301 w 562"/>
              <a:gd name="T19" fmla="*/ 53 h 87"/>
              <a:gd name="T20" fmla="*/ 49 w 562"/>
              <a:gd name="T21" fmla="*/ 44 h 87"/>
              <a:gd name="T22" fmla="*/ 11 w 562"/>
              <a:gd name="T23" fmla="*/ 8 h 87"/>
              <a:gd name="T24" fmla="*/ 4 w 562"/>
              <a:gd name="T25" fmla="*/ 12 h 87"/>
              <a:gd name="T26" fmla="*/ 66 w 562"/>
              <a:gd name="T27" fmla="*/ 62 h 87"/>
              <a:gd name="T28" fmla="*/ 46 w 562"/>
              <a:gd name="T29" fmla="*/ 23 h 87"/>
              <a:gd name="T30" fmla="*/ 23 w 562"/>
              <a:gd name="T31" fmla="*/ 39 h 87"/>
              <a:gd name="T32" fmla="*/ 23 w 562"/>
              <a:gd name="T33" fmla="*/ 50 h 87"/>
              <a:gd name="T34" fmla="*/ 91 w 562"/>
              <a:gd name="T35" fmla="*/ 15 h 87"/>
              <a:gd name="T36" fmla="*/ 91 w 562"/>
              <a:gd name="T37" fmla="*/ 15 h 87"/>
              <a:gd name="T38" fmla="*/ 76 w 562"/>
              <a:gd name="T39" fmla="*/ 84 h 87"/>
              <a:gd name="T40" fmla="*/ 70 w 562"/>
              <a:gd name="T41" fmla="*/ 33 h 87"/>
              <a:gd name="T42" fmla="*/ 176 w 562"/>
              <a:gd name="T43" fmla="*/ 8 h 87"/>
              <a:gd name="T44" fmla="*/ 162 w 562"/>
              <a:gd name="T45" fmla="*/ 31 h 87"/>
              <a:gd name="T46" fmla="*/ 181 w 562"/>
              <a:gd name="T47" fmla="*/ 76 h 87"/>
              <a:gd name="T48" fmla="*/ 172 w 562"/>
              <a:gd name="T49" fmla="*/ 5 h 87"/>
              <a:gd name="T50" fmla="*/ 181 w 562"/>
              <a:gd name="T51" fmla="*/ 58 h 87"/>
              <a:gd name="T52" fmla="*/ 441 w 562"/>
              <a:gd name="T53" fmla="*/ 7 h 87"/>
              <a:gd name="T54" fmla="*/ 430 w 562"/>
              <a:gd name="T55" fmla="*/ 31 h 87"/>
              <a:gd name="T56" fmla="*/ 449 w 562"/>
              <a:gd name="T57" fmla="*/ 76 h 87"/>
              <a:gd name="T58" fmla="*/ 439 w 562"/>
              <a:gd name="T59" fmla="*/ 5 h 87"/>
              <a:gd name="T60" fmla="*/ 448 w 562"/>
              <a:gd name="T61" fmla="*/ 58 h 87"/>
              <a:gd name="T62" fmla="*/ 556 w 562"/>
              <a:gd name="T63" fmla="*/ 43 h 87"/>
              <a:gd name="T64" fmla="*/ 529 w 562"/>
              <a:gd name="T65" fmla="*/ 46 h 87"/>
              <a:gd name="T66" fmla="*/ 542 w 562"/>
              <a:gd name="T67" fmla="*/ 32 h 87"/>
              <a:gd name="T68" fmla="*/ 562 w 562"/>
              <a:gd name="T69" fmla="*/ 32 h 87"/>
              <a:gd name="T70" fmla="*/ 276 w 562"/>
              <a:gd name="T71" fmla="*/ 43 h 87"/>
              <a:gd name="T72" fmla="*/ 257 w 562"/>
              <a:gd name="T73" fmla="*/ 38 h 87"/>
              <a:gd name="T74" fmla="*/ 263 w 562"/>
              <a:gd name="T75" fmla="*/ 23 h 87"/>
              <a:gd name="T76" fmla="*/ 276 w 562"/>
              <a:gd name="T77" fmla="*/ 23 h 87"/>
              <a:gd name="T78" fmla="*/ 385 w 562"/>
              <a:gd name="T79" fmla="*/ 84 h 87"/>
              <a:gd name="T80" fmla="*/ 363 w 562"/>
              <a:gd name="T81" fmla="*/ 84 h 87"/>
              <a:gd name="T82" fmla="*/ 341 w 562"/>
              <a:gd name="T83" fmla="*/ 33 h 87"/>
              <a:gd name="T84" fmla="*/ 362 w 562"/>
              <a:gd name="T85" fmla="*/ 32 h 87"/>
              <a:gd name="T86" fmla="*/ 398 w 562"/>
              <a:gd name="T87" fmla="*/ 51 h 87"/>
              <a:gd name="T88" fmla="*/ 105 w 562"/>
              <a:gd name="T89" fmla="*/ 67 h 87"/>
              <a:gd name="T90" fmla="*/ 93 w 562"/>
              <a:gd name="T91" fmla="*/ 33 h 87"/>
              <a:gd name="T92" fmla="*/ 118 w 562"/>
              <a:gd name="T93" fmla="*/ 18 h 87"/>
              <a:gd name="T94" fmla="*/ 118 w 562"/>
              <a:gd name="T95" fmla="*/ 4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2" h="87">
                <a:moveTo>
                  <a:pt x="253" y="59"/>
                </a:moveTo>
                <a:cubicBezTo>
                  <a:pt x="253" y="41"/>
                  <a:pt x="242" y="31"/>
                  <a:pt x="228" y="31"/>
                </a:cubicBezTo>
                <a:cubicBezTo>
                  <a:pt x="212" y="31"/>
                  <a:pt x="201" y="42"/>
                  <a:pt x="201" y="58"/>
                </a:cubicBezTo>
                <a:cubicBezTo>
                  <a:pt x="201" y="74"/>
                  <a:pt x="213" y="85"/>
                  <a:pt x="230" y="85"/>
                </a:cubicBezTo>
                <a:cubicBezTo>
                  <a:pt x="235" y="85"/>
                  <a:pt x="240" y="84"/>
                  <a:pt x="244" y="83"/>
                </a:cubicBezTo>
                <a:cubicBezTo>
                  <a:pt x="251" y="70"/>
                  <a:pt x="251" y="70"/>
                  <a:pt x="251" y="70"/>
                </a:cubicBezTo>
                <a:cubicBezTo>
                  <a:pt x="250" y="70"/>
                  <a:pt x="250" y="70"/>
                  <a:pt x="250" y="70"/>
                </a:cubicBezTo>
                <a:cubicBezTo>
                  <a:pt x="244" y="73"/>
                  <a:pt x="237" y="75"/>
                  <a:pt x="231" y="75"/>
                </a:cubicBezTo>
                <a:cubicBezTo>
                  <a:pt x="222" y="75"/>
                  <a:pt x="214" y="70"/>
                  <a:pt x="214" y="63"/>
                </a:cubicBezTo>
                <a:cubicBezTo>
                  <a:pt x="253" y="63"/>
                  <a:pt x="253" y="63"/>
                  <a:pt x="253" y="63"/>
                </a:cubicBezTo>
                <a:lnTo>
                  <a:pt x="253" y="59"/>
                </a:lnTo>
                <a:close/>
                <a:moveTo>
                  <a:pt x="214" y="53"/>
                </a:moveTo>
                <a:cubicBezTo>
                  <a:pt x="215" y="46"/>
                  <a:pt x="219" y="41"/>
                  <a:pt x="227" y="41"/>
                </a:cubicBezTo>
                <a:cubicBezTo>
                  <a:pt x="235" y="41"/>
                  <a:pt x="240" y="46"/>
                  <a:pt x="240" y="53"/>
                </a:cubicBezTo>
                <a:lnTo>
                  <a:pt x="214" y="53"/>
                </a:lnTo>
                <a:close/>
                <a:moveTo>
                  <a:pt x="495" y="31"/>
                </a:moveTo>
                <a:cubicBezTo>
                  <a:pt x="480" y="31"/>
                  <a:pt x="468" y="42"/>
                  <a:pt x="468" y="58"/>
                </a:cubicBezTo>
                <a:cubicBezTo>
                  <a:pt x="468" y="74"/>
                  <a:pt x="480" y="85"/>
                  <a:pt x="497" y="85"/>
                </a:cubicBezTo>
                <a:cubicBezTo>
                  <a:pt x="503" y="85"/>
                  <a:pt x="507" y="84"/>
                  <a:pt x="511" y="83"/>
                </a:cubicBezTo>
                <a:cubicBezTo>
                  <a:pt x="519" y="70"/>
                  <a:pt x="519" y="70"/>
                  <a:pt x="519" y="70"/>
                </a:cubicBezTo>
                <a:cubicBezTo>
                  <a:pt x="518" y="70"/>
                  <a:pt x="518" y="70"/>
                  <a:pt x="518" y="70"/>
                </a:cubicBezTo>
                <a:cubicBezTo>
                  <a:pt x="511" y="73"/>
                  <a:pt x="505" y="75"/>
                  <a:pt x="499" y="75"/>
                </a:cubicBezTo>
                <a:cubicBezTo>
                  <a:pt x="490" y="75"/>
                  <a:pt x="482" y="70"/>
                  <a:pt x="481" y="63"/>
                </a:cubicBezTo>
                <a:cubicBezTo>
                  <a:pt x="520" y="63"/>
                  <a:pt x="520" y="63"/>
                  <a:pt x="520" y="63"/>
                </a:cubicBezTo>
                <a:cubicBezTo>
                  <a:pt x="522" y="43"/>
                  <a:pt x="511" y="31"/>
                  <a:pt x="495" y="31"/>
                </a:cubicBezTo>
                <a:close/>
                <a:moveTo>
                  <a:pt x="481" y="53"/>
                </a:moveTo>
                <a:cubicBezTo>
                  <a:pt x="482" y="46"/>
                  <a:pt x="487" y="41"/>
                  <a:pt x="495" y="41"/>
                </a:cubicBezTo>
                <a:cubicBezTo>
                  <a:pt x="503" y="41"/>
                  <a:pt x="508" y="46"/>
                  <a:pt x="508" y="53"/>
                </a:cubicBezTo>
                <a:lnTo>
                  <a:pt x="481" y="53"/>
                </a:lnTo>
                <a:close/>
                <a:moveTo>
                  <a:pt x="315" y="31"/>
                </a:moveTo>
                <a:cubicBezTo>
                  <a:pt x="300" y="31"/>
                  <a:pt x="288" y="42"/>
                  <a:pt x="288" y="58"/>
                </a:cubicBezTo>
                <a:cubicBezTo>
                  <a:pt x="288" y="74"/>
                  <a:pt x="300" y="85"/>
                  <a:pt x="318" y="85"/>
                </a:cubicBezTo>
                <a:cubicBezTo>
                  <a:pt x="323" y="85"/>
                  <a:pt x="327" y="84"/>
                  <a:pt x="331" y="83"/>
                </a:cubicBezTo>
                <a:cubicBezTo>
                  <a:pt x="339" y="70"/>
                  <a:pt x="339" y="70"/>
                  <a:pt x="339" y="70"/>
                </a:cubicBezTo>
                <a:cubicBezTo>
                  <a:pt x="338" y="70"/>
                  <a:pt x="338" y="70"/>
                  <a:pt x="338" y="70"/>
                </a:cubicBezTo>
                <a:cubicBezTo>
                  <a:pt x="331" y="73"/>
                  <a:pt x="325" y="75"/>
                  <a:pt x="319" y="75"/>
                </a:cubicBezTo>
                <a:cubicBezTo>
                  <a:pt x="310" y="75"/>
                  <a:pt x="302" y="70"/>
                  <a:pt x="301" y="63"/>
                </a:cubicBezTo>
                <a:cubicBezTo>
                  <a:pt x="341" y="63"/>
                  <a:pt x="341" y="63"/>
                  <a:pt x="341" y="63"/>
                </a:cubicBezTo>
                <a:cubicBezTo>
                  <a:pt x="342" y="43"/>
                  <a:pt x="331" y="31"/>
                  <a:pt x="315" y="31"/>
                </a:cubicBezTo>
                <a:close/>
                <a:moveTo>
                  <a:pt x="301" y="53"/>
                </a:moveTo>
                <a:cubicBezTo>
                  <a:pt x="302" y="46"/>
                  <a:pt x="307" y="41"/>
                  <a:pt x="315" y="41"/>
                </a:cubicBezTo>
                <a:cubicBezTo>
                  <a:pt x="323" y="41"/>
                  <a:pt x="328" y="46"/>
                  <a:pt x="328" y="53"/>
                </a:cubicBezTo>
                <a:lnTo>
                  <a:pt x="301" y="53"/>
                </a:lnTo>
                <a:close/>
                <a:moveTo>
                  <a:pt x="49" y="44"/>
                </a:moveTo>
                <a:cubicBezTo>
                  <a:pt x="49" y="44"/>
                  <a:pt x="49" y="44"/>
                  <a:pt x="49" y="44"/>
                </a:cubicBezTo>
                <a:cubicBezTo>
                  <a:pt x="57" y="41"/>
                  <a:pt x="62" y="36"/>
                  <a:pt x="62" y="27"/>
                </a:cubicBezTo>
                <a:cubicBezTo>
                  <a:pt x="62" y="13"/>
                  <a:pt x="51" y="8"/>
                  <a:pt x="39" y="8"/>
                </a:cubicBezTo>
                <a:cubicBezTo>
                  <a:pt x="11" y="8"/>
                  <a:pt x="11" y="8"/>
                  <a:pt x="11" y="8"/>
                </a:cubicBezTo>
                <a:cubicBezTo>
                  <a:pt x="11" y="8"/>
                  <a:pt x="11" y="8"/>
                  <a:pt x="11" y="8"/>
                </a:cubicBezTo>
                <a:cubicBezTo>
                  <a:pt x="0" y="8"/>
                  <a:pt x="0" y="8"/>
                  <a:pt x="0" y="8"/>
                </a:cubicBezTo>
                <a:cubicBezTo>
                  <a:pt x="0" y="9"/>
                  <a:pt x="0" y="9"/>
                  <a:pt x="0" y="9"/>
                </a:cubicBezTo>
                <a:cubicBezTo>
                  <a:pt x="4" y="12"/>
                  <a:pt x="4" y="12"/>
                  <a:pt x="4" y="12"/>
                </a:cubicBezTo>
                <a:cubicBezTo>
                  <a:pt x="9" y="16"/>
                  <a:pt x="9" y="17"/>
                  <a:pt x="9" y="20"/>
                </a:cubicBezTo>
                <a:cubicBezTo>
                  <a:pt x="9" y="84"/>
                  <a:pt x="9" y="84"/>
                  <a:pt x="9" y="84"/>
                </a:cubicBezTo>
                <a:cubicBezTo>
                  <a:pt x="37" y="84"/>
                  <a:pt x="37" y="84"/>
                  <a:pt x="37" y="84"/>
                </a:cubicBezTo>
                <a:cubicBezTo>
                  <a:pt x="51" y="84"/>
                  <a:pt x="66" y="79"/>
                  <a:pt x="66" y="62"/>
                </a:cubicBezTo>
                <a:cubicBezTo>
                  <a:pt x="66" y="53"/>
                  <a:pt x="59" y="45"/>
                  <a:pt x="49" y="44"/>
                </a:cubicBezTo>
                <a:close/>
                <a:moveTo>
                  <a:pt x="23" y="20"/>
                </a:moveTo>
                <a:cubicBezTo>
                  <a:pt x="34" y="20"/>
                  <a:pt x="34" y="20"/>
                  <a:pt x="34" y="20"/>
                </a:cubicBezTo>
                <a:cubicBezTo>
                  <a:pt x="42" y="20"/>
                  <a:pt x="44" y="21"/>
                  <a:pt x="46" y="23"/>
                </a:cubicBezTo>
                <a:cubicBezTo>
                  <a:pt x="48" y="24"/>
                  <a:pt x="49" y="27"/>
                  <a:pt x="49" y="29"/>
                </a:cubicBezTo>
                <a:cubicBezTo>
                  <a:pt x="49" y="32"/>
                  <a:pt x="48" y="34"/>
                  <a:pt x="46" y="36"/>
                </a:cubicBezTo>
                <a:cubicBezTo>
                  <a:pt x="44" y="38"/>
                  <a:pt x="41" y="39"/>
                  <a:pt x="35" y="39"/>
                </a:cubicBezTo>
                <a:cubicBezTo>
                  <a:pt x="23" y="39"/>
                  <a:pt x="23" y="39"/>
                  <a:pt x="23" y="39"/>
                </a:cubicBezTo>
                <a:lnTo>
                  <a:pt x="23" y="20"/>
                </a:lnTo>
                <a:close/>
                <a:moveTo>
                  <a:pt x="35" y="72"/>
                </a:moveTo>
                <a:cubicBezTo>
                  <a:pt x="23" y="72"/>
                  <a:pt x="23" y="72"/>
                  <a:pt x="23" y="72"/>
                </a:cubicBezTo>
                <a:cubicBezTo>
                  <a:pt x="23" y="50"/>
                  <a:pt x="23" y="50"/>
                  <a:pt x="23" y="50"/>
                </a:cubicBezTo>
                <a:cubicBezTo>
                  <a:pt x="36" y="50"/>
                  <a:pt x="36" y="50"/>
                  <a:pt x="36" y="50"/>
                </a:cubicBezTo>
                <a:cubicBezTo>
                  <a:pt x="47" y="50"/>
                  <a:pt x="52" y="53"/>
                  <a:pt x="52" y="61"/>
                </a:cubicBezTo>
                <a:cubicBezTo>
                  <a:pt x="52" y="71"/>
                  <a:pt x="42" y="72"/>
                  <a:pt x="35" y="72"/>
                </a:cubicBezTo>
                <a:close/>
                <a:moveTo>
                  <a:pt x="91" y="15"/>
                </a:moveTo>
                <a:cubicBezTo>
                  <a:pt x="91" y="19"/>
                  <a:pt x="87" y="23"/>
                  <a:pt x="83" y="23"/>
                </a:cubicBezTo>
                <a:cubicBezTo>
                  <a:pt x="78" y="23"/>
                  <a:pt x="75" y="19"/>
                  <a:pt x="75" y="15"/>
                </a:cubicBezTo>
                <a:cubicBezTo>
                  <a:pt x="75" y="11"/>
                  <a:pt x="78" y="7"/>
                  <a:pt x="83" y="7"/>
                </a:cubicBezTo>
                <a:cubicBezTo>
                  <a:pt x="87" y="7"/>
                  <a:pt x="91" y="11"/>
                  <a:pt x="91" y="15"/>
                </a:cubicBezTo>
                <a:close/>
                <a:moveTo>
                  <a:pt x="70" y="32"/>
                </a:moveTo>
                <a:cubicBezTo>
                  <a:pt x="89" y="32"/>
                  <a:pt x="89" y="32"/>
                  <a:pt x="89" y="32"/>
                </a:cubicBezTo>
                <a:cubicBezTo>
                  <a:pt x="89" y="84"/>
                  <a:pt x="89" y="84"/>
                  <a:pt x="89" y="84"/>
                </a:cubicBezTo>
                <a:cubicBezTo>
                  <a:pt x="76" y="84"/>
                  <a:pt x="76" y="84"/>
                  <a:pt x="76" y="84"/>
                </a:cubicBezTo>
                <a:cubicBezTo>
                  <a:pt x="76" y="43"/>
                  <a:pt x="76" y="43"/>
                  <a:pt x="76" y="43"/>
                </a:cubicBezTo>
                <a:cubicBezTo>
                  <a:pt x="76" y="43"/>
                  <a:pt x="76" y="43"/>
                  <a:pt x="76" y="43"/>
                </a:cubicBezTo>
                <a:cubicBezTo>
                  <a:pt x="76" y="39"/>
                  <a:pt x="76" y="38"/>
                  <a:pt x="72" y="35"/>
                </a:cubicBezTo>
                <a:cubicBezTo>
                  <a:pt x="70" y="33"/>
                  <a:pt x="70" y="33"/>
                  <a:pt x="70" y="33"/>
                </a:cubicBezTo>
                <a:lnTo>
                  <a:pt x="70" y="32"/>
                </a:lnTo>
                <a:close/>
                <a:moveTo>
                  <a:pt x="172" y="5"/>
                </a:moveTo>
                <a:cubicBezTo>
                  <a:pt x="172" y="6"/>
                  <a:pt x="172" y="6"/>
                  <a:pt x="172" y="6"/>
                </a:cubicBezTo>
                <a:cubicBezTo>
                  <a:pt x="176" y="8"/>
                  <a:pt x="176" y="8"/>
                  <a:pt x="176" y="8"/>
                </a:cubicBezTo>
                <a:cubicBezTo>
                  <a:pt x="180" y="11"/>
                  <a:pt x="180" y="12"/>
                  <a:pt x="180" y="15"/>
                </a:cubicBezTo>
                <a:cubicBezTo>
                  <a:pt x="180" y="39"/>
                  <a:pt x="180" y="39"/>
                  <a:pt x="180" y="39"/>
                </a:cubicBezTo>
                <a:cubicBezTo>
                  <a:pt x="180" y="39"/>
                  <a:pt x="180" y="39"/>
                  <a:pt x="180" y="39"/>
                </a:cubicBezTo>
                <a:cubicBezTo>
                  <a:pt x="177" y="36"/>
                  <a:pt x="172" y="31"/>
                  <a:pt x="162" y="31"/>
                </a:cubicBezTo>
                <a:cubicBezTo>
                  <a:pt x="148" y="31"/>
                  <a:pt x="138" y="43"/>
                  <a:pt x="138" y="58"/>
                </a:cubicBezTo>
                <a:cubicBezTo>
                  <a:pt x="138" y="73"/>
                  <a:pt x="147" y="85"/>
                  <a:pt x="163" y="85"/>
                </a:cubicBezTo>
                <a:cubicBezTo>
                  <a:pt x="170" y="85"/>
                  <a:pt x="177" y="82"/>
                  <a:pt x="181" y="76"/>
                </a:cubicBezTo>
                <a:cubicBezTo>
                  <a:pt x="181" y="76"/>
                  <a:pt x="181" y="76"/>
                  <a:pt x="181" y="76"/>
                </a:cubicBezTo>
                <a:cubicBezTo>
                  <a:pt x="182" y="84"/>
                  <a:pt x="182" y="84"/>
                  <a:pt x="182" y="84"/>
                </a:cubicBezTo>
                <a:cubicBezTo>
                  <a:pt x="193" y="84"/>
                  <a:pt x="193" y="84"/>
                  <a:pt x="193" y="84"/>
                </a:cubicBezTo>
                <a:cubicBezTo>
                  <a:pt x="193" y="5"/>
                  <a:pt x="193" y="5"/>
                  <a:pt x="193" y="5"/>
                </a:cubicBezTo>
                <a:lnTo>
                  <a:pt x="172" y="5"/>
                </a:lnTo>
                <a:close/>
                <a:moveTo>
                  <a:pt x="166" y="74"/>
                </a:moveTo>
                <a:cubicBezTo>
                  <a:pt x="156" y="74"/>
                  <a:pt x="150" y="66"/>
                  <a:pt x="150" y="58"/>
                </a:cubicBezTo>
                <a:cubicBezTo>
                  <a:pt x="150" y="50"/>
                  <a:pt x="156" y="43"/>
                  <a:pt x="166" y="43"/>
                </a:cubicBezTo>
                <a:cubicBezTo>
                  <a:pt x="175" y="43"/>
                  <a:pt x="181" y="50"/>
                  <a:pt x="181" y="58"/>
                </a:cubicBezTo>
                <a:cubicBezTo>
                  <a:pt x="181" y="66"/>
                  <a:pt x="175" y="74"/>
                  <a:pt x="166" y="74"/>
                </a:cubicBezTo>
                <a:close/>
                <a:moveTo>
                  <a:pt x="439" y="5"/>
                </a:moveTo>
                <a:cubicBezTo>
                  <a:pt x="439" y="6"/>
                  <a:pt x="439" y="6"/>
                  <a:pt x="439" y="6"/>
                </a:cubicBezTo>
                <a:cubicBezTo>
                  <a:pt x="441" y="7"/>
                  <a:pt x="441" y="7"/>
                  <a:pt x="441" y="7"/>
                </a:cubicBezTo>
                <a:cubicBezTo>
                  <a:pt x="447" y="11"/>
                  <a:pt x="448" y="12"/>
                  <a:pt x="448" y="19"/>
                </a:cubicBezTo>
                <a:cubicBezTo>
                  <a:pt x="448" y="39"/>
                  <a:pt x="448" y="39"/>
                  <a:pt x="448" y="39"/>
                </a:cubicBezTo>
                <a:cubicBezTo>
                  <a:pt x="448" y="39"/>
                  <a:pt x="448" y="39"/>
                  <a:pt x="448" y="39"/>
                </a:cubicBezTo>
                <a:cubicBezTo>
                  <a:pt x="445" y="36"/>
                  <a:pt x="440" y="31"/>
                  <a:pt x="430" y="31"/>
                </a:cubicBezTo>
                <a:cubicBezTo>
                  <a:pt x="415" y="31"/>
                  <a:pt x="405" y="43"/>
                  <a:pt x="405" y="58"/>
                </a:cubicBezTo>
                <a:cubicBezTo>
                  <a:pt x="405" y="73"/>
                  <a:pt x="415" y="85"/>
                  <a:pt x="431" y="85"/>
                </a:cubicBezTo>
                <a:cubicBezTo>
                  <a:pt x="438" y="85"/>
                  <a:pt x="445" y="82"/>
                  <a:pt x="448" y="76"/>
                </a:cubicBezTo>
                <a:cubicBezTo>
                  <a:pt x="449" y="76"/>
                  <a:pt x="449" y="76"/>
                  <a:pt x="449" y="76"/>
                </a:cubicBezTo>
                <a:cubicBezTo>
                  <a:pt x="450" y="84"/>
                  <a:pt x="450" y="84"/>
                  <a:pt x="450" y="84"/>
                </a:cubicBezTo>
                <a:cubicBezTo>
                  <a:pt x="461" y="84"/>
                  <a:pt x="461" y="84"/>
                  <a:pt x="461" y="84"/>
                </a:cubicBezTo>
                <a:cubicBezTo>
                  <a:pt x="461" y="5"/>
                  <a:pt x="461" y="5"/>
                  <a:pt x="461" y="5"/>
                </a:cubicBezTo>
                <a:lnTo>
                  <a:pt x="439" y="5"/>
                </a:lnTo>
                <a:close/>
                <a:moveTo>
                  <a:pt x="433" y="74"/>
                </a:moveTo>
                <a:cubicBezTo>
                  <a:pt x="424" y="74"/>
                  <a:pt x="418" y="66"/>
                  <a:pt x="418" y="58"/>
                </a:cubicBezTo>
                <a:cubicBezTo>
                  <a:pt x="418" y="50"/>
                  <a:pt x="424" y="43"/>
                  <a:pt x="433" y="43"/>
                </a:cubicBezTo>
                <a:cubicBezTo>
                  <a:pt x="443" y="43"/>
                  <a:pt x="448" y="50"/>
                  <a:pt x="448" y="58"/>
                </a:cubicBezTo>
                <a:cubicBezTo>
                  <a:pt x="448" y="66"/>
                  <a:pt x="443" y="74"/>
                  <a:pt x="433" y="74"/>
                </a:cubicBezTo>
                <a:close/>
                <a:moveTo>
                  <a:pt x="562" y="32"/>
                </a:moveTo>
                <a:cubicBezTo>
                  <a:pt x="562" y="44"/>
                  <a:pt x="562" y="44"/>
                  <a:pt x="562" y="44"/>
                </a:cubicBezTo>
                <a:cubicBezTo>
                  <a:pt x="560" y="44"/>
                  <a:pt x="558" y="43"/>
                  <a:pt x="556" y="43"/>
                </a:cubicBezTo>
                <a:cubicBezTo>
                  <a:pt x="543" y="43"/>
                  <a:pt x="542" y="54"/>
                  <a:pt x="542" y="56"/>
                </a:cubicBezTo>
                <a:cubicBezTo>
                  <a:pt x="542" y="84"/>
                  <a:pt x="542" y="84"/>
                  <a:pt x="542" y="84"/>
                </a:cubicBezTo>
                <a:cubicBezTo>
                  <a:pt x="529" y="84"/>
                  <a:pt x="529" y="84"/>
                  <a:pt x="529" y="84"/>
                </a:cubicBezTo>
                <a:cubicBezTo>
                  <a:pt x="529" y="46"/>
                  <a:pt x="529" y="46"/>
                  <a:pt x="529" y="46"/>
                </a:cubicBezTo>
                <a:cubicBezTo>
                  <a:pt x="529" y="39"/>
                  <a:pt x="528" y="38"/>
                  <a:pt x="523" y="35"/>
                </a:cubicBezTo>
                <a:cubicBezTo>
                  <a:pt x="520" y="33"/>
                  <a:pt x="520" y="33"/>
                  <a:pt x="520" y="33"/>
                </a:cubicBezTo>
                <a:cubicBezTo>
                  <a:pt x="520" y="32"/>
                  <a:pt x="520" y="32"/>
                  <a:pt x="520" y="32"/>
                </a:cubicBezTo>
                <a:cubicBezTo>
                  <a:pt x="542" y="32"/>
                  <a:pt x="542" y="32"/>
                  <a:pt x="542" y="32"/>
                </a:cubicBezTo>
                <a:cubicBezTo>
                  <a:pt x="542" y="41"/>
                  <a:pt x="542" y="41"/>
                  <a:pt x="542" y="41"/>
                </a:cubicBezTo>
                <a:cubicBezTo>
                  <a:pt x="542" y="41"/>
                  <a:pt x="542" y="41"/>
                  <a:pt x="542" y="41"/>
                </a:cubicBezTo>
                <a:cubicBezTo>
                  <a:pt x="545" y="35"/>
                  <a:pt x="550" y="31"/>
                  <a:pt x="557" y="31"/>
                </a:cubicBezTo>
                <a:cubicBezTo>
                  <a:pt x="559" y="31"/>
                  <a:pt x="560" y="31"/>
                  <a:pt x="562" y="32"/>
                </a:cubicBezTo>
                <a:close/>
                <a:moveTo>
                  <a:pt x="276" y="32"/>
                </a:moveTo>
                <a:cubicBezTo>
                  <a:pt x="288" y="32"/>
                  <a:pt x="288" y="32"/>
                  <a:pt x="288" y="32"/>
                </a:cubicBezTo>
                <a:cubicBezTo>
                  <a:pt x="288" y="43"/>
                  <a:pt x="288" y="43"/>
                  <a:pt x="288" y="43"/>
                </a:cubicBezTo>
                <a:cubicBezTo>
                  <a:pt x="276" y="43"/>
                  <a:pt x="276" y="43"/>
                  <a:pt x="276" y="43"/>
                </a:cubicBezTo>
                <a:cubicBezTo>
                  <a:pt x="276" y="84"/>
                  <a:pt x="276" y="84"/>
                  <a:pt x="276" y="84"/>
                </a:cubicBezTo>
                <a:cubicBezTo>
                  <a:pt x="263" y="84"/>
                  <a:pt x="263" y="84"/>
                  <a:pt x="263" y="84"/>
                </a:cubicBezTo>
                <a:cubicBezTo>
                  <a:pt x="263" y="48"/>
                  <a:pt x="263" y="48"/>
                  <a:pt x="263" y="48"/>
                </a:cubicBezTo>
                <a:cubicBezTo>
                  <a:pt x="263" y="43"/>
                  <a:pt x="262" y="42"/>
                  <a:pt x="257" y="38"/>
                </a:cubicBezTo>
                <a:cubicBezTo>
                  <a:pt x="250" y="33"/>
                  <a:pt x="250" y="33"/>
                  <a:pt x="250" y="33"/>
                </a:cubicBezTo>
                <a:cubicBezTo>
                  <a:pt x="250" y="32"/>
                  <a:pt x="250" y="32"/>
                  <a:pt x="250" y="32"/>
                </a:cubicBezTo>
                <a:cubicBezTo>
                  <a:pt x="263" y="32"/>
                  <a:pt x="263" y="32"/>
                  <a:pt x="263" y="32"/>
                </a:cubicBezTo>
                <a:cubicBezTo>
                  <a:pt x="263" y="23"/>
                  <a:pt x="263" y="23"/>
                  <a:pt x="263" y="23"/>
                </a:cubicBezTo>
                <a:cubicBezTo>
                  <a:pt x="263" y="9"/>
                  <a:pt x="272" y="0"/>
                  <a:pt x="292" y="4"/>
                </a:cubicBezTo>
                <a:cubicBezTo>
                  <a:pt x="295" y="15"/>
                  <a:pt x="295" y="15"/>
                  <a:pt x="295" y="15"/>
                </a:cubicBezTo>
                <a:cubicBezTo>
                  <a:pt x="294" y="15"/>
                  <a:pt x="294" y="15"/>
                  <a:pt x="294" y="15"/>
                </a:cubicBezTo>
                <a:cubicBezTo>
                  <a:pt x="284" y="11"/>
                  <a:pt x="276" y="14"/>
                  <a:pt x="276" y="23"/>
                </a:cubicBezTo>
                <a:lnTo>
                  <a:pt x="276" y="32"/>
                </a:lnTo>
                <a:close/>
                <a:moveTo>
                  <a:pt x="398" y="51"/>
                </a:moveTo>
                <a:cubicBezTo>
                  <a:pt x="398" y="84"/>
                  <a:pt x="398" y="84"/>
                  <a:pt x="398" y="84"/>
                </a:cubicBezTo>
                <a:cubicBezTo>
                  <a:pt x="385" y="84"/>
                  <a:pt x="385" y="84"/>
                  <a:pt x="385" y="84"/>
                </a:cubicBezTo>
                <a:cubicBezTo>
                  <a:pt x="385" y="55"/>
                  <a:pt x="385" y="55"/>
                  <a:pt x="385" y="55"/>
                </a:cubicBezTo>
                <a:cubicBezTo>
                  <a:pt x="385" y="50"/>
                  <a:pt x="384" y="43"/>
                  <a:pt x="375" y="43"/>
                </a:cubicBezTo>
                <a:cubicBezTo>
                  <a:pt x="366" y="43"/>
                  <a:pt x="363" y="49"/>
                  <a:pt x="363" y="56"/>
                </a:cubicBezTo>
                <a:cubicBezTo>
                  <a:pt x="363" y="84"/>
                  <a:pt x="363" y="84"/>
                  <a:pt x="363" y="84"/>
                </a:cubicBezTo>
                <a:cubicBezTo>
                  <a:pt x="350" y="84"/>
                  <a:pt x="350" y="84"/>
                  <a:pt x="350" y="84"/>
                </a:cubicBezTo>
                <a:cubicBezTo>
                  <a:pt x="350" y="46"/>
                  <a:pt x="350" y="46"/>
                  <a:pt x="350" y="46"/>
                </a:cubicBezTo>
                <a:cubicBezTo>
                  <a:pt x="350" y="39"/>
                  <a:pt x="350" y="38"/>
                  <a:pt x="344" y="35"/>
                </a:cubicBezTo>
                <a:cubicBezTo>
                  <a:pt x="341" y="33"/>
                  <a:pt x="341" y="33"/>
                  <a:pt x="341" y="33"/>
                </a:cubicBezTo>
                <a:cubicBezTo>
                  <a:pt x="341" y="32"/>
                  <a:pt x="341" y="32"/>
                  <a:pt x="341" y="32"/>
                </a:cubicBezTo>
                <a:cubicBezTo>
                  <a:pt x="351" y="32"/>
                  <a:pt x="351" y="32"/>
                  <a:pt x="351" y="32"/>
                </a:cubicBezTo>
                <a:cubicBezTo>
                  <a:pt x="351" y="32"/>
                  <a:pt x="351" y="32"/>
                  <a:pt x="351" y="32"/>
                </a:cubicBezTo>
                <a:cubicBezTo>
                  <a:pt x="362" y="32"/>
                  <a:pt x="362" y="32"/>
                  <a:pt x="362" y="32"/>
                </a:cubicBezTo>
                <a:cubicBezTo>
                  <a:pt x="362" y="40"/>
                  <a:pt x="362" y="40"/>
                  <a:pt x="362" y="40"/>
                </a:cubicBezTo>
                <a:cubicBezTo>
                  <a:pt x="362" y="40"/>
                  <a:pt x="362" y="40"/>
                  <a:pt x="362" y="40"/>
                </a:cubicBezTo>
                <a:cubicBezTo>
                  <a:pt x="367" y="34"/>
                  <a:pt x="373" y="31"/>
                  <a:pt x="379" y="31"/>
                </a:cubicBezTo>
                <a:cubicBezTo>
                  <a:pt x="391" y="31"/>
                  <a:pt x="398" y="39"/>
                  <a:pt x="398" y="51"/>
                </a:cubicBezTo>
                <a:close/>
                <a:moveTo>
                  <a:pt x="134" y="74"/>
                </a:moveTo>
                <a:cubicBezTo>
                  <a:pt x="134" y="74"/>
                  <a:pt x="134" y="74"/>
                  <a:pt x="134" y="74"/>
                </a:cubicBezTo>
                <a:cubicBezTo>
                  <a:pt x="128" y="84"/>
                  <a:pt x="128" y="84"/>
                  <a:pt x="128" y="84"/>
                </a:cubicBezTo>
                <a:cubicBezTo>
                  <a:pt x="117" y="87"/>
                  <a:pt x="105" y="84"/>
                  <a:pt x="105" y="67"/>
                </a:cubicBezTo>
                <a:cubicBezTo>
                  <a:pt x="105" y="43"/>
                  <a:pt x="105" y="43"/>
                  <a:pt x="105" y="43"/>
                </a:cubicBezTo>
                <a:cubicBezTo>
                  <a:pt x="105" y="46"/>
                  <a:pt x="105" y="46"/>
                  <a:pt x="105" y="46"/>
                </a:cubicBezTo>
                <a:cubicBezTo>
                  <a:pt x="105" y="43"/>
                  <a:pt x="105" y="43"/>
                  <a:pt x="98" y="37"/>
                </a:cubicBezTo>
                <a:cubicBezTo>
                  <a:pt x="93" y="33"/>
                  <a:pt x="93" y="33"/>
                  <a:pt x="93" y="33"/>
                </a:cubicBezTo>
                <a:cubicBezTo>
                  <a:pt x="93" y="32"/>
                  <a:pt x="93" y="32"/>
                  <a:pt x="93" y="32"/>
                </a:cubicBezTo>
                <a:cubicBezTo>
                  <a:pt x="105" y="32"/>
                  <a:pt x="105" y="32"/>
                  <a:pt x="105" y="32"/>
                </a:cubicBezTo>
                <a:cubicBezTo>
                  <a:pt x="110" y="18"/>
                  <a:pt x="110" y="18"/>
                  <a:pt x="110" y="18"/>
                </a:cubicBezTo>
                <a:cubicBezTo>
                  <a:pt x="118" y="18"/>
                  <a:pt x="118" y="18"/>
                  <a:pt x="118" y="18"/>
                </a:cubicBezTo>
                <a:cubicBezTo>
                  <a:pt x="118" y="32"/>
                  <a:pt x="118" y="32"/>
                  <a:pt x="118" y="32"/>
                </a:cubicBezTo>
                <a:cubicBezTo>
                  <a:pt x="132" y="32"/>
                  <a:pt x="132" y="32"/>
                  <a:pt x="132" y="32"/>
                </a:cubicBezTo>
                <a:cubicBezTo>
                  <a:pt x="132" y="43"/>
                  <a:pt x="132" y="43"/>
                  <a:pt x="132" y="43"/>
                </a:cubicBezTo>
                <a:cubicBezTo>
                  <a:pt x="118" y="43"/>
                  <a:pt x="118" y="43"/>
                  <a:pt x="118" y="43"/>
                </a:cubicBezTo>
                <a:cubicBezTo>
                  <a:pt x="118" y="67"/>
                  <a:pt x="118" y="67"/>
                  <a:pt x="118" y="67"/>
                </a:cubicBezTo>
                <a:cubicBezTo>
                  <a:pt x="118" y="76"/>
                  <a:pt x="125" y="76"/>
                  <a:pt x="134" y="7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GB">
              <a:solidFill>
                <a:schemeClr val="bg2"/>
              </a:solidFill>
            </a:endParaRPr>
          </a:p>
        </p:txBody>
      </p:sp>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8172514" y="0"/>
            <a:ext cx="4019486" cy="3848672"/>
          </a:xfrm>
          <a:prstGeom prst="rect">
            <a:avLst/>
          </a:prstGeom>
        </p:spPr>
      </p:pic>
    </p:spTree>
    <p:extLst>
      <p:ext uri="{BB962C8B-B14F-4D97-AF65-F5344CB8AC3E}">
        <p14:creationId xmlns:p14="http://schemas.microsoft.com/office/powerpoint/2010/main" val="123549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Lef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2479" y="2289175"/>
            <a:ext cx="7583487" cy="1799814"/>
          </a:xfrm>
        </p:spPr>
        <p:txBody>
          <a:bodyPr anchor="b"/>
          <a:lstStyle>
            <a:lvl1pPr marL="155575" indent="-138113" algn="l">
              <a:defRPr sz="3800" b="0" cap="none" baseline="0">
                <a:solidFill>
                  <a:schemeClr val="tx1"/>
                </a:solidFill>
                <a:latin typeface="+mj-lt"/>
                <a:cs typeface="Arial" panose="020B0604020202020204" pitchFamily="34" charset="0"/>
              </a:defRPr>
            </a:lvl1pPr>
          </a:lstStyle>
          <a:p>
            <a:r>
              <a:rPr lang="en-GB" dirty="0" smtClean="0"/>
              <a:t>“Click to add customer or partner quote inside quotation marks.”</a:t>
            </a:r>
            <a:endParaRPr lang="en-GB" dirty="0"/>
          </a:p>
        </p:txBody>
      </p:sp>
      <p:sp>
        <p:nvSpPr>
          <p:cNvPr id="4" name="Subtitle 2"/>
          <p:cNvSpPr>
            <a:spLocks noGrp="1"/>
          </p:cNvSpPr>
          <p:nvPr>
            <p:ph type="subTitle" idx="1" hasCustomPrompt="1"/>
          </p:nvPr>
        </p:nvSpPr>
        <p:spPr>
          <a:xfrm>
            <a:off x="792446" y="4148988"/>
            <a:ext cx="7343519" cy="839986"/>
          </a:xfrm>
        </p:spPr>
        <p:txBody>
          <a:bodyPr anchor="t">
            <a:noAutofit/>
          </a:bodyPr>
          <a:lstStyle>
            <a:lvl1pPr marL="180975" indent="-180975" algn="l">
              <a:spcBef>
                <a:spcPts val="0"/>
              </a:spcBef>
              <a:buFont typeface="Arial Narrow" panose="020B0606020202030204" pitchFamily="34" charset="0"/>
              <a:buChar char="–"/>
              <a:defRPr sz="2400" b="0" kern="1200" baseline="0" dirty="0">
                <a:solidFill>
                  <a:schemeClr val="tx1">
                    <a:lumMod val="75000"/>
                    <a:lumOff val="25000"/>
                  </a:schemeClr>
                </a:solidFill>
                <a:latin typeface="+mn-lt"/>
                <a:ea typeface="Kozuka Gothic Pr6N H" panose="020B0800000000000000" pitchFamily="34" charset="-128"/>
                <a:cs typeface="Arial Narrow" panose="020B0606020202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dirty="0" smtClean="0"/>
              <a:t>Click to add Name, Title, Company</a:t>
            </a:r>
            <a:endParaRPr lang="en-GB" dirty="0"/>
          </a:p>
        </p:txBody>
      </p:sp>
    </p:spTree>
    <p:extLst>
      <p:ext uri="{BB962C8B-B14F-4D97-AF65-F5344CB8AC3E}">
        <p14:creationId xmlns:p14="http://schemas.microsoft.com/office/powerpoint/2010/main" val="4036928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R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56034" y="2289175"/>
            <a:ext cx="7583487" cy="1799814"/>
          </a:xfrm>
        </p:spPr>
        <p:txBody>
          <a:bodyPr anchor="b"/>
          <a:lstStyle>
            <a:lvl1pPr marL="163513" indent="-138113" algn="l">
              <a:defRPr sz="3800" b="0" cap="none">
                <a:solidFill>
                  <a:schemeClr val="tx1"/>
                </a:solidFill>
                <a:latin typeface="+mj-lt"/>
                <a:cs typeface="Arial" panose="020B0604020202020204" pitchFamily="34" charset="0"/>
              </a:defRPr>
            </a:lvl1pPr>
          </a:lstStyle>
          <a:p>
            <a:r>
              <a:rPr lang="en-GB" dirty="0" smtClean="0"/>
              <a:t>“Click to add customer or partner quote inside quotation marks.”</a:t>
            </a:r>
            <a:endParaRPr lang="en-GB" dirty="0"/>
          </a:p>
        </p:txBody>
      </p:sp>
      <p:sp>
        <p:nvSpPr>
          <p:cNvPr id="4" name="Subtitle 2"/>
          <p:cNvSpPr>
            <a:spLocks noGrp="1"/>
          </p:cNvSpPr>
          <p:nvPr>
            <p:ph type="subTitle" idx="1" hasCustomPrompt="1"/>
          </p:nvPr>
        </p:nvSpPr>
        <p:spPr>
          <a:xfrm>
            <a:off x="4296001" y="4148988"/>
            <a:ext cx="7343519" cy="839986"/>
          </a:xfrm>
        </p:spPr>
        <p:txBody>
          <a:bodyPr anchor="t">
            <a:noAutofit/>
          </a:bodyPr>
          <a:lstStyle>
            <a:lvl1pPr marL="180975" indent="-180975" algn="l">
              <a:spcBef>
                <a:spcPts val="0"/>
              </a:spcBef>
              <a:buFont typeface="Arial Narrow" panose="020B0606020202030204" pitchFamily="34" charset="0"/>
              <a:buChar char="–"/>
              <a:defRPr sz="2400" b="0" kern="1200" baseline="0" dirty="0">
                <a:solidFill>
                  <a:schemeClr val="tx1">
                    <a:lumMod val="75000"/>
                    <a:lumOff val="25000"/>
                  </a:schemeClr>
                </a:solidFill>
                <a:latin typeface="+mn-lt"/>
                <a:ea typeface="Kozuka Gothic Pr6N H" panose="020B0800000000000000" pitchFamily="34" charset="-128"/>
                <a:cs typeface="Arial Narrow" panose="020B0606020202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dirty="0" smtClean="0"/>
              <a:t>Click to add Name, Title, Company</a:t>
            </a:r>
            <a:endParaRPr lang="en-GB" dirty="0"/>
          </a:p>
        </p:txBody>
      </p:sp>
    </p:spTree>
    <p:extLst>
      <p:ext uri="{BB962C8B-B14F-4D97-AF65-F5344CB8AC3E}">
        <p14:creationId xmlns:p14="http://schemas.microsoft.com/office/powerpoint/2010/main" val="4077331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with Logo">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56034" y="2289175"/>
            <a:ext cx="7583487" cy="1799814"/>
          </a:xfrm>
        </p:spPr>
        <p:txBody>
          <a:bodyPr anchor="b"/>
          <a:lstStyle>
            <a:lvl1pPr marL="163513" indent="-138113" algn="l">
              <a:defRPr sz="3800" b="0" cap="none">
                <a:solidFill>
                  <a:schemeClr val="tx1"/>
                </a:solidFill>
                <a:latin typeface="+mj-lt"/>
                <a:cs typeface="Arial" panose="020B0604020202020204" pitchFamily="34" charset="0"/>
              </a:defRPr>
            </a:lvl1pPr>
          </a:lstStyle>
          <a:p>
            <a:r>
              <a:rPr lang="en-GB" dirty="0" smtClean="0"/>
              <a:t>“Click to add customer or partner quote inside quotation marks.”</a:t>
            </a:r>
            <a:endParaRPr lang="en-GB" dirty="0"/>
          </a:p>
        </p:txBody>
      </p:sp>
      <p:sp>
        <p:nvSpPr>
          <p:cNvPr id="4" name="Subtitle 2"/>
          <p:cNvSpPr>
            <a:spLocks noGrp="1"/>
          </p:cNvSpPr>
          <p:nvPr>
            <p:ph type="subTitle" idx="1" hasCustomPrompt="1"/>
          </p:nvPr>
        </p:nvSpPr>
        <p:spPr>
          <a:xfrm>
            <a:off x="4296001" y="4148988"/>
            <a:ext cx="7343519" cy="839986"/>
          </a:xfrm>
        </p:spPr>
        <p:txBody>
          <a:bodyPr anchor="t">
            <a:noAutofit/>
          </a:bodyPr>
          <a:lstStyle>
            <a:lvl1pPr marL="180975" indent="-180975" algn="l">
              <a:spcBef>
                <a:spcPts val="0"/>
              </a:spcBef>
              <a:buFont typeface="Arial Narrow" panose="020B0606020202030204" pitchFamily="34" charset="0"/>
              <a:buChar char="–"/>
              <a:defRPr sz="2400" b="0" kern="1200" baseline="0" dirty="0">
                <a:solidFill>
                  <a:schemeClr val="tx1">
                    <a:lumMod val="75000"/>
                    <a:lumOff val="25000"/>
                  </a:schemeClr>
                </a:solidFill>
                <a:latin typeface="+mn-lt"/>
                <a:ea typeface="Kozuka Gothic Pr6N H" panose="020B0800000000000000" pitchFamily="34" charset="-128"/>
                <a:cs typeface="Arial Narrow" panose="020B0606020202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dirty="0" smtClean="0"/>
              <a:t>Click to add Name, Title, Company</a:t>
            </a:r>
            <a:endParaRPr lang="en-GB" dirty="0"/>
          </a:p>
        </p:txBody>
      </p:sp>
      <p:sp>
        <p:nvSpPr>
          <p:cNvPr id="5" name="Picture Placeholder 4"/>
          <p:cNvSpPr>
            <a:spLocks noGrp="1"/>
          </p:cNvSpPr>
          <p:nvPr>
            <p:ph type="pic" sz="quarter" idx="10" hasCustomPrompt="1"/>
          </p:nvPr>
        </p:nvSpPr>
        <p:spPr>
          <a:xfrm>
            <a:off x="936086" y="2289175"/>
            <a:ext cx="2699955" cy="2699799"/>
          </a:xfrm>
        </p:spPr>
        <p:txBody>
          <a:bodyPr>
            <a:normAutofit/>
          </a:bodyPr>
          <a:lstStyle>
            <a:lvl1pPr algn="l">
              <a:defRPr sz="1800"/>
            </a:lvl1pPr>
          </a:lstStyle>
          <a:p>
            <a:r>
              <a:rPr lang="en-GB" dirty="0" smtClean="0"/>
              <a:t>Logo</a:t>
            </a:r>
            <a:endParaRPr lang="en-GB" dirty="0"/>
          </a:p>
        </p:txBody>
      </p:sp>
    </p:spTree>
    <p:extLst>
      <p:ext uri="{BB962C8B-B14F-4D97-AF65-F5344CB8AC3E}">
        <p14:creationId xmlns:p14="http://schemas.microsoft.com/office/powerpoint/2010/main" val="1193337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9756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3" name="Title 2"/>
          <p:cNvSpPr>
            <a:spLocks noGrp="1"/>
          </p:cNvSpPr>
          <p:nvPr>
            <p:ph type="title"/>
          </p:nvPr>
        </p:nvSpPr>
        <p:spPr>
          <a:xfrm>
            <a:off x="552450" y="547689"/>
            <a:ext cx="7583488" cy="1021342"/>
          </a:xfrm>
        </p:spPr>
        <p:txBody>
          <a:bodyPr anchor="t"/>
          <a:lstStyle>
            <a:lvl1pPr>
              <a:defRPr sz="3400" cap="all" baseline="0">
                <a:solidFill>
                  <a:schemeClr val="tx1"/>
                </a:solidFill>
              </a:defRPr>
            </a:lvl1pPr>
          </a:lstStyle>
          <a:p>
            <a:endParaRPr lang="en-GB" dirty="0"/>
          </a:p>
        </p:txBody>
      </p:sp>
    </p:spTree>
    <p:extLst>
      <p:ext uri="{BB962C8B-B14F-4D97-AF65-F5344CB8AC3E}">
        <p14:creationId xmlns:p14="http://schemas.microsoft.com/office/powerpoint/2010/main" val="4110000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2450" y="547688"/>
            <a:ext cx="11087099" cy="944682"/>
          </a:xfrm>
          <a:prstGeom prst="rect">
            <a:avLst/>
          </a:prstGeom>
        </p:spPr>
        <p:txBody>
          <a:bodyPr vert="horz" lIns="91440" tIns="45720" rIns="91440" bIns="45720" rtlCol="0" anchor="t">
            <a:no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552450" y="1749028"/>
            <a:ext cx="11087099" cy="4561285"/>
          </a:xfrm>
          <a:prstGeom prst="rect">
            <a:avLst/>
          </a:prstGeom>
        </p:spPr>
        <p:txBody>
          <a:bodyPr vert="horz" lIns="91440" tIns="45720" rIns="91440" bIns="45720" rtlCol="0">
            <a:norm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Fifth Level</a:t>
            </a:r>
          </a:p>
          <a:p>
            <a:pPr lvl="4"/>
            <a:r>
              <a:rPr lang="en-US" dirty="0" smtClean="0"/>
              <a:t>FIFTH LEVEL</a:t>
            </a:r>
          </a:p>
        </p:txBody>
      </p:sp>
    </p:spTree>
    <p:extLst>
      <p:ext uri="{BB962C8B-B14F-4D97-AF65-F5344CB8AC3E}">
        <p14:creationId xmlns:p14="http://schemas.microsoft.com/office/powerpoint/2010/main" val="2452546618"/>
      </p:ext>
    </p:extLst>
  </p:cSld>
  <p:clrMap bg1="lt1" tx1="dk1" bg2="lt2" tx2="dk2" accent1="accent1" accent2="accent2" accent3="accent3" accent4="accent4" accent5="accent5" accent6="accent6" hlink="hlink" folHlink="folHlink"/>
  <p:sldLayoutIdLst>
    <p:sldLayoutId id="2147483700" r:id="rId1"/>
    <p:sldLayoutId id="2147483706" r:id="rId2"/>
    <p:sldLayoutId id="2147483707" r:id="rId3"/>
    <p:sldLayoutId id="2147483661" r:id="rId4"/>
    <p:sldLayoutId id="2147483690" r:id="rId5"/>
    <p:sldLayoutId id="2147483692" r:id="rId6"/>
    <p:sldLayoutId id="2147483696" r:id="rId7"/>
    <p:sldLayoutId id="2147483658" r:id="rId8"/>
    <p:sldLayoutId id="2147483701" r:id="rId9"/>
    <p:sldLayoutId id="2147483683" r:id="rId10"/>
    <p:sldLayoutId id="2147483699" r:id="rId11"/>
    <p:sldLayoutId id="2147483698" r:id="rId12"/>
    <p:sldLayoutId id="2147483688" r:id="rId13"/>
    <p:sldLayoutId id="2147483702" r:id="rId14"/>
    <p:sldLayoutId id="2147483705" r:id="rId15"/>
    <p:sldLayoutId id="2147483708" r:id="rId16"/>
    <p:sldLayoutId id="2147483709" r:id="rId17"/>
    <p:sldLayoutId id="2147483675" r:id="rId18"/>
    <p:sldLayoutId id="2147483695" r:id="rId19"/>
    <p:sldLayoutId id="2147483678" r:id="rId20"/>
    <p:sldLayoutId id="2147483681" r:id="rId21"/>
    <p:sldLayoutId id="2147483682" r:id="rId22"/>
    <p:sldLayoutId id="2147483697" r:id="rId2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0" hangingPunct="1">
        <a:lnSpc>
          <a:spcPct val="90000"/>
        </a:lnSpc>
        <a:spcBef>
          <a:spcPct val="0"/>
        </a:spcBef>
        <a:buNone/>
        <a:defRPr sz="3400" b="0" kern="1200" cap="all" baseline="0">
          <a:solidFill>
            <a:schemeClr val="tx1"/>
          </a:solidFill>
          <a:latin typeface="+mj-lt"/>
          <a:ea typeface="Kozuka Gothic Pr6N H" panose="020B0800000000000000" pitchFamily="34" charset="-128"/>
          <a:cs typeface="Arial Narrow" panose="020B0606020202030204" pitchFamily="34" charset="0"/>
        </a:defRPr>
      </a:lvl1pPr>
    </p:titleStyle>
    <p:bodyStyle>
      <a:lvl1pPr marL="0" indent="0" algn="l" defTabSz="914400" rtl="0" eaLnBrk="1" latinLnBrk="0" hangingPunct="1">
        <a:lnSpc>
          <a:spcPct val="100000"/>
        </a:lnSpc>
        <a:spcBef>
          <a:spcPts val="0"/>
        </a:spcBef>
        <a:spcAft>
          <a:spcPts val="0"/>
        </a:spcAft>
        <a:buFontTx/>
        <a:buNone/>
        <a:defRPr sz="2800" b="0" i="0" kern="1200">
          <a:solidFill>
            <a:schemeClr val="tx1"/>
          </a:solidFill>
          <a:latin typeface="+mn-lt"/>
          <a:ea typeface="Kozuka Gothic Pr6N H" panose="020B0800000000000000" pitchFamily="34" charset="-128"/>
          <a:cs typeface="Arial" panose="020B0604020202020204" pitchFamily="34" charset="0"/>
        </a:defRPr>
      </a:lvl1pPr>
      <a:lvl2pPr marL="0" marR="0" indent="0" algn="l" defTabSz="914400" rtl="0" eaLnBrk="1" fontAlgn="auto" latinLnBrk="0" hangingPunct="1">
        <a:lnSpc>
          <a:spcPct val="120000"/>
        </a:lnSpc>
        <a:spcBef>
          <a:spcPts val="0"/>
        </a:spcBef>
        <a:spcAft>
          <a:spcPts val="0"/>
        </a:spcAft>
        <a:buClrTx/>
        <a:buSzTx/>
        <a:buFontTx/>
        <a:buNone/>
        <a:tabLst/>
        <a:defRPr lang="en-US" sz="2400" b="0" i="0" kern="1200" dirty="0" smtClean="0">
          <a:solidFill>
            <a:schemeClr val="tx1"/>
          </a:solidFill>
          <a:latin typeface="+mn-lt"/>
          <a:ea typeface="Kozuka Gothic Pr6N L" panose="020B0200000000000000" pitchFamily="34" charset="-128"/>
          <a:cs typeface="Arial" panose="020B0604020202020204" pitchFamily="34" charset="0"/>
        </a:defRPr>
      </a:lvl2pPr>
      <a:lvl3pPr marL="0" marR="0" indent="0" algn="l" defTabSz="914400" rtl="0" eaLnBrk="1" fontAlgn="auto" latinLnBrk="0" hangingPunct="1">
        <a:lnSpc>
          <a:spcPct val="100000"/>
        </a:lnSpc>
        <a:spcBef>
          <a:spcPts val="0"/>
        </a:spcBef>
        <a:spcAft>
          <a:spcPts val="0"/>
        </a:spcAft>
        <a:buClrTx/>
        <a:buSzTx/>
        <a:buFontTx/>
        <a:buNone/>
        <a:tabLst/>
        <a:defRPr sz="2000" b="0" kern="1200" baseline="0">
          <a:solidFill>
            <a:schemeClr val="tx1"/>
          </a:solidFill>
          <a:latin typeface="+mn-lt"/>
          <a:ea typeface="Kozuka Gothic Pr6N L" panose="020B0200000000000000" pitchFamily="34" charset="-128"/>
          <a:cs typeface="Arial" panose="020B0604020202020204" pitchFamily="34" charset="0"/>
        </a:defRPr>
      </a:lvl3pPr>
      <a:lvl4pPr marL="285750" indent="-285750" algn="l" defTabSz="914400" rtl="0" eaLnBrk="1" latinLnBrk="0" hangingPunct="1">
        <a:lnSpc>
          <a:spcPct val="100000"/>
        </a:lnSpc>
        <a:spcBef>
          <a:spcPts val="0"/>
        </a:spcBef>
        <a:spcAft>
          <a:spcPts val="0"/>
        </a:spcAft>
        <a:buClr>
          <a:schemeClr val="bg2">
            <a:lumMod val="50000"/>
          </a:schemeClr>
        </a:buClr>
        <a:buFont typeface="Arial" panose="020B0604020202020204" pitchFamily="34" charset="0"/>
        <a:buChar char="–"/>
        <a:defRPr sz="2400" b="0" i="0" kern="1200">
          <a:solidFill>
            <a:srgbClr val="6C6C6C"/>
          </a:solidFill>
          <a:latin typeface="+mn-lt"/>
          <a:ea typeface="Kozuka Gothic Pr6N L" panose="020B0200000000000000" pitchFamily="34" charset="-128"/>
          <a:cs typeface="Arial" panose="020B0604020202020204" pitchFamily="34" charset="0"/>
        </a:defRPr>
      </a:lvl4pPr>
      <a:lvl5pPr marL="0" indent="0" algn="l" defTabSz="914400" rtl="0" eaLnBrk="1" latinLnBrk="0" hangingPunct="1">
        <a:lnSpc>
          <a:spcPct val="110000"/>
        </a:lnSpc>
        <a:spcBef>
          <a:spcPts val="0"/>
        </a:spcBef>
        <a:spcAft>
          <a:spcPts val="0"/>
        </a:spcAft>
        <a:buFont typeface="Arial" panose="020B0604020202020204" pitchFamily="34" charset="0"/>
        <a:buNone/>
        <a:defRPr sz="2400" i="0" kern="1200" cap="all" baseline="0">
          <a:solidFill>
            <a:schemeClr val="accent2"/>
          </a:solidFill>
          <a:latin typeface="+mj-lt"/>
          <a:ea typeface="Kozuka Gothic Pr6N L" panose="020B0200000000000000" pitchFamily="34" charset="-128"/>
          <a:cs typeface="Kozuka Gothic Pr6N L" panose="020B0200000000000000" pitchFamily="34" charset="-128"/>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442" userDrawn="1">
          <p15:clr>
            <a:srgbClr val="F26B43"/>
          </p15:clr>
        </p15:guide>
        <p15:guide id="2" pos="2555" userDrawn="1">
          <p15:clr>
            <a:srgbClr val="F26B43"/>
          </p15:clr>
        </p15:guide>
        <p15:guide id="3" pos="5125" userDrawn="1">
          <p15:clr>
            <a:srgbClr val="F26B43"/>
          </p15:clr>
        </p15:guide>
        <p15:guide id="4" orient="horz" pos="2878" userDrawn="1">
          <p15:clr>
            <a:srgbClr val="F26B43"/>
          </p15:clr>
        </p15:guide>
        <p15:guide id="5" orient="horz" pos="3975" userDrawn="1">
          <p15:clr>
            <a:srgbClr val="A4A3A4"/>
          </p15:clr>
        </p15:guide>
        <p15:guide id="6" orient="horz" pos="345" userDrawn="1">
          <p15:clr>
            <a:srgbClr val="A4A3A4"/>
          </p15:clr>
        </p15:guide>
        <p15:guide id="7" pos="7332" userDrawn="1">
          <p15:clr>
            <a:srgbClr val="A4A3A4"/>
          </p15:clr>
        </p15:guide>
        <p15:guide id="8" pos="348"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449" y="2229020"/>
            <a:ext cx="6443535" cy="2219963"/>
          </a:xfrm>
        </p:spPr>
        <p:txBody>
          <a:bodyPr/>
          <a:lstStyle/>
          <a:p>
            <a:r>
              <a:rPr lang="en-US" dirty="0" smtClean="0"/>
              <a:t>Hypervisor based memory introspection</a:t>
            </a:r>
            <a:endParaRPr lang="en-US" dirty="0"/>
          </a:p>
        </p:txBody>
      </p:sp>
      <p:sp>
        <p:nvSpPr>
          <p:cNvPr id="3" name="Subtitle 2"/>
          <p:cNvSpPr>
            <a:spLocks noGrp="1"/>
          </p:cNvSpPr>
          <p:nvPr>
            <p:ph type="subTitle" idx="1"/>
          </p:nvPr>
        </p:nvSpPr>
        <p:spPr>
          <a:xfrm>
            <a:off x="561035" y="4568981"/>
            <a:ext cx="6194954" cy="1079982"/>
          </a:xfrm>
        </p:spPr>
        <p:txBody>
          <a:bodyPr/>
          <a:lstStyle/>
          <a:p>
            <a:r>
              <a:rPr lang="en-US" dirty="0" smtClean="0"/>
              <a:t>Andrei LU</a:t>
            </a:r>
            <a:r>
              <a:rPr lang="ro-RO" dirty="0" smtClean="0"/>
              <a:t>ȚAȘ</a:t>
            </a:r>
            <a:r>
              <a:rPr lang="hu-HU" smtClean="0"/>
              <a:t/>
            </a:r>
            <a:br>
              <a:rPr lang="hu-HU" smtClean="0"/>
            </a:br>
            <a:r>
              <a:rPr lang="hu-HU" sz="2000" smtClean="0"/>
              <a:t>Senior Introspection Research Lead</a:t>
            </a:r>
            <a:endParaRPr lang="en-US" dirty="0"/>
          </a:p>
        </p:txBody>
      </p:sp>
    </p:spTree>
    <p:extLst>
      <p:ext uri="{BB962C8B-B14F-4D97-AF65-F5344CB8AC3E}">
        <p14:creationId xmlns:p14="http://schemas.microsoft.com/office/powerpoint/2010/main" val="106573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52449" y="547689"/>
            <a:ext cx="7883511" cy="1021342"/>
          </a:xfrm>
        </p:spPr>
        <p:txBody>
          <a:bodyPr/>
          <a:lstStyle/>
          <a:p>
            <a:r>
              <a:rPr lang="en-US" dirty="0" smtClean="0"/>
              <a:t>building security on isolation</a:t>
            </a:r>
            <a:endParaRPr lang="en-US" dirty="0"/>
          </a:p>
        </p:txBody>
      </p:sp>
      <p:sp>
        <p:nvSpPr>
          <p:cNvPr id="4" name="Rectangle 3"/>
          <p:cNvSpPr/>
          <p:nvPr/>
        </p:nvSpPr>
        <p:spPr>
          <a:xfrm>
            <a:off x="4802789" y="2714506"/>
            <a:ext cx="5885318" cy="2168435"/>
          </a:xfrm>
          <a:prstGeom prst="rect">
            <a:avLst/>
          </a:prstGeom>
          <a:solidFill>
            <a:schemeClr val="bg1"/>
          </a:solidFill>
          <a:ln w="381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ectangle 4"/>
          <p:cNvSpPr/>
          <p:nvPr/>
        </p:nvSpPr>
        <p:spPr>
          <a:xfrm>
            <a:off x="1491188" y="5148218"/>
            <a:ext cx="9209983" cy="998379"/>
          </a:xfrm>
          <a:prstGeom prst="rect">
            <a:avLst/>
          </a:prstGeom>
          <a:solidFill>
            <a:srgbClr val="FFFFCC"/>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	Hypervisor</a:t>
            </a:r>
            <a:endParaRPr lang="en-US" sz="2000" dirty="0">
              <a:solidFill>
                <a:schemeClr val="tx1"/>
              </a:solidFill>
            </a:endParaRPr>
          </a:p>
        </p:txBody>
      </p:sp>
      <p:sp>
        <p:nvSpPr>
          <p:cNvPr id="6" name="Rectangle 5"/>
          <p:cNvSpPr/>
          <p:nvPr/>
        </p:nvSpPr>
        <p:spPr>
          <a:xfrm>
            <a:off x="1491188" y="2845135"/>
            <a:ext cx="1197432" cy="1920240"/>
          </a:xfrm>
          <a:prstGeom prst="rect">
            <a:avLst/>
          </a:prstGeom>
          <a:solidFill>
            <a:schemeClr val="accent6">
              <a:lumMod val="20000"/>
              <a:lumOff val="80000"/>
            </a:schemeClr>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Root VM</a:t>
            </a:r>
            <a:br>
              <a:rPr lang="en-US" sz="2000" dirty="0" smtClean="0">
                <a:solidFill>
                  <a:schemeClr val="tx1"/>
                </a:solidFill>
              </a:rPr>
            </a:br>
            <a:r>
              <a:rPr lang="en-US" sz="1600" dirty="0" smtClean="0">
                <a:solidFill>
                  <a:schemeClr val="tx1"/>
                </a:solidFill>
              </a:rPr>
              <a:t>(dom0)</a:t>
            </a:r>
            <a:endParaRPr lang="en-US" sz="1600" dirty="0">
              <a:solidFill>
                <a:schemeClr val="tx1"/>
              </a:solidFill>
            </a:endParaRPr>
          </a:p>
        </p:txBody>
      </p:sp>
      <p:sp>
        <p:nvSpPr>
          <p:cNvPr id="7" name="Rectangle 6"/>
          <p:cNvSpPr/>
          <p:nvPr/>
        </p:nvSpPr>
        <p:spPr>
          <a:xfrm>
            <a:off x="2905666" y="2845135"/>
            <a:ext cx="1520980" cy="1920240"/>
          </a:xfrm>
          <a:prstGeom prst="rect">
            <a:avLst/>
          </a:prstGeom>
          <a:solidFill>
            <a:schemeClr val="accent3">
              <a:lumMod val="40000"/>
              <a:lumOff val="60000"/>
            </a:schemeClr>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solidFill>
                  <a:schemeClr val="tx1"/>
                </a:solidFill>
              </a:rPr>
              <a:t/>
            </a:r>
            <a:br>
              <a:rPr lang="en-US" sz="1400" dirty="0" smtClean="0">
                <a:solidFill>
                  <a:schemeClr val="tx1"/>
                </a:solidFill>
              </a:rPr>
            </a:br>
            <a:r>
              <a:rPr lang="en-US" sz="2000" dirty="0" smtClean="0">
                <a:solidFill>
                  <a:schemeClr val="tx1"/>
                </a:solidFill>
              </a:rPr>
              <a:t>SVA VM</a:t>
            </a:r>
            <a:endParaRPr lang="en-US" sz="2400" dirty="0">
              <a:solidFill>
                <a:schemeClr val="tx1"/>
              </a:solidFill>
              <a:effectLst>
                <a:outerShdw blurRad="50800" dist="38100" dir="2700000" algn="tl" rotWithShape="0">
                  <a:prstClr val="black">
                    <a:alpha val="40000"/>
                  </a:prstClr>
                </a:outerShdw>
              </a:effectLst>
            </a:endParaRPr>
          </a:p>
        </p:txBody>
      </p:sp>
      <p:sp>
        <p:nvSpPr>
          <p:cNvPr id="8" name="Rectangle 7"/>
          <p:cNvSpPr/>
          <p:nvPr/>
        </p:nvSpPr>
        <p:spPr>
          <a:xfrm>
            <a:off x="4911979" y="2845135"/>
            <a:ext cx="1359206" cy="1920240"/>
          </a:xfrm>
          <a:prstGeom prst="rect">
            <a:avLst/>
          </a:prstGeom>
          <a:solidFill>
            <a:schemeClr val="accent3">
              <a:lumMod val="60000"/>
              <a:lumOff val="40000"/>
            </a:schemeClr>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VM</a:t>
            </a:r>
            <a:r>
              <a:rPr lang="en-US" sz="2000" baseline="-25000" dirty="0" smtClean="0">
                <a:solidFill>
                  <a:schemeClr val="tx1"/>
                </a:solidFill>
              </a:rPr>
              <a:t>1</a:t>
            </a:r>
            <a:endParaRPr lang="en-US" sz="2000" baseline="-25000" dirty="0">
              <a:solidFill>
                <a:schemeClr val="tx1"/>
              </a:solidFill>
            </a:endParaRPr>
          </a:p>
        </p:txBody>
      </p:sp>
      <p:sp>
        <p:nvSpPr>
          <p:cNvPr id="9" name="Rectangle 8"/>
          <p:cNvSpPr/>
          <p:nvPr/>
        </p:nvSpPr>
        <p:spPr>
          <a:xfrm>
            <a:off x="3067440" y="3628907"/>
            <a:ext cx="1259057" cy="1018902"/>
          </a:xfrm>
          <a:prstGeom prst="rect">
            <a:avLst/>
          </a:prstGeom>
          <a:solidFill>
            <a:srgbClr val="00B050"/>
          </a:solidFill>
          <a:ln w="190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b="1" dirty="0" smtClean="0">
                <a:solidFill>
                  <a:schemeClr val="bg1"/>
                </a:solidFill>
              </a:rPr>
              <a:t>Security</a:t>
            </a:r>
            <a:br>
              <a:rPr lang="en-US" sz="2000" b="1" dirty="0" smtClean="0">
                <a:solidFill>
                  <a:schemeClr val="bg1"/>
                </a:solidFill>
              </a:rPr>
            </a:br>
            <a:r>
              <a:rPr lang="en-US" sz="2000" b="1" dirty="0" smtClean="0">
                <a:solidFill>
                  <a:schemeClr val="bg1"/>
                </a:solidFill>
              </a:rPr>
              <a:t>Engine</a:t>
            </a:r>
            <a:endParaRPr lang="en-US" sz="2000" b="1" dirty="0">
              <a:solidFill>
                <a:schemeClr val="bg1"/>
              </a:solidFill>
            </a:endParaRPr>
          </a:p>
        </p:txBody>
      </p:sp>
      <p:sp>
        <p:nvSpPr>
          <p:cNvPr id="10" name="Rectangle 9"/>
          <p:cNvSpPr/>
          <p:nvPr/>
        </p:nvSpPr>
        <p:spPr>
          <a:xfrm>
            <a:off x="6488231" y="2845135"/>
            <a:ext cx="1359206" cy="1920240"/>
          </a:xfrm>
          <a:prstGeom prst="rect">
            <a:avLst/>
          </a:prstGeom>
          <a:solidFill>
            <a:schemeClr val="accent3">
              <a:lumMod val="60000"/>
              <a:lumOff val="40000"/>
            </a:schemeClr>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VM</a:t>
            </a:r>
            <a:r>
              <a:rPr lang="en-US" sz="2000" baseline="-25000" dirty="0" smtClean="0">
                <a:solidFill>
                  <a:schemeClr val="tx1"/>
                </a:solidFill>
              </a:rPr>
              <a:t>2</a:t>
            </a:r>
            <a:endParaRPr lang="en-US" sz="2000" baseline="-25000" dirty="0">
              <a:solidFill>
                <a:schemeClr val="tx1"/>
              </a:solidFill>
            </a:endParaRPr>
          </a:p>
        </p:txBody>
      </p:sp>
      <p:sp>
        <p:nvSpPr>
          <p:cNvPr id="11" name="Rectangle 10"/>
          <p:cNvSpPr/>
          <p:nvPr/>
        </p:nvSpPr>
        <p:spPr>
          <a:xfrm>
            <a:off x="9237461" y="2845135"/>
            <a:ext cx="1359206" cy="1920240"/>
          </a:xfrm>
          <a:prstGeom prst="rect">
            <a:avLst/>
          </a:prstGeom>
          <a:solidFill>
            <a:schemeClr val="accent3">
              <a:lumMod val="60000"/>
              <a:lumOff val="40000"/>
            </a:schemeClr>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VM</a:t>
            </a:r>
            <a:r>
              <a:rPr lang="en-US" sz="2000" baseline="-25000" dirty="0" smtClean="0">
                <a:solidFill>
                  <a:schemeClr val="tx1"/>
                </a:solidFill>
              </a:rPr>
              <a:t>N</a:t>
            </a:r>
            <a:endParaRPr lang="en-US" sz="2000" baseline="-25000" dirty="0">
              <a:solidFill>
                <a:schemeClr val="tx1"/>
              </a:solidFill>
            </a:endParaRPr>
          </a:p>
        </p:txBody>
      </p:sp>
      <p:cxnSp>
        <p:nvCxnSpPr>
          <p:cNvPr id="12" name="Straight Connector 11"/>
          <p:cNvCxnSpPr/>
          <p:nvPr/>
        </p:nvCxnSpPr>
        <p:spPr>
          <a:xfrm>
            <a:off x="8125777" y="3844444"/>
            <a:ext cx="809897"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4326497" y="2694914"/>
            <a:ext cx="476292" cy="933995"/>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326497" y="4647809"/>
            <a:ext cx="476292" cy="235132"/>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293105" y="2196556"/>
            <a:ext cx="3888712" cy="400110"/>
          </a:xfrm>
          <a:prstGeom prst="rect">
            <a:avLst/>
          </a:prstGeom>
          <a:noFill/>
        </p:spPr>
        <p:txBody>
          <a:bodyPr wrap="square" rtlCol="0">
            <a:spAutoFit/>
          </a:bodyPr>
          <a:lstStyle/>
          <a:p>
            <a:pPr algn="r"/>
            <a:r>
              <a:rPr lang="en-US" sz="2000" b="1" dirty="0" smtClean="0">
                <a:solidFill>
                  <a:srgbClr val="00B050"/>
                </a:solidFill>
              </a:rPr>
              <a:t>Protected area</a:t>
            </a:r>
            <a:endParaRPr lang="en-US" sz="2000" b="1" dirty="0">
              <a:solidFill>
                <a:srgbClr val="00B050"/>
              </a:solidFill>
            </a:endParaRPr>
          </a:p>
        </p:txBody>
      </p:sp>
      <p:grpSp>
        <p:nvGrpSpPr>
          <p:cNvPr id="16" name="Group 15"/>
          <p:cNvGrpSpPr/>
          <p:nvPr/>
        </p:nvGrpSpPr>
        <p:grpSpPr>
          <a:xfrm>
            <a:off x="1296080" y="1809027"/>
            <a:ext cx="9640389" cy="3208563"/>
            <a:chOff x="474250" y="1921502"/>
            <a:chExt cx="9640389" cy="3208563"/>
          </a:xfrm>
        </p:grpSpPr>
        <p:cxnSp>
          <p:nvCxnSpPr>
            <p:cNvPr id="17" name="Straight Connector 16"/>
            <p:cNvCxnSpPr/>
            <p:nvPr/>
          </p:nvCxnSpPr>
          <p:spPr>
            <a:xfrm flipV="1">
              <a:off x="474250" y="5116878"/>
              <a:ext cx="9640389" cy="13186"/>
            </a:xfrm>
            <a:prstGeom prst="line">
              <a:avLst/>
            </a:prstGeom>
            <a:ln w="7620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1974229" y="2778630"/>
              <a:ext cx="7451" cy="2351435"/>
            </a:xfrm>
            <a:prstGeom prst="line">
              <a:avLst/>
            </a:prstGeom>
            <a:ln w="7620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3765171" y="2617813"/>
              <a:ext cx="6200" cy="2512252"/>
            </a:xfrm>
            <a:prstGeom prst="line">
              <a:avLst/>
            </a:prstGeom>
            <a:ln w="7620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5556794" y="2617813"/>
              <a:ext cx="13725" cy="2489019"/>
            </a:xfrm>
            <a:prstGeom prst="line">
              <a:avLst/>
            </a:prstGeom>
            <a:ln w="7620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7137472" y="2594579"/>
              <a:ext cx="6200" cy="2512251"/>
            </a:xfrm>
            <a:prstGeom prst="line">
              <a:avLst/>
            </a:prstGeom>
            <a:ln w="7620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flipV="1">
              <a:off x="8279566" y="2617813"/>
              <a:ext cx="6200" cy="2512251"/>
            </a:xfrm>
            <a:prstGeom prst="line">
              <a:avLst/>
            </a:prstGeom>
            <a:ln w="7620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23" name="Line Callout 1 (No Border) 22"/>
            <p:cNvSpPr/>
            <p:nvPr/>
          </p:nvSpPr>
          <p:spPr>
            <a:xfrm>
              <a:off x="632291" y="1921502"/>
              <a:ext cx="6694806" cy="893224"/>
            </a:xfrm>
            <a:prstGeom prst="callout1">
              <a:avLst>
                <a:gd name="adj1" fmla="val 11572"/>
                <a:gd name="adj2" fmla="val -2659"/>
                <a:gd name="adj3" fmla="val 362087"/>
                <a:gd name="adj4" fmla="val -2721"/>
              </a:avLst>
            </a:prstGeom>
            <a:noFill/>
            <a:ln w="76200">
              <a:solidFill>
                <a:srgbClr val="00B0F0"/>
              </a:solidFill>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2400" b="1" dirty="0" smtClean="0">
                  <a:solidFill>
                    <a:srgbClr val="00B0F0"/>
                  </a:solidFill>
                </a:rPr>
                <a:t>Hypervisor Controlled, Hardware Enforced</a:t>
              </a:r>
              <a:br>
                <a:rPr lang="en-US" sz="2400" b="1" dirty="0" smtClean="0">
                  <a:solidFill>
                    <a:srgbClr val="00B0F0"/>
                  </a:solidFill>
                </a:rPr>
              </a:br>
              <a:r>
                <a:rPr lang="en-US" sz="2400" b="1" dirty="0" smtClean="0">
                  <a:solidFill>
                    <a:srgbClr val="00B0F0"/>
                  </a:solidFill>
                </a:rPr>
                <a:t>STRONG ISOLATION</a:t>
              </a:r>
              <a:endParaRPr lang="en-US" sz="2400" b="1" dirty="0">
                <a:solidFill>
                  <a:srgbClr val="00B0F0"/>
                </a:solidFill>
              </a:endParaRPr>
            </a:p>
          </p:txBody>
        </p:sp>
      </p:grpSp>
      <p:sp>
        <p:nvSpPr>
          <p:cNvPr id="24" name="Rectangle 23"/>
          <p:cNvSpPr/>
          <p:nvPr/>
        </p:nvSpPr>
        <p:spPr>
          <a:xfrm>
            <a:off x="7487451" y="5319204"/>
            <a:ext cx="2896445" cy="576109"/>
          </a:xfrm>
          <a:prstGeom prst="rect">
            <a:avLst/>
          </a:prstGeom>
          <a:solidFill>
            <a:srgbClr val="00B050">
              <a:alpha val="10000"/>
            </a:srgbClr>
          </a:solid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Security Engine Alternative 2</a:t>
            </a:r>
            <a:endParaRPr lang="en-US" sz="1600" dirty="0">
              <a:solidFill>
                <a:schemeClr val="tx1"/>
              </a:solidFill>
            </a:endParaRPr>
          </a:p>
        </p:txBody>
      </p:sp>
    </p:spTree>
    <p:extLst>
      <p:ext uri="{BB962C8B-B14F-4D97-AF65-F5344CB8AC3E}">
        <p14:creationId xmlns:p14="http://schemas.microsoft.com/office/powerpoint/2010/main" val="4042864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2449" y="3180610"/>
            <a:ext cx="8003509" cy="1499976"/>
          </a:xfrm>
        </p:spPr>
        <p:txBody>
          <a:bodyPr/>
          <a:lstStyle/>
          <a:p>
            <a:r>
              <a:rPr lang="en-US" dirty="0" smtClean="0"/>
              <a:t>memory introspection basics</a:t>
            </a:r>
            <a:endParaRPr lang="en-US" dirty="0"/>
          </a:p>
        </p:txBody>
      </p:sp>
    </p:spTree>
    <p:extLst>
      <p:ext uri="{BB962C8B-B14F-4D97-AF65-F5344CB8AC3E}">
        <p14:creationId xmlns:p14="http://schemas.microsoft.com/office/powerpoint/2010/main" val="2287380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pPr>
              <a:spcBef>
                <a:spcPts val="1200"/>
              </a:spcBef>
              <a:buClr>
                <a:srgbClr val="3D9EB9"/>
              </a:buClr>
            </a:pPr>
            <a:r>
              <a:rPr lang="en-US" sz="2400" dirty="0" smtClean="0"/>
              <a:t>provide security </a:t>
            </a:r>
            <a:r>
              <a:rPr lang="en-US" sz="2400" dirty="0" smtClean="0">
                <a:solidFill>
                  <a:srgbClr val="00B0F0"/>
                </a:solidFill>
              </a:rPr>
              <a:t>from outside the guest OS</a:t>
            </a:r>
          </a:p>
          <a:p>
            <a:pPr marL="0" lvl="3" indent="457200">
              <a:spcBef>
                <a:spcPts val="1200"/>
              </a:spcBef>
              <a:buNone/>
            </a:pPr>
            <a:r>
              <a:rPr lang="en-US" sz="2000" dirty="0" smtClean="0">
                <a:solidFill>
                  <a:schemeClr val="tx1"/>
                </a:solidFill>
              </a:rPr>
              <a:t>not relying on guest OS – can be compromised by advanced threats</a:t>
            </a:r>
          </a:p>
          <a:p>
            <a:pPr marL="0" lvl="3" indent="457200">
              <a:spcBef>
                <a:spcPts val="1200"/>
              </a:spcBef>
              <a:buNone/>
            </a:pPr>
            <a:r>
              <a:rPr lang="en-US" sz="2000" dirty="0">
                <a:solidFill>
                  <a:schemeClr val="tx1"/>
                </a:solidFill>
              </a:rPr>
              <a:t>relying on hardware accelerated virtualization (Intel* VT-x, EPT, …)</a:t>
            </a:r>
          </a:p>
          <a:p>
            <a:pPr lvl="1">
              <a:lnSpc>
                <a:spcPct val="100000"/>
              </a:lnSpc>
              <a:spcBef>
                <a:spcPts val="1200"/>
              </a:spcBef>
              <a:buClr>
                <a:srgbClr val="3D9EB9"/>
              </a:buClr>
            </a:pPr>
            <a:r>
              <a:rPr lang="en-US" dirty="0">
                <a:solidFill>
                  <a:srgbClr val="00B0F0"/>
                </a:solidFill>
                <a:ea typeface="Kozuka Gothic Pr6N H" panose="020B0800000000000000" pitchFamily="34" charset="-128"/>
              </a:rPr>
              <a:t>analyze raw memory image </a:t>
            </a:r>
            <a:r>
              <a:rPr lang="en-US" dirty="0">
                <a:ea typeface="Kozuka Gothic Pr6N H" panose="020B0800000000000000" pitchFamily="34" charset="-128"/>
              </a:rPr>
              <a:t>of guest OS and applications</a:t>
            </a:r>
          </a:p>
          <a:p>
            <a:pPr marL="0" lvl="3" indent="457200">
              <a:spcBef>
                <a:spcPts val="1200"/>
              </a:spcBef>
              <a:buNone/>
            </a:pPr>
            <a:r>
              <a:rPr lang="en-US" sz="2000" dirty="0">
                <a:solidFill>
                  <a:schemeClr val="tx1"/>
                </a:solidFill>
              </a:rPr>
              <a:t>hook / mark 4K pages as </a:t>
            </a:r>
            <a:r>
              <a:rPr lang="en-US" sz="2000" dirty="0">
                <a:solidFill>
                  <a:srgbClr val="00B0F0"/>
                </a:solidFill>
              </a:rPr>
              <a:t>non-execute</a:t>
            </a:r>
            <a:r>
              <a:rPr lang="en-US" sz="2000" dirty="0">
                <a:solidFill>
                  <a:schemeClr val="tx1"/>
                </a:solidFill>
              </a:rPr>
              <a:t> or </a:t>
            </a:r>
            <a:r>
              <a:rPr lang="en-US" sz="2000" dirty="0">
                <a:solidFill>
                  <a:srgbClr val="00B0F0"/>
                </a:solidFill>
              </a:rPr>
              <a:t>non-writable</a:t>
            </a:r>
          </a:p>
          <a:p>
            <a:pPr marL="0" lvl="3" indent="0">
              <a:spcBef>
                <a:spcPts val="1200"/>
              </a:spcBef>
              <a:buClr>
                <a:srgbClr val="3D9EB9"/>
              </a:buClr>
              <a:buNone/>
            </a:pPr>
            <a:r>
              <a:rPr lang="en-US" dirty="0">
                <a:solidFill>
                  <a:schemeClr val="tx1"/>
                </a:solidFill>
                <a:ea typeface="Kozuka Gothic Pr6N H" panose="020B0800000000000000" pitchFamily="34" charset="-128"/>
              </a:rPr>
              <a:t>audit access of those areas by the code running in VM</a:t>
            </a:r>
          </a:p>
          <a:p>
            <a:pPr marL="0" lvl="3" indent="457200">
              <a:spcBef>
                <a:spcPts val="1200"/>
              </a:spcBef>
              <a:buNone/>
            </a:pPr>
            <a:r>
              <a:rPr lang="en-US" sz="2000" dirty="0">
                <a:solidFill>
                  <a:schemeClr val="tx1"/>
                </a:solidFill>
              </a:rPr>
              <a:t>write attempts, execute attempts</a:t>
            </a:r>
          </a:p>
          <a:p>
            <a:pPr marL="0" lvl="3" indent="457200">
              <a:spcBef>
                <a:spcPts val="1200"/>
              </a:spcBef>
              <a:buNone/>
            </a:pPr>
            <a:r>
              <a:rPr lang="en-US" sz="2000" dirty="0">
                <a:solidFill>
                  <a:schemeClr val="tx1"/>
                </a:solidFill>
              </a:rPr>
              <a:t>allow or deny attempts – decision provided by security </a:t>
            </a:r>
            <a:r>
              <a:rPr lang="en-US" sz="2000" dirty="0" smtClean="0">
                <a:solidFill>
                  <a:schemeClr val="tx1"/>
                </a:solidFill>
              </a:rPr>
              <a:t>logic</a:t>
            </a:r>
            <a:endParaRPr lang="en-US" sz="2000" dirty="0">
              <a:solidFill>
                <a:schemeClr val="tx1"/>
              </a:solidFill>
            </a:endParaRPr>
          </a:p>
        </p:txBody>
      </p:sp>
      <p:sp>
        <p:nvSpPr>
          <p:cNvPr id="3" name="Title 2"/>
          <p:cNvSpPr>
            <a:spLocks noGrp="1"/>
          </p:cNvSpPr>
          <p:nvPr>
            <p:ph type="title"/>
          </p:nvPr>
        </p:nvSpPr>
        <p:spPr>
          <a:xfrm>
            <a:off x="552450" y="547689"/>
            <a:ext cx="7943510" cy="1021342"/>
          </a:xfrm>
        </p:spPr>
        <p:txBody>
          <a:bodyPr/>
          <a:lstStyle/>
          <a:p>
            <a:r>
              <a:rPr lang="en-US" dirty="0" smtClean="0"/>
              <a:t>What is memory introspection?</a:t>
            </a:r>
            <a:endParaRPr lang="en-US" dirty="0"/>
          </a:p>
        </p:txBody>
      </p:sp>
    </p:spTree>
    <p:extLst>
      <p:ext uri="{BB962C8B-B14F-4D97-AF65-F5344CB8AC3E}">
        <p14:creationId xmlns:p14="http://schemas.microsoft.com/office/powerpoint/2010/main" val="1356050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normAutofit/>
          </a:bodyPr>
          <a:lstStyle/>
          <a:p>
            <a:pPr>
              <a:spcBef>
                <a:spcPts val="1200"/>
              </a:spcBef>
            </a:pPr>
            <a:r>
              <a:rPr lang="en-US" sz="2400" dirty="0">
                <a:solidFill>
                  <a:srgbClr val="00B0F0"/>
                </a:solidFill>
              </a:rPr>
              <a:t>bridge the semantic gap </a:t>
            </a:r>
            <a:r>
              <a:rPr lang="en-US" sz="2400" dirty="0"/>
              <a:t>– correlate raw 4K physical memory pages with meaningful OS data structures and operations</a:t>
            </a:r>
          </a:p>
          <a:p>
            <a:pPr indent="457200">
              <a:spcBef>
                <a:spcPts val="1200"/>
              </a:spcBef>
            </a:pPr>
            <a:r>
              <a:rPr lang="en-US" sz="2000" dirty="0"/>
              <a:t>what </a:t>
            </a:r>
            <a:r>
              <a:rPr lang="en-US" sz="2000" i="1" dirty="0"/>
              <a:t>objects</a:t>
            </a:r>
            <a:r>
              <a:rPr lang="en-US" sz="2000" dirty="0"/>
              <a:t> are inside a guest VM?</a:t>
            </a:r>
          </a:p>
          <a:p>
            <a:pPr indent="457200">
              <a:spcBef>
                <a:spcPts val="1200"/>
              </a:spcBef>
            </a:pPr>
            <a:r>
              <a:rPr lang="en-US" sz="2000" dirty="0"/>
              <a:t>what </a:t>
            </a:r>
            <a:r>
              <a:rPr lang="en-US" sz="2000" i="1" dirty="0"/>
              <a:t>operations</a:t>
            </a:r>
            <a:r>
              <a:rPr lang="en-US" sz="2000" dirty="0"/>
              <a:t> are being performed inside a guest VM?</a:t>
            </a:r>
          </a:p>
          <a:p>
            <a:pPr>
              <a:spcBef>
                <a:spcPts val="1200"/>
              </a:spcBef>
            </a:pPr>
            <a:r>
              <a:rPr lang="en-US" sz="2400" dirty="0"/>
              <a:t>ensure acceptable / low performance overhead</a:t>
            </a:r>
          </a:p>
          <a:p>
            <a:pPr indent="457200">
              <a:spcBef>
                <a:spcPts val="1200"/>
              </a:spcBef>
            </a:pPr>
            <a:r>
              <a:rPr lang="en-US" sz="2000" i="1" dirty="0"/>
              <a:t>forward</a:t>
            </a:r>
            <a:r>
              <a:rPr lang="en-US" sz="2000" dirty="0"/>
              <a:t> lots of event </a:t>
            </a:r>
            <a:r>
              <a:rPr lang="en-US" sz="2000" i="1" dirty="0"/>
              <a:t>notifications with low overhead </a:t>
            </a:r>
            <a:r>
              <a:rPr lang="en-US" sz="2000" dirty="0"/>
              <a:t>to engine </a:t>
            </a:r>
          </a:p>
          <a:p>
            <a:pPr indent="457200">
              <a:spcBef>
                <a:spcPts val="1200"/>
              </a:spcBef>
            </a:pPr>
            <a:r>
              <a:rPr lang="en-US" sz="2000" dirty="0"/>
              <a:t>intercept </a:t>
            </a:r>
            <a:r>
              <a:rPr lang="en-US" sz="2000" i="1" dirty="0"/>
              <a:t>only meaningful events</a:t>
            </a:r>
          </a:p>
          <a:p>
            <a:pPr indent="457200">
              <a:spcBef>
                <a:spcPts val="1200"/>
              </a:spcBef>
            </a:pPr>
            <a:r>
              <a:rPr lang="en-US" sz="2000" i="1" dirty="0"/>
              <a:t>handle events quickly </a:t>
            </a:r>
            <a:r>
              <a:rPr lang="en-US" sz="2000" dirty="0" smtClean="0"/>
              <a:t>(analysis </a:t>
            </a:r>
            <a:r>
              <a:rPr lang="en-US" sz="2000" dirty="0"/>
              <a:t>of event, re-execution / emulation, event forwarding, </a:t>
            </a:r>
            <a:r>
              <a:rPr lang="en-US" sz="2000" dirty="0" smtClean="0"/>
              <a:t>…)</a:t>
            </a:r>
            <a:endParaRPr lang="en-US" sz="2000" dirty="0"/>
          </a:p>
        </p:txBody>
      </p:sp>
      <p:sp>
        <p:nvSpPr>
          <p:cNvPr id="3" name="Title 2"/>
          <p:cNvSpPr>
            <a:spLocks noGrp="1"/>
          </p:cNvSpPr>
          <p:nvPr>
            <p:ph type="title"/>
          </p:nvPr>
        </p:nvSpPr>
        <p:spPr/>
        <p:txBody>
          <a:bodyPr/>
          <a:lstStyle/>
          <a:p>
            <a:r>
              <a:rPr lang="en-US" dirty="0" smtClean="0"/>
              <a:t>Challenges of HVMI</a:t>
            </a:r>
            <a:endParaRPr lang="en-US" dirty="0"/>
          </a:p>
        </p:txBody>
      </p:sp>
    </p:spTree>
    <p:extLst>
      <p:ext uri="{BB962C8B-B14F-4D97-AF65-F5344CB8AC3E}">
        <p14:creationId xmlns:p14="http://schemas.microsoft.com/office/powerpoint/2010/main" val="1912224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introspection protected areas at a glance</a:t>
            </a:r>
            <a:endParaRPr lang="en-US" dirty="0"/>
          </a:p>
        </p:txBody>
      </p:sp>
      <p:grpSp>
        <p:nvGrpSpPr>
          <p:cNvPr id="5" name="Group 4"/>
          <p:cNvGrpSpPr/>
          <p:nvPr/>
        </p:nvGrpSpPr>
        <p:grpSpPr>
          <a:xfrm>
            <a:off x="1296080" y="1842197"/>
            <a:ext cx="10038735" cy="4460276"/>
            <a:chOff x="966845" y="2442896"/>
            <a:chExt cx="8839902" cy="3574747"/>
          </a:xfrm>
        </p:grpSpPr>
        <p:sp>
          <p:nvSpPr>
            <p:cNvPr id="6" name="TextBox 5"/>
            <p:cNvSpPr txBox="1"/>
            <p:nvPr/>
          </p:nvSpPr>
          <p:spPr>
            <a:xfrm>
              <a:off x="1828787" y="5252961"/>
              <a:ext cx="6669068" cy="764682"/>
            </a:xfrm>
            <a:prstGeom prst="rect">
              <a:avLst/>
            </a:prstGeom>
            <a:noFill/>
          </p:spPr>
          <p:txBody>
            <a:bodyPr wrap="square" rtlCol="0">
              <a:spAutoFit/>
            </a:bodyPr>
            <a:lstStyle/>
            <a:p>
              <a:pPr algn="ctr"/>
              <a:r>
                <a:rPr lang="en-US" sz="2000" b="1" dirty="0" smtClean="0"/>
                <a:t>EPT protected areas</a:t>
              </a:r>
            </a:p>
            <a:p>
              <a:pPr algn="ctr"/>
              <a:r>
                <a:rPr lang="en-US" b="1" dirty="0" smtClean="0">
                  <a:solidFill>
                    <a:srgbClr val="00B0F0"/>
                  </a:solidFill>
                </a:rPr>
                <a:t>detection of operations &amp; events</a:t>
              </a:r>
              <a:r>
                <a:rPr lang="en-US" dirty="0" smtClean="0">
                  <a:solidFill>
                    <a:srgbClr val="00B0F0"/>
                  </a:solidFill>
                </a:rPr>
                <a:t/>
              </a:r>
              <a:br>
                <a:rPr lang="en-US" dirty="0" smtClean="0">
                  <a:solidFill>
                    <a:srgbClr val="00B0F0"/>
                  </a:solidFill>
                </a:rPr>
              </a:br>
              <a:r>
                <a:rPr lang="en-US" dirty="0" smtClean="0"/>
                <a:t>(ex. module load, process start, paging structures change, …)</a:t>
              </a:r>
              <a:endParaRPr lang="en-US" dirty="0"/>
            </a:p>
          </p:txBody>
        </p:sp>
        <p:sp>
          <p:nvSpPr>
            <p:cNvPr id="7" name="TextBox 6"/>
            <p:cNvSpPr txBox="1"/>
            <p:nvPr/>
          </p:nvSpPr>
          <p:spPr>
            <a:xfrm>
              <a:off x="2998935" y="2442896"/>
              <a:ext cx="4838700" cy="764682"/>
            </a:xfrm>
            <a:prstGeom prst="rect">
              <a:avLst/>
            </a:prstGeom>
            <a:noFill/>
          </p:spPr>
          <p:txBody>
            <a:bodyPr wrap="square" rtlCol="0">
              <a:spAutoFit/>
            </a:bodyPr>
            <a:lstStyle/>
            <a:p>
              <a:pPr algn="ctr"/>
              <a:r>
                <a:rPr lang="en-US" sz="2000" b="1" dirty="0" smtClean="0"/>
                <a:t>EPT protected areas</a:t>
              </a:r>
            </a:p>
            <a:p>
              <a:pPr algn="ctr"/>
              <a:r>
                <a:rPr lang="en-US" dirty="0" smtClean="0"/>
                <a:t>provide detection of alteration attempts, ensuring </a:t>
              </a:r>
              <a:r>
                <a:rPr lang="en-US" b="1" dirty="0" smtClean="0">
                  <a:solidFill>
                    <a:srgbClr val="00B0F0"/>
                  </a:solidFill>
                </a:rPr>
                <a:t>protection of critical code &amp; data</a:t>
              </a:r>
              <a:endParaRPr lang="en-US" b="1" dirty="0">
                <a:solidFill>
                  <a:srgbClr val="00B0F0"/>
                </a:solidFill>
              </a:endParaRPr>
            </a:p>
          </p:txBody>
        </p:sp>
        <p:cxnSp>
          <p:nvCxnSpPr>
            <p:cNvPr id="8" name="Straight Connector 7"/>
            <p:cNvCxnSpPr>
              <a:stCxn id="6" idx="0"/>
              <a:endCxn id="23" idx="2"/>
            </p:cNvCxnSpPr>
            <p:nvPr/>
          </p:nvCxnSpPr>
          <p:spPr>
            <a:xfrm flipH="1" flipV="1">
              <a:off x="3511332" y="4839410"/>
              <a:ext cx="1651990" cy="413551"/>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6" idx="0"/>
              <a:endCxn id="22" idx="2"/>
            </p:cNvCxnSpPr>
            <p:nvPr/>
          </p:nvCxnSpPr>
          <p:spPr>
            <a:xfrm flipH="1" flipV="1">
              <a:off x="5034206" y="4839410"/>
              <a:ext cx="129115" cy="413551"/>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0"/>
              <a:endCxn id="24" idx="2"/>
            </p:cNvCxnSpPr>
            <p:nvPr/>
          </p:nvCxnSpPr>
          <p:spPr>
            <a:xfrm flipV="1">
              <a:off x="5163321" y="4832036"/>
              <a:ext cx="2384587" cy="420925"/>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2"/>
              <a:endCxn id="17" idx="0"/>
            </p:cNvCxnSpPr>
            <p:nvPr/>
          </p:nvCxnSpPr>
          <p:spPr>
            <a:xfrm flipH="1">
              <a:off x="2934838" y="3207578"/>
              <a:ext cx="2483448" cy="39566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7" idx="2"/>
              <a:endCxn id="21" idx="0"/>
            </p:cNvCxnSpPr>
            <p:nvPr/>
          </p:nvCxnSpPr>
          <p:spPr>
            <a:xfrm flipH="1">
              <a:off x="4241777" y="3207578"/>
              <a:ext cx="1176509" cy="39566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2"/>
              <a:endCxn id="18" idx="0"/>
            </p:cNvCxnSpPr>
            <p:nvPr/>
          </p:nvCxnSpPr>
          <p:spPr>
            <a:xfrm>
              <a:off x="5418285" y="3207578"/>
              <a:ext cx="431033" cy="39566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2"/>
              <a:endCxn id="20" idx="0"/>
            </p:cNvCxnSpPr>
            <p:nvPr/>
          </p:nvCxnSpPr>
          <p:spPr>
            <a:xfrm>
              <a:off x="5418285" y="3207578"/>
              <a:ext cx="1485461" cy="39566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2"/>
              <a:endCxn id="19" idx="0"/>
            </p:cNvCxnSpPr>
            <p:nvPr/>
          </p:nvCxnSpPr>
          <p:spPr>
            <a:xfrm>
              <a:off x="5418285" y="3207578"/>
              <a:ext cx="3322592" cy="39566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966845" y="3604688"/>
              <a:ext cx="8839902" cy="1234722"/>
            </a:xfrm>
            <a:prstGeom prst="rect">
              <a:avLst/>
            </a:prstGeom>
            <a:solidFill>
              <a:schemeClr val="accent3">
                <a:lumMod val="20000"/>
                <a:lumOff val="80000"/>
              </a:schemeClr>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rPr>
                <a:t> Guest VM</a:t>
              </a:r>
            </a:p>
            <a:p>
              <a:r>
                <a:rPr lang="en-US" sz="1600" b="1" dirty="0" smtClean="0">
                  <a:solidFill>
                    <a:schemeClr val="tx1"/>
                  </a:solidFill>
                </a:rPr>
                <a:t> Physical</a:t>
              </a:r>
              <a:br>
                <a:rPr lang="en-US" sz="1600" b="1" dirty="0" smtClean="0">
                  <a:solidFill>
                    <a:schemeClr val="tx1"/>
                  </a:solidFill>
                </a:rPr>
              </a:br>
              <a:r>
                <a:rPr lang="en-US" sz="1600" b="1" dirty="0" smtClean="0">
                  <a:solidFill>
                    <a:schemeClr val="tx1"/>
                  </a:solidFill>
                </a:rPr>
                <a:t> Memory Space</a:t>
              </a:r>
              <a:endParaRPr lang="en-US" sz="1600" b="1" baseline="-25000" dirty="0">
                <a:solidFill>
                  <a:schemeClr val="tx1"/>
                </a:solidFill>
              </a:endParaRPr>
            </a:p>
          </p:txBody>
        </p:sp>
        <p:sp>
          <p:nvSpPr>
            <p:cNvPr id="17" name="Rectangle 16"/>
            <p:cNvSpPr/>
            <p:nvPr/>
          </p:nvSpPr>
          <p:spPr>
            <a:xfrm>
              <a:off x="2552015" y="3603238"/>
              <a:ext cx="765644" cy="1236172"/>
            </a:xfrm>
            <a:prstGeom prst="rect">
              <a:avLst/>
            </a:prstGeom>
            <a:solidFill>
              <a:srgbClr val="75DBFF"/>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OS kernel code</a:t>
              </a:r>
              <a:endParaRPr lang="en-US" sz="1600" b="1" baseline="-25000" dirty="0">
                <a:solidFill>
                  <a:schemeClr val="tx1"/>
                </a:solidFill>
              </a:endParaRPr>
            </a:p>
          </p:txBody>
        </p:sp>
        <p:sp>
          <p:nvSpPr>
            <p:cNvPr id="18" name="Rectangle 17"/>
            <p:cNvSpPr/>
            <p:nvPr/>
          </p:nvSpPr>
          <p:spPr>
            <a:xfrm>
              <a:off x="5352197" y="3603238"/>
              <a:ext cx="994242" cy="1236172"/>
            </a:xfrm>
            <a:prstGeom prst="rect">
              <a:avLst/>
            </a:prstGeom>
            <a:solidFill>
              <a:srgbClr val="75DBFF"/>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kernel driver code and data</a:t>
              </a:r>
              <a:endParaRPr lang="en-US" sz="1600" b="1" baseline="-25000" dirty="0">
                <a:solidFill>
                  <a:schemeClr val="tx1"/>
                </a:solidFill>
              </a:endParaRPr>
            </a:p>
          </p:txBody>
        </p:sp>
        <p:sp>
          <p:nvSpPr>
            <p:cNvPr id="19" name="Rectangle 18"/>
            <p:cNvSpPr/>
            <p:nvPr/>
          </p:nvSpPr>
          <p:spPr>
            <a:xfrm>
              <a:off x="7837635" y="3603238"/>
              <a:ext cx="1806484" cy="1236172"/>
            </a:xfrm>
            <a:prstGeom prst="rect">
              <a:avLst/>
            </a:prstGeom>
            <a:solidFill>
              <a:srgbClr val="CDACE6"/>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critical kernel data</a:t>
              </a:r>
              <a:br>
                <a:rPr lang="en-US" sz="1600" b="1" dirty="0">
                  <a:solidFill>
                    <a:schemeClr val="tx1"/>
                  </a:solidFill>
                </a:rPr>
              </a:br>
              <a:r>
                <a:rPr lang="en-US" sz="1200" dirty="0">
                  <a:solidFill>
                    <a:schemeClr val="tx1"/>
                  </a:solidFill>
                </a:rPr>
                <a:t>System Service Dispatch Table (SSDT), Interrupt Descriptor Table (IDT), …</a:t>
              </a:r>
              <a:endParaRPr lang="en-US" sz="1200" baseline="-25000" dirty="0">
                <a:solidFill>
                  <a:schemeClr val="tx1"/>
                </a:solidFill>
              </a:endParaRPr>
            </a:p>
          </p:txBody>
        </p:sp>
        <p:sp>
          <p:nvSpPr>
            <p:cNvPr id="20" name="Rectangle 19"/>
            <p:cNvSpPr/>
            <p:nvPr/>
          </p:nvSpPr>
          <p:spPr>
            <a:xfrm>
              <a:off x="6557080" y="3603238"/>
              <a:ext cx="693330" cy="1236172"/>
            </a:xfrm>
            <a:prstGeom prst="rect">
              <a:avLst/>
            </a:prstGeom>
            <a:solidFill>
              <a:srgbClr val="FFFFCC"/>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user mode code</a:t>
              </a:r>
              <a:endParaRPr lang="en-US" sz="1600" b="1" baseline="-25000" dirty="0">
                <a:solidFill>
                  <a:schemeClr val="tx1"/>
                </a:solidFill>
              </a:endParaRPr>
            </a:p>
          </p:txBody>
        </p:sp>
        <p:sp>
          <p:nvSpPr>
            <p:cNvPr id="21" name="Rectangle 20"/>
            <p:cNvSpPr/>
            <p:nvPr/>
          </p:nvSpPr>
          <p:spPr>
            <a:xfrm>
              <a:off x="3750653" y="3603238"/>
              <a:ext cx="982247" cy="1236172"/>
            </a:xfrm>
            <a:prstGeom prst="rect">
              <a:avLst/>
            </a:prstGeom>
            <a:solidFill>
              <a:srgbClr val="FFFFCC"/>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user mode stacks &amp; heaps</a:t>
              </a:r>
              <a:endParaRPr lang="en-US" sz="1600" b="1" baseline="-25000" dirty="0">
                <a:solidFill>
                  <a:schemeClr val="tx1"/>
                </a:solidFill>
              </a:endParaRPr>
            </a:p>
          </p:txBody>
        </p:sp>
        <p:sp>
          <p:nvSpPr>
            <p:cNvPr id="22" name="Rectangle 21"/>
            <p:cNvSpPr/>
            <p:nvPr/>
          </p:nvSpPr>
          <p:spPr>
            <a:xfrm>
              <a:off x="4905091" y="3603238"/>
              <a:ext cx="258230" cy="1236172"/>
            </a:xfrm>
            <a:prstGeom prst="rect">
              <a:avLst/>
            </a:prstGeom>
            <a:solidFill>
              <a:schemeClr val="accent6">
                <a:lumMod val="60000"/>
                <a:lumOff val="40000"/>
              </a:schemeClr>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aseline="-25000" dirty="0">
                <a:solidFill>
                  <a:schemeClr val="tx1"/>
                </a:solidFill>
              </a:endParaRPr>
            </a:p>
          </p:txBody>
        </p:sp>
        <p:sp>
          <p:nvSpPr>
            <p:cNvPr id="23" name="Rectangle 22"/>
            <p:cNvSpPr/>
            <p:nvPr/>
          </p:nvSpPr>
          <p:spPr>
            <a:xfrm>
              <a:off x="3382217" y="3603238"/>
              <a:ext cx="258230" cy="1236172"/>
            </a:xfrm>
            <a:prstGeom prst="rect">
              <a:avLst/>
            </a:prstGeom>
            <a:solidFill>
              <a:schemeClr val="accent6">
                <a:lumMod val="60000"/>
                <a:lumOff val="40000"/>
              </a:schemeClr>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aseline="-25000" dirty="0">
                <a:solidFill>
                  <a:schemeClr val="tx1"/>
                </a:solidFill>
              </a:endParaRPr>
            </a:p>
          </p:txBody>
        </p:sp>
        <p:sp>
          <p:nvSpPr>
            <p:cNvPr id="24" name="Rectangle 23"/>
            <p:cNvSpPr/>
            <p:nvPr/>
          </p:nvSpPr>
          <p:spPr>
            <a:xfrm>
              <a:off x="7418793" y="3603238"/>
              <a:ext cx="258230" cy="1228798"/>
            </a:xfrm>
            <a:prstGeom prst="rect">
              <a:avLst/>
            </a:prstGeom>
            <a:solidFill>
              <a:schemeClr val="accent6">
                <a:lumMod val="60000"/>
                <a:lumOff val="40000"/>
              </a:schemeClr>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aseline="-25000" dirty="0">
                <a:solidFill>
                  <a:schemeClr val="tx1"/>
                </a:solidFill>
              </a:endParaRPr>
            </a:p>
          </p:txBody>
        </p:sp>
      </p:grpSp>
    </p:spTree>
    <p:extLst>
      <p:ext uri="{BB962C8B-B14F-4D97-AF65-F5344CB8AC3E}">
        <p14:creationId xmlns:p14="http://schemas.microsoft.com/office/powerpoint/2010/main" val="1037966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Kernel HVMI</a:t>
            </a:r>
            <a:endParaRPr lang="en-US" dirty="0"/>
          </a:p>
        </p:txBody>
      </p:sp>
      <p:sp>
        <p:nvSpPr>
          <p:cNvPr id="4" name="Rectangle 3"/>
          <p:cNvSpPr/>
          <p:nvPr/>
        </p:nvSpPr>
        <p:spPr>
          <a:xfrm>
            <a:off x="5449273" y="3367959"/>
            <a:ext cx="1620949" cy="899794"/>
          </a:xfrm>
          <a:prstGeom prst="rect">
            <a:avLst/>
          </a:prstGeom>
          <a:noFill/>
          <a:ln w="63500">
            <a:solidFill>
              <a:srgbClr val="F68B3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169598" y="3367959"/>
            <a:ext cx="1733400" cy="899794"/>
          </a:xfrm>
          <a:prstGeom prst="rect">
            <a:avLst/>
          </a:prstGeom>
          <a:noFill/>
          <a:ln w="63500">
            <a:solidFill>
              <a:srgbClr val="F68B3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002295" y="3367959"/>
            <a:ext cx="1419496" cy="899794"/>
          </a:xfrm>
          <a:prstGeom prst="rect">
            <a:avLst/>
          </a:prstGeom>
          <a:noFill/>
          <a:ln w="63500">
            <a:solidFill>
              <a:srgbClr val="F68B3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5332625" y="789044"/>
            <a:ext cx="5606625" cy="5940910"/>
            <a:chOff x="5454227" y="1163275"/>
            <a:chExt cx="5005752" cy="5600525"/>
          </a:xfrm>
        </p:grpSpPr>
        <p:sp>
          <p:nvSpPr>
            <p:cNvPr id="11" name="TextBox 10"/>
            <p:cNvSpPr txBox="1"/>
            <p:nvPr/>
          </p:nvSpPr>
          <p:spPr>
            <a:xfrm>
              <a:off x="7671669" y="1163275"/>
              <a:ext cx="2788310" cy="493242"/>
            </a:xfrm>
            <a:prstGeom prst="rect">
              <a:avLst/>
            </a:prstGeom>
            <a:noFill/>
          </p:spPr>
          <p:txBody>
            <a:bodyPr wrap="square" rtlCol="0">
              <a:spAutoFit/>
            </a:bodyPr>
            <a:lstStyle/>
            <a:p>
              <a:r>
                <a:rPr lang="en-US" sz="2800" b="1" dirty="0" smtClean="0">
                  <a:solidFill>
                    <a:srgbClr val="00B050"/>
                  </a:solidFill>
                </a:rPr>
                <a:t>HVMI solution</a:t>
              </a:r>
              <a:endParaRPr lang="en-US" sz="2800" b="1" dirty="0">
                <a:solidFill>
                  <a:srgbClr val="00B050"/>
                </a:solidFill>
              </a:endParaRPr>
            </a:p>
          </p:txBody>
        </p:sp>
        <p:sp>
          <p:nvSpPr>
            <p:cNvPr id="12" name="Rectangle 11"/>
            <p:cNvSpPr/>
            <p:nvPr/>
          </p:nvSpPr>
          <p:spPr>
            <a:xfrm>
              <a:off x="5707050" y="3712148"/>
              <a:ext cx="1211688" cy="637663"/>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Drivers</a:t>
              </a:r>
              <a:endParaRPr lang="en-US" dirty="0">
                <a:solidFill>
                  <a:schemeClr val="tx1"/>
                </a:solidFill>
              </a:endParaRPr>
            </a:p>
          </p:txBody>
        </p:sp>
        <p:sp>
          <p:nvSpPr>
            <p:cNvPr id="13" name="Rectangle 12"/>
            <p:cNvSpPr/>
            <p:nvPr/>
          </p:nvSpPr>
          <p:spPr>
            <a:xfrm>
              <a:off x="5491613" y="2570333"/>
              <a:ext cx="1063515" cy="643992"/>
            </a:xfrm>
            <a:prstGeom prst="rect">
              <a:avLst/>
            </a:prstGeom>
            <a:solidFill>
              <a:schemeClr val="accent6">
                <a:lumMod val="20000"/>
                <a:lumOff val="80000"/>
              </a:schemeClr>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App1</a:t>
              </a:r>
              <a:br>
                <a:rPr lang="en-US" dirty="0" smtClean="0">
                  <a:solidFill>
                    <a:schemeClr val="tx1"/>
                  </a:solidFill>
                </a:rPr>
              </a:br>
              <a:r>
                <a:rPr lang="en-US" sz="1400" dirty="0" smtClean="0">
                  <a:solidFill>
                    <a:schemeClr val="tx1"/>
                  </a:solidFill>
                </a:rPr>
                <a:t>(Office)</a:t>
              </a:r>
              <a:endParaRPr lang="en-US" sz="1400" dirty="0">
                <a:solidFill>
                  <a:schemeClr val="tx1"/>
                </a:solidFill>
              </a:endParaRPr>
            </a:p>
          </p:txBody>
        </p:sp>
        <p:sp>
          <p:nvSpPr>
            <p:cNvPr id="14" name="Rectangle 13"/>
            <p:cNvSpPr/>
            <p:nvPr/>
          </p:nvSpPr>
          <p:spPr>
            <a:xfrm>
              <a:off x="7144600" y="3703313"/>
              <a:ext cx="1387848" cy="637663"/>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OS Kernel</a:t>
              </a:r>
              <a:endParaRPr lang="en-US" dirty="0">
                <a:solidFill>
                  <a:schemeClr val="tx1"/>
                </a:solidFill>
              </a:endParaRPr>
            </a:p>
          </p:txBody>
        </p:sp>
        <p:cxnSp>
          <p:nvCxnSpPr>
            <p:cNvPr id="15" name="Straight Connector 14"/>
            <p:cNvCxnSpPr/>
            <p:nvPr/>
          </p:nvCxnSpPr>
          <p:spPr>
            <a:xfrm flipV="1">
              <a:off x="5454227" y="3404809"/>
              <a:ext cx="4785043" cy="32828"/>
            </a:xfrm>
            <a:prstGeom prst="line">
              <a:avLst/>
            </a:prstGeom>
            <a:ln w="47625">
              <a:solidFill>
                <a:srgbClr val="00B0F0"/>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005602" y="2570333"/>
              <a:ext cx="1063515" cy="643992"/>
            </a:xfrm>
            <a:prstGeom prst="rect">
              <a:avLst/>
            </a:prstGeom>
            <a:gradFill>
              <a:gsLst>
                <a:gs pos="0">
                  <a:schemeClr val="accent6">
                    <a:lumMod val="20000"/>
                    <a:lumOff val="80000"/>
                  </a:schemeClr>
                </a:gs>
                <a:gs pos="100000">
                  <a:srgbClr val="FF6969"/>
                </a:gs>
              </a:gsLst>
              <a:lin ang="5400000" scaled="1"/>
            </a:gra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smtClean="0">
                  <a:solidFill>
                    <a:schemeClr val="tx1"/>
                  </a:solidFill>
                </a:rPr>
                <a:t>App2</a:t>
              </a:r>
              <a:br>
                <a:rPr lang="en-US" dirty="0" smtClean="0">
                  <a:solidFill>
                    <a:schemeClr val="tx1"/>
                  </a:solidFill>
                </a:rPr>
              </a:br>
              <a:r>
                <a:rPr lang="en-US" sz="1400" dirty="0" smtClean="0">
                  <a:solidFill>
                    <a:schemeClr val="tx1"/>
                  </a:solidFill>
                </a:rPr>
                <a:t>(Browser)</a:t>
              </a:r>
              <a:endParaRPr lang="en-US" dirty="0">
                <a:solidFill>
                  <a:schemeClr val="tx1"/>
                </a:solidFill>
              </a:endParaRPr>
            </a:p>
          </p:txBody>
        </p:sp>
        <p:sp>
          <p:nvSpPr>
            <p:cNvPr id="17" name="Rectangle 16"/>
            <p:cNvSpPr/>
            <p:nvPr/>
          </p:nvSpPr>
          <p:spPr>
            <a:xfrm>
              <a:off x="8516114" y="2552581"/>
              <a:ext cx="1559170" cy="643992"/>
            </a:xfrm>
            <a:prstGeom prst="rect">
              <a:avLst/>
            </a:prstGeom>
            <a:solidFill>
              <a:srgbClr val="92D050"/>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Security</a:t>
              </a:r>
              <a:br>
                <a:rPr lang="en-US" dirty="0" smtClean="0">
                  <a:solidFill>
                    <a:schemeClr val="tx1"/>
                  </a:solidFill>
                </a:rPr>
              </a:br>
              <a:r>
                <a:rPr lang="en-US" dirty="0" smtClean="0">
                  <a:solidFill>
                    <a:schemeClr val="tx1"/>
                  </a:solidFill>
                </a:rPr>
                <a:t>Solution</a:t>
              </a:r>
              <a:endParaRPr lang="en-US" dirty="0">
                <a:solidFill>
                  <a:schemeClr val="tx1"/>
                </a:solidFill>
              </a:endParaRPr>
            </a:p>
          </p:txBody>
        </p:sp>
        <p:cxnSp>
          <p:nvCxnSpPr>
            <p:cNvPr id="18" name="Straight Connector 17"/>
            <p:cNvCxnSpPr/>
            <p:nvPr/>
          </p:nvCxnSpPr>
          <p:spPr>
            <a:xfrm flipH="1" flipV="1">
              <a:off x="6775352" y="2517049"/>
              <a:ext cx="13068" cy="916712"/>
            </a:xfrm>
            <a:prstGeom prst="line">
              <a:avLst/>
            </a:prstGeom>
            <a:ln w="476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8272456" y="2488096"/>
              <a:ext cx="13068" cy="916712"/>
            </a:xfrm>
            <a:prstGeom prst="line">
              <a:avLst/>
            </a:prstGeom>
            <a:ln w="47625">
              <a:solidFill>
                <a:srgbClr val="00B0F0"/>
              </a:solidFill>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a:stretch>
              <a:fillRect/>
            </a:stretch>
          </p:blipFill>
          <p:spPr>
            <a:xfrm>
              <a:off x="6111028" y="1526358"/>
              <a:ext cx="807710" cy="666464"/>
            </a:xfrm>
            <a:prstGeom prst="rect">
              <a:avLst/>
            </a:prstGeom>
          </p:spPr>
        </p:pic>
        <p:pic>
          <p:nvPicPr>
            <p:cNvPr id="21" name="Picture 2" descr="http://lh5.ggpht.com/_Mi9Oi99MPyc/SvdsImMbKuI/AAAAAAAAASs/1vYMa4BhnUw/s800/376px-biohazard_symbol_red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38723" y="2388459"/>
              <a:ext cx="399602" cy="329722"/>
            </a:xfrm>
            <a:prstGeom prst="rect">
              <a:avLst/>
            </a:prstGeom>
            <a:noFill/>
            <a:extLst>
              <a:ext uri="{909E8E84-426E-40DD-AFC4-6F175D3DCCD1}">
                <a14:hiddenFill xmlns:a14="http://schemas.microsoft.com/office/drawing/2010/main">
                  <a:solidFill>
                    <a:srgbClr val="FFFFFF"/>
                  </a:solidFill>
                </a14:hiddenFill>
              </a:ext>
            </a:extLst>
          </p:spPr>
        </p:pic>
        <p:sp>
          <p:nvSpPr>
            <p:cNvPr id="22" name="Arc 21"/>
            <p:cNvSpPr/>
            <p:nvPr/>
          </p:nvSpPr>
          <p:spPr>
            <a:xfrm>
              <a:off x="6535047" y="1640401"/>
              <a:ext cx="1303480" cy="1381781"/>
            </a:xfrm>
            <a:prstGeom prst="arc">
              <a:avLst>
                <a:gd name="adj1" fmla="val 15498052"/>
                <a:gd name="adj2" fmla="val 0"/>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23" name="Rectangle 22"/>
            <p:cNvSpPr/>
            <p:nvPr/>
          </p:nvSpPr>
          <p:spPr>
            <a:xfrm>
              <a:off x="8797566" y="3689613"/>
              <a:ext cx="1084841" cy="643992"/>
            </a:xfrm>
            <a:prstGeom prst="rect">
              <a:avLst/>
            </a:prstGeom>
            <a:solidFill>
              <a:srgbClr val="92D050"/>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smtClean="0">
                  <a:solidFill>
                    <a:schemeClr val="tx1"/>
                  </a:solidFill>
                </a:rPr>
                <a:t>Security</a:t>
              </a:r>
              <a:br>
                <a:rPr lang="en-US" dirty="0" smtClean="0">
                  <a:solidFill>
                    <a:schemeClr val="tx1"/>
                  </a:solidFill>
                </a:rPr>
              </a:br>
              <a:r>
                <a:rPr lang="en-US" dirty="0" smtClean="0">
                  <a:solidFill>
                    <a:schemeClr val="tx1"/>
                  </a:solidFill>
                </a:rPr>
                <a:t>Filter</a:t>
              </a:r>
              <a:endParaRPr lang="en-US" dirty="0">
                <a:solidFill>
                  <a:schemeClr val="tx1"/>
                </a:solidFill>
              </a:endParaRPr>
            </a:p>
          </p:txBody>
        </p:sp>
        <p:sp>
          <p:nvSpPr>
            <p:cNvPr id="24" name="Rectangle 23"/>
            <p:cNvSpPr/>
            <p:nvPr/>
          </p:nvSpPr>
          <p:spPr>
            <a:xfrm>
              <a:off x="5644048" y="4739496"/>
              <a:ext cx="4410844" cy="1019741"/>
            </a:xfrm>
            <a:prstGeom prst="rect">
              <a:avLst/>
            </a:prstGeom>
            <a:solidFill>
              <a:srgbClr val="FFFF0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 Hypervisor</a:t>
              </a:r>
              <a:endParaRPr lang="en-US" sz="2000" dirty="0">
                <a:solidFill>
                  <a:schemeClr val="tx1"/>
                </a:solidFill>
              </a:endParaRPr>
            </a:p>
          </p:txBody>
        </p:sp>
        <p:cxnSp>
          <p:nvCxnSpPr>
            <p:cNvPr id="25" name="Straight Connector 24"/>
            <p:cNvCxnSpPr/>
            <p:nvPr/>
          </p:nvCxnSpPr>
          <p:spPr>
            <a:xfrm flipV="1">
              <a:off x="5454227" y="4584378"/>
              <a:ext cx="4600665" cy="13410"/>
            </a:xfrm>
            <a:prstGeom prst="line">
              <a:avLst/>
            </a:prstGeom>
            <a:ln w="60325">
              <a:solidFill>
                <a:srgbClr val="00B050"/>
              </a:solidFill>
            </a:ln>
          </p:spPr>
          <p:style>
            <a:lnRef idx="1">
              <a:schemeClr val="accent1"/>
            </a:lnRef>
            <a:fillRef idx="0">
              <a:schemeClr val="accent1"/>
            </a:fillRef>
            <a:effectRef idx="0">
              <a:schemeClr val="accent1"/>
            </a:effectRef>
            <a:fontRef idx="minor">
              <a:schemeClr val="tx1"/>
            </a:fontRef>
          </p:style>
        </p:cxnSp>
        <p:sp>
          <p:nvSpPr>
            <p:cNvPr id="27" name="Line Callout 1 (No Border) 26"/>
            <p:cNvSpPr/>
            <p:nvPr/>
          </p:nvSpPr>
          <p:spPr>
            <a:xfrm>
              <a:off x="5583760" y="5943398"/>
              <a:ext cx="4277577" cy="820402"/>
            </a:xfrm>
            <a:prstGeom prst="callout1">
              <a:avLst>
                <a:gd name="adj1" fmla="val 88014"/>
                <a:gd name="adj2" fmla="val -2615"/>
                <a:gd name="adj3" fmla="val -162170"/>
                <a:gd name="adj4" fmla="val -2908"/>
              </a:avLst>
            </a:prstGeom>
            <a:noFill/>
            <a:ln w="50800">
              <a:solidFill>
                <a:srgbClr val="00B050"/>
              </a:solidFill>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2000" dirty="0" smtClean="0">
                  <a:solidFill>
                    <a:srgbClr val="00B050"/>
                  </a:solidFill>
                </a:rPr>
                <a:t>ISOLATION  --  HVMI controlled &amp;</a:t>
              </a:r>
              <a:br>
                <a:rPr lang="en-US" sz="2000" dirty="0" smtClean="0">
                  <a:solidFill>
                    <a:srgbClr val="00B050"/>
                  </a:solidFill>
                </a:rPr>
              </a:br>
              <a:r>
                <a:rPr lang="en-US" sz="2000" dirty="0" smtClean="0">
                  <a:solidFill>
                    <a:srgbClr val="00B050"/>
                  </a:solidFill>
                </a:rPr>
                <a:t>        </a:t>
              </a:r>
              <a:r>
                <a:rPr lang="en-US" sz="2000" b="1" dirty="0" smtClean="0">
                  <a:solidFill>
                    <a:srgbClr val="00B050"/>
                  </a:solidFill>
                </a:rPr>
                <a:t>ENFORCED by HARDWARE</a:t>
              </a:r>
              <a:endParaRPr lang="en-US" sz="2000" b="1" dirty="0">
                <a:solidFill>
                  <a:srgbClr val="00B050"/>
                </a:solidFill>
              </a:endParaRPr>
            </a:p>
          </p:txBody>
        </p:sp>
      </p:grpSp>
      <p:sp>
        <p:nvSpPr>
          <p:cNvPr id="29" name="Line Callout 1 (No Border) 28"/>
          <p:cNvSpPr/>
          <p:nvPr/>
        </p:nvSpPr>
        <p:spPr>
          <a:xfrm>
            <a:off x="529513" y="3842456"/>
            <a:ext cx="4009292" cy="1537397"/>
          </a:xfrm>
          <a:prstGeom prst="callout1">
            <a:avLst>
              <a:gd name="adj1" fmla="val 38869"/>
              <a:gd name="adj2" fmla="val 98961"/>
              <a:gd name="adj3" fmla="val 6618"/>
              <a:gd name="adj4" fmla="val 120904"/>
            </a:avLst>
          </a:prstGeom>
          <a:noFill/>
          <a:ln w="50800">
            <a:solidFill>
              <a:srgbClr val="F68B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b="1" dirty="0" smtClean="0">
                <a:solidFill>
                  <a:srgbClr val="F68B32"/>
                </a:solidFill>
              </a:rPr>
              <a:t>Protected by KERNEL MODE introspection</a:t>
            </a:r>
            <a:endParaRPr lang="en-US" sz="2400" b="1" dirty="0">
              <a:solidFill>
                <a:srgbClr val="F68B32"/>
              </a:solidFill>
            </a:endParaRPr>
          </a:p>
        </p:txBody>
      </p:sp>
    </p:spTree>
    <p:extLst>
      <p:ext uri="{BB962C8B-B14F-4D97-AF65-F5344CB8AC3E}">
        <p14:creationId xmlns:p14="http://schemas.microsoft.com/office/powerpoint/2010/main" val="410033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KERNEL HVMI &amp; USER HVMI</a:t>
            </a:r>
            <a:endParaRPr lang="en-US" dirty="0"/>
          </a:p>
        </p:txBody>
      </p:sp>
      <p:sp>
        <p:nvSpPr>
          <p:cNvPr id="4" name="Rectangle 3"/>
          <p:cNvSpPr/>
          <p:nvPr/>
        </p:nvSpPr>
        <p:spPr>
          <a:xfrm>
            <a:off x="5449273" y="3367959"/>
            <a:ext cx="1620949" cy="899794"/>
          </a:xfrm>
          <a:prstGeom prst="rect">
            <a:avLst/>
          </a:prstGeom>
          <a:noFill/>
          <a:ln w="63500">
            <a:solidFill>
              <a:srgbClr val="F68B3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169598" y="3367959"/>
            <a:ext cx="1733400" cy="899794"/>
          </a:xfrm>
          <a:prstGeom prst="rect">
            <a:avLst/>
          </a:prstGeom>
          <a:noFill/>
          <a:ln w="63500">
            <a:solidFill>
              <a:srgbClr val="F68B3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945474" y="2147956"/>
            <a:ext cx="1432800" cy="899794"/>
          </a:xfrm>
          <a:prstGeom prst="rect">
            <a:avLst/>
          </a:prstGeom>
          <a:noFill/>
          <a:ln w="635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644795" y="2146683"/>
            <a:ext cx="1951376" cy="899794"/>
          </a:xfrm>
          <a:prstGeom prst="rect">
            <a:avLst/>
          </a:prstGeom>
          <a:noFill/>
          <a:ln w="635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252238" y="2147956"/>
            <a:ext cx="1414871" cy="899794"/>
          </a:xfrm>
          <a:prstGeom prst="rect">
            <a:avLst/>
          </a:prstGeom>
          <a:noFill/>
          <a:ln w="635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002295" y="3367959"/>
            <a:ext cx="1419496" cy="899794"/>
          </a:xfrm>
          <a:prstGeom prst="rect">
            <a:avLst/>
          </a:prstGeom>
          <a:noFill/>
          <a:ln w="63500">
            <a:solidFill>
              <a:srgbClr val="F68B3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5332625" y="789044"/>
            <a:ext cx="5606625" cy="5940910"/>
            <a:chOff x="5454227" y="1163275"/>
            <a:chExt cx="5005752" cy="5600525"/>
          </a:xfrm>
        </p:grpSpPr>
        <p:sp>
          <p:nvSpPr>
            <p:cNvPr id="11" name="TextBox 10"/>
            <p:cNvSpPr txBox="1"/>
            <p:nvPr/>
          </p:nvSpPr>
          <p:spPr>
            <a:xfrm>
              <a:off x="7671669" y="1163275"/>
              <a:ext cx="2788310" cy="493242"/>
            </a:xfrm>
            <a:prstGeom prst="rect">
              <a:avLst/>
            </a:prstGeom>
            <a:noFill/>
          </p:spPr>
          <p:txBody>
            <a:bodyPr wrap="square" rtlCol="0">
              <a:spAutoFit/>
            </a:bodyPr>
            <a:lstStyle/>
            <a:p>
              <a:r>
                <a:rPr lang="en-US" sz="2800" b="1" dirty="0" smtClean="0">
                  <a:solidFill>
                    <a:srgbClr val="00B050"/>
                  </a:solidFill>
                </a:rPr>
                <a:t>HVMI solution</a:t>
              </a:r>
              <a:endParaRPr lang="en-US" sz="2800" b="1" dirty="0">
                <a:solidFill>
                  <a:srgbClr val="00B050"/>
                </a:solidFill>
              </a:endParaRPr>
            </a:p>
          </p:txBody>
        </p:sp>
        <p:sp>
          <p:nvSpPr>
            <p:cNvPr id="12" name="Rectangle 11"/>
            <p:cNvSpPr/>
            <p:nvPr/>
          </p:nvSpPr>
          <p:spPr>
            <a:xfrm>
              <a:off x="5707050" y="3712148"/>
              <a:ext cx="1211688" cy="637663"/>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Drivers</a:t>
              </a:r>
              <a:endParaRPr lang="en-US" dirty="0">
                <a:solidFill>
                  <a:schemeClr val="tx1"/>
                </a:solidFill>
              </a:endParaRPr>
            </a:p>
          </p:txBody>
        </p:sp>
        <p:sp>
          <p:nvSpPr>
            <p:cNvPr id="13" name="Rectangle 12"/>
            <p:cNvSpPr/>
            <p:nvPr/>
          </p:nvSpPr>
          <p:spPr>
            <a:xfrm>
              <a:off x="5491613" y="2570333"/>
              <a:ext cx="1063515" cy="643992"/>
            </a:xfrm>
            <a:prstGeom prst="rect">
              <a:avLst/>
            </a:prstGeom>
            <a:solidFill>
              <a:schemeClr val="accent6">
                <a:lumMod val="20000"/>
                <a:lumOff val="80000"/>
              </a:schemeClr>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App1</a:t>
              </a:r>
              <a:br>
                <a:rPr lang="en-US" dirty="0" smtClean="0">
                  <a:solidFill>
                    <a:schemeClr val="tx1"/>
                  </a:solidFill>
                </a:rPr>
              </a:br>
              <a:r>
                <a:rPr lang="en-US" sz="1400" dirty="0" smtClean="0">
                  <a:solidFill>
                    <a:schemeClr val="tx1"/>
                  </a:solidFill>
                </a:rPr>
                <a:t>(Office)</a:t>
              </a:r>
              <a:endParaRPr lang="en-US" sz="1400" dirty="0">
                <a:solidFill>
                  <a:schemeClr val="tx1"/>
                </a:solidFill>
              </a:endParaRPr>
            </a:p>
          </p:txBody>
        </p:sp>
        <p:sp>
          <p:nvSpPr>
            <p:cNvPr id="14" name="Rectangle 13"/>
            <p:cNvSpPr/>
            <p:nvPr/>
          </p:nvSpPr>
          <p:spPr>
            <a:xfrm>
              <a:off x="7144600" y="3703313"/>
              <a:ext cx="1387848" cy="637663"/>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OS Kernel</a:t>
              </a:r>
              <a:endParaRPr lang="en-US" dirty="0">
                <a:solidFill>
                  <a:schemeClr val="tx1"/>
                </a:solidFill>
              </a:endParaRPr>
            </a:p>
          </p:txBody>
        </p:sp>
        <p:cxnSp>
          <p:nvCxnSpPr>
            <p:cNvPr id="15" name="Straight Connector 14"/>
            <p:cNvCxnSpPr/>
            <p:nvPr/>
          </p:nvCxnSpPr>
          <p:spPr>
            <a:xfrm flipV="1">
              <a:off x="5454227" y="3404809"/>
              <a:ext cx="4785043" cy="32828"/>
            </a:xfrm>
            <a:prstGeom prst="line">
              <a:avLst/>
            </a:prstGeom>
            <a:ln w="47625">
              <a:solidFill>
                <a:srgbClr val="00B0F0"/>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005602" y="2570333"/>
              <a:ext cx="1063515" cy="643992"/>
            </a:xfrm>
            <a:prstGeom prst="rect">
              <a:avLst/>
            </a:prstGeom>
            <a:gradFill>
              <a:gsLst>
                <a:gs pos="0">
                  <a:schemeClr val="accent6">
                    <a:lumMod val="20000"/>
                    <a:lumOff val="80000"/>
                  </a:schemeClr>
                </a:gs>
                <a:gs pos="100000">
                  <a:srgbClr val="FF6969"/>
                </a:gs>
              </a:gsLst>
              <a:lin ang="5400000" scaled="1"/>
            </a:gra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smtClean="0">
                  <a:solidFill>
                    <a:schemeClr val="tx1"/>
                  </a:solidFill>
                </a:rPr>
                <a:t>App2</a:t>
              </a:r>
              <a:br>
                <a:rPr lang="en-US" dirty="0" smtClean="0">
                  <a:solidFill>
                    <a:schemeClr val="tx1"/>
                  </a:solidFill>
                </a:rPr>
              </a:br>
              <a:r>
                <a:rPr lang="en-US" sz="1400" dirty="0" smtClean="0">
                  <a:solidFill>
                    <a:schemeClr val="tx1"/>
                  </a:solidFill>
                </a:rPr>
                <a:t>(Browser)</a:t>
              </a:r>
              <a:endParaRPr lang="en-US" dirty="0">
                <a:solidFill>
                  <a:schemeClr val="tx1"/>
                </a:solidFill>
              </a:endParaRPr>
            </a:p>
          </p:txBody>
        </p:sp>
        <p:sp>
          <p:nvSpPr>
            <p:cNvPr id="17" name="Rectangle 16"/>
            <p:cNvSpPr/>
            <p:nvPr/>
          </p:nvSpPr>
          <p:spPr>
            <a:xfrm>
              <a:off x="8516114" y="2552581"/>
              <a:ext cx="1559170" cy="643992"/>
            </a:xfrm>
            <a:prstGeom prst="rect">
              <a:avLst/>
            </a:prstGeom>
            <a:solidFill>
              <a:srgbClr val="92D050"/>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Security</a:t>
              </a:r>
              <a:br>
                <a:rPr lang="en-US" dirty="0" smtClean="0">
                  <a:solidFill>
                    <a:schemeClr val="tx1"/>
                  </a:solidFill>
                </a:rPr>
              </a:br>
              <a:r>
                <a:rPr lang="en-US" dirty="0" smtClean="0">
                  <a:solidFill>
                    <a:schemeClr val="tx1"/>
                  </a:solidFill>
                </a:rPr>
                <a:t>Solution</a:t>
              </a:r>
              <a:endParaRPr lang="en-US" dirty="0">
                <a:solidFill>
                  <a:schemeClr val="tx1"/>
                </a:solidFill>
              </a:endParaRPr>
            </a:p>
          </p:txBody>
        </p:sp>
        <p:cxnSp>
          <p:nvCxnSpPr>
            <p:cNvPr id="18" name="Straight Connector 17"/>
            <p:cNvCxnSpPr/>
            <p:nvPr/>
          </p:nvCxnSpPr>
          <p:spPr>
            <a:xfrm flipH="1" flipV="1">
              <a:off x="6775352" y="2517049"/>
              <a:ext cx="13068" cy="916712"/>
            </a:xfrm>
            <a:prstGeom prst="line">
              <a:avLst/>
            </a:prstGeom>
            <a:ln w="476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8272456" y="2488096"/>
              <a:ext cx="13068" cy="916712"/>
            </a:xfrm>
            <a:prstGeom prst="line">
              <a:avLst/>
            </a:prstGeom>
            <a:ln w="47625">
              <a:solidFill>
                <a:srgbClr val="00B0F0"/>
              </a:solidFill>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a:stretch>
              <a:fillRect/>
            </a:stretch>
          </p:blipFill>
          <p:spPr>
            <a:xfrm>
              <a:off x="6111028" y="1526358"/>
              <a:ext cx="807710" cy="666464"/>
            </a:xfrm>
            <a:prstGeom prst="rect">
              <a:avLst/>
            </a:prstGeom>
          </p:spPr>
        </p:pic>
        <p:pic>
          <p:nvPicPr>
            <p:cNvPr id="21" name="Picture 2" descr="http://lh5.ggpht.com/_Mi9Oi99MPyc/SvdsImMbKuI/AAAAAAAAASs/1vYMa4BhnUw/s800/376px-biohazard_symbol_red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38723" y="2388459"/>
              <a:ext cx="399602" cy="329722"/>
            </a:xfrm>
            <a:prstGeom prst="rect">
              <a:avLst/>
            </a:prstGeom>
            <a:noFill/>
            <a:extLst>
              <a:ext uri="{909E8E84-426E-40DD-AFC4-6F175D3DCCD1}">
                <a14:hiddenFill xmlns:a14="http://schemas.microsoft.com/office/drawing/2010/main">
                  <a:solidFill>
                    <a:srgbClr val="FFFFFF"/>
                  </a:solidFill>
                </a14:hiddenFill>
              </a:ext>
            </a:extLst>
          </p:spPr>
        </p:pic>
        <p:sp>
          <p:nvSpPr>
            <p:cNvPr id="22" name="Arc 21"/>
            <p:cNvSpPr/>
            <p:nvPr/>
          </p:nvSpPr>
          <p:spPr>
            <a:xfrm>
              <a:off x="6535047" y="1640401"/>
              <a:ext cx="1303480" cy="1381781"/>
            </a:xfrm>
            <a:prstGeom prst="arc">
              <a:avLst>
                <a:gd name="adj1" fmla="val 15498052"/>
                <a:gd name="adj2" fmla="val 0"/>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23" name="Rectangle 22"/>
            <p:cNvSpPr/>
            <p:nvPr/>
          </p:nvSpPr>
          <p:spPr>
            <a:xfrm>
              <a:off x="8797566" y="3689613"/>
              <a:ext cx="1084841" cy="643992"/>
            </a:xfrm>
            <a:prstGeom prst="rect">
              <a:avLst/>
            </a:prstGeom>
            <a:solidFill>
              <a:srgbClr val="92D050"/>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smtClean="0">
                  <a:solidFill>
                    <a:schemeClr val="tx1"/>
                  </a:solidFill>
                </a:rPr>
                <a:t>Security</a:t>
              </a:r>
              <a:br>
                <a:rPr lang="en-US" dirty="0" smtClean="0">
                  <a:solidFill>
                    <a:schemeClr val="tx1"/>
                  </a:solidFill>
                </a:rPr>
              </a:br>
              <a:r>
                <a:rPr lang="en-US" dirty="0" smtClean="0">
                  <a:solidFill>
                    <a:schemeClr val="tx1"/>
                  </a:solidFill>
                </a:rPr>
                <a:t>Filter</a:t>
              </a:r>
              <a:endParaRPr lang="en-US" dirty="0">
                <a:solidFill>
                  <a:schemeClr val="tx1"/>
                </a:solidFill>
              </a:endParaRPr>
            </a:p>
          </p:txBody>
        </p:sp>
        <p:sp>
          <p:nvSpPr>
            <p:cNvPr id="24" name="Rectangle 23"/>
            <p:cNvSpPr/>
            <p:nvPr/>
          </p:nvSpPr>
          <p:spPr>
            <a:xfrm>
              <a:off x="5644048" y="4739496"/>
              <a:ext cx="4410844" cy="1019741"/>
            </a:xfrm>
            <a:prstGeom prst="rect">
              <a:avLst/>
            </a:prstGeom>
            <a:solidFill>
              <a:srgbClr val="FFFF0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 Hypervisor</a:t>
              </a:r>
              <a:endParaRPr lang="en-US" sz="2000" dirty="0">
                <a:solidFill>
                  <a:schemeClr val="tx1"/>
                </a:solidFill>
              </a:endParaRPr>
            </a:p>
          </p:txBody>
        </p:sp>
        <p:cxnSp>
          <p:nvCxnSpPr>
            <p:cNvPr id="25" name="Straight Connector 24"/>
            <p:cNvCxnSpPr/>
            <p:nvPr/>
          </p:nvCxnSpPr>
          <p:spPr>
            <a:xfrm flipV="1">
              <a:off x="5454227" y="4584378"/>
              <a:ext cx="4600665" cy="13410"/>
            </a:xfrm>
            <a:prstGeom prst="line">
              <a:avLst/>
            </a:prstGeom>
            <a:ln w="60325">
              <a:solidFill>
                <a:srgbClr val="00B050"/>
              </a:solidFill>
            </a:ln>
          </p:spPr>
          <p:style>
            <a:lnRef idx="1">
              <a:schemeClr val="accent1"/>
            </a:lnRef>
            <a:fillRef idx="0">
              <a:schemeClr val="accent1"/>
            </a:fillRef>
            <a:effectRef idx="0">
              <a:schemeClr val="accent1"/>
            </a:effectRef>
            <a:fontRef idx="minor">
              <a:schemeClr val="tx1"/>
            </a:fontRef>
          </p:style>
        </p:cxnSp>
        <p:sp>
          <p:nvSpPr>
            <p:cNvPr id="27" name="Line Callout 1 (No Border) 26"/>
            <p:cNvSpPr/>
            <p:nvPr/>
          </p:nvSpPr>
          <p:spPr>
            <a:xfrm>
              <a:off x="5583760" y="5943398"/>
              <a:ext cx="4277577" cy="820402"/>
            </a:xfrm>
            <a:prstGeom prst="callout1">
              <a:avLst>
                <a:gd name="adj1" fmla="val 88014"/>
                <a:gd name="adj2" fmla="val -2615"/>
                <a:gd name="adj3" fmla="val -162170"/>
                <a:gd name="adj4" fmla="val -2908"/>
              </a:avLst>
            </a:prstGeom>
            <a:noFill/>
            <a:ln w="50800">
              <a:solidFill>
                <a:srgbClr val="00B050"/>
              </a:solidFill>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2000" dirty="0" smtClean="0">
                  <a:solidFill>
                    <a:srgbClr val="00B050"/>
                  </a:solidFill>
                </a:rPr>
                <a:t>ISOLATION  --  HVMI controlled &amp;</a:t>
              </a:r>
              <a:br>
                <a:rPr lang="en-US" sz="2000" dirty="0" smtClean="0">
                  <a:solidFill>
                    <a:srgbClr val="00B050"/>
                  </a:solidFill>
                </a:rPr>
              </a:br>
              <a:r>
                <a:rPr lang="en-US" sz="2000" dirty="0" smtClean="0">
                  <a:solidFill>
                    <a:srgbClr val="00B050"/>
                  </a:solidFill>
                </a:rPr>
                <a:t>        </a:t>
              </a:r>
              <a:r>
                <a:rPr lang="en-US" sz="2000" b="1" dirty="0" smtClean="0">
                  <a:solidFill>
                    <a:srgbClr val="00B050"/>
                  </a:solidFill>
                </a:rPr>
                <a:t>ENFORCED by HARDWARE</a:t>
              </a:r>
              <a:endParaRPr lang="en-US" sz="2000" b="1" dirty="0">
                <a:solidFill>
                  <a:srgbClr val="00B050"/>
                </a:solidFill>
              </a:endParaRPr>
            </a:p>
          </p:txBody>
        </p:sp>
      </p:grpSp>
      <p:sp>
        <p:nvSpPr>
          <p:cNvPr id="28" name="Line Callout 1 (No Border) 27"/>
          <p:cNvSpPr/>
          <p:nvPr/>
        </p:nvSpPr>
        <p:spPr>
          <a:xfrm>
            <a:off x="579755" y="901056"/>
            <a:ext cx="3642286" cy="1537397"/>
          </a:xfrm>
          <a:prstGeom prst="callout1">
            <a:avLst>
              <a:gd name="adj1" fmla="val 61091"/>
              <a:gd name="adj2" fmla="val 99547"/>
              <a:gd name="adj3" fmla="val 90931"/>
              <a:gd name="adj4" fmla="val 126183"/>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b="1" dirty="0" smtClean="0">
                <a:solidFill>
                  <a:srgbClr val="7030A0"/>
                </a:solidFill>
              </a:rPr>
              <a:t>Protected by USER MODE introspection</a:t>
            </a:r>
            <a:endParaRPr lang="en-US" sz="2400" b="1" dirty="0">
              <a:solidFill>
                <a:srgbClr val="7030A0"/>
              </a:solidFill>
            </a:endParaRPr>
          </a:p>
        </p:txBody>
      </p:sp>
      <p:sp>
        <p:nvSpPr>
          <p:cNvPr id="29" name="Line Callout 1 (No Border) 28"/>
          <p:cNvSpPr/>
          <p:nvPr/>
        </p:nvSpPr>
        <p:spPr>
          <a:xfrm>
            <a:off x="529513" y="3842456"/>
            <a:ext cx="4009292" cy="1537397"/>
          </a:xfrm>
          <a:prstGeom prst="callout1">
            <a:avLst>
              <a:gd name="adj1" fmla="val 38869"/>
              <a:gd name="adj2" fmla="val 98961"/>
              <a:gd name="adj3" fmla="val 6618"/>
              <a:gd name="adj4" fmla="val 120904"/>
            </a:avLst>
          </a:prstGeom>
          <a:noFill/>
          <a:ln w="50800">
            <a:solidFill>
              <a:srgbClr val="F68B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b="1" dirty="0" smtClean="0">
                <a:solidFill>
                  <a:srgbClr val="F68B32"/>
                </a:solidFill>
              </a:rPr>
              <a:t>Protected by KERNEL MODE introspection</a:t>
            </a:r>
            <a:endParaRPr lang="en-US" sz="2400" b="1" dirty="0">
              <a:solidFill>
                <a:srgbClr val="F68B32"/>
              </a:solidFill>
            </a:endParaRPr>
          </a:p>
        </p:txBody>
      </p:sp>
    </p:spTree>
    <p:extLst>
      <p:ext uri="{BB962C8B-B14F-4D97-AF65-F5344CB8AC3E}">
        <p14:creationId xmlns:p14="http://schemas.microsoft.com/office/powerpoint/2010/main" val="1386708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2449" y="3180610"/>
            <a:ext cx="9683481" cy="1499976"/>
          </a:xfrm>
        </p:spPr>
        <p:txBody>
          <a:bodyPr/>
          <a:lstStyle/>
          <a:p>
            <a:r>
              <a:rPr lang="en-US" dirty="0" smtClean="0"/>
              <a:t>fighting Advanced threats with user-mode HVMI</a:t>
            </a:r>
            <a:endParaRPr lang="en-US" dirty="0"/>
          </a:p>
        </p:txBody>
      </p:sp>
    </p:spTree>
    <p:extLst>
      <p:ext uri="{BB962C8B-B14F-4D97-AF65-F5344CB8AC3E}">
        <p14:creationId xmlns:p14="http://schemas.microsoft.com/office/powerpoint/2010/main" val="184701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a:xfrm>
            <a:off x="552450" y="1689030"/>
            <a:ext cx="11087100" cy="4621284"/>
          </a:xfrm>
        </p:spPr>
        <p:txBody>
          <a:bodyPr>
            <a:noAutofit/>
          </a:bodyPr>
          <a:lstStyle/>
          <a:p>
            <a:pPr>
              <a:spcAft>
                <a:spcPts val="1200"/>
              </a:spcAft>
            </a:pPr>
            <a:r>
              <a:rPr lang="en-US" sz="2400" dirty="0"/>
              <a:t>monitor </a:t>
            </a:r>
            <a:r>
              <a:rPr lang="en-US" sz="2400" dirty="0" smtClean="0"/>
              <a:t>user-mode applications </a:t>
            </a:r>
            <a:r>
              <a:rPr lang="en-US" sz="2400" dirty="0"/>
              <a:t>(such as web-browsers, </a:t>
            </a:r>
            <a:r>
              <a:rPr lang="en-US" sz="2400" dirty="0" smtClean="0"/>
              <a:t>Microsoft </a:t>
            </a:r>
            <a:r>
              <a:rPr lang="en-US" sz="2400" dirty="0"/>
              <a:t>Office, </a:t>
            </a:r>
            <a:r>
              <a:rPr lang="en-US" sz="2400" dirty="0" smtClean="0"/>
              <a:t>Adobe </a:t>
            </a:r>
            <a:r>
              <a:rPr lang="en-US" sz="2400" dirty="0"/>
              <a:t>Reader, </a:t>
            </a:r>
            <a:r>
              <a:rPr lang="en-US" sz="2400" dirty="0" smtClean="0"/>
              <a:t>… – </a:t>
            </a:r>
            <a:r>
              <a:rPr lang="en-US" sz="2400" dirty="0" smtClean="0">
                <a:solidFill>
                  <a:srgbClr val="00B0F0"/>
                </a:solidFill>
              </a:rPr>
              <a:t>those apps are key infection vectors today</a:t>
            </a:r>
            <a:r>
              <a:rPr lang="en-US" sz="2400" dirty="0" smtClean="0"/>
              <a:t>) </a:t>
            </a:r>
            <a:r>
              <a:rPr lang="en-US" sz="2400" dirty="0"/>
              <a:t>for</a:t>
            </a:r>
          </a:p>
          <a:p>
            <a:pPr lvl="1" indent="457200">
              <a:lnSpc>
                <a:spcPct val="100000"/>
              </a:lnSpc>
              <a:spcAft>
                <a:spcPts val="1200"/>
              </a:spcAft>
            </a:pPr>
            <a:r>
              <a:rPr lang="en-US" sz="2000" dirty="0"/>
              <a:t>detection </a:t>
            </a:r>
            <a:r>
              <a:rPr lang="en-US" sz="2000" dirty="0" smtClean="0"/>
              <a:t>of malicious </a:t>
            </a:r>
            <a:r>
              <a:rPr lang="en-US" sz="2000" dirty="0">
                <a:solidFill>
                  <a:srgbClr val="00B0F0"/>
                </a:solidFill>
              </a:rPr>
              <a:t>code injection</a:t>
            </a:r>
          </a:p>
          <a:p>
            <a:pPr lvl="1" indent="457200">
              <a:lnSpc>
                <a:spcPct val="100000"/>
              </a:lnSpc>
              <a:spcAft>
                <a:spcPts val="1200"/>
              </a:spcAft>
            </a:pPr>
            <a:r>
              <a:rPr lang="en-US" sz="2000" dirty="0"/>
              <a:t>detection of function detouring</a:t>
            </a:r>
          </a:p>
          <a:p>
            <a:pPr lvl="1" indent="457200">
              <a:lnSpc>
                <a:spcPct val="100000"/>
              </a:lnSpc>
              <a:spcAft>
                <a:spcPts val="1200"/>
              </a:spcAft>
            </a:pPr>
            <a:r>
              <a:rPr lang="en-US" sz="2000" dirty="0"/>
              <a:t>detection of </a:t>
            </a:r>
            <a:r>
              <a:rPr lang="en-US" sz="2000" dirty="0" smtClean="0">
                <a:solidFill>
                  <a:srgbClr val="00B0F0"/>
                </a:solidFill>
              </a:rPr>
              <a:t>illegitimate code </a:t>
            </a:r>
            <a:r>
              <a:rPr lang="en-US" sz="2000" dirty="0">
                <a:solidFill>
                  <a:srgbClr val="00B0F0"/>
                </a:solidFill>
              </a:rPr>
              <a:t>execution </a:t>
            </a:r>
            <a:r>
              <a:rPr lang="en-US" sz="2000" dirty="0"/>
              <a:t>from stack / heap</a:t>
            </a:r>
          </a:p>
          <a:p>
            <a:pPr lvl="1" indent="457200">
              <a:lnSpc>
                <a:spcPct val="100000"/>
              </a:lnSpc>
              <a:spcAft>
                <a:spcPts val="1200"/>
              </a:spcAft>
            </a:pPr>
            <a:r>
              <a:rPr lang="en-US" sz="2000" dirty="0"/>
              <a:t>generic detection of malicious code unpacking</a:t>
            </a:r>
          </a:p>
          <a:p>
            <a:pPr lvl="1" indent="457200">
              <a:lnSpc>
                <a:spcPct val="100000"/>
              </a:lnSpc>
              <a:spcAft>
                <a:spcPts val="1200"/>
              </a:spcAft>
            </a:pPr>
            <a:r>
              <a:rPr lang="en-US" sz="2000" dirty="0"/>
              <a:t>enforcement of generic Write-XOR-eXecute (W⊕X) </a:t>
            </a:r>
            <a:r>
              <a:rPr lang="en-US" sz="2000" dirty="0" smtClean="0"/>
              <a:t>policy</a:t>
            </a:r>
          </a:p>
          <a:p>
            <a:pPr lvl="1" indent="457200">
              <a:lnSpc>
                <a:spcPct val="100000"/>
              </a:lnSpc>
              <a:spcAft>
                <a:spcPts val="1200"/>
              </a:spcAft>
            </a:pPr>
            <a:r>
              <a:rPr lang="en-US" sz="2000" dirty="0" smtClean="0"/>
              <a:t>...</a:t>
            </a:r>
            <a:endParaRPr lang="en-US" sz="2000" dirty="0"/>
          </a:p>
          <a:p>
            <a:pPr>
              <a:spcAft>
                <a:spcPts val="1200"/>
              </a:spcAft>
            </a:pPr>
            <a:r>
              <a:rPr lang="en-US" sz="2400" dirty="0"/>
              <a:t>injection of remediation tools into the guest runtime </a:t>
            </a:r>
            <a:r>
              <a:rPr lang="en-US" sz="2400" dirty="0" smtClean="0"/>
              <a:t>on-the-fly</a:t>
            </a:r>
            <a:br>
              <a:rPr lang="en-US" sz="2400" dirty="0" smtClean="0"/>
            </a:br>
            <a:r>
              <a:rPr lang="en-US" sz="2400" dirty="0" smtClean="0"/>
              <a:t>(no </a:t>
            </a:r>
            <a:r>
              <a:rPr lang="en-US" sz="2400" dirty="0"/>
              <a:t>help from ‘within’ guest </a:t>
            </a:r>
            <a:r>
              <a:rPr lang="en-US" sz="2400" dirty="0" smtClean="0"/>
              <a:t>needed)</a:t>
            </a:r>
            <a:endParaRPr lang="en-US" sz="2400" dirty="0"/>
          </a:p>
        </p:txBody>
      </p:sp>
      <p:sp>
        <p:nvSpPr>
          <p:cNvPr id="3" name="Title 2"/>
          <p:cNvSpPr>
            <a:spLocks noGrp="1"/>
          </p:cNvSpPr>
          <p:nvPr>
            <p:ph type="title"/>
          </p:nvPr>
        </p:nvSpPr>
        <p:spPr>
          <a:xfrm>
            <a:off x="552449" y="547689"/>
            <a:ext cx="8603500" cy="1021342"/>
          </a:xfrm>
        </p:spPr>
        <p:txBody>
          <a:bodyPr/>
          <a:lstStyle/>
          <a:p>
            <a:r>
              <a:rPr lang="en-US" dirty="0" smtClean="0"/>
              <a:t>User-mode memory introspection</a:t>
            </a:r>
            <a:endParaRPr lang="en-US" dirty="0"/>
          </a:p>
        </p:txBody>
      </p:sp>
    </p:spTree>
    <p:extLst>
      <p:ext uri="{BB962C8B-B14F-4D97-AF65-F5344CB8AC3E}">
        <p14:creationId xmlns:p14="http://schemas.microsoft.com/office/powerpoint/2010/main" val="35095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52449" y="547689"/>
            <a:ext cx="8483502" cy="1021342"/>
          </a:xfrm>
        </p:spPr>
        <p:txBody>
          <a:bodyPr/>
          <a:lstStyle/>
          <a:p>
            <a:r>
              <a:rPr lang="en-US" dirty="0" smtClean="0"/>
              <a:t>5-step kill chain and KERNEL HVMI</a:t>
            </a:r>
            <a:endParaRPr lang="en-US" dirty="0"/>
          </a:p>
        </p:txBody>
      </p:sp>
      <p:grpSp>
        <p:nvGrpSpPr>
          <p:cNvPr id="5" name="Group 4"/>
          <p:cNvGrpSpPr/>
          <p:nvPr/>
        </p:nvGrpSpPr>
        <p:grpSpPr>
          <a:xfrm>
            <a:off x="1027910" y="3046249"/>
            <a:ext cx="9988008" cy="1636938"/>
            <a:chOff x="194209" y="810265"/>
            <a:chExt cx="8955575" cy="1154428"/>
          </a:xfrm>
        </p:grpSpPr>
        <p:sp>
          <p:nvSpPr>
            <p:cNvPr id="6" name="Right Arrow Callout 5"/>
            <p:cNvSpPr/>
            <p:nvPr/>
          </p:nvSpPr>
          <p:spPr bwMode="auto">
            <a:xfrm>
              <a:off x="194209" y="826358"/>
              <a:ext cx="1855576" cy="1138335"/>
            </a:xfrm>
            <a:prstGeom prst="rightArrowCallout">
              <a:avLst>
                <a:gd name="adj1" fmla="val 24999"/>
                <a:gd name="adj2" fmla="val 25000"/>
                <a:gd name="adj3" fmla="val 16256"/>
                <a:gd name="adj4" fmla="val 80453"/>
              </a:avLst>
            </a:prstGeom>
            <a:solidFill>
              <a:srgbClr val="00B0F0"/>
            </a:solidFill>
            <a:ln w="9525" cap="flat" cmpd="sng" algn="ctr">
              <a:solidFill>
                <a:schemeClr val="bg2"/>
              </a:solidFill>
              <a:prstDash val="solid"/>
              <a:round/>
              <a:headEnd type="none" w="med" len="med"/>
              <a:tailEnd type="none" w="med" len="med"/>
            </a:ln>
            <a:effectLst/>
          </p:spPr>
          <p:txBody>
            <a:bodyPr vert="horz" wrap="square" lIns="0" tIns="45688" rIns="0" bIns="45688" numCol="1" rtlCol="0" anchor="ctr" anchorCtr="1" compatLnSpc="1">
              <a:prstTxWarp prst="textNoShape">
                <a:avLst/>
              </a:prstTxWarp>
              <a:no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400" b="1" dirty="0" smtClean="0">
                  <a:latin typeface="Arial Narrow" pitchFamily="34" charset="0"/>
                  <a:cs typeface="Arial" charset="0"/>
                </a:rPr>
                <a:t>1. attack</a:t>
              </a:r>
              <a:br>
                <a:rPr lang="en-US" sz="2400" b="1" dirty="0" smtClean="0">
                  <a:latin typeface="Arial Narrow" pitchFamily="34" charset="0"/>
                  <a:cs typeface="Arial" charset="0"/>
                </a:rPr>
              </a:br>
              <a:r>
                <a:rPr lang="en-US" sz="2400" b="1" dirty="0" smtClean="0">
                  <a:latin typeface="Arial Narrow" pitchFamily="34" charset="0"/>
                  <a:cs typeface="Arial" charset="0"/>
                </a:rPr>
                <a:t>vector</a:t>
              </a:r>
              <a:endParaRPr kumimoji="0" lang="en-US" sz="2400" b="1" i="0" u="none" strike="noStrike" cap="none" normalizeH="0" baseline="0" dirty="0" smtClean="0">
                <a:ln>
                  <a:noFill/>
                </a:ln>
                <a:latin typeface="Arial Narrow" pitchFamily="34" charset="0"/>
                <a:cs typeface="Arial" charset="0"/>
              </a:endParaRPr>
            </a:p>
          </p:txBody>
        </p:sp>
        <p:sp>
          <p:nvSpPr>
            <p:cNvPr id="7" name="Right Arrow Callout 6"/>
            <p:cNvSpPr/>
            <p:nvPr/>
          </p:nvSpPr>
          <p:spPr bwMode="auto">
            <a:xfrm>
              <a:off x="2049785" y="826358"/>
              <a:ext cx="1855576" cy="1138335"/>
            </a:xfrm>
            <a:prstGeom prst="rightArrowCallout">
              <a:avLst>
                <a:gd name="adj1" fmla="val 24999"/>
                <a:gd name="adj2" fmla="val 25000"/>
                <a:gd name="adj3" fmla="val 16256"/>
                <a:gd name="adj4" fmla="val 80453"/>
              </a:avLst>
            </a:prstGeom>
            <a:solidFill>
              <a:srgbClr val="FFFF00"/>
            </a:solidFill>
            <a:ln w="9525" cap="flat" cmpd="sng" algn="ctr">
              <a:solidFill>
                <a:schemeClr val="bg2"/>
              </a:solidFill>
              <a:prstDash val="solid"/>
              <a:round/>
              <a:headEnd type="none" w="med" len="med"/>
              <a:tailEnd type="none" w="med" len="med"/>
            </a:ln>
            <a:effectLst/>
          </p:spPr>
          <p:txBody>
            <a:bodyPr vert="horz" wrap="square" lIns="91372" tIns="45688" rIns="91372" bIns="45688" numCol="1" rtlCol="0" anchor="ctr" anchorCtr="1" compatLnSpc="1">
              <a:prstTxWarp prst="textNoShape">
                <a:avLst/>
              </a:prstTxWarp>
              <a:no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400" b="1" dirty="0" smtClean="0">
                  <a:latin typeface="Arial Narrow" pitchFamily="34" charset="0"/>
                  <a:cs typeface="Arial" charset="0"/>
                </a:rPr>
                <a:t>2. exploit</a:t>
              </a:r>
              <a:endParaRPr kumimoji="0" lang="en-US" sz="2400" b="1" i="0" u="none" strike="noStrike" cap="none" normalizeH="0" baseline="0" dirty="0" smtClean="0">
                <a:ln>
                  <a:noFill/>
                </a:ln>
                <a:latin typeface="Arial Narrow" pitchFamily="34" charset="0"/>
                <a:cs typeface="Arial" charset="0"/>
              </a:endParaRPr>
            </a:p>
          </p:txBody>
        </p:sp>
        <p:sp>
          <p:nvSpPr>
            <p:cNvPr id="8" name="Right Arrow Callout 7"/>
            <p:cNvSpPr/>
            <p:nvPr/>
          </p:nvSpPr>
          <p:spPr bwMode="auto">
            <a:xfrm>
              <a:off x="3905362" y="810267"/>
              <a:ext cx="1855576" cy="1138335"/>
            </a:xfrm>
            <a:prstGeom prst="rightArrowCallout">
              <a:avLst>
                <a:gd name="adj1" fmla="val 24999"/>
                <a:gd name="adj2" fmla="val 25000"/>
                <a:gd name="adj3" fmla="val 16256"/>
                <a:gd name="adj4" fmla="val 80453"/>
              </a:avLst>
            </a:prstGeom>
            <a:solidFill>
              <a:srgbClr val="FFC000"/>
            </a:solidFill>
            <a:ln w="9525" cap="flat" cmpd="sng" algn="ctr">
              <a:solidFill>
                <a:schemeClr val="bg2"/>
              </a:solidFill>
              <a:prstDash val="solid"/>
              <a:round/>
              <a:headEnd type="none" w="med" len="med"/>
              <a:tailEnd type="none" w="med" len="med"/>
            </a:ln>
            <a:effectLst/>
          </p:spPr>
          <p:txBody>
            <a:bodyPr vert="horz" wrap="square" lIns="0" tIns="45688" rIns="0" bIns="45688" numCol="1" rtlCol="0" anchor="ctr" anchorCtr="1" compatLnSpc="1">
              <a:prstTxWarp prst="textNoShape">
                <a:avLst/>
              </a:prstTxWarp>
              <a:no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400" b="1" dirty="0" smtClean="0">
                  <a:latin typeface="Arial Narrow" pitchFamily="34" charset="0"/>
                  <a:cs typeface="Arial" charset="0"/>
                </a:rPr>
                <a:t>3. user-app</a:t>
              </a:r>
              <a:br>
                <a:rPr lang="en-US" sz="2400" b="1" dirty="0" smtClean="0">
                  <a:latin typeface="Arial Narrow" pitchFamily="34" charset="0"/>
                  <a:cs typeface="Arial" charset="0"/>
                </a:rPr>
              </a:br>
              <a:r>
                <a:rPr lang="en-US" sz="2400" b="1" dirty="0" smtClean="0">
                  <a:latin typeface="Arial Narrow" pitchFamily="34" charset="0"/>
                  <a:cs typeface="Arial" charset="0"/>
                </a:rPr>
                <a:t>payload</a:t>
              </a:r>
              <a:endParaRPr kumimoji="0" lang="en-US" sz="2400" b="1" i="0" u="none" strike="noStrike" cap="none" normalizeH="0" baseline="0" dirty="0" smtClean="0">
                <a:ln>
                  <a:noFill/>
                </a:ln>
                <a:latin typeface="Arial Narrow" pitchFamily="34" charset="0"/>
                <a:cs typeface="Arial" charset="0"/>
              </a:endParaRPr>
            </a:p>
          </p:txBody>
        </p:sp>
        <p:sp>
          <p:nvSpPr>
            <p:cNvPr id="9" name="Right Arrow Callout 8"/>
            <p:cNvSpPr/>
            <p:nvPr/>
          </p:nvSpPr>
          <p:spPr bwMode="auto">
            <a:xfrm>
              <a:off x="5760938" y="810265"/>
              <a:ext cx="1855577" cy="1138335"/>
            </a:xfrm>
            <a:prstGeom prst="rightArrowCallout">
              <a:avLst>
                <a:gd name="adj1" fmla="val 24999"/>
                <a:gd name="adj2" fmla="val 25000"/>
                <a:gd name="adj3" fmla="val 16256"/>
                <a:gd name="adj4" fmla="val 80453"/>
              </a:avLst>
            </a:prstGeom>
            <a:solidFill>
              <a:srgbClr val="FF0000"/>
            </a:solidFill>
            <a:ln w="9525" cap="flat" cmpd="sng" algn="ctr">
              <a:solidFill>
                <a:schemeClr val="bg2"/>
              </a:solidFill>
              <a:prstDash val="solid"/>
              <a:round/>
              <a:headEnd type="none" w="med" len="med"/>
              <a:tailEnd type="none" w="med" len="med"/>
            </a:ln>
            <a:effectLst/>
          </p:spPr>
          <p:txBody>
            <a:bodyPr vert="horz" wrap="square" lIns="91372" tIns="45688" rIns="91372" bIns="45688" numCol="1" rtlCol="0" anchor="ctr" anchorCtr="1" compatLnSpc="1">
              <a:prstTxWarp prst="textNoShape">
                <a:avLst/>
              </a:prstTxWarp>
              <a:no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400" b="1" dirty="0" smtClean="0">
                  <a:latin typeface="Arial Narrow" pitchFamily="34" charset="0"/>
                  <a:cs typeface="Arial" charset="0"/>
                </a:rPr>
                <a:t>4. kernel payload</a:t>
              </a:r>
              <a:endParaRPr kumimoji="0" lang="en-US" sz="2400" b="1" i="0" u="none" strike="noStrike" cap="none" normalizeH="0" baseline="0" dirty="0" smtClean="0">
                <a:ln>
                  <a:noFill/>
                </a:ln>
                <a:latin typeface="Arial Narrow" pitchFamily="34" charset="0"/>
                <a:cs typeface="Arial" charset="0"/>
              </a:endParaRPr>
            </a:p>
          </p:txBody>
        </p:sp>
        <p:sp>
          <p:nvSpPr>
            <p:cNvPr id="10" name="Rectangle 9"/>
            <p:cNvSpPr/>
            <p:nvPr/>
          </p:nvSpPr>
          <p:spPr bwMode="auto">
            <a:xfrm>
              <a:off x="7616514" y="810265"/>
              <a:ext cx="1533270" cy="1138335"/>
            </a:xfrm>
            <a:prstGeom prst="rect">
              <a:avLst/>
            </a:prstGeom>
            <a:solidFill>
              <a:srgbClr val="C00000"/>
            </a:solidFill>
            <a:ln w="9525" cap="flat" cmpd="sng" algn="ctr">
              <a:solidFill>
                <a:schemeClr val="bg2"/>
              </a:solidFill>
              <a:prstDash val="solid"/>
              <a:round/>
              <a:headEnd type="none" w="med" len="med"/>
              <a:tailEnd type="none" w="med" len="med"/>
            </a:ln>
            <a:effectLst/>
          </p:spPr>
          <p:txBody>
            <a:bodyPr vert="horz" wrap="square" lIns="91372" tIns="45688" rIns="91372" bIns="45688" numCol="1" rtlCol="0" anchor="ctr" anchorCtr="1" compatLnSpc="1">
              <a:prstTxWarp prst="textNoShape">
                <a:avLst/>
              </a:prstTxWarp>
              <a:no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kumimoji="0" lang="en-US" sz="2400" b="1" i="0" u="none" strike="noStrike" cap="none" normalizeH="0" baseline="0" dirty="0" smtClean="0">
                  <a:ln>
                    <a:noFill/>
                  </a:ln>
                  <a:latin typeface="Arial Narrow" pitchFamily="34" charset="0"/>
                  <a:cs typeface="Arial" charset="0"/>
                </a:rPr>
                <a:t>5. </a:t>
              </a:r>
              <a:r>
                <a:rPr lang="en-US" sz="2400" b="1" dirty="0" smtClean="0">
                  <a:latin typeface="Arial Narrow" pitchFamily="34" charset="0"/>
                  <a:cs typeface="Arial" charset="0"/>
                </a:rPr>
                <a:t>remote control of victim</a:t>
              </a:r>
              <a:endParaRPr kumimoji="0" lang="en-US" sz="2400" b="1" i="0" u="none" strike="noStrike" cap="none" normalizeH="0" baseline="0" dirty="0" smtClean="0">
                <a:ln>
                  <a:noFill/>
                </a:ln>
                <a:latin typeface="Arial Narrow" pitchFamily="34" charset="0"/>
                <a:cs typeface="Arial" charset="0"/>
              </a:endParaRPr>
            </a:p>
          </p:txBody>
        </p:sp>
      </p:grpSp>
      <p:sp>
        <p:nvSpPr>
          <p:cNvPr id="11" name="TextBox 10"/>
          <p:cNvSpPr txBox="1"/>
          <p:nvPr/>
        </p:nvSpPr>
        <p:spPr>
          <a:xfrm>
            <a:off x="1048241" y="1857975"/>
            <a:ext cx="1881072" cy="1015663"/>
          </a:xfrm>
          <a:prstGeom prst="rect">
            <a:avLst/>
          </a:prstGeom>
          <a:noFill/>
        </p:spPr>
        <p:txBody>
          <a:bodyPr wrap="square" lIns="0" rIns="0" rtlCol="0">
            <a:spAutoFit/>
          </a:bodyPr>
          <a:lstStyle/>
          <a:p>
            <a:pPr>
              <a:lnSpc>
                <a:spcPct val="120000"/>
              </a:lnSpc>
            </a:pPr>
            <a:r>
              <a:rPr lang="en-US" sz="1600" b="1" spc="-70" dirty="0" smtClean="0"/>
              <a:t>Spear phishing</a:t>
            </a:r>
          </a:p>
          <a:p>
            <a:pPr>
              <a:lnSpc>
                <a:spcPct val="120000"/>
              </a:lnSpc>
            </a:pPr>
            <a:r>
              <a:rPr lang="en-US" sz="1600" b="1" spc="-70" dirty="0" smtClean="0"/>
              <a:t>Drive-by downloads</a:t>
            </a:r>
          </a:p>
          <a:p>
            <a:pPr>
              <a:lnSpc>
                <a:spcPct val="120000"/>
              </a:lnSpc>
            </a:pPr>
            <a:r>
              <a:rPr lang="en-US" sz="1600" b="1" spc="-70" dirty="0" smtClean="0"/>
              <a:t>Trojans</a:t>
            </a:r>
            <a:endParaRPr lang="en-US" sz="1600" b="1" spc="-70" dirty="0"/>
          </a:p>
        </p:txBody>
      </p:sp>
      <p:sp>
        <p:nvSpPr>
          <p:cNvPr id="12" name="TextBox 11"/>
          <p:cNvSpPr txBox="1"/>
          <p:nvPr/>
        </p:nvSpPr>
        <p:spPr>
          <a:xfrm>
            <a:off x="2434079" y="4833735"/>
            <a:ext cx="3879569" cy="978729"/>
          </a:xfrm>
          <a:prstGeom prst="rect">
            <a:avLst/>
          </a:prstGeom>
          <a:noFill/>
        </p:spPr>
        <p:txBody>
          <a:bodyPr wrap="square" lIns="0" rIns="0" rtlCol="0">
            <a:spAutoFit/>
          </a:bodyPr>
          <a:lstStyle>
            <a:defPPr>
              <a:defRPr lang="en-US"/>
            </a:defPPr>
            <a:lvl1pPr>
              <a:lnSpc>
                <a:spcPct val="120000"/>
              </a:lnSpc>
              <a:defRPr sz="1600" spc="-70">
                <a:solidFill>
                  <a:schemeClr val="bg2"/>
                </a:solidFill>
              </a:defRPr>
            </a:lvl1pPr>
          </a:lstStyle>
          <a:p>
            <a:r>
              <a:rPr lang="en-US" b="1" dirty="0">
                <a:solidFill>
                  <a:schemeClr val="tx1"/>
                </a:solidFill>
              </a:rPr>
              <a:t>CVE-2012-0158 </a:t>
            </a:r>
            <a:r>
              <a:rPr lang="en-US" b="1" dirty="0" smtClean="0">
                <a:solidFill>
                  <a:schemeClr val="tx1"/>
                </a:solidFill>
                <a:sym typeface="Wingdings" panose="05000000000000000000" pitchFamily="2" charset="2"/>
              </a:rPr>
              <a:t> </a:t>
            </a:r>
            <a:r>
              <a:rPr lang="en-US" b="1" dirty="0">
                <a:solidFill>
                  <a:schemeClr val="tx1"/>
                </a:solidFill>
                <a:sym typeface="Wingdings" panose="05000000000000000000" pitchFamily="2" charset="2"/>
              </a:rPr>
              <a:t>APT28</a:t>
            </a:r>
            <a:endParaRPr lang="en-US" b="1" dirty="0">
              <a:solidFill>
                <a:schemeClr val="tx1"/>
              </a:solidFill>
            </a:endParaRPr>
          </a:p>
          <a:p>
            <a:r>
              <a:rPr lang="en-US" b="1" dirty="0">
                <a:solidFill>
                  <a:schemeClr val="tx1"/>
                </a:solidFill>
              </a:rPr>
              <a:t>CVE-2013-1347 </a:t>
            </a:r>
            <a:r>
              <a:rPr lang="en-US" b="1" dirty="0">
                <a:solidFill>
                  <a:schemeClr val="tx1"/>
                </a:solidFill>
                <a:sym typeface="Wingdings" panose="05000000000000000000" pitchFamily="2" charset="2"/>
              </a:rPr>
              <a:t></a:t>
            </a:r>
            <a:r>
              <a:rPr lang="en-US" b="1" dirty="0">
                <a:solidFill>
                  <a:schemeClr val="tx1"/>
                </a:solidFill>
              </a:rPr>
              <a:t> Energetic Bear APT</a:t>
            </a:r>
          </a:p>
          <a:p>
            <a:r>
              <a:rPr lang="en-US" b="1" dirty="0" smtClean="0">
                <a:solidFill>
                  <a:schemeClr val="tx1"/>
                </a:solidFill>
                <a:sym typeface="Wingdings" panose="05000000000000000000" pitchFamily="2" charset="2"/>
              </a:rPr>
              <a:t>…</a:t>
            </a:r>
            <a:endParaRPr lang="en-US" b="1" dirty="0">
              <a:solidFill>
                <a:schemeClr val="tx1"/>
              </a:solidFill>
            </a:endParaRPr>
          </a:p>
        </p:txBody>
      </p:sp>
      <p:sp>
        <p:nvSpPr>
          <p:cNvPr id="13" name="TextBox 12"/>
          <p:cNvSpPr txBox="1"/>
          <p:nvPr/>
        </p:nvSpPr>
        <p:spPr>
          <a:xfrm>
            <a:off x="3940090" y="1664375"/>
            <a:ext cx="3065395" cy="1247008"/>
          </a:xfrm>
          <a:prstGeom prst="rect">
            <a:avLst/>
          </a:prstGeom>
          <a:noFill/>
        </p:spPr>
        <p:txBody>
          <a:bodyPr wrap="square" lIns="0" rIns="0" rtlCol="0">
            <a:spAutoFit/>
          </a:bodyPr>
          <a:lstStyle>
            <a:defPPr>
              <a:defRPr lang="en-US"/>
            </a:defPPr>
            <a:lvl1pPr>
              <a:lnSpc>
                <a:spcPct val="120000"/>
              </a:lnSpc>
              <a:defRPr sz="1600" spc="-70">
                <a:solidFill>
                  <a:schemeClr val="bg2"/>
                </a:solidFill>
              </a:defRPr>
            </a:lvl1pPr>
          </a:lstStyle>
          <a:p>
            <a:r>
              <a:rPr lang="en-US" b="1" dirty="0" smtClean="0">
                <a:solidFill>
                  <a:schemeClr val="tx1"/>
                </a:solidFill>
              </a:rPr>
              <a:t>Code injection </a:t>
            </a:r>
            <a:r>
              <a:rPr lang="en-US" b="1" dirty="0" smtClean="0">
                <a:solidFill>
                  <a:schemeClr val="tx1"/>
                </a:solidFill>
                <a:sym typeface="Wingdings" panose="05000000000000000000" pitchFamily="2" charset="2"/>
              </a:rPr>
              <a:t></a:t>
            </a:r>
            <a:r>
              <a:rPr lang="en-US" b="1" dirty="0" smtClean="0">
                <a:solidFill>
                  <a:schemeClr val="tx1"/>
                </a:solidFill>
              </a:rPr>
              <a:t> Zeus, Epic</a:t>
            </a:r>
            <a:br>
              <a:rPr lang="en-US" b="1" dirty="0" smtClean="0">
                <a:solidFill>
                  <a:schemeClr val="tx1"/>
                </a:solidFill>
              </a:rPr>
            </a:br>
            <a:r>
              <a:rPr lang="en-US" b="1" dirty="0" smtClean="0">
                <a:solidFill>
                  <a:schemeClr val="tx1"/>
                </a:solidFill>
              </a:rPr>
              <a:t>            Turla, Energetic Bear, …</a:t>
            </a:r>
          </a:p>
          <a:p>
            <a:r>
              <a:rPr lang="en-US" b="1" dirty="0" smtClean="0">
                <a:solidFill>
                  <a:schemeClr val="tx1"/>
                </a:solidFill>
              </a:rPr>
              <a:t>       API hooking </a:t>
            </a:r>
            <a:r>
              <a:rPr lang="en-US" b="1" dirty="0" smtClean="0">
                <a:solidFill>
                  <a:schemeClr val="tx1"/>
                </a:solidFill>
                <a:sym typeface="Wingdings" panose="05000000000000000000" pitchFamily="2" charset="2"/>
              </a:rPr>
              <a:t> Dyreza, </a:t>
            </a:r>
            <a:br>
              <a:rPr lang="en-US" b="1" dirty="0" smtClean="0">
                <a:solidFill>
                  <a:schemeClr val="tx1"/>
                </a:solidFill>
                <a:sym typeface="Wingdings" panose="05000000000000000000" pitchFamily="2" charset="2"/>
              </a:rPr>
            </a:br>
            <a:r>
              <a:rPr lang="en-US" b="1" dirty="0" smtClean="0">
                <a:solidFill>
                  <a:schemeClr val="tx1"/>
                </a:solidFill>
                <a:sym typeface="Wingdings" panose="05000000000000000000" pitchFamily="2" charset="2"/>
              </a:rPr>
              <a:t>                GameOver, ….</a:t>
            </a:r>
            <a:endParaRPr lang="en-US" b="1" dirty="0">
              <a:solidFill>
                <a:schemeClr val="tx1"/>
              </a:solidFill>
            </a:endParaRPr>
          </a:p>
        </p:txBody>
      </p:sp>
      <p:sp>
        <p:nvSpPr>
          <p:cNvPr id="14" name="TextBox 13"/>
          <p:cNvSpPr txBox="1"/>
          <p:nvPr/>
        </p:nvSpPr>
        <p:spPr>
          <a:xfrm>
            <a:off x="9649496" y="1799238"/>
            <a:ext cx="1637253" cy="1247008"/>
          </a:xfrm>
          <a:prstGeom prst="rect">
            <a:avLst/>
          </a:prstGeom>
          <a:noFill/>
        </p:spPr>
        <p:txBody>
          <a:bodyPr wrap="square" lIns="0" rIns="0" rtlCol="0">
            <a:spAutoFit/>
          </a:bodyPr>
          <a:lstStyle>
            <a:defPPr>
              <a:defRPr lang="en-US"/>
            </a:defPPr>
            <a:lvl1pPr>
              <a:lnSpc>
                <a:spcPct val="120000"/>
              </a:lnSpc>
              <a:defRPr sz="1600" spc="-70">
                <a:solidFill>
                  <a:schemeClr val="bg2"/>
                </a:solidFill>
              </a:defRPr>
            </a:lvl1pPr>
          </a:lstStyle>
          <a:p>
            <a:r>
              <a:rPr lang="en-US" b="1" dirty="0">
                <a:solidFill>
                  <a:schemeClr val="tx1"/>
                </a:solidFill>
              </a:rPr>
              <a:t>Espionage &amp;</a:t>
            </a:r>
            <a:br>
              <a:rPr lang="en-US" b="1" dirty="0">
                <a:solidFill>
                  <a:schemeClr val="tx1"/>
                </a:solidFill>
              </a:rPr>
            </a:br>
            <a:r>
              <a:rPr lang="en-US" b="1" dirty="0">
                <a:solidFill>
                  <a:schemeClr val="tx1"/>
                </a:solidFill>
              </a:rPr>
              <a:t>   data exfiltration</a:t>
            </a:r>
          </a:p>
          <a:p>
            <a:r>
              <a:rPr lang="en-US" b="1" dirty="0">
                <a:solidFill>
                  <a:schemeClr val="tx1"/>
                </a:solidFill>
              </a:rPr>
              <a:t>Identity theft</a:t>
            </a:r>
          </a:p>
          <a:p>
            <a:r>
              <a:rPr lang="en-US" b="1" dirty="0">
                <a:solidFill>
                  <a:schemeClr val="tx1"/>
                </a:solidFill>
              </a:rPr>
              <a:t>Sabotage</a:t>
            </a:r>
          </a:p>
        </p:txBody>
      </p:sp>
      <p:sp>
        <p:nvSpPr>
          <p:cNvPr id="15" name="TextBox 14"/>
          <p:cNvSpPr txBox="1"/>
          <p:nvPr/>
        </p:nvSpPr>
        <p:spPr>
          <a:xfrm>
            <a:off x="6889627" y="5037417"/>
            <a:ext cx="3831653" cy="656077"/>
          </a:xfrm>
          <a:prstGeom prst="rect">
            <a:avLst/>
          </a:prstGeom>
          <a:noFill/>
        </p:spPr>
        <p:txBody>
          <a:bodyPr wrap="square" lIns="0" rIns="0" rtlCol="0">
            <a:spAutoFit/>
          </a:bodyPr>
          <a:lstStyle>
            <a:defPPr>
              <a:defRPr lang="en-US"/>
            </a:defPPr>
            <a:lvl1pPr>
              <a:lnSpc>
                <a:spcPct val="120000"/>
              </a:lnSpc>
              <a:defRPr sz="1600" spc="-70">
                <a:solidFill>
                  <a:schemeClr val="bg2"/>
                </a:solidFill>
              </a:defRPr>
            </a:lvl1pPr>
          </a:lstStyle>
          <a:p>
            <a:r>
              <a:rPr lang="en-US" b="1" dirty="0" smtClean="0">
                <a:solidFill>
                  <a:schemeClr val="tx1"/>
                </a:solidFill>
              </a:rPr>
              <a:t>Stealthiness &amp; Persistence </a:t>
            </a:r>
            <a:r>
              <a:rPr lang="en-US" b="1" dirty="0" smtClean="0">
                <a:solidFill>
                  <a:schemeClr val="tx1"/>
                </a:solidFill>
                <a:sym typeface="Wingdings" panose="05000000000000000000" pitchFamily="2" charset="2"/>
              </a:rPr>
              <a:t> </a:t>
            </a:r>
            <a:r>
              <a:rPr lang="en-US" b="1" dirty="0" smtClean="0">
                <a:solidFill>
                  <a:schemeClr val="tx1"/>
                </a:solidFill>
              </a:rPr>
              <a:t>kernel </a:t>
            </a:r>
            <a:br>
              <a:rPr lang="en-US" b="1" dirty="0" smtClean="0">
                <a:solidFill>
                  <a:schemeClr val="tx1"/>
                </a:solidFill>
              </a:rPr>
            </a:br>
            <a:r>
              <a:rPr lang="en-US" b="1" dirty="0" smtClean="0">
                <a:solidFill>
                  <a:schemeClr val="tx1"/>
                </a:solidFill>
              </a:rPr>
              <a:t>   rootkits (</a:t>
            </a:r>
            <a:r>
              <a:rPr lang="en-US" b="1" dirty="0" err="1" smtClean="0">
                <a:solidFill>
                  <a:schemeClr val="tx1"/>
                </a:solidFill>
                <a:sym typeface="Wingdings" panose="05000000000000000000" pitchFamily="2" charset="2"/>
              </a:rPr>
              <a:t>Necurs</a:t>
            </a:r>
            <a:r>
              <a:rPr lang="en-US" b="1" dirty="0" smtClean="0">
                <a:solidFill>
                  <a:schemeClr val="tx1"/>
                </a:solidFill>
                <a:sym typeface="Wingdings" panose="05000000000000000000" pitchFamily="2" charset="2"/>
              </a:rPr>
              <a:t>, TDL), </a:t>
            </a:r>
            <a:r>
              <a:rPr lang="en-US" b="1" dirty="0" err="1" smtClean="0">
                <a:solidFill>
                  <a:schemeClr val="tx1"/>
                </a:solidFill>
                <a:sym typeface="Wingdings" panose="05000000000000000000" pitchFamily="2" charset="2"/>
              </a:rPr>
              <a:t>bootkits</a:t>
            </a:r>
            <a:r>
              <a:rPr lang="en-US" b="1" dirty="0" smtClean="0">
                <a:solidFill>
                  <a:schemeClr val="tx1"/>
                </a:solidFill>
                <a:sym typeface="Wingdings" panose="05000000000000000000" pitchFamily="2" charset="2"/>
              </a:rPr>
              <a:t>, …</a:t>
            </a:r>
            <a:endParaRPr lang="en-US" b="1" dirty="0">
              <a:solidFill>
                <a:srgbClr val="FF0000"/>
              </a:solidFill>
            </a:endParaRPr>
          </a:p>
        </p:txBody>
      </p:sp>
      <p:sp>
        <p:nvSpPr>
          <p:cNvPr id="16" name="Freeform 15"/>
          <p:cNvSpPr/>
          <p:nvPr/>
        </p:nvSpPr>
        <p:spPr>
          <a:xfrm>
            <a:off x="6573730" y="2680759"/>
            <a:ext cx="4059534" cy="3094891"/>
          </a:xfrm>
          <a:custGeom>
            <a:avLst/>
            <a:gdLst>
              <a:gd name="connsiteX0" fmla="*/ 612950 w 3737987"/>
              <a:gd name="connsiteY0" fmla="*/ 0 h 3657600"/>
              <a:gd name="connsiteX1" fmla="*/ 2481943 w 3737987"/>
              <a:gd name="connsiteY1" fmla="*/ 0 h 3657600"/>
              <a:gd name="connsiteX2" fmla="*/ 2652765 w 3737987"/>
              <a:gd name="connsiteY2" fmla="*/ 2220686 h 3657600"/>
              <a:gd name="connsiteX3" fmla="*/ 3526972 w 3737987"/>
              <a:gd name="connsiteY3" fmla="*/ 2250831 h 3657600"/>
              <a:gd name="connsiteX4" fmla="*/ 3737987 w 3737987"/>
              <a:gd name="connsiteY4" fmla="*/ 3647552 h 3657600"/>
              <a:gd name="connsiteX5" fmla="*/ 0 w 3737987"/>
              <a:gd name="connsiteY5" fmla="*/ 3657600 h 3657600"/>
              <a:gd name="connsiteX6" fmla="*/ 0 w 3737987"/>
              <a:gd name="connsiteY6" fmla="*/ 2200589 h 3657600"/>
              <a:gd name="connsiteX7" fmla="*/ 462224 w 3737987"/>
              <a:gd name="connsiteY7" fmla="*/ 1989574 h 3657600"/>
              <a:gd name="connsiteX8" fmla="*/ 612950 w 3737987"/>
              <a:gd name="connsiteY8" fmla="*/ 0 h 3657600"/>
              <a:gd name="connsiteX0" fmla="*/ 612950 w 3737987"/>
              <a:gd name="connsiteY0" fmla="*/ 0 h 3657600"/>
              <a:gd name="connsiteX1" fmla="*/ 2481943 w 3737987"/>
              <a:gd name="connsiteY1" fmla="*/ 0 h 3657600"/>
              <a:gd name="connsiteX2" fmla="*/ 2652765 w 3737987"/>
              <a:gd name="connsiteY2" fmla="*/ 2069961 h 3657600"/>
              <a:gd name="connsiteX3" fmla="*/ 3526972 w 3737987"/>
              <a:gd name="connsiteY3" fmla="*/ 2250831 h 3657600"/>
              <a:gd name="connsiteX4" fmla="*/ 3737987 w 3737987"/>
              <a:gd name="connsiteY4" fmla="*/ 3647552 h 3657600"/>
              <a:gd name="connsiteX5" fmla="*/ 0 w 3737987"/>
              <a:gd name="connsiteY5" fmla="*/ 3657600 h 3657600"/>
              <a:gd name="connsiteX6" fmla="*/ 0 w 3737987"/>
              <a:gd name="connsiteY6" fmla="*/ 2200589 h 3657600"/>
              <a:gd name="connsiteX7" fmla="*/ 462224 w 3737987"/>
              <a:gd name="connsiteY7" fmla="*/ 1989574 h 3657600"/>
              <a:gd name="connsiteX8" fmla="*/ 612950 w 3737987"/>
              <a:gd name="connsiteY8" fmla="*/ 0 h 3657600"/>
              <a:gd name="connsiteX0" fmla="*/ 622998 w 3748035"/>
              <a:gd name="connsiteY0" fmla="*/ 0 h 3657600"/>
              <a:gd name="connsiteX1" fmla="*/ 2491991 w 3748035"/>
              <a:gd name="connsiteY1" fmla="*/ 0 h 3657600"/>
              <a:gd name="connsiteX2" fmla="*/ 2662813 w 3748035"/>
              <a:gd name="connsiteY2" fmla="*/ 2069961 h 3657600"/>
              <a:gd name="connsiteX3" fmla="*/ 3537020 w 3748035"/>
              <a:gd name="connsiteY3" fmla="*/ 2250831 h 3657600"/>
              <a:gd name="connsiteX4" fmla="*/ 3748035 w 3748035"/>
              <a:gd name="connsiteY4" fmla="*/ 3647552 h 3657600"/>
              <a:gd name="connsiteX5" fmla="*/ 10048 w 3748035"/>
              <a:gd name="connsiteY5" fmla="*/ 3657600 h 3657600"/>
              <a:gd name="connsiteX6" fmla="*/ 0 w 3748035"/>
              <a:gd name="connsiteY6" fmla="*/ 2280976 h 3657600"/>
              <a:gd name="connsiteX7" fmla="*/ 472272 w 3748035"/>
              <a:gd name="connsiteY7" fmla="*/ 1989574 h 3657600"/>
              <a:gd name="connsiteX8" fmla="*/ 622998 w 3748035"/>
              <a:gd name="connsiteY8" fmla="*/ 0 h 3657600"/>
              <a:gd name="connsiteX0" fmla="*/ 622998 w 3748035"/>
              <a:gd name="connsiteY0" fmla="*/ 0 h 3657600"/>
              <a:gd name="connsiteX1" fmla="*/ 2491991 w 3748035"/>
              <a:gd name="connsiteY1" fmla="*/ 0 h 3657600"/>
              <a:gd name="connsiteX2" fmla="*/ 2662813 w 3748035"/>
              <a:gd name="connsiteY2" fmla="*/ 2069961 h 3657600"/>
              <a:gd name="connsiteX3" fmla="*/ 3537020 w 3748035"/>
              <a:gd name="connsiteY3" fmla="*/ 2250831 h 3657600"/>
              <a:gd name="connsiteX4" fmla="*/ 3748035 w 3748035"/>
              <a:gd name="connsiteY4" fmla="*/ 3647552 h 3657600"/>
              <a:gd name="connsiteX5" fmla="*/ 10048 w 3748035"/>
              <a:gd name="connsiteY5" fmla="*/ 3657600 h 3657600"/>
              <a:gd name="connsiteX6" fmla="*/ 0 w 3748035"/>
              <a:gd name="connsiteY6" fmla="*/ 2280976 h 3657600"/>
              <a:gd name="connsiteX7" fmla="*/ 492369 w 3748035"/>
              <a:gd name="connsiteY7" fmla="*/ 2049865 h 3657600"/>
              <a:gd name="connsiteX8" fmla="*/ 622998 w 3748035"/>
              <a:gd name="connsiteY8" fmla="*/ 0 h 3657600"/>
              <a:gd name="connsiteX0" fmla="*/ 622998 w 3748035"/>
              <a:gd name="connsiteY0" fmla="*/ 0 h 3657600"/>
              <a:gd name="connsiteX1" fmla="*/ 2491991 w 3748035"/>
              <a:gd name="connsiteY1" fmla="*/ 0 h 3657600"/>
              <a:gd name="connsiteX2" fmla="*/ 2662813 w 3748035"/>
              <a:gd name="connsiteY2" fmla="*/ 2069961 h 3657600"/>
              <a:gd name="connsiteX3" fmla="*/ 3727939 w 3748035"/>
              <a:gd name="connsiteY3" fmla="*/ 2250831 h 3657600"/>
              <a:gd name="connsiteX4" fmla="*/ 3748035 w 3748035"/>
              <a:gd name="connsiteY4" fmla="*/ 3647552 h 3657600"/>
              <a:gd name="connsiteX5" fmla="*/ 10048 w 3748035"/>
              <a:gd name="connsiteY5" fmla="*/ 3657600 h 3657600"/>
              <a:gd name="connsiteX6" fmla="*/ 0 w 3748035"/>
              <a:gd name="connsiteY6" fmla="*/ 2280976 h 3657600"/>
              <a:gd name="connsiteX7" fmla="*/ 492369 w 3748035"/>
              <a:gd name="connsiteY7" fmla="*/ 2049865 h 3657600"/>
              <a:gd name="connsiteX8" fmla="*/ 622998 w 3748035"/>
              <a:gd name="connsiteY8" fmla="*/ 0 h 3657600"/>
              <a:gd name="connsiteX0" fmla="*/ 622998 w 3748035"/>
              <a:gd name="connsiteY0" fmla="*/ 0 h 3657600"/>
              <a:gd name="connsiteX1" fmla="*/ 2491991 w 3748035"/>
              <a:gd name="connsiteY1" fmla="*/ 0 h 3657600"/>
              <a:gd name="connsiteX2" fmla="*/ 2662813 w 3748035"/>
              <a:gd name="connsiteY2" fmla="*/ 2069961 h 3657600"/>
              <a:gd name="connsiteX3" fmla="*/ 3727939 w 3748035"/>
              <a:gd name="connsiteY3" fmla="*/ 2250831 h 3657600"/>
              <a:gd name="connsiteX4" fmla="*/ 3748035 w 3748035"/>
              <a:gd name="connsiteY4" fmla="*/ 3406391 h 3657600"/>
              <a:gd name="connsiteX5" fmla="*/ 10048 w 3748035"/>
              <a:gd name="connsiteY5" fmla="*/ 3657600 h 3657600"/>
              <a:gd name="connsiteX6" fmla="*/ 0 w 3748035"/>
              <a:gd name="connsiteY6" fmla="*/ 2280976 h 3657600"/>
              <a:gd name="connsiteX7" fmla="*/ 492369 w 3748035"/>
              <a:gd name="connsiteY7" fmla="*/ 2049865 h 3657600"/>
              <a:gd name="connsiteX8" fmla="*/ 622998 w 3748035"/>
              <a:gd name="connsiteY8" fmla="*/ 0 h 3657600"/>
              <a:gd name="connsiteX0" fmla="*/ 622998 w 3748035"/>
              <a:gd name="connsiteY0" fmla="*/ 0 h 3416439"/>
              <a:gd name="connsiteX1" fmla="*/ 2491991 w 3748035"/>
              <a:gd name="connsiteY1" fmla="*/ 0 h 3416439"/>
              <a:gd name="connsiteX2" fmla="*/ 2662813 w 3748035"/>
              <a:gd name="connsiteY2" fmla="*/ 2069961 h 3416439"/>
              <a:gd name="connsiteX3" fmla="*/ 3727939 w 3748035"/>
              <a:gd name="connsiteY3" fmla="*/ 2250831 h 3416439"/>
              <a:gd name="connsiteX4" fmla="*/ 3748035 w 3748035"/>
              <a:gd name="connsiteY4" fmla="*/ 3406391 h 3416439"/>
              <a:gd name="connsiteX5" fmla="*/ 10048 w 3748035"/>
              <a:gd name="connsiteY5" fmla="*/ 3416439 h 3416439"/>
              <a:gd name="connsiteX6" fmla="*/ 0 w 3748035"/>
              <a:gd name="connsiteY6" fmla="*/ 2280976 h 3416439"/>
              <a:gd name="connsiteX7" fmla="*/ 492369 w 3748035"/>
              <a:gd name="connsiteY7" fmla="*/ 2049865 h 3416439"/>
              <a:gd name="connsiteX8" fmla="*/ 622998 w 3748035"/>
              <a:gd name="connsiteY8" fmla="*/ 0 h 3416439"/>
              <a:gd name="connsiteX0" fmla="*/ 622998 w 4039438"/>
              <a:gd name="connsiteY0" fmla="*/ 0 h 3416439"/>
              <a:gd name="connsiteX1" fmla="*/ 2491991 w 4039438"/>
              <a:gd name="connsiteY1" fmla="*/ 0 h 3416439"/>
              <a:gd name="connsiteX2" fmla="*/ 2662813 w 4039438"/>
              <a:gd name="connsiteY2" fmla="*/ 2069961 h 3416439"/>
              <a:gd name="connsiteX3" fmla="*/ 4039438 w 4039438"/>
              <a:gd name="connsiteY3" fmla="*/ 2301072 h 3416439"/>
              <a:gd name="connsiteX4" fmla="*/ 3748035 w 4039438"/>
              <a:gd name="connsiteY4" fmla="*/ 3406391 h 3416439"/>
              <a:gd name="connsiteX5" fmla="*/ 10048 w 4039438"/>
              <a:gd name="connsiteY5" fmla="*/ 3416439 h 3416439"/>
              <a:gd name="connsiteX6" fmla="*/ 0 w 4039438"/>
              <a:gd name="connsiteY6" fmla="*/ 2280976 h 3416439"/>
              <a:gd name="connsiteX7" fmla="*/ 492369 w 4039438"/>
              <a:gd name="connsiteY7" fmla="*/ 2049865 h 3416439"/>
              <a:gd name="connsiteX8" fmla="*/ 622998 w 4039438"/>
              <a:gd name="connsiteY8" fmla="*/ 0 h 3416439"/>
              <a:gd name="connsiteX0" fmla="*/ 622998 w 4059534"/>
              <a:gd name="connsiteY0" fmla="*/ 0 h 3416439"/>
              <a:gd name="connsiteX1" fmla="*/ 2491991 w 4059534"/>
              <a:gd name="connsiteY1" fmla="*/ 0 h 3416439"/>
              <a:gd name="connsiteX2" fmla="*/ 2662813 w 4059534"/>
              <a:gd name="connsiteY2" fmla="*/ 2069961 h 3416439"/>
              <a:gd name="connsiteX3" fmla="*/ 4039438 w 4059534"/>
              <a:gd name="connsiteY3" fmla="*/ 2301072 h 3416439"/>
              <a:gd name="connsiteX4" fmla="*/ 4059534 w 4059534"/>
              <a:gd name="connsiteY4" fmla="*/ 3054698 h 3416439"/>
              <a:gd name="connsiteX5" fmla="*/ 10048 w 4059534"/>
              <a:gd name="connsiteY5" fmla="*/ 3416439 h 3416439"/>
              <a:gd name="connsiteX6" fmla="*/ 0 w 4059534"/>
              <a:gd name="connsiteY6" fmla="*/ 2280976 h 3416439"/>
              <a:gd name="connsiteX7" fmla="*/ 492369 w 4059534"/>
              <a:gd name="connsiteY7" fmla="*/ 2049865 h 3416439"/>
              <a:gd name="connsiteX8" fmla="*/ 622998 w 4059534"/>
              <a:gd name="connsiteY8" fmla="*/ 0 h 3416439"/>
              <a:gd name="connsiteX0" fmla="*/ 622998 w 4059534"/>
              <a:gd name="connsiteY0" fmla="*/ 0 h 3054698"/>
              <a:gd name="connsiteX1" fmla="*/ 2491991 w 4059534"/>
              <a:gd name="connsiteY1" fmla="*/ 0 h 3054698"/>
              <a:gd name="connsiteX2" fmla="*/ 2662813 w 4059534"/>
              <a:gd name="connsiteY2" fmla="*/ 2069961 h 3054698"/>
              <a:gd name="connsiteX3" fmla="*/ 4039438 w 4059534"/>
              <a:gd name="connsiteY3" fmla="*/ 2301072 h 3054698"/>
              <a:gd name="connsiteX4" fmla="*/ 4059534 w 4059534"/>
              <a:gd name="connsiteY4" fmla="*/ 3054698 h 3054698"/>
              <a:gd name="connsiteX5" fmla="*/ 10048 w 4059534"/>
              <a:gd name="connsiteY5" fmla="*/ 3054698 h 3054698"/>
              <a:gd name="connsiteX6" fmla="*/ 0 w 4059534"/>
              <a:gd name="connsiteY6" fmla="*/ 2280976 h 3054698"/>
              <a:gd name="connsiteX7" fmla="*/ 492369 w 4059534"/>
              <a:gd name="connsiteY7" fmla="*/ 2049865 h 3054698"/>
              <a:gd name="connsiteX8" fmla="*/ 622998 w 4059534"/>
              <a:gd name="connsiteY8" fmla="*/ 0 h 3054698"/>
              <a:gd name="connsiteX0" fmla="*/ 622998 w 4059534"/>
              <a:gd name="connsiteY0" fmla="*/ 0 h 3094891"/>
              <a:gd name="connsiteX1" fmla="*/ 2491991 w 4059534"/>
              <a:gd name="connsiteY1" fmla="*/ 0 h 3094891"/>
              <a:gd name="connsiteX2" fmla="*/ 2662813 w 4059534"/>
              <a:gd name="connsiteY2" fmla="*/ 2069961 h 3094891"/>
              <a:gd name="connsiteX3" fmla="*/ 4039438 w 4059534"/>
              <a:gd name="connsiteY3" fmla="*/ 2301072 h 3094891"/>
              <a:gd name="connsiteX4" fmla="*/ 4059534 w 4059534"/>
              <a:gd name="connsiteY4" fmla="*/ 3054698 h 3094891"/>
              <a:gd name="connsiteX5" fmla="*/ 10048 w 4059534"/>
              <a:gd name="connsiteY5" fmla="*/ 3094891 h 3094891"/>
              <a:gd name="connsiteX6" fmla="*/ 0 w 4059534"/>
              <a:gd name="connsiteY6" fmla="*/ 2280976 h 3094891"/>
              <a:gd name="connsiteX7" fmla="*/ 492369 w 4059534"/>
              <a:gd name="connsiteY7" fmla="*/ 2049865 h 3094891"/>
              <a:gd name="connsiteX8" fmla="*/ 622998 w 4059534"/>
              <a:gd name="connsiteY8" fmla="*/ 0 h 3094891"/>
              <a:gd name="connsiteX0" fmla="*/ 622998 w 4059534"/>
              <a:gd name="connsiteY0" fmla="*/ 0 h 3094891"/>
              <a:gd name="connsiteX1" fmla="*/ 2491991 w 4059534"/>
              <a:gd name="connsiteY1" fmla="*/ 0 h 3094891"/>
              <a:gd name="connsiteX2" fmla="*/ 2662813 w 4059534"/>
              <a:gd name="connsiteY2" fmla="*/ 2069961 h 3094891"/>
              <a:gd name="connsiteX3" fmla="*/ 4039438 w 4059534"/>
              <a:gd name="connsiteY3" fmla="*/ 2301072 h 3094891"/>
              <a:gd name="connsiteX4" fmla="*/ 4059534 w 4059534"/>
              <a:gd name="connsiteY4" fmla="*/ 3084843 h 3094891"/>
              <a:gd name="connsiteX5" fmla="*/ 10048 w 4059534"/>
              <a:gd name="connsiteY5" fmla="*/ 3094891 h 3094891"/>
              <a:gd name="connsiteX6" fmla="*/ 0 w 4059534"/>
              <a:gd name="connsiteY6" fmla="*/ 2280976 h 3094891"/>
              <a:gd name="connsiteX7" fmla="*/ 492369 w 4059534"/>
              <a:gd name="connsiteY7" fmla="*/ 2049865 h 3094891"/>
              <a:gd name="connsiteX8" fmla="*/ 622998 w 4059534"/>
              <a:gd name="connsiteY8" fmla="*/ 0 h 309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9534" h="3094891">
                <a:moveTo>
                  <a:pt x="622998" y="0"/>
                </a:moveTo>
                <a:lnTo>
                  <a:pt x="2491991" y="0"/>
                </a:lnTo>
                <a:lnTo>
                  <a:pt x="2662813" y="2069961"/>
                </a:lnTo>
                <a:lnTo>
                  <a:pt x="4039438" y="2301072"/>
                </a:lnTo>
                <a:lnTo>
                  <a:pt x="4059534" y="3084843"/>
                </a:lnTo>
                <a:lnTo>
                  <a:pt x="10048" y="3094891"/>
                </a:lnTo>
                <a:cubicBezTo>
                  <a:pt x="6699" y="2636016"/>
                  <a:pt x="3349" y="2739851"/>
                  <a:pt x="0" y="2280976"/>
                </a:cubicBezTo>
                <a:lnTo>
                  <a:pt x="492369" y="2049865"/>
                </a:lnTo>
                <a:lnTo>
                  <a:pt x="622998" y="0"/>
                </a:lnTo>
                <a:close/>
              </a:path>
            </a:pathLst>
          </a:custGeom>
          <a:noFill/>
          <a:ln w="63500">
            <a:solidFill>
              <a:srgbClr val="F68B3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6914998" y="1914210"/>
            <a:ext cx="2571384" cy="707886"/>
          </a:xfrm>
          <a:prstGeom prst="rect">
            <a:avLst/>
          </a:prstGeom>
          <a:noFill/>
        </p:spPr>
        <p:txBody>
          <a:bodyPr wrap="square" rtlCol="0">
            <a:spAutoFit/>
          </a:bodyPr>
          <a:lstStyle/>
          <a:p>
            <a:pPr algn="ctr"/>
            <a:r>
              <a:rPr lang="en-US" sz="2000" b="1" dirty="0" smtClean="0">
                <a:solidFill>
                  <a:srgbClr val="F68B32"/>
                </a:solidFill>
              </a:rPr>
              <a:t>KERNEL MODE HVMI</a:t>
            </a:r>
            <a:endParaRPr lang="en-US" sz="2000" b="1" dirty="0">
              <a:solidFill>
                <a:srgbClr val="F68B32"/>
              </a:solidFill>
            </a:endParaRPr>
          </a:p>
        </p:txBody>
      </p:sp>
    </p:spTree>
    <p:extLst>
      <p:ext uri="{BB962C8B-B14F-4D97-AF65-F5344CB8AC3E}">
        <p14:creationId xmlns:p14="http://schemas.microsoft.com/office/powerpoint/2010/main" val="2511511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Text Placeholder 2"/>
          <p:cNvSpPr>
            <a:spLocks noGrp="1"/>
          </p:cNvSpPr>
          <p:nvPr>
            <p:ph type="body" sz="quarter" idx="11"/>
          </p:nvPr>
        </p:nvSpPr>
        <p:spPr/>
        <p:txBody>
          <a:bodyPr/>
          <a:lstStyle/>
          <a:p>
            <a:r>
              <a:rPr lang="en-US" dirty="0" smtClean="0"/>
              <a:t>Security issues today</a:t>
            </a:r>
            <a:endParaRPr lang="en-US" dirty="0"/>
          </a:p>
        </p:txBody>
      </p:sp>
      <p:sp>
        <p:nvSpPr>
          <p:cNvPr id="4" name="Text Placeholder 3"/>
          <p:cNvSpPr>
            <a:spLocks noGrp="1"/>
          </p:cNvSpPr>
          <p:nvPr>
            <p:ph type="body" sz="quarter" idx="12"/>
          </p:nvPr>
        </p:nvSpPr>
        <p:spPr/>
        <p:txBody>
          <a:bodyPr/>
          <a:lstStyle/>
          <a:p>
            <a:r>
              <a:rPr lang="en-US" dirty="0" smtClean="0"/>
              <a:t>2</a:t>
            </a:r>
            <a:endParaRPr lang="en-US" dirty="0"/>
          </a:p>
        </p:txBody>
      </p:sp>
      <p:sp>
        <p:nvSpPr>
          <p:cNvPr id="5" name="Text Placeholder 4"/>
          <p:cNvSpPr>
            <a:spLocks noGrp="1"/>
          </p:cNvSpPr>
          <p:nvPr>
            <p:ph type="body" sz="quarter" idx="13"/>
          </p:nvPr>
        </p:nvSpPr>
        <p:spPr/>
        <p:txBody>
          <a:bodyPr/>
          <a:lstStyle/>
          <a:p>
            <a:r>
              <a:rPr lang="en-US" dirty="0" smtClean="0"/>
              <a:t>Hardware virtualization</a:t>
            </a:r>
            <a:endParaRPr lang="en-US" dirty="0"/>
          </a:p>
        </p:txBody>
      </p:sp>
      <p:sp>
        <p:nvSpPr>
          <p:cNvPr id="6" name="Text Placeholder 5"/>
          <p:cNvSpPr>
            <a:spLocks noGrp="1"/>
          </p:cNvSpPr>
          <p:nvPr>
            <p:ph type="body" sz="quarter" idx="14"/>
          </p:nvPr>
        </p:nvSpPr>
        <p:spPr/>
        <p:txBody>
          <a:bodyPr/>
          <a:lstStyle/>
          <a:p>
            <a:r>
              <a:rPr lang="en-US" dirty="0" smtClean="0"/>
              <a:t>3</a:t>
            </a:r>
            <a:endParaRPr lang="en-US" dirty="0"/>
          </a:p>
        </p:txBody>
      </p:sp>
      <p:sp>
        <p:nvSpPr>
          <p:cNvPr id="7" name="Text Placeholder 6"/>
          <p:cNvSpPr>
            <a:spLocks noGrp="1"/>
          </p:cNvSpPr>
          <p:nvPr>
            <p:ph type="body" sz="quarter" idx="15"/>
          </p:nvPr>
        </p:nvSpPr>
        <p:spPr/>
        <p:txBody>
          <a:bodyPr/>
          <a:lstStyle/>
          <a:p>
            <a:r>
              <a:rPr lang="en-US" dirty="0" smtClean="0"/>
              <a:t>Memory introspection basics</a:t>
            </a:r>
            <a:endParaRPr lang="en-US" dirty="0"/>
          </a:p>
        </p:txBody>
      </p:sp>
      <p:sp>
        <p:nvSpPr>
          <p:cNvPr id="8" name="Text Placeholder 7"/>
          <p:cNvSpPr>
            <a:spLocks noGrp="1"/>
          </p:cNvSpPr>
          <p:nvPr>
            <p:ph type="body" sz="quarter" idx="16"/>
          </p:nvPr>
        </p:nvSpPr>
        <p:spPr/>
        <p:txBody>
          <a:bodyPr/>
          <a:lstStyle/>
          <a:p>
            <a:r>
              <a:rPr lang="en-US" dirty="0" smtClean="0"/>
              <a:t>4</a:t>
            </a:r>
            <a:endParaRPr lang="en-US" dirty="0"/>
          </a:p>
        </p:txBody>
      </p:sp>
      <p:sp>
        <p:nvSpPr>
          <p:cNvPr id="9" name="Text Placeholder 8"/>
          <p:cNvSpPr>
            <a:spLocks noGrp="1"/>
          </p:cNvSpPr>
          <p:nvPr>
            <p:ph type="body" sz="quarter" idx="17"/>
          </p:nvPr>
        </p:nvSpPr>
        <p:spPr/>
        <p:txBody>
          <a:bodyPr/>
          <a:lstStyle/>
          <a:p>
            <a:r>
              <a:rPr lang="en-US" dirty="0"/>
              <a:t>Fighting advanced threats with user-mode HVMI</a:t>
            </a:r>
          </a:p>
        </p:txBody>
      </p:sp>
      <p:sp>
        <p:nvSpPr>
          <p:cNvPr id="10" name="Text Placeholder 9"/>
          <p:cNvSpPr>
            <a:spLocks noGrp="1"/>
          </p:cNvSpPr>
          <p:nvPr>
            <p:ph type="body" sz="quarter" idx="18"/>
          </p:nvPr>
        </p:nvSpPr>
        <p:spPr/>
        <p:txBody>
          <a:bodyPr/>
          <a:lstStyle/>
          <a:p>
            <a:r>
              <a:rPr lang="en-US" dirty="0" smtClean="0"/>
              <a:t>5</a:t>
            </a:r>
            <a:endParaRPr lang="en-US" dirty="0"/>
          </a:p>
        </p:txBody>
      </p:sp>
      <p:sp>
        <p:nvSpPr>
          <p:cNvPr id="11" name="Text Placeholder 10"/>
          <p:cNvSpPr>
            <a:spLocks noGrp="1"/>
          </p:cNvSpPr>
          <p:nvPr>
            <p:ph type="body" sz="quarter" idx="19"/>
          </p:nvPr>
        </p:nvSpPr>
        <p:spPr/>
        <p:txBody>
          <a:bodyPr/>
          <a:lstStyle/>
          <a:p>
            <a:r>
              <a:rPr lang="en-US" dirty="0"/>
              <a:t>Memory introspection </a:t>
            </a:r>
            <a:r>
              <a:rPr lang="en-US" dirty="0" smtClean="0"/>
              <a:t>technology use-cases</a:t>
            </a:r>
            <a:endParaRPr lang="en-US" dirty="0"/>
          </a:p>
        </p:txBody>
      </p:sp>
      <p:sp>
        <p:nvSpPr>
          <p:cNvPr id="12" name="Text Placeholder 11"/>
          <p:cNvSpPr>
            <a:spLocks noGrp="1"/>
          </p:cNvSpPr>
          <p:nvPr>
            <p:ph type="body" sz="quarter" idx="20"/>
          </p:nvPr>
        </p:nvSpPr>
        <p:spPr/>
        <p:txBody>
          <a:bodyPr/>
          <a:lstStyle/>
          <a:p>
            <a:r>
              <a:rPr lang="en-US" dirty="0" smtClean="0"/>
              <a:t>6</a:t>
            </a:r>
            <a:endParaRPr lang="en-US" dirty="0"/>
          </a:p>
        </p:txBody>
      </p:sp>
      <p:sp>
        <p:nvSpPr>
          <p:cNvPr id="13" name="Text Placeholder 12"/>
          <p:cNvSpPr>
            <a:spLocks noGrp="1"/>
          </p:cNvSpPr>
          <p:nvPr>
            <p:ph type="body" sz="quarter" idx="21"/>
          </p:nvPr>
        </p:nvSpPr>
        <p:spPr/>
        <p:txBody>
          <a:bodyPr/>
          <a:lstStyle/>
          <a:p>
            <a:r>
              <a:rPr lang="en-US" dirty="0" smtClean="0"/>
              <a:t>Q &amp; A</a:t>
            </a:r>
            <a:endParaRPr lang="en-US" dirty="0"/>
          </a:p>
        </p:txBody>
      </p:sp>
      <p:sp>
        <p:nvSpPr>
          <p:cNvPr id="18" name="Text Placeholder 17"/>
          <p:cNvSpPr>
            <a:spLocks noGrp="1"/>
          </p:cNvSpPr>
          <p:nvPr>
            <p:ph type="body" sz="quarter" idx="26"/>
          </p:nvPr>
        </p:nvSpPr>
        <p:spPr/>
        <p:txBody>
          <a:bodyPr/>
          <a:lstStyle/>
          <a:p>
            <a:r>
              <a:rPr lang="en-US" dirty="0" smtClean="0"/>
              <a:t>1</a:t>
            </a:r>
            <a:endParaRPr lang="en-US" dirty="0"/>
          </a:p>
        </p:txBody>
      </p:sp>
    </p:spTree>
    <p:extLst>
      <p:ext uri="{BB962C8B-B14F-4D97-AF65-F5344CB8AC3E}">
        <p14:creationId xmlns:p14="http://schemas.microsoft.com/office/powerpoint/2010/main" val="1770666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52449" y="547689"/>
            <a:ext cx="7763513" cy="1021342"/>
          </a:xfrm>
        </p:spPr>
        <p:txBody>
          <a:bodyPr/>
          <a:lstStyle/>
          <a:p>
            <a:r>
              <a:rPr lang="en-US" dirty="0" smtClean="0"/>
              <a:t>5-step kill chain and USER HVMI</a:t>
            </a:r>
            <a:endParaRPr lang="en-US" dirty="0"/>
          </a:p>
        </p:txBody>
      </p:sp>
      <p:grpSp>
        <p:nvGrpSpPr>
          <p:cNvPr id="5" name="Group 4"/>
          <p:cNvGrpSpPr/>
          <p:nvPr/>
        </p:nvGrpSpPr>
        <p:grpSpPr>
          <a:xfrm>
            <a:off x="1027910" y="3046249"/>
            <a:ext cx="9988008" cy="1636938"/>
            <a:chOff x="194209" y="810265"/>
            <a:chExt cx="8955575" cy="1154428"/>
          </a:xfrm>
        </p:grpSpPr>
        <p:sp>
          <p:nvSpPr>
            <p:cNvPr id="6" name="Right Arrow Callout 5"/>
            <p:cNvSpPr/>
            <p:nvPr/>
          </p:nvSpPr>
          <p:spPr bwMode="auto">
            <a:xfrm>
              <a:off x="194209" y="826358"/>
              <a:ext cx="1855576" cy="1138335"/>
            </a:xfrm>
            <a:prstGeom prst="rightArrowCallout">
              <a:avLst>
                <a:gd name="adj1" fmla="val 24999"/>
                <a:gd name="adj2" fmla="val 25000"/>
                <a:gd name="adj3" fmla="val 16256"/>
                <a:gd name="adj4" fmla="val 80453"/>
              </a:avLst>
            </a:prstGeom>
            <a:solidFill>
              <a:srgbClr val="00B0F0"/>
            </a:solidFill>
            <a:ln w="9525" cap="flat" cmpd="sng" algn="ctr">
              <a:solidFill>
                <a:schemeClr val="bg2"/>
              </a:solidFill>
              <a:prstDash val="solid"/>
              <a:round/>
              <a:headEnd type="none" w="med" len="med"/>
              <a:tailEnd type="none" w="med" len="med"/>
            </a:ln>
            <a:effectLst/>
          </p:spPr>
          <p:txBody>
            <a:bodyPr vert="horz" wrap="square" lIns="0" tIns="45688" rIns="0" bIns="45688" numCol="1" rtlCol="0" anchor="ctr" anchorCtr="1" compatLnSpc="1">
              <a:prstTxWarp prst="textNoShape">
                <a:avLst/>
              </a:prstTxWarp>
              <a:no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400" b="1" dirty="0" smtClean="0">
                  <a:latin typeface="Arial Narrow" pitchFamily="34" charset="0"/>
                  <a:cs typeface="Arial" charset="0"/>
                </a:rPr>
                <a:t>1. attack</a:t>
              </a:r>
              <a:br>
                <a:rPr lang="en-US" sz="2400" b="1" dirty="0" smtClean="0">
                  <a:latin typeface="Arial Narrow" pitchFamily="34" charset="0"/>
                  <a:cs typeface="Arial" charset="0"/>
                </a:rPr>
              </a:br>
              <a:r>
                <a:rPr lang="en-US" sz="2400" b="1" dirty="0" smtClean="0">
                  <a:latin typeface="Arial Narrow" pitchFamily="34" charset="0"/>
                  <a:cs typeface="Arial" charset="0"/>
                </a:rPr>
                <a:t>vector</a:t>
              </a:r>
              <a:endParaRPr kumimoji="0" lang="en-US" sz="2400" b="1" i="0" u="none" strike="noStrike" cap="none" normalizeH="0" baseline="0" dirty="0" smtClean="0">
                <a:ln>
                  <a:noFill/>
                </a:ln>
                <a:latin typeface="Arial Narrow" pitchFamily="34" charset="0"/>
                <a:cs typeface="Arial" charset="0"/>
              </a:endParaRPr>
            </a:p>
          </p:txBody>
        </p:sp>
        <p:sp>
          <p:nvSpPr>
            <p:cNvPr id="7" name="Right Arrow Callout 6"/>
            <p:cNvSpPr/>
            <p:nvPr/>
          </p:nvSpPr>
          <p:spPr bwMode="auto">
            <a:xfrm>
              <a:off x="2049785" y="826358"/>
              <a:ext cx="1855576" cy="1138335"/>
            </a:xfrm>
            <a:prstGeom prst="rightArrowCallout">
              <a:avLst>
                <a:gd name="adj1" fmla="val 24999"/>
                <a:gd name="adj2" fmla="val 25000"/>
                <a:gd name="adj3" fmla="val 16256"/>
                <a:gd name="adj4" fmla="val 80453"/>
              </a:avLst>
            </a:prstGeom>
            <a:solidFill>
              <a:srgbClr val="FFFF00"/>
            </a:solidFill>
            <a:ln w="9525" cap="flat" cmpd="sng" algn="ctr">
              <a:solidFill>
                <a:schemeClr val="bg2"/>
              </a:solidFill>
              <a:prstDash val="solid"/>
              <a:round/>
              <a:headEnd type="none" w="med" len="med"/>
              <a:tailEnd type="none" w="med" len="med"/>
            </a:ln>
            <a:effectLst/>
          </p:spPr>
          <p:txBody>
            <a:bodyPr vert="horz" wrap="square" lIns="91372" tIns="45688" rIns="91372" bIns="45688" numCol="1" rtlCol="0" anchor="ctr" anchorCtr="1" compatLnSpc="1">
              <a:prstTxWarp prst="textNoShape">
                <a:avLst/>
              </a:prstTxWarp>
              <a:no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400" b="1" dirty="0" smtClean="0">
                  <a:latin typeface="Arial Narrow" pitchFamily="34" charset="0"/>
                  <a:cs typeface="Arial" charset="0"/>
                </a:rPr>
                <a:t>2. exploit</a:t>
              </a:r>
              <a:endParaRPr kumimoji="0" lang="en-US" sz="2400" b="1" i="0" u="none" strike="noStrike" cap="none" normalizeH="0" baseline="0" dirty="0" smtClean="0">
                <a:ln>
                  <a:noFill/>
                </a:ln>
                <a:latin typeface="Arial Narrow" pitchFamily="34" charset="0"/>
                <a:cs typeface="Arial" charset="0"/>
              </a:endParaRPr>
            </a:p>
          </p:txBody>
        </p:sp>
        <p:sp>
          <p:nvSpPr>
            <p:cNvPr id="8" name="Right Arrow Callout 7"/>
            <p:cNvSpPr/>
            <p:nvPr/>
          </p:nvSpPr>
          <p:spPr bwMode="auto">
            <a:xfrm>
              <a:off x="3905362" y="810267"/>
              <a:ext cx="1855576" cy="1138335"/>
            </a:xfrm>
            <a:prstGeom prst="rightArrowCallout">
              <a:avLst>
                <a:gd name="adj1" fmla="val 24999"/>
                <a:gd name="adj2" fmla="val 25000"/>
                <a:gd name="adj3" fmla="val 16256"/>
                <a:gd name="adj4" fmla="val 80453"/>
              </a:avLst>
            </a:prstGeom>
            <a:solidFill>
              <a:srgbClr val="FFC000"/>
            </a:solidFill>
            <a:ln w="9525" cap="flat" cmpd="sng" algn="ctr">
              <a:solidFill>
                <a:schemeClr val="bg2"/>
              </a:solidFill>
              <a:prstDash val="solid"/>
              <a:round/>
              <a:headEnd type="none" w="med" len="med"/>
              <a:tailEnd type="none" w="med" len="med"/>
            </a:ln>
            <a:effectLst/>
          </p:spPr>
          <p:txBody>
            <a:bodyPr vert="horz" wrap="square" lIns="0" tIns="45688" rIns="0" bIns="45688" numCol="1" rtlCol="0" anchor="ctr" anchorCtr="1" compatLnSpc="1">
              <a:prstTxWarp prst="textNoShape">
                <a:avLst/>
              </a:prstTxWarp>
              <a:no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400" b="1" dirty="0" smtClean="0">
                  <a:latin typeface="Arial Narrow" pitchFamily="34" charset="0"/>
                  <a:cs typeface="Arial" charset="0"/>
                </a:rPr>
                <a:t>3. user-app</a:t>
              </a:r>
              <a:br>
                <a:rPr lang="en-US" sz="2400" b="1" dirty="0" smtClean="0">
                  <a:latin typeface="Arial Narrow" pitchFamily="34" charset="0"/>
                  <a:cs typeface="Arial" charset="0"/>
                </a:rPr>
              </a:br>
              <a:r>
                <a:rPr lang="en-US" sz="2400" b="1" dirty="0" smtClean="0">
                  <a:latin typeface="Arial Narrow" pitchFamily="34" charset="0"/>
                  <a:cs typeface="Arial" charset="0"/>
                </a:rPr>
                <a:t>payload</a:t>
              </a:r>
              <a:endParaRPr kumimoji="0" lang="en-US" sz="2400" b="1" i="0" u="none" strike="noStrike" cap="none" normalizeH="0" baseline="0" dirty="0" smtClean="0">
                <a:ln>
                  <a:noFill/>
                </a:ln>
                <a:latin typeface="Arial Narrow" pitchFamily="34" charset="0"/>
                <a:cs typeface="Arial" charset="0"/>
              </a:endParaRPr>
            </a:p>
          </p:txBody>
        </p:sp>
        <p:sp>
          <p:nvSpPr>
            <p:cNvPr id="9" name="Right Arrow Callout 8"/>
            <p:cNvSpPr/>
            <p:nvPr/>
          </p:nvSpPr>
          <p:spPr bwMode="auto">
            <a:xfrm>
              <a:off x="5760938" y="810265"/>
              <a:ext cx="1855577" cy="1138335"/>
            </a:xfrm>
            <a:prstGeom prst="rightArrowCallout">
              <a:avLst>
                <a:gd name="adj1" fmla="val 24999"/>
                <a:gd name="adj2" fmla="val 25000"/>
                <a:gd name="adj3" fmla="val 16256"/>
                <a:gd name="adj4" fmla="val 80453"/>
              </a:avLst>
            </a:prstGeom>
            <a:solidFill>
              <a:srgbClr val="FF0000"/>
            </a:solidFill>
            <a:ln w="9525" cap="flat" cmpd="sng" algn="ctr">
              <a:solidFill>
                <a:schemeClr val="bg2"/>
              </a:solidFill>
              <a:prstDash val="solid"/>
              <a:round/>
              <a:headEnd type="none" w="med" len="med"/>
              <a:tailEnd type="none" w="med" len="med"/>
            </a:ln>
            <a:effectLst/>
          </p:spPr>
          <p:txBody>
            <a:bodyPr vert="horz" wrap="square" lIns="91372" tIns="45688" rIns="91372" bIns="45688" numCol="1" rtlCol="0" anchor="ctr" anchorCtr="1" compatLnSpc="1">
              <a:prstTxWarp prst="textNoShape">
                <a:avLst/>
              </a:prstTxWarp>
              <a:no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400" b="1" dirty="0" smtClean="0">
                  <a:latin typeface="Arial Narrow" pitchFamily="34" charset="0"/>
                  <a:cs typeface="Arial" charset="0"/>
                </a:rPr>
                <a:t>4. kernel payload</a:t>
              </a:r>
              <a:endParaRPr kumimoji="0" lang="en-US" sz="2400" b="1" i="0" u="none" strike="noStrike" cap="none" normalizeH="0" baseline="0" dirty="0" smtClean="0">
                <a:ln>
                  <a:noFill/>
                </a:ln>
                <a:latin typeface="Arial Narrow" pitchFamily="34" charset="0"/>
                <a:cs typeface="Arial" charset="0"/>
              </a:endParaRPr>
            </a:p>
          </p:txBody>
        </p:sp>
        <p:sp>
          <p:nvSpPr>
            <p:cNvPr id="10" name="Rectangle 9"/>
            <p:cNvSpPr/>
            <p:nvPr/>
          </p:nvSpPr>
          <p:spPr bwMode="auto">
            <a:xfrm>
              <a:off x="7616514" y="810265"/>
              <a:ext cx="1533270" cy="1138335"/>
            </a:xfrm>
            <a:prstGeom prst="rect">
              <a:avLst/>
            </a:prstGeom>
            <a:solidFill>
              <a:srgbClr val="C00000"/>
            </a:solidFill>
            <a:ln w="9525" cap="flat" cmpd="sng" algn="ctr">
              <a:solidFill>
                <a:schemeClr val="bg2"/>
              </a:solidFill>
              <a:prstDash val="solid"/>
              <a:round/>
              <a:headEnd type="none" w="med" len="med"/>
              <a:tailEnd type="none" w="med" len="med"/>
            </a:ln>
            <a:effectLst/>
          </p:spPr>
          <p:txBody>
            <a:bodyPr vert="horz" wrap="square" lIns="91372" tIns="45688" rIns="91372" bIns="45688" numCol="1" rtlCol="0" anchor="ctr" anchorCtr="1" compatLnSpc="1">
              <a:prstTxWarp prst="textNoShape">
                <a:avLst/>
              </a:prstTxWarp>
              <a:no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kumimoji="0" lang="en-US" sz="2400" b="1" i="0" u="none" strike="noStrike" cap="none" normalizeH="0" baseline="0" dirty="0" smtClean="0">
                  <a:ln>
                    <a:noFill/>
                  </a:ln>
                  <a:latin typeface="Arial Narrow" pitchFamily="34" charset="0"/>
                  <a:cs typeface="Arial" charset="0"/>
                </a:rPr>
                <a:t>5. </a:t>
              </a:r>
              <a:r>
                <a:rPr lang="en-US" sz="2400" b="1" dirty="0" smtClean="0">
                  <a:latin typeface="Arial Narrow" pitchFamily="34" charset="0"/>
                  <a:cs typeface="Arial" charset="0"/>
                </a:rPr>
                <a:t>remote control of victim</a:t>
              </a:r>
              <a:endParaRPr kumimoji="0" lang="en-US" sz="2400" b="1" i="0" u="none" strike="noStrike" cap="none" normalizeH="0" baseline="0" dirty="0" smtClean="0">
                <a:ln>
                  <a:noFill/>
                </a:ln>
                <a:latin typeface="Arial Narrow" pitchFamily="34" charset="0"/>
                <a:cs typeface="Arial" charset="0"/>
              </a:endParaRPr>
            </a:p>
          </p:txBody>
        </p:sp>
      </p:grpSp>
      <p:sp>
        <p:nvSpPr>
          <p:cNvPr id="11" name="TextBox 10"/>
          <p:cNvSpPr txBox="1"/>
          <p:nvPr/>
        </p:nvSpPr>
        <p:spPr>
          <a:xfrm>
            <a:off x="1048241" y="1857975"/>
            <a:ext cx="1881072" cy="1015663"/>
          </a:xfrm>
          <a:prstGeom prst="rect">
            <a:avLst/>
          </a:prstGeom>
          <a:noFill/>
        </p:spPr>
        <p:txBody>
          <a:bodyPr wrap="square" lIns="0" rIns="0" rtlCol="0">
            <a:spAutoFit/>
          </a:bodyPr>
          <a:lstStyle/>
          <a:p>
            <a:pPr>
              <a:lnSpc>
                <a:spcPct val="120000"/>
              </a:lnSpc>
            </a:pPr>
            <a:r>
              <a:rPr lang="en-US" sz="1600" b="1" spc="-70" dirty="0" smtClean="0"/>
              <a:t>Spear phishing</a:t>
            </a:r>
          </a:p>
          <a:p>
            <a:pPr>
              <a:lnSpc>
                <a:spcPct val="120000"/>
              </a:lnSpc>
            </a:pPr>
            <a:r>
              <a:rPr lang="en-US" sz="1600" b="1" spc="-70" dirty="0" smtClean="0"/>
              <a:t>Drive-by downloads</a:t>
            </a:r>
          </a:p>
          <a:p>
            <a:pPr>
              <a:lnSpc>
                <a:spcPct val="120000"/>
              </a:lnSpc>
            </a:pPr>
            <a:r>
              <a:rPr lang="en-US" sz="1600" b="1" spc="-70" dirty="0" smtClean="0"/>
              <a:t>Trojans</a:t>
            </a:r>
            <a:endParaRPr lang="en-US" sz="1600" b="1" spc="-70" dirty="0"/>
          </a:p>
        </p:txBody>
      </p:sp>
      <p:sp>
        <p:nvSpPr>
          <p:cNvPr id="12" name="TextBox 11"/>
          <p:cNvSpPr txBox="1"/>
          <p:nvPr/>
        </p:nvSpPr>
        <p:spPr>
          <a:xfrm>
            <a:off x="2434079" y="4833735"/>
            <a:ext cx="3879569" cy="978729"/>
          </a:xfrm>
          <a:prstGeom prst="rect">
            <a:avLst/>
          </a:prstGeom>
          <a:noFill/>
        </p:spPr>
        <p:txBody>
          <a:bodyPr wrap="square" lIns="0" rIns="0" rtlCol="0">
            <a:spAutoFit/>
          </a:bodyPr>
          <a:lstStyle>
            <a:defPPr>
              <a:defRPr lang="en-US"/>
            </a:defPPr>
            <a:lvl1pPr>
              <a:lnSpc>
                <a:spcPct val="120000"/>
              </a:lnSpc>
              <a:defRPr sz="1600" spc="-70">
                <a:solidFill>
                  <a:schemeClr val="bg2"/>
                </a:solidFill>
              </a:defRPr>
            </a:lvl1pPr>
          </a:lstStyle>
          <a:p>
            <a:r>
              <a:rPr lang="en-US" b="1" dirty="0">
                <a:solidFill>
                  <a:schemeClr val="tx1"/>
                </a:solidFill>
              </a:rPr>
              <a:t>CVE-2012-0158 </a:t>
            </a:r>
            <a:r>
              <a:rPr lang="en-US" b="1" dirty="0" smtClean="0">
                <a:solidFill>
                  <a:schemeClr val="tx1"/>
                </a:solidFill>
                <a:sym typeface="Wingdings" panose="05000000000000000000" pitchFamily="2" charset="2"/>
              </a:rPr>
              <a:t> </a:t>
            </a:r>
            <a:r>
              <a:rPr lang="en-US" b="1" dirty="0">
                <a:solidFill>
                  <a:schemeClr val="tx1"/>
                </a:solidFill>
                <a:sym typeface="Wingdings" panose="05000000000000000000" pitchFamily="2" charset="2"/>
              </a:rPr>
              <a:t>APT28</a:t>
            </a:r>
            <a:endParaRPr lang="en-US" b="1" dirty="0">
              <a:solidFill>
                <a:schemeClr val="tx1"/>
              </a:solidFill>
            </a:endParaRPr>
          </a:p>
          <a:p>
            <a:r>
              <a:rPr lang="en-US" b="1" dirty="0">
                <a:solidFill>
                  <a:schemeClr val="tx1"/>
                </a:solidFill>
              </a:rPr>
              <a:t>CVE-2013-1347 </a:t>
            </a:r>
            <a:r>
              <a:rPr lang="en-US" b="1" dirty="0">
                <a:solidFill>
                  <a:schemeClr val="tx1"/>
                </a:solidFill>
                <a:sym typeface="Wingdings" panose="05000000000000000000" pitchFamily="2" charset="2"/>
              </a:rPr>
              <a:t></a:t>
            </a:r>
            <a:r>
              <a:rPr lang="en-US" b="1" dirty="0">
                <a:solidFill>
                  <a:schemeClr val="tx1"/>
                </a:solidFill>
              </a:rPr>
              <a:t> Energetic Bear APT</a:t>
            </a:r>
          </a:p>
          <a:p>
            <a:r>
              <a:rPr lang="en-US" b="1" dirty="0" smtClean="0">
                <a:solidFill>
                  <a:schemeClr val="tx1"/>
                </a:solidFill>
                <a:sym typeface="Wingdings" panose="05000000000000000000" pitchFamily="2" charset="2"/>
              </a:rPr>
              <a:t>…</a:t>
            </a:r>
            <a:endParaRPr lang="en-US" b="1" dirty="0">
              <a:solidFill>
                <a:schemeClr val="tx1"/>
              </a:solidFill>
            </a:endParaRPr>
          </a:p>
        </p:txBody>
      </p:sp>
      <p:sp>
        <p:nvSpPr>
          <p:cNvPr id="13" name="TextBox 12"/>
          <p:cNvSpPr txBox="1"/>
          <p:nvPr/>
        </p:nvSpPr>
        <p:spPr>
          <a:xfrm>
            <a:off x="3940090" y="1664375"/>
            <a:ext cx="3065395" cy="1247008"/>
          </a:xfrm>
          <a:prstGeom prst="rect">
            <a:avLst/>
          </a:prstGeom>
          <a:noFill/>
        </p:spPr>
        <p:txBody>
          <a:bodyPr wrap="square" lIns="0" rIns="0" rtlCol="0">
            <a:spAutoFit/>
          </a:bodyPr>
          <a:lstStyle>
            <a:defPPr>
              <a:defRPr lang="en-US"/>
            </a:defPPr>
            <a:lvl1pPr>
              <a:lnSpc>
                <a:spcPct val="120000"/>
              </a:lnSpc>
              <a:defRPr sz="1600" spc="-70">
                <a:solidFill>
                  <a:schemeClr val="bg2"/>
                </a:solidFill>
              </a:defRPr>
            </a:lvl1pPr>
          </a:lstStyle>
          <a:p>
            <a:r>
              <a:rPr lang="en-US" b="1" dirty="0" smtClean="0">
                <a:solidFill>
                  <a:schemeClr val="tx1"/>
                </a:solidFill>
              </a:rPr>
              <a:t>Code injection </a:t>
            </a:r>
            <a:r>
              <a:rPr lang="en-US" b="1" dirty="0" smtClean="0">
                <a:solidFill>
                  <a:schemeClr val="tx1"/>
                </a:solidFill>
                <a:sym typeface="Wingdings" panose="05000000000000000000" pitchFamily="2" charset="2"/>
              </a:rPr>
              <a:t></a:t>
            </a:r>
            <a:r>
              <a:rPr lang="en-US" b="1" dirty="0" smtClean="0">
                <a:solidFill>
                  <a:schemeClr val="tx1"/>
                </a:solidFill>
              </a:rPr>
              <a:t> Zeus, Epic</a:t>
            </a:r>
            <a:br>
              <a:rPr lang="en-US" b="1" dirty="0" smtClean="0">
                <a:solidFill>
                  <a:schemeClr val="tx1"/>
                </a:solidFill>
              </a:rPr>
            </a:br>
            <a:r>
              <a:rPr lang="en-US" b="1" dirty="0" smtClean="0">
                <a:solidFill>
                  <a:schemeClr val="tx1"/>
                </a:solidFill>
              </a:rPr>
              <a:t>            Turla, Energetic Bear, …</a:t>
            </a:r>
          </a:p>
          <a:p>
            <a:r>
              <a:rPr lang="en-US" b="1" dirty="0" smtClean="0">
                <a:solidFill>
                  <a:schemeClr val="tx1"/>
                </a:solidFill>
              </a:rPr>
              <a:t>       API hooking </a:t>
            </a:r>
            <a:r>
              <a:rPr lang="en-US" b="1" dirty="0" smtClean="0">
                <a:solidFill>
                  <a:schemeClr val="tx1"/>
                </a:solidFill>
                <a:sym typeface="Wingdings" panose="05000000000000000000" pitchFamily="2" charset="2"/>
              </a:rPr>
              <a:t> Dyreza, </a:t>
            </a:r>
            <a:br>
              <a:rPr lang="en-US" b="1" dirty="0" smtClean="0">
                <a:solidFill>
                  <a:schemeClr val="tx1"/>
                </a:solidFill>
                <a:sym typeface="Wingdings" panose="05000000000000000000" pitchFamily="2" charset="2"/>
              </a:rPr>
            </a:br>
            <a:r>
              <a:rPr lang="en-US" b="1" dirty="0" smtClean="0">
                <a:solidFill>
                  <a:schemeClr val="tx1"/>
                </a:solidFill>
                <a:sym typeface="Wingdings" panose="05000000000000000000" pitchFamily="2" charset="2"/>
              </a:rPr>
              <a:t>                GameOver, ….</a:t>
            </a:r>
            <a:endParaRPr lang="en-US" b="1" dirty="0">
              <a:solidFill>
                <a:schemeClr val="tx1"/>
              </a:solidFill>
            </a:endParaRPr>
          </a:p>
        </p:txBody>
      </p:sp>
      <p:sp>
        <p:nvSpPr>
          <p:cNvPr id="14" name="TextBox 13"/>
          <p:cNvSpPr txBox="1"/>
          <p:nvPr/>
        </p:nvSpPr>
        <p:spPr>
          <a:xfrm>
            <a:off x="9649496" y="1799238"/>
            <a:ext cx="1637253" cy="1247008"/>
          </a:xfrm>
          <a:prstGeom prst="rect">
            <a:avLst/>
          </a:prstGeom>
          <a:noFill/>
        </p:spPr>
        <p:txBody>
          <a:bodyPr wrap="square" lIns="0" rIns="0" rtlCol="0">
            <a:spAutoFit/>
          </a:bodyPr>
          <a:lstStyle>
            <a:defPPr>
              <a:defRPr lang="en-US"/>
            </a:defPPr>
            <a:lvl1pPr>
              <a:lnSpc>
                <a:spcPct val="120000"/>
              </a:lnSpc>
              <a:defRPr sz="1600" spc="-70">
                <a:solidFill>
                  <a:schemeClr val="bg2"/>
                </a:solidFill>
              </a:defRPr>
            </a:lvl1pPr>
          </a:lstStyle>
          <a:p>
            <a:r>
              <a:rPr lang="en-US" b="1" dirty="0">
                <a:solidFill>
                  <a:schemeClr val="tx1"/>
                </a:solidFill>
              </a:rPr>
              <a:t>Espionage &amp;</a:t>
            </a:r>
            <a:br>
              <a:rPr lang="en-US" b="1" dirty="0">
                <a:solidFill>
                  <a:schemeClr val="tx1"/>
                </a:solidFill>
              </a:rPr>
            </a:br>
            <a:r>
              <a:rPr lang="en-US" b="1" dirty="0">
                <a:solidFill>
                  <a:schemeClr val="tx1"/>
                </a:solidFill>
              </a:rPr>
              <a:t>   data exfiltration</a:t>
            </a:r>
          </a:p>
          <a:p>
            <a:r>
              <a:rPr lang="en-US" b="1" dirty="0">
                <a:solidFill>
                  <a:schemeClr val="tx1"/>
                </a:solidFill>
              </a:rPr>
              <a:t>Identity theft</a:t>
            </a:r>
          </a:p>
          <a:p>
            <a:r>
              <a:rPr lang="en-US" b="1" dirty="0">
                <a:solidFill>
                  <a:schemeClr val="tx1"/>
                </a:solidFill>
              </a:rPr>
              <a:t>Sabotage</a:t>
            </a:r>
          </a:p>
        </p:txBody>
      </p:sp>
      <p:sp>
        <p:nvSpPr>
          <p:cNvPr id="15" name="TextBox 14"/>
          <p:cNvSpPr txBox="1"/>
          <p:nvPr/>
        </p:nvSpPr>
        <p:spPr>
          <a:xfrm>
            <a:off x="6889627" y="5037417"/>
            <a:ext cx="3831653" cy="656077"/>
          </a:xfrm>
          <a:prstGeom prst="rect">
            <a:avLst/>
          </a:prstGeom>
          <a:noFill/>
        </p:spPr>
        <p:txBody>
          <a:bodyPr wrap="square" lIns="0" rIns="0" rtlCol="0">
            <a:spAutoFit/>
          </a:bodyPr>
          <a:lstStyle>
            <a:defPPr>
              <a:defRPr lang="en-US"/>
            </a:defPPr>
            <a:lvl1pPr>
              <a:lnSpc>
                <a:spcPct val="120000"/>
              </a:lnSpc>
              <a:defRPr sz="1600" spc="-70">
                <a:solidFill>
                  <a:schemeClr val="bg2"/>
                </a:solidFill>
              </a:defRPr>
            </a:lvl1pPr>
          </a:lstStyle>
          <a:p>
            <a:r>
              <a:rPr lang="en-US" b="1" dirty="0" smtClean="0">
                <a:solidFill>
                  <a:schemeClr val="tx1"/>
                </a:solidFill>
              </a:rPr>
              <a:t>Stealthiness &amp; Persistence </a:t>
            </a:r>
            <a:r>
              <a:rPr lang="en-US" b="1" dirty="0" smtClean="0">
                <a:solidFill>
                  <a:schemeClr val="tx1"/>
                </a:solidFill>
                <a:sym typeface="Wingdings" panose="05000000000000000000" pitchFamily="2" charset="2"/>
              </a:rPr>
              <a:t> </a:t>
            </a:r>
            <a:r>
              <a:rPr lang="en-US" b="1" dirty="0" smtClean="0">
                <a:solidFill>
                  <a:schemeClr val="tx1"/>
                </a:solidFill>
              </a:rPr>
              <a:t>kernel </a:t>
            </a:r>
            <a:br>
              <a:rPr lang="en-US" b="1" dirty="0" smtClean="0">
                <a:solidFill>
                  <a:schemeClr val="tx1"/>
                </a:solidFill>
              </a:rPr>
            </a:br>
            <a:r>
              <a:rPr lang="en-US" b="1" dirty="0" smtClean="0">
                <a:solidFill>
                  <a:schemeClr val="tx1"/>
                </a:solidFill>
              </a:rPr>
              <a:t>   rootkits (</a:t>
            </a:r>
            <a:r>
              <a:rPr lang="en-US" b="1" dirty="0" err="1" smtClean="0">
                <a:solidFill>
                  <a:schemeClr val="tx1"/>
                </a:solidFill>
                <a:sym typeface="Wingdings" panose="05000000000000000000" pitchFamily="2" charset="2"/>
              </a:rPr>
              <a:t>Necurs</a:t>
            </a:r>
            <a:r>
              <a:rPr lang="en-US" b="1" dirty="0" smtClean="0">
                <a:solidFill>
                  <a:schemeClr val="tx1"/>
                </a:solidFill>
                <a:sym typeface="Wingdings" panose="05000000000000000000" pitchFamily="2" charset="2"/>
              </a:rPr>
              <a:t>, TDL), </a:t>
            </a:r>
            <a:r>
              <a:rPr lang="en-US" b="1" dirty="0" err="1" smtClean="0">
                <a:solidFill>
                  <a:schemeClr val="tx1"/>
                </a:solidFill>
                <a:sym typeface="Wingdings" panose="05000000000000000000" pitchFamily="2" charset="2"/>
              </a:rPr>
              <a:t>bootkits</a:t>
            </a:r>
            <a:r>
              <a:rPr lang="en-US" b="1" dirty="0" smtClean="0">
                <a:solidFill>
                  <a:schemeClr val="tx1"/>
                </a:solidFill>
                <a:sym typeface="Wingdings" panose="05000000000000000000" pitchFamily="2" charset="2"/>
              </a:rPr>
              <a:t>, …</a:t>
            </a:r>
            <a:endParaRPr lang="en-US" b="1" dirty="0">
              <a:solidFill>
                <a:srgbClr val="FF0000"/>
              </a:solidFill>
            </a:endParaRPr>
          </a:p>
        </p:txBody>
      </p:sp>
      <p:sp>
        <p:nvSpPr>
          <p:cNvPr id="16" name="Freeform 15"/>
          <p:cNvSpPr/>
          <p:nvPr/>
        </p:nvSpPr>
        <p:spPr>
          <a:xfrm>
            <a:off x="6573730" y="2680759"/>
            <a:ext cx="4059534" cy="3094891"/>
          </a:xfrm>
          <a:custGeom>
            <a:avLst/>
            <a:gdLst>
              <a:gd name="connsiteX0" fmla="*/ 612950 w 3737987"/>
              <a:gd name="connsiteY0" fmla="*/ 0 h 3657600"/>
              <a:gd name="connsiteX1" fmla="*/ 2481943 w 3737987"/>
              <a:gd name="connsiteY1" fmla="*/ 0 h 3657600"/>
              <a:gd name="connsiteX2" fmla="*/ 2652765 w 3737987"/>
              <a:gd name="connsiteY2" fmla="*/ 2220686 h 3657600"/>
              <a:gd name="connsiteX3" fmla="*/ 3526972 w 3737987"/>
              <a:gd name="connsiteY3" fmla="*/ 2250831 h 3657600"/>
              <a:gd name="connsiteX4" fmla="*/ 3737987 w 3737987"/>
              <a:gd name="connsiteY4" fmla="*/ 3647552 h 3657600"/>
              <a:gd name="connsiteX5" fmla="*/ 0 w 3737987"/>
              <a:gd name="connsiteY5" fmla="*/ 3657600 h 3657600"/>
              <a:gd name="connsiteX6" fmla="*/ 0 w 3737987"/>
              <a:gd name="connsiteY6" fmla="*/ 2200589 h 3657600"/>
              <a:gd name="connsiteX7" fmla="*/ 462224 w 3737987"/>
              <a:gd name="connsiteY7" fmla="*/ 1989574 h 3657600"/>
              <a:gd name="connsiteX8" fmla="*/ 612950 w 3737987"/>
              <a:gd name="connsiteY8" fmla="*/ 0 h 3657600"/>
              <a:gd name="connsiteX0" fmla="*/ 612950 w 3737987"/>
              <a:gd name="connsiteY0" fmla="*/ 0 h 3657600"/>
              <a:gd name="connsiteX1" fmla="*/ 2481943 w 3737987"/>
              <a:gd name="connsiteY1" fmla="*/ 0 h 3657600"/>
              <a:gd name="connsiteX2" fmla="*/ 2652765 w 3737987"/>
              <a:gd name="connsiteY2" fmla="*/ 2069961 h 3657600"/>
              <a:gd name="connsiteX3" fmla="*/ 3526972 w 3737987"/>
              <a:gd name="connsiteY3" fmla="*/ 2250831 h 3657600"/>
              <a:gd name="connsiteX4" fmla="*/ 3737987 w 3737987"/>
              <a:gd name="connsiteY4" fmla="*/ 3647552 h 3657600"/>
              <a:gd name="connsiteX5" fmla="*/ 0 w 3737987"/>
              <a:gd name="connsiteY5" fmla="*/ 3657600 h 3657600"/>
              <a:gd name="connsiteX6" fmla="*/ 0 w 3737987"/>
              <a:gd name="connsiteY6" fmla="*/ 2200589 h 3657600"/>
              <a:gd name="connsiteX7" fmla="*/ 462224 w 3737987"/>
              <a:gd name="connsiteY7" fmla="*/ 1989574 h 3657600"/>
              <a:gd name="connsiteX8" fmla="*/ 612950 w 3737987"/>
              <a:gd name="connsiteY8" fmla="*/ 0 h 3657600"/>
              <a:gd name="connsiteX0" fmla="*/ 622998 w 3748035"/>
              <a:gd name="connsiteY0" fmla="*/ 0 h 3657600"/>
              <a:gd name="connsiteX1" fmla="*/ 2491991 w 3748035"/>
              <a:gd name="connsiteY1" fmla="*/ 0 h 3657600"/>
              <a:gd name="connsiteX2" fmla="*/ 2662813 w 3748035"/>
              <a:gd name="connsiteY2" fmla="*/ 2069961 h 3657600"/>
              <a:gd name="connsiteX3" fmla="*/ 3537020 w 3748035"/>
              <a:gd name="connsiteY3" fmla="*/ 2250831 h 3657600"/>
              <a:gd name="connsiteX4" fmla="*/ 3748035 w 3748035"/>
              <a:gd name="connsiteY4" fmla="*/ 3647552 h 3657600"/>
              <a:gd name="connsiteX5" fmla="*/ 10048 w 3748035"/>
              <a:gd name="connsiteY5" fmla="*/ 3657600 h 3657600"/>
              <a:gd name="connsiteX6" fmla="*/ 0 w 3748035"/>
              <a:gd name="connsiteY6" fmla="*/ 2280976 h 3657600"/>
              <a:gd name="connsiteX7" fmla="*/ 472272 w 3748035"/>
              <a:gd name="connsiteY7" fmla="*/ 1989574 h 3657600"/>
              <a:gd name="connsiteX8" fmla="*/ 622998 w 3748035"/>
              <a:gd name="connsiteY8" fmla="*/ 0 h 3657600"/>
              <a:gd name="connsiteX0" fmla="*/ 622998 w 3748035"/>
              <a:gd name="connsiteY0" fmla="*/ 0 h 3657600"/>
              <a:gd name="connsiteX1" fmla="*/ 2491991 w 3748035"/>
              <a:gd name="connsiteY1" fmla="*/ 0 h 3657600"/>
              <a:gd name="connsiteX2" fmla="*/ 2662813 w 3748035"/>
              <a:gd name="connsiteY2" fmla="*/ 2069961 h 3657600"/>
              <a:gd name="connsiteX3" fmla="*/ 3537020 w 3748035"/>
              <a:gd name="connsiteY3" fmla="*/ 2250831 h 3657600"/>
              <a:gd name="connsiteX4" fmla="*/ 3748035 w 3748035"/>
              <a:gd name="connsiteY4" fmla="*/ 3647552 h 3657600"/>
              <a:gd name="connsiteX5" fmla="*/ 10048 w 3748035"/>
              <a:gd name="connsiteY5" fmla="*/ 3657600 h 3657600"/>
              <a:gd name="connsiteX6" fmla="*/ 0 w 3748035"/>
              <a:gd name="connsiteY6" fmla="*/ 2280976 h 3657600"/>
              <a:gd name="connsiteX7" fmla="*/ 492369 w 3748035"/>
              <a:gd name="connsiteY7" fmla="*/ 2049865 h 3657600"/>
              <a:gd name="connsiteX8" fmla="*/ 622998 w 3748035"/>
              <a:gd name="connsiteY8" fmla="*/ 0 h 3657600"/>
              <a:gd name="connsiteX0" fmla="*/ 622998 w 3748035"/>
              <a:gd name="connsiteY0" fmla="*/ 0 h 3657600"/>
              <a:gd name="connsiteX1" fmla="*/ 2491991 w 3748035"/>
              <a:gd name="connsiteY1" fmla="*/ 0 h 3657600"/>
              <a:gd name="connsiteX2" fmla="*/ 2662813 w 3748035"/>
              <a:gd name="connsiteY2" fmla="*/ 2069961 h 3657600"/>
              <a:gd name="connsiteX3" fmla="*/ 3727939 w 3748035"/>
              <a:gd name="connsiteY3" fmla="*/ 2250831 h 3657600"/>
              <a:gd name="connsiteX4" fmla="*/ 3748035 w 3748035"/>
              <a:gd name="connsiteY4" fmla="*/ 3647552 h 3657600"/>
              <a:gd name="connsiteX5" fmla="*/ 10048 w 3748035"/>
              <a:gd name="connsiteY5" fmla="*/ 3657600 h 3657600"/>
              <a:gd name="connsiteX6" fmla="*/ 0 w 3748035"/>
              <a:gd name="connsiteY6" fmla="*/ 2280976 h 3657600"/>
              <a:gd name="connsiteX7" fmla="*/ 492369 w 3748035"/>
              <a:gd name="connsiteY7" fmla="*/ 2049865 h 3657600"/>
              <a:gd name="connsiteX8" fmla="*/ 622998 w 3748035"/>
              <a:gd name="connsiteY8" fmla="*/ 0 h 3657600"/>
              <a:gd name="connsiteX0" fmla="*/ 622998 w 3748035"/>
              <a:gd name="connsiteY0" fmla="*/ 0 h 3657600"/>
              <a:gd name="connsiteX1" fmla="*/ 2491991 w 3748035"/>
              <a:gd name="connsiteY1" fmla="*/ 0 h 3657600"/>
              <a:gd name="connsiteX2" fmla="*/ 2662813 w 3748035"/>
              <a:gd name="connsiteY2" fmla="*/ 2069961 h 3657600"/>
              <a:gd name="connsiteX3" fmla="*/ 3727939 w 3748035"/>
              <a:gd name="connsiteY3" fmla="*/ 2250831 h 3657600"/>
              <a:gd name="connsiteX4" fmla="*/ 3748035 w 3748035"/>
              <a:gd name="connsiteY4" fmla="*/ 3406391 h 3657600"/>
              <a:gd name="connsiteX5" fmla="*/ 10048 w 3748035"/>
              <a:gd name="connsiteY5" fmla="*/ 3657600 h 3657600"/>
              <a:gd name="connsiteX6" fmla="*/ 0 w 3748035"/>
              <a:gd name="connsiteY6" fmla="*/ 2280976 h 3657600"/>
              <a:gd name="connsiteX7" fmla="*/ 492369 w 3748035"/>
              <a:gd name="connsiteY7" fmla="*/ 2049865 h 3657600"/>
              <a:gd name="connsiteX8" fmla="*/ 622998 w 3748035"/>
              <a:gd name="connsiteY8" fmla="*/ 0 h 3657600"/>
              <a:gd name="connsiteX0" fmla="*/ 622998 w 3748035"/>
              <a:gd name="connsiteY0" fmla="*/ 0 h 3416439"/>
              <a:gd name="connsiteX1" fmla="*/ 2491991 w 3748035"/>
              <a:gd name="connsiteY1" fmla="*/ 0 h 3416439"/>
              <a:gd name="connsiteX2" fmla="*/ 2662813 w 3748035"/>
              <a:gd name="connsiteY2" fmla="*/ 2069961 h 3416439"/>
              <a:gd name="connsiteX3" fmla="*/ 3727939 w 3748035"/>
              <a:gd name="connsiteY3" fmla="*/ 2250831 h 3416439"/>
              <a:gd name="connsiteX4" fmla="*/ 3748035 w 3748035"/>
              <a:gd name="connsiteY4" fmla="*/ 3406391 h 3416439"/>
              <a:gd name="connsiteX5" fmla="*/ 10048 w 3748035"/>
              <a:gd name="connsiteY5" fmla="*/ 3416439 h 3416439"/>
              <a:gd name="connsiteX6" fmla="*/ 0 w 3748035"/>
              <a:gd name="connsiteY6" fmla="*/ 2280976 h 3416439"/>
              <a:gd name="connsiteX7" fmla="*/ 492369 w 3748035"/>
              <a:gd name="connsiteY7" fmla="*/ 2049865 h 3416439"/>
              <a:gd name="connsiteX8" fmla="*/ 622998 w 3748035"/>
              <a:gd name="connsiteY8" fmla="*/ 0 h 3416439"/>
              <a:gd name="connsiteX0" fmla="*/ 622998 w 4039438"/>
              <a:gd name="connsiteY0" fmla="*/ 0 h 3416439"/>
              <a:gd name="connsiteX1" fmla="*/ 2491991 w 4039438"/>
              <a:gd name="connsiteY1" fmla="*/ 0 h 3416439"/>
              <a:gd name="connsiteX2" fmla="*/ 2662813 w 4039438"/>
              <a:gd name="connsiteY2" fmla="*/ 2069961 h 3416439"/>
              <a:gd name="connsiteX3" fmla="*/ 4039438 w 4039438"/>
              <a:gd name="connsiteY3" fmla="*/ 2301072 h 3416439"/>
              <a:gd name="connsiteX4" fmla="*/ 3748035 w 4039438"/>
              <a:gd name="connsiteY4" fmla="*/ 3406391 h 3416439"/>
              <a:gd name="connsiteX5" fmla="*/ 10048 w 4039438"/>
              <a:gd name="connsiteY5" fmla="*/ 3416439 h 3416439"/>
              <a:gd name="connsiteX6" fmla="*/ 0 w 4039438"/>
              <a:gd name="connsiteY6" fmla="*/ 2280976 h 3416439"/>
              <a:gd name="connsiteX7" fmla="*/ 492369 w 4039438"/>
              <a:gd name="connsiteY7" fmla="*/ 2049865 h 3416439"/>
              <a:gd name="connsiteX8" fmla="*/ 622998 w 4039438"/>
              <a:gd name="connsiteY8" fmla="*/ 0 h 3416439"/>
              <a:gd name="connsiteX0" fmla="*/ 622998 w 4059534"/>
              <a:gd name="connsiteY0" fmla="*/ 0 h 3416439"/>
              <a:gd name="connsiteX1" fmla="*/ 2491991 w 4059534"/>
              <a:gd name="connsiteY1" fmla="*/ 0 h 3416439"/>
              <a:gd name="connsiteX2" fmla="*/ 2662813 w 4059534"/>
              <a:gd name="connsiteY2" fmla="*/ 2069961 h 3416439"/>
              <a:gd name="connsiteX3" fmla="*/ 4039438 w 4059534"/>
              <a:gd name="connsiteY3" fmla="*/ 2301072 h 3416439"/>
              <a:gd name="connsiteX4" fmla="*/ 4059534 w 4059534"/>
              <a:gd name="connsiteY4" fmla="*/ 3054698 h 3416439"/>
              <a:gd name="connsiteX5" fmla="*/ 10048 w 4059534"/>
              <a:gd name="connsiteY5" fmla="*/ 3416439 h 3416439"/>
              <a:gd name="connsiteX6" fmla="*/ 0 w 4059534"/>
              <a:gd name="connsiteY6" fmla="*/ 2280976 h 3416439"/>
              <a:gd name="connsiteX7" fmla="*/ 492369 w 4059534"/>
              <a:gd name="connsiteY7" fmla="*/ 2049865 h 3416439"/>
              <a:gd name="connsiteX8" fmla="*/ 622998 w 4059534"/>
              <a:gd name="connsiteY8" fmla="*/ 0 h 3416439"/>
              <a:gd name="connsiteX0" fmla="*/ 622998 w 4059534"/>
              <a:gd name="connsiteY0" fmla="*/ 0 h 3054698"/>
              <a:gd name="connsiteX1" fmla="*/ 2491991 w 4059534"/>
              <a:gd name="connsiteY1" fmla="*/ 0 h 3054698"/>
              <a:gd name="connsiteX2" fmla="*/ 2662813 w 4059534"/>
              <a:gd name="connsiteY2" fmla="*/ 2069961 h 3054698"/>
              <a:gd name="connsiteX3" fmla="*/ 4039438 w 4059534"/>
              <a:gd name="connsiteY3" fmla="*/ 2301072 h 3054698"/>
              <a:gd name="connsiteX4" fmla="*/ 4059534 w 4059534"/>
              <a:gd name="connsiteY4" fmla="*/ 3054698 h 3054698"/>
              <a:gd name="connsiteX5" fmla="*/ 10048 w 4059534"/>
              <a:gd name="connsiteY5" fmla="*/ 3054698 h 3054698"/>
              <a:gd name="connsiteX6" fmla="*/ 0 w 4059534"/>
              <a:gd name="connsiteY6" fmla="*/ 2280976 h 3054698"/>
              <a:gd name="connsiteX7" fmla="*/ 492369 w 4059534"/>
              <a:gd name="connsiteY7" fmla="*/ 2049865 h 3054698"/>
              <a:gd name="connsiteX8" fmla="*/ 622998 w 4059534"/>
              <a:gd name="connsiteY8" fmla="*/ 0 h 3054698"/>
              <a:gd name="connsiteX0" fmla="*/ 622998 w 4059534"/>
              <a:gd name="connsiteY0" fmla="*/ 0 h 3094891"/>
              <a:gd name="connsiteX1" fmla="*/ 2491991 w 4059534"/>
              <a:gd name="connsiteY1" fmla="*/ 0 h 3094891"/>
              <a:gd name="connsiteX2" fmla="*/ 2662813 w 4059534"/>
              <a:gd name="connsiteY2" fmla="*/ 2069961 h 3094891"/>
              <a:gd name="connsiteX3" fmla="*/ 4039438 w 4059534"/>
              <a:gd name="connsiteY3" fmla="*/ 2301072 h 3094891"/>
              <a:gd name="connsiteX4" fmla="*/ 4059534 w 4059534"/>
              <a:gd name="connsiteY4" fmla="*/ 3054698 h 3094891"/>
              <a:gd name="connsiteX5" fmla="*/ 10048 w 4059534"/>
              <a:gd name="connsiteY5" fmla="*/ 3094891 h 3094891"/>
              <a:gd name="connsiteX6" fmla="*/ 0 w 4059534"/>
              <a:gd name="connsiteY6" fmla="*/ 2280976 h 3094891"/>
              <a:gd name="connsiteX7" fmla="*/ 492369 w 4059534"/>
              <a:gd name="connsiteY7" fmla="*/ 2049865 h 3094891"/>
              <a:gd name="connsiteX8" fmla="*/ 622998 w 4059534"/>
              <a:gd name="connsiteY8" fmla="*/ 0 h 3094891"/>
              <a:gd name="connsiteX0" fmla="*/ 622998 w 4059534"/>
              <a:gd name="connsiteY0" fmla="*/ 0 h 3094891"/>
              <a:gd name="connsiteX1" fmla="*/ 2491991 w 4059534"/>
              <a:gd name="connsiteY1" fmla="*/ 0 h 3094891"/>
              <a:gd name="connsiteX2" fmla="*/ 2662813 w 4059534"/>
              <a:gd name="connsiteY2" fmla="*/ 2069961 h 3094891"/>
              <a:gd name="connsiteX3" fmla="*/ 4039438 w 4059534"/>
              <a:gd name="connsiteY3" fmla="*/ 2301072 h 3094891"/>
              <a:gd name="connsiteX4" fmla="*/ 4059534 w 4059534"/>
              <a:gd name="connsiteY4" fmla="*/ 3084843 h 3094891"/>
              <a:gd name="connsiteX5" fmla="*/ 10048 w 4059534"/>
              <a:gd name="connsiteY5" fmla="*/ 3094891 h 3094891"/>
              <a:gd name="connsiteX6" fmla="*/ 0 w 4059534"/>
              <a:gd name="connsiteY6" fmla="*/ 2280976 h 3094891"/>
              <a:gd name="connsiteX7" fmla="*/ 492369 w 4059534"/>
              <a:gd name="connsiteY7" fmla="*/ 2049865 h 3094891"/>
              <a:gd name="connsiteX8" fmla="*/ 622998 w 4059534"/>
              <a:gd name="connsiteY8" fmla="*/ 0 h 309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9534" h="3094891">
                <a:moveTo>
                  <a:pt x="622998" y="0"/>
                </a:moveTo>
                <a:lnTo>
                  <a:pt x="2491991" y="0"/>
                </a:lnTo>
                <a:lnTo>
                  <a:pt x="2662813" y="2069961"/>
                </a:lnTo>
                <a:lnTo>
                  <a:pt x="4039438" y="2301072"/>
                </a:lnTo>
                <a:lnTo>
                  <a:pt x="4059534" y="3084843"/>
                </a:lnTo>
                <a:lnTo>
                  <a:pt x="10048" y="3094891"/>
                </a:lnTo>
                <a:cubicBezTo>
                  <a:pt x="6699" y="2636016"/>
                  <a:pt x="3349" y="2739851"/>
                  <a:pt x="0" y="2280976"/>
                </a:cubicBezTo>
                <a:lnTo>
                  <a:pt x="492369" y="2049865"/>
                </a:lnTo>
                <a:lnTo>
                  <a:pt x="622998" y="0"/>
                </a:lnTo>
                <a:close/>
              </a:path>
            </a:pathLst>
          </a:custGeom>
          <a:noFill/>
          <a:ln w="63500">
            <a:solidFill>
              <a:srgbClr val="F68B3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6914998" y="1914210"/>
            <a:ext cx="2571384" cy="707886"/>
          </a:xfrm>
          <a:prstGeom prst="rect">
            <a:avLst/>
          </a:prstGeom>
          <a:noFill/>
        </p:spPr>
        <p:txBody>
          <a:bodyPr wrap="square" rtlCol="0">
            <a:spAutoFit/>
          </a:bodyPr>
          <a:lstStyle/>
          <a:p>
            <a:pPr algn="ctr"/>
            <a:r>
              <a:rPr lang="en-US" sz="2000" b="1" dirty="0" smtClean="0">
                <a:solidFill>
                  <a:srgbClr val="F68B32"/>
                </a:solidFill>
              </a:rPr>
              <a:t>KERNEL MODE HVMI</a:t>
            </a:r>
            <a:endParaRPr lang="en-US" sz="2000" b="1" dirty="0">
              <a:solidFill>
                <a:srgbClr val="F68B32"/>
              </a:solidFill>
            </a:endParaRPr>
          </a:p>
        </p:txBody>
      </p:sp>
      <p:grpSp>
        <p:nvGrpSpPr>
          <p:cNvPr id="18" name="Group 17"/>
          <p:cNvGrpSpPr/>
          <p:nvPr/>
        </p:nvGrpSpPr>
        <p:grpSpPr>
          <a:xfrm>
            <a:off x="876087" y="1212967"/>
            <a:ext cx="10264303" cy="5524414"/>
            <a:chOff x="182473" y="1442579"/>
            <a:chExt cx="10264303" cy="5524414"/>
          </a:xfrm>
        </p:grpSpPr>
        <p:sp>
          <p:nvSpPr>
            <p:cNvPr id="19" name="Freeform 18"/>
            <p:cNvSpPr/>
            <p:nvPr/>
          </p:nvSpPr>
          <p:spPr>
            <a:xfrm>
              <a:off x="1519130" y="1843421"/>
              <a:ext cx="4803112" cy="4161844"/>
            </a:xfrm>
            <a:custGeom>
              <a:avLst/>
              <a:gdLst>
                <a:gd name="connsiteX0" fmla="*/ 0 w 5848140"/>
                <a:gd name="connsiteY0" fmla="*/ 5064369 h 5084466"/>
                <a:gd name="connsiteX1" fmla="*/ 20096 w 5848140"/>
                <a:gd name="connsiteY1" fmla="*/ 3526971 h 5084466"/>
                <a:gd name="connsiteX2" fmla="*/ 884254 w 5848140"/>
                <a:gd name="connsiteY2" fmla="*/ 3386294 h 5084466"/>
                <a:gd name="connsiteX3" fmla="*/ 1165608 w 5848140"/>
                <a:gd name="connsiteY3" fmla="*/ 10048 h 5084466"/>
                <a:gd name="connsiteX4" fmla="*/ 5416061 w 5848140"/>
                <a:gd name="connsiteY4" fmla="*/ 0 h 5084466"/>
                <a:gd name="connsiteX5" fmla="*/ 5848140 w 5848140"/>
                <a:gd name="connsiteY5" fmla="*/ 803868 h 5084466"/>
                <a:gd name="connsiteX6" fmla="*/ 5024175 w 5848140"/>
                <a:gd name="connsiteY6" fmla="*/ 1296237 h 5084466"/>
                <a:gd name="connsiteX7" fmla="*/ 4903595 w 5848140"/>
                <a:gd name="connsiteY7" fmla="*/ 3315956 h 5084466"/>
                <a:gd name="connsiteX8" fmla="*/ 4401178 w 5848140"/>
                <a:gd name="connsiteY8" fmla="*/ 3547068 h 5084466"/>
                <a:gd name="connsiteX9" fmla="*/ 4411226 w 5848140"/>
                <a:gd name="connsiteY9" fmla="*/ 5084466 h 5084466"/>
                <a:gd name="connsiteX10" fmla="*/ 0 w 5848140"/>
                <a:gd name="connsiteY10" fmla="*/ 5064369 h 5084466"/>
                <a:gd name="connsiteX0" fmla="*/ 0 w 5848140"/>
                <a:gd name="connsiteY0" fmla="*/ 5064369 h 5064369"/>
                <a:gd name="connsiteX1" fmla="*/ 20096 w 5848140"/>
                <a:gd name="connsiteY1" fmla="*/ 3526971 h 5064369"/>
                <a:gd name="connsiteX2" fmla="*/ 884254 w 5848140"/>
                <a:gd name="connsiteY2" fmla="*/ 3386294 h 5064369"/>
                <a:gd name="connsiteX3" fmla="*/ 1165608 w 5848140"/>
                <a:gd name="connsiteY3" fmla="*/ 10048 h 5064369"/>
                <a:gd name="connsiteX4" fmla="*/ 5416061 w 5848140"/>
                <a:gd name="connsiteY4" fmla="*/ 0 h 5064369"/>
                <a:gd name="connsiteX5" fmla="*/ 5848140 w 5848140"/>
                <a:gd name="connsiteY5" fmla="*/ 803868 h 5064369"/>
                <a:gd name="connsiteX6" fmla="*/ 5024175 w 5848140"/>
                <a:gd name="connsiteY6" fmla="*/ 1296237 h 5064369"/>
                <a:gd name="connsiteX7" fmla="*/ 4903595 w 5848140"/>
                <a:gd name="connsiteY7" fmla="*/ 3315956 h 5064369"/>
                <a:gd name="connsiteX8" fmla="*/ 4401178 w 5848140"/>
                <a:gd name="connsiteY8" fmla="*/ 3547068 h 5064369"/>
                <a:gd name="connsiteX9" fmla="*/ 4421274 w 5848140"/>
                <a:gd name="connsiteY9" fmla="*/ 4843306 h 5064369"/>
                <a:gd name="connsiteX10" fmla="*/ 0 w 5848140"/>
                <a:gd name="connsiteY10" fmla="*/ 5064369 h 5064369"/>
                <a:gd name="connsiteX0" fmla="*/ 0 w 5848140"/>
                <a:gd name="connsiteY0" fmla="*/ 5064369 h 5064369"/>
                <a:gd name="connsiteX1" fmla="*/ 20096 w 5848140"/>
                <a:gd name="connsiteY1" fmla="*/ 3526971 h 5064369"/>
                <a:gd name="connsiteX2" fmla="*/ 884254 w 5848140"/>
                <a:gd name="connsiteY2" fmla="*/ 3386294 h 5064369"/>
                <a:gd name="connsiteX3" fmla="*/ 1165608 w 5848140"/>
                <a:gd name="connsiteY3" fmla="*/ 10048 h 5064369"/>
                <a:gd name="connsiteX4" fmla="*/ 5416061 w 5848140"/>
                <a:gd name="connsiteY4" fmla="*/ 0 h 5064369"/>
                <a:gd name="connsiteX5" fmla="*/ 5848140 w 5848140"/>
                <a:gd name="connsiteY5" fmla="*/ 803868 h 5064369"/>
                <a:gd name="connsiteX6" fmla="*/ 5024175 w 5848140"/>
                <a:gd name="connsiteY6" fmla="*/ 1296237 h 5064369"/>
                <a:gd name="connsiteX7" fmla="*/ 4903595 w 5848140"/>
                <a:gd name="connsiteY7" fmla="*/ 3315956 h 5064369"/>
                <a:gd name="connsiteX8" fmla="*/ 4401178 w 5848140"/>
                <a:gd name="connsiteY8" fmla="*/ 3547068 h 5064369"/>
                <a:gd name="connsiteX9" fmla="*/ 4421274 w 5848140"/>
                <a:gd name="connsiteY9" fmla="*/ 4843306 h 5064369"/>
                <a:gd name="connsiteX10" fmla="*/ 0 w 5848140"/>
                <a:gd name="connsiteY10" fmla="*/ 5064369 h 5064369"/>
                <a:gd name="connsiteX0" fmla="*/ 0 w 5848140"/>
                <a:gd name="connsiteY0" fmla="*/ 5064369 h 5064369"/>
                <a:gd name="connsiteX1" fmla="*/ 20096 w 5848140"/>
                <a:gd name="connsiteY1" fmla="*/ 3526971 h 5064369"/>
                <a:gd name="connsiteX2" fmla="*/ 884254 w 5848140"/>
                <a:gd name="connsiteY2" fmla="*/ 3386294 h 5064369"/>
                <a:gd name="connsiteX3" fmla="*/ 1165608 w 5848140"/>
                <a:gd name="connsiteY3" fmla="*/ 10048 h 5064369"/>
                <a:gd name="connsiteX4" fmla="*/ 5416061 w 5848140"/>
                <a:gd name="connsiteY4" fmla="*/ 0 h 5064369"/>
                <a:gd name="connsiteX5" fmla="*/ 5848140 w 5848140"/>
                <a:gd name="connsiteY5" fmla="*/ 803868 h 5064369"/>
                <a:gd name="connsiteX6" fmla="*/ 5024175 w 5848140"/>
                <a:gd name="connsiteY6" fmla="*/ 1296237 h 5064369"/>
                <a:gd name="connsiteX7" fmla="*/ 4903595 w 5848140"/>
                <a:gd name="connsiteY7" fmla="*/ 3315956 h 5064369"/>
                <a:gd name="connsiteX8" fmla="*/ 4401178 w 5848140"/>
                <a:gd name="connsiteY8" fmla="*/ 3547068 h 5064369"/>
                <a:gd name="connsiteX9" fmla="*/ 4401177 w 5848140"/>
                <a:gd name="connsiteY9" fmla="*/ 4843306 h 5064369"/>
                <a:gd name="connsiteX10" fmla="*/ 0 w 5848140"/>
                <a:gd name="connsiteY10" fmla="*/ 5064369 h 5064369"/>
                <a:gd name="connsiteX0" fmla="*/ 0 w 5868237"/>
                <a:gd name="connsiteY0" fmla="*/ 4853354 h 4853354"/>
                <a:gd name="connsiteX1" fmla="*/ 40193 w 5868237"/>
                <a:gd name="connsiteY1" fmla="*/ 3526971 h 4853354"/>
                <a:gd name="connsiteX2" fmla="*/ 904351 w 5868237"/>
                <a:gd name="connsiteY2" fmla="*/ 3386294 h 4853354"/>
                <a:gd name="connsiteX3" fmla="*/ 1185705 w 5868237"/>
                <a:gd name="connsiteY3" fmla="*/ 10048 h 4853354"/>
                <a:gd name="connsiteX4" fmla="*/ 5436158 w 5868237"/>
                <a:gd name="connsiteY4" fmla="*/ 0 h 4853354"/>
                <a:gd name="connsiteX5" fmla="*/ 5868237 w 5868237"/>
                <a:gd name="connsiteY5" fmla="*/ 803868 h 4853354"/>
                <a:gd name="connsiteX6" fmla="*/ 5044272 w 5868237"/>
                <a:gd name="connsiteY6" fmla="*/ 1296237 h 4853354"/>
                <a:gd name="connsiteX7" fmla="*/ 4923692 w 5868237"/>
                <a:gd name="connsiteY7" fmla="*/ 3315956 h 4853354"/>
                <a:gd name="connsiteX8" fmla="*/ 4421275 w 5868237"/>
                <a:gd name="connsiteY8" fmla="*/ 3547068 h 4853354"/>
                <a:gd name="connsiteX9" fmla="*/ 4421274 w 5868237"/>
                <a:gd name="connsiteY9" fmla="*/ 4843306 h 4853354"/>
                <a:gd name="connsiteX10" fmla="*/ 0 w 5868237"/>
                <a:gd name="connsiteY10" fmla="*/ 4853354 h 4853354"/>
                <a:gd name="connsiteX0" fmla="*/ 0 w 5828044"/>
                <a:gd name="connsiteY0" fmla="*/ 4853354 h 4853354"/>
                <a:gd name="connsiteX1" fmla="*/ 0 w 5828044"/>
                <a:gd name="connsiteY1" fmla="*/ 3526971 h 4853354"/>
                <a:gd name="connsiteX2" fmla="*/ 864158 w 5828044"/>
                <a:gd name="connsiteY2" fmla="*/ 3386294 h 4853354"/>
                <a:gd name="connsiteX3" fmla="*/ 1145512 w 5828044"/>
                <a:gd name="connsiteY3" fmla="*/ 10048 h 4853354"/>
                <a:gd name="connsiteX4" fmla="*/ 5395965 w 5828044"/>
                <a:gd name="connsiteY4" fmla="*/ 0 h 4853354"/>
                <a:gd name="connsiteX5" fmla="*/ 5828044 w 5828044"/>
                <a:gd name="connsiteY5" fmla="*/ 803868 h 4853354"/>
                <a:gd name="connsiteX6" fmla="*/ 5004079 w 5828044"/>
                <a:gd name="connsiteY6" fmla="*/ 1296237 h 4853354"/>
                <a:gd name="connsiteX7" fmla="*/ 4883499 w 5828044"/>
                <a:gd name="connsiteY7" fmla="*/ 3315956 h 4853354"/>
                <a:gd name="connsiteX8" fmla="*/ 4381082 w 5828044"/>
                <a:gd name="connsiteY8" fmla="*/ 3547068 h 4853354"/>
                <a:gd name="connsiteX9" fmla="*/ 4381081 w 5828044"/>
                <a:gd name="connsiteY9" fmla="*/ 4843306 h 4853354"/>
                <a:gd name="connsiteX10" fmla="*/ 0 w 5828044"/>
                <a:gd name="connsiteY10" fmla="*/ 4853354 h 4853354"/>
                <a:gd name="connsiteX0" fmla="*/ 0 w 5828044"/>
                <a:gd name="connsiteY0" fmla="*/ 4853354 h 4853354"/>
                <a:gd name="connsiteX1" fmla="*/ 0 w 5828044"/>
                <a:gd name="connsiteY1" fmla="*/ 3526971 h 4853354"/>
                <a:gd name="connsiteX2" fmla="*/ 864158 w 5828044"/>
                <a:gd name="connsiteY2" fmla="*/ 3386294 h 4853354"/>
                <a:gd name="connsiteX3" fmla="*/ 1145512 w 5828044"/>
                <a:gd name="connsiteY3" fmla="*/ 10048 h 4853354"/>
                <a:gd name="connsiteX4" fmla="*/ 5395965 w 5828044"/>
                <a:gd name="connsiteY4" fmla="*/ 0 h 4853354"/>
                <a:gd name="connsiteX5" fmla="*/ 5828044 w 5828044"/>
                <a:gd name="connsiteY5" fmla="*/ 803868 h 4853354"/>
                <a:gd name="connsiteX6" fmla="*/ 5004079 w 5828044"/>
                <a:gd name="connsiteY6" fmla="*/ 1296237 h 4853354"/>
                <a:gd name="connsiteX7" fmla="*/ 4883499 w 5828044"/>
                <a:gd name="connsiteY7" fmla="*/ 3315956 h 4853354"/>
                <a:gd name="connsiteX8" fmla="*/ 4381082 w 5828044"/>
                <a:gd name="connsiteY8" fmla="*/ 3547068 h 4853354"/>
                <a:gd name="connsiteX9" fmla="*/ 4381081 w 5828044"/>
                <a:gd name="connsiteY9" fmla="*/ 4843306 h 4853354"/>
                <a:gd name="connsiteX10" fmla="*/ 0 w 5828044"/>
                <a:gd name="connsiteY10" fmla="*/ 4853354 h 4853354"/>
                <a:gd name="connsiteX0" fmla="*/ 0 w 5395965"/>
                <a:gd name="connsiteY0" fmla="*/ 4863402 h 4863402"/>
                <a:gd name="connsiteX1" fmla="*/ 0 w 5395965"/>
                <a:gd name="connsiteY1" fmla="*/ 3537019 h 4863402"/>
                <a:gd name="connsiteX2" fmla="*/ 864158 w 5395965"/>
                <a:gd name="connsiteY2" fmla="*/ 3396342 h 4863402"/>
                <a:gd name="connsiteX3" fmla="*/ 1145512 w 5395965"/>
                <a:gd name="connsiteY3" fmla="*/ 20096 h 4863402"/>
                <a:gd name="connsiteX4" fmla="*/ 5395965 w 5395965"/>
                <a:gd name="connsiteY4" fmla="*/ 10048 h 4863402"/>
                <a:gd name="connsiteX5" fmla="*/ 5355771 w 5395965"/>
                <a:gd name="connsiteY5" fmla="*/ 0 h 4863402"/>
                <a:gd name="connsiteX6" fmla="*/ 5004079 w 5395965"/>
                <a:gd name="connsiteY6" fmla="*/ 1306285 h 4863402"/>
                <a:gd name="connsiteX7" fmla="*/ 4883499 w 5395965"/>
                <a:gd name="connsiteY7" fmla="*/ 3326004 h 4863402"/>
                <a:gd name="connsiteX8" fmla="*/ 4381082 w 5395965"/>
                <a:gd name="connsiteY8" fmla="*/ 3557116 h 4863402"/>
                <a:gd name="connsiteX9" fmla="*/ 4381081 w 5395965"/>
                <a:gd name="connsiteY9" fmla="*/ 4853354 h 4863402"/>
                <a:gd name="connsiteX10" fmla="*/ 0 w 5395965"/>
                <a:gd name="connsiteY10" fmla="*/ 4863402 h 4863402"/>
                <a:gd name="connsiteX0" fmla="*/ 0 w 5395965"/>
                <a:gd name="connsiteY0" fmla="*/ 4873450 h 4873450"/>
                <a:gd name="connsiteX1" fmla="*/ 0 w 5395965"/>
                <a:gd name="connsiteY1" fmla="*/ 3547067 h 4873450"/>
                <a:gd name="connsiteX2" fmla="*/ 864158 w 5395965"/>
                <a:gd name="connsiteY2" fmla="*/ 3406390 h 4873450"/>
                <a:gd name="connsiteX3" fmla="*/ 1145512 w 5395965"/>
                <a:gd name="connsiteY3" fmla="*/ 30144 h 4873450"/>
                <a:gd name="connsiteX4" fmla="*/ 5395965 w 5395965"/>
                <a:gd name="connsiteY4" fmla="*/ 20096 h 4873450"/>
                <a:gd name="connsiteX5" fmla="*/ 5144755 w 5395965"/>
                <a:gd name="connsiteY5" fmla="*/ 0 h 4873450"/>
                <a:gd name="connsiteX6" fmla="*/ 5004079 w 5395965"/>
                <a:gd name="connsiteY6" fmla="*/ 1316333 h 4873450"/>
                <a:gd name="connsiteX7" fmla="*/ 4883499 w 5395965"/>
                <a:gd name="connsiteY7" fmla="*/ 3336052 h 4873450"/>
                <a:gd name="connsiteX8" fmla="*/ 4381082 w 5395965"/>
                <a:gd name="connsiteY8" fmla="*/ 3567164 h 4873450"/>
                <a:gd name="connsiteX9" fmla="*/ 4381081 w 5395965"/>
                <a:gd name="connsiteY9" fmla="*/ 4863402 h 4873450"/>
                <a:gd name="connsiteX10" fmla="*/ 0 w 5395965"/>
                <a:gd name="connsiteY10" fmla="*/ 4873450 h 4873450"/>
                <a:gd name="connsiteX0" fmla="*/ 0 w 5144757"/>
                <a:gd name="connsiteY0" fmla="*/ 4873450 h 4873450"/>
                <a:gd name="connsiteX1" fmla="*/ 0 w 5144757"/>
                <a:gd name="connsiteY1" fmla="*/ 3547067 h 4873450"/>
                <a:gd name="connsiteX2" fmla="*/ 864158 w 5144757"/>
                <a:gd name="connsiteY2" fmla="*/ 3406390 h 4873450"/>
                <a:gd name="connsiteX3" fmla="*/ 1145512 w 5144757"/>
                <a:gd name="connsiteY3" fmla="*/ 30144 h 4873450"/>
                <a:gd name="connsiteX4" fmla="*/ 5144757 w 5144757"/>
                <a:gd name="connsiteY4" fmla="*/ 40193 h 4873450"/>
                <a:gd name="connsiteX5" fmla="*/ 5144755 w 5144757"/>
                <a:gd name="connsiteY5" fmla="*/ 0 h 4873450"/>
                <a:gd name="connsiteX6" fmla="*/ 5004079 w 5144757"/>
                <a:gd name="connsiteY6" fmla="*/ 1316333 h 4873450"/>
                <a:gd name="connsiteX7" fmla="*/ 4883499 w 5144757"/>
                <a:gd name="connsiteY7" fmla="*/ 3336052 h 4873450"/>
                <a:gd name="connsiteX8" fmla="*/ 4381082 w 5144757"/>
                <a:gd name="connsiteY8" fmla="*/ 3567164 h 4873450"/>
                <a:gd name="connsiteX9" fmla="*/ 4381081 w 5144757"/>
                <a:gd name="connsiteY9" fmla="*/ 4863402 h 4873450"/>
                <a:gd name="connsiteX10" fmla="*/ 0 w 5144757"/>
                <a:gd name="connsiteY10" fmla="*/ 4873450 h 4873450"/>
                <a:gd name="connsiteX0" fmla="*/ 0 w 5144757"/>
                <a:gd name="connsiteY0" fmla="*/ 4843306 h 4843306"/>
                <a:gd name="connsiteX1" fmla="*/ 0 w 5144757"/>
                <a:gd name="connsiteY1" fmla="*/ 3516923 h 4843306"/>
                <a:gd name="connsiteX2" fmla="*/ 864158 w 5144757"/>
                <a:gd name="connsiteY2" fmla="*/ 3376246 h 4843306"/>
                <a:gd name="connsiteX3" fmla="*/ 1145512 w 5144757"/>
                <a:gd name="connsiteY3" fmla="*/ 0 h 4843306"/>
                <a:gd name="connsiteX4" fmla="*/ 5144757 w 5144757"/>
                <a:gd name="connsiteY4" fmla="*/ 10049 h 4843306"/>
                <a:gd name="connsiteX5" fmla="*/ 5114610 w 5144757"/>
                <a:gd name="connsiteY5" fmla="*/ 281355 h 4843306"/>
                <a:gd name="connsiteX6" fmla="*/ 5004079 w 5144757"/>
                <a:gd name="connsiteY6" fmla="*/ 1286189 h 4843306"/>
                <a:gd name="connsiteX7" fmla="*/ 4883499 w 5144757"/>
                <a:gd name="connsiteY7" fmla="*/ 3305908 h 4843306"/>
                <a:gd name="connsiteX8" fmla="*/ 4381082 w 5144757"/>
                <a:gd name="connsiteY8" fmla="*/ 3537020 h 4843306"/>
                <a:gd name="connsiteX9" fmla="*/ 4381081 w 5144757"/>
                <a:gd name="connsiteY9" fmla="*/ 4833258 h 4843306"/>
                <a:gd name="connsiteX10" fmla="*/ 0 w 5144757"/>
                <a:gd name="connsiteY10" fmla="*/ 4843306 h 4843306"/>
                <a:gd name="connsiteX0" fmla="*/ 0 w 5144757"/>
                <a:gd name="connsiteY0" fmla="*/ 4843306 h 4843306"/>
                <a:gd name="connsiteX1" fmla="*/ 0 w 5144757"/>
                <a:gd name="connsiteY1" fmla="*/ 3516923 h 4843306"/>
                <a:gd name="connsiteX2" fmla="*/ 864158 w 5144757"/>
                <a:gd name="connsiteY2" fmla="*/ 3376246 h 4843306"/>
                <a:gd name="connsiteX3" fmla="*/ 1145512 w 5144757"/>
                <a:gd name="connsiteY3" fmla="*/ 0 h 4843306"/>
                <a:gd name="connsiteX4" fmla="*/ 5144757 w 5144757"/>
                <a:gd name="connsiteY4" fmla="*/ 10049 h 4843306"/>
                <a:gd name="connsiteX5" fmla="*/ 4873449 w 5144757"/>
                <a:gd name="connsiteY5" fmla="*/ 1 h 4843306"/>
                <a:gd name="connsiteX6" fmla="*/ 5004079 w 5144757"/>
                <a:gd name="connsiteY6" fmla="*/ 1286189 h 4843306"/>
                <a:gd name="connsiteX7" fmla="*/ 4883499 w 5144757"/>
                <a:gd name="connsiteY7" fmla="*/ 3305908 h 4843306"/>
                <a:gd name="connsiteX8" fmla="*/ 4381082 w 5144757"/>
                <a:gd name="connsiteY8" fmla="*/ 3537020 h 4843306"/>
                <a:gd name="connsiteX9" fmla="*/ 4381081 w 5144757"/>
                <a:gd name="connsiteY9" fmla="*/ 4833258 h 4843306"/>
                <a:gd name="connsiteX10" fmla="*/ 0 w 5144757"/>
                <a:gd name="connsiteY10" fmla="*/ 4843306 h 4843306"/>
                <a:gd name="connsiteX0" fmla="*/ 0 w 5004079"/>
                <a:gd name="connsiteY0" fmla="*/ 4843306 h 4843306"/>
                <a:gd name="connsiteX1" fmla="*/ 0 w 5004079"/>
                <a:gd name="connsiteY1" fmla="*/ 3516923 h 4843306"/>
                <a:gd name="connsiteX2" fmla="*/ 864158 w 5004079"/>
                <a:gd name="connsiteY2" fmla="*/ 3376246 h 4843306"/>
                <a:gd name="connsiteX3" fmla="*/ 1145512 w 5004079"/>
                <a:gd name="connsiteY3" fmla="*/ 0 h 4843306"/>
                <a:gd name="connsiteX4" fmla="*/ 4823209 w 5004079"/>
                <a:gd name="connsiteY4" fmla="*/ 20097 h 4843306"/>
                <a:gd name="connsiteX5" fmla="*/ 4873449 w 5004079"/>
                <a:gd name="connsiteY5" fmla="*/ 1 h 4843306"/>
                <a:gd name="connsiteX6" fmla="*/ 5004079 w 5004079"/>
                <a:gd name="connsiteY6" fmla="*/ 1286189 h 4843306"/>
                <a:gd name="connsiteX7" fmla="*/ 4883499 w 5004079"/>
                <a:gd name="connsiteY7" fmla="*/ 3305908 h 4843306"/>
                <a:gd name="connsiteX8" fmla="*/ 4381082 w 5004079"/>
                <a:gd name="connsiteY8" fmla="*/ 3537020 h 4843306"/>
                <a:gd name="connsiteX9" fmla="*/ 4381081 w 5004079"/>
                <a:gd name="connsiteY9" fmla="*/ 4833258 h 4843306"/>
                <a:gd name="connsiteX10" fmla="*/ 0 w 5004079"/>
                <a:gd name="connsiteY10" fmla="*/ 4843306 h 4843306"/>
                <a:gd name="connsiteX0" fmla="*/ 0 w 5004079"/>
                <a:gd name="connsiteY0" fmla="*/ 4843305 h 4843305"/>
                <a:gd name="connsiteX1" fmla="*/ 0 w 5004079"/>
                <a:gd name="connsiteY1" fmla="*/ 3516922 h 4843305"/>
                <a:gd name="connsiteX2" fmla="*/ 864158 w 5004079"/>
                <a:gd name="connsiteY2" fmla="*/ 3376245 h 4843305"/>
                <a:gd name="connsiteX3" fmla="*/ 1145512 w 5004079"/>
                <a:gd name="connsiteY3" fmla="*/ 271305 h 4843305"/>
                <a:gd name="connsiteX4" fmla="*/ 4823209 w 5004079"/>
                <a:gd name="connsiteY4" fmla="*/ 20096 h 4843305"/>
                <a:gd name="connsiteX5" fmla="*/ 4873449 w 5004079"/>
                <a:gd name="connsiteY5" fmla="*/ 0 h 4843305"/>
                <a:gd name="connsiteX6" fmla="*/ 5004079 w 5004079"/>
                <a:gd name="connsiteY6" fmla="*/ 1286188 h 4843305"/>
                <a:gd name="connsiteX7" fmla="*/ 4883499 w 5004079"/>
                <a:gd name="connsiteY7" fmla="*/ 3305907 h 4843305"/>
                <a:gd name="connsiteX8" fmla="*/ 4381082 w 5004079"/>
                <a:gd name="connsiteY8" fmla="*/ 3537019 h 4843305"/>
                <a:gd name="connsiteX9" fmla="*/ 4381081 w 5004079"/>
                <a:gd name="connsiteY9" fmla="*/ 4833257 h 4843305"/>
                <a:gd name="connsiteX10" fmla="*/ 0 w 5004079"/>
                <a:gd name="connsiteY10" fmla="*/ 4843305 h 4843305"/>
                <a:gd name="connsiteX0" fmla="*/ 0 w 5004079"/>
                <a:gd name="connsiteY0" fmla="*/ 4843305 h 4843305"/>
                <a:gd name="connsiteX1" fmla="*/ 0 w 5004079"/>
                <a:gd name="connsiteY1" fmla="*/ 3516922 h 4843305"/>
                <a:gd name="connsiteX2" fmla="*/ 864158 w 5004079"/>
                <a:gd name="connsiteY2" fmla="*/ 3376245 h 4843305"/>
                <a:gd name="connsiteX3" fmla="*/ 1145512 w 5004079"/>
                <a:gd name="connsiteY3" fmla="*/ 271305 h 4843305"/>
                <a:gd name="connsiteX4" fmla="*/ 4903596 w 5004079"/>
                <a:gd name="connsiteY4" fmla="*/ 241159 h 4843305"/>
                <a:gd name="connsiteX5" fmla="*/ 4873449 w 5004079"/>
                <a:gd name="connsiteY5" fmla="*/ 0 h 4843305"/>
                <a:gd name="connsiteX6" fmla="*/ 5004079 w 5004079"/>
                <a:gd name="connsiteY6" fmla="*/ 1286188 h 4843305"/>
                <a:gd name="connsiteX7" fmla="*/ 4883499 w 5004079"/>
                <a:gd name="connsiteY7" fmla="*/ 3305907 h 4843305"/>
                <a:gd name="connsiteX8" fmla="*/ 4381082 w 5004079"/>
                <a:gd name="connsiteY8" fmla="*/ 3537019 h 4843305"/>
                <a:gd name="connsiteX9" fmla="*/ 4381081 w 5004079"/>
                <a:gd name="connsiteY9" fmla="*/ 4833257 h 4843305"/>
                <a:gd name="connsiteX10" fmla="*/ 0 w 5004079"/>
                <a:gd name="connsiteY10" fmla="*/ 4843305 h 4843305"/>
                <a:gd name="connsiteX0" fmla="*/ 0 w 5004079"/>
                <a:gd name="connsiteY0" fmla="*/ 4612193 h 4612193"/>
                <a:gd name="connsiteX1" fmla="*/ 0 w 5004079"/>
                <a:gd name="connsiteY1" fmla="*/ 3285810 h 4612193"/>
                <a:gd name="connsiteX2" fmla="*/ 864158 w 5004079"/>
                <a:gd name="connsiteY2" fmla="*/ 3145133 h 4612193"/>
                <a:gd name="connsiteX3" fmla="*/ 1145512 w 5004079"/>
                <a:gd name="connsiteY3" fmla="*/ 40193 h 4612193"/>
                <a:gd name="connsiteX4" fmla="*/ 4903596 w 5004079"/>
                <a:gd name="connsiteY4" fmla="*/ 10047 h 4612193"/>
                <a:gd name="connsiteX5" fmla="*/ 4843304 w 5004079"/>
                <a:gd name="connsiteY5" fmla="*/ 0 h 4612193"/>
                <a:gd name="connsiteX6" fmla="*/ 5004079 w 5004079"/>
                <a:gd name="connsiteY6" fmla="*/ 1055076 h 4612193"/>
                <a:gd name="connsiteX7" fmla="*/ 4883499 w 5004079"/>
                <a:gd name="connsiteY7" fmla="*/ 3074795 h 4612193"/>
                <a:gd name="connsiteX8" fmla="*/ 4381082 w 5004079"/>
                <a:gd name="connsiteY8" fmla="*/ 3305907 h 4612193"/>
                <a:gd name="connsiteX9" fmla="*/ 4381081 w 5004079"/>
                <a:gd name="connsiteY9" fmla="*/ 4602145 h 4612193"/>
                <a:gd name="connsiteX10" fmla="*/ 0 w 5004079"/>
                <a:gd name="connsiteY10" fmla="*/ 4612193 h 4612193"/>
                <a:gd name="connsiteX0" fmla="*/ 0 w 5004079"/>
                <a:gd name="connsiteY0" fmla="*/ 4612193 h 4612193"/>
                <a:gd name="connsiteX1" fmla="*/ 0 w 5004079"/>
                <a:gd name="connsiteY1" fmla="*/ 3285810 h 4612193"/>
                <a:gd name="connsiteX2" fmla="*/ 864158 w 5004079"/>
                <a:gd name="connsiteY2" fmla="*/ 3145133 h 4612193"/>
                <a:gd name="connsiteX3" fmla="*/ 1145512 w 5004079"/>
                <a:gd name="connsiteY3" fmla="*/ 40193 h 4612193"/>
                <a:gd name="connsiteX4" fmla="*/ 4823209 w 5004079"/>
                <a:gd name="connsiteY4" fmla="*/ 10047 h 4612193"/>
                <a:gd name="connsiteX5" fmla="*/ 4843304 w 5004079"/>
                <a:gd name="connsiteY5" fmla="*/ 0 h 4612193"/>
                <a:gd name="connsiteX6" fmla="*/ 5004079 w 5004079"/>
                <a:gd name="connsiteY6" fmla="*/ 1055076 h 4612193"/>
                <a:gd name="connsiteX7" fmla="*/ 4883499 w 5004079"/>
                <a:gd name="connsiteY7" fmla="*/ 3074795 h 4612193"/>
                <a:gd name="connsiteX8" fmla="*/ 4381082 w 5004079"/>
                <a:gd name="connsiteY8" fmla="*/ 3305907 h 4612193"/>
                <a:gd name="connsiteX9" fmla="*/ 4381081 w 5004079"/>
                <a:gd name="connsiteY9" fmla="*/ 4602145 h 4612193"/>
                <a:gd name="connsiteX10" fmla="*/ 0 w 5004079"/>
                <a:gd name="connsiteY10" fmla="*/ 4612193 h 4612193"/>
                <a:gd name="connsiteX0" fmla="*/ 0 w 5004079"/>
                <a:gd name="connsiteY0" fmla="*/ 4612193 h 4612193"/>
                <a:gd name="connsiteX1" fmla="*/ 0 w 5004079"/>
                <a:gd name="connsiteY1" fmla="*/ 3285810 h 4612193"/>
                <a:gd name="connsiteX2" fmla="*/ 864158 w 5004079"/>
                <a:gd name="connsiteY2" fmla="*/ 3145133 h 4612193"/>
                <a:gd name="connsiteX3" fmla="*/ 1145512 w 5004079"/>
                <a:gd name="connsiteY3" fmla="*/ 30144 h 4612193"/>
                <a:gd name="connsiteX4" fmla="*/ 4823209 w 5004079"/>
                <a:gd name="connsiteY4" fmla="*/ 10047 h 4612193"/>
                <a:gd name="connsiteX5" fmla="*/ 4843304 w 5004079"/>
                <a:gd name="connsiteY5" fmla="*/ 0 h 4612193"/>
                <a:gd name="connsiteX6" fmla="*/ 5004079 w 5004079"/>
                <a:gd name="connsiteY6" fmla="*/ 1055076 h 4612193"/>
                <a:gd name="connsiteX7" fmla="*/ 4883499 w 5004079"/>
                <a:gd name="connsiteY7" fmla="*/ 3074795 h 4612193"/>
                <a:gd name="connsiteX8" fmla="*/ 4381082 w 5004079"/>
                <a:gd name="connsiteY8" fmla="*/ 3305907 h 4612193"/>
                <a:gd name="connsiteX9" fmla="*/ 4381081 w 5004079"/>
                <a:gd name="connsiteY9" fmla="*/ 4602145 h 4612193"/>
                <a:gd name="connsiteX10" fmla="*/ 0 w 5004079"/>
                <a:gd name="connsiteY10" fmla="*/ 4612193 h 4612193"/>
                <a:gd name="connsiteX0" fmla="*/ 0 w 5004079"/>
                <a:gd name="connsiteY0" fmla="*/ 4612193 h 4612193"/>
                <a:gd name="connsiteX1" fmla="*/ 0 w 5004079"/>
                <a:gd name="connsiteY1" fmla="*/ 3285810 h 4612193"/>
                <a:gd name="connsiteX2" fmla="*/ 864158 w 5004079"/>
                <a:gd name="connsiteY2" fmla="*/ 3145133 h 4612193"/>
                <a:gd name="connsiteX3" fmla="*/ 1155561 w 5004079"/>
                <a:gd name="connsiteY3" fmla="*/ 20096 h 4612193"/>
                <a:gd name="connsiteX4" fmla="*/ 4823209 w 5004079"/>
                <a:gd name="connsiteY4" fmla="*/ 10047 h 4612193"/>
                <a:gd name="connsiteX5" fmla="*/ 4843304 w 5004079"/>
                <a:gd name="connsiteY5" fmla="*/ 0 h 4612193"/>
                <a:gd name="connsiteX6" fmla="*/ 5004079 w 5004079"/>
                <a:gd name="connsiteY6" fmla="*/ 1055076 h 4612193"/>
                <a:gd name="connsiteX7" fmla="*/ 4883499 w 5004079"/>
                <a:gd name="connsiteY7" fmla="*/ 3074795 h 4612193"/>
                <a:gd name="connsiteX8" fmla="*/ 4381082 w 5004079"/>
                <a:gd name="connsiteY8" fmla="*/ 3305907 h 4612193"/>
                <a:gd name="connsiteX9" fmla="*/ 4381081 w 5004079"/>
                <a:gd name="connsiteY9" fmla="*/ 4602145 h 4612193"/>
                <a:gd name="connsiteX10" fmla="*/ 0 w 5004079"/>
                <a:gd name="connsiteY10" fmla="*/ 4612193 h 4612193"/>
                <a:gd name="connsiteX0" fmla="*/ 0 w 5004079"/>
                <a:gd name="connsiteY0" fmla="*/ 4612193 h 4612193"/>
                <a:gd name="connsiteX1" fmla="*/ 0 w 5004079"/>
                <a:gd name="connsiteY1" fmla="*/ 3285810 h 4612193"/>
                <a:gd name="connsiteX2" fmla="*/ 864158 w 5004079"/>
                <a:gd name="connsiteY2" fmla="*/ 3145133 h 4612193"/>
                <a:gd name="connsiteX3" fmla="*/ 1155561 w 5004079"/>
                <a:gd name="connsiteY3" fmla="*/ 20096 h 4612193"/>
                <a:gd name="connsiteX4" fmla="*/ 4823209 w 5004079"/>
                <a:gd name="connsiteY4" fmla="*/ 10047 h 4612193"/>
                <a:gd name="connsiteX5" fmla="*/ 4843304 w 5004079"/>
                <a:gd name="connsiteY5" fmla="*/ 0 h 4612193"/>
                <a:gd name="connsiteX6" fmla="*/ 5004079 w 5004079"/>
                <a:gd name="connsiteY6" fmla="*/ 1055076 h 4612193"/>
                <a:gd name="connsiteX7" fmla="*/ 4883499 w 5004079"/>
                <a:gd name="connsiteY7" fmla="*/ 3074795 h 4612193"/>
                <a:gd name="connsiteX8" fmla="*/ 4381082 w 5004079"/>
                <a:gd name="connsiteY8" fmla="*/ 3305907 h 4612193"/>
                <a:gd name="connsiteX9" fmla="*/ 4411226 w 5004079"/>
                <a:gd name="connsiteY9" fmla="*/ 4240404 h 4612193"/>
                <a:gd name="connsiteX10" fmla="*/ 0 w 5004079"/>
                <a:gd name="connsiteY10" fmla="*/ 4612193 h 4612193"/>
                <a:gd name="connsiteX0" fmla="*/ 0 w 5004079"/>
                <a:gd name="connsiteY0" fmla="*/ 4612193 h 4612193"/>
                <a:gd name="connsiteX1" fmla="*/ 0 w 5004079"/>
                <a:gd name="connsiteY1" fmla="*/ 3285810 h 4612193"/>
                <a:gd name="connsiteX2" fmla="*/ 864158 w 5004079"/>
                <a:gd name="connsiteY2" fmla="*/ 3145133 h 4612193"/>
                <a:gd name="connsiteX3" fmla="*/ 1155561 w 5004079"/>
                <a:gd name="connsiteY3" fmla="*/ 20096 h 4612193"/>
                <a:gd name="connsiteX4" fmla="*/ 4823209 w 5004079"/>
                <a:gd name="connsiteY4" fmla="*/ 10047 h 4612193"/>
                <a:gd name="connsiteX5" fmla="*/ 4843304 w 5004079"/>
                <a:gd name="connsiteY5" fmla="*/ 0 h 4612193"/>
                <a:gd name="connsiteX6" fmla="*/ 5004079 w 5004079"/>
                <a:gd name="connsiteY6" fmla="*/ 1055076 h 4612193"/>
                <a:gd name="connsiteX7" fmla="*/ 4883499 w 5004079"/>
                <a:gd name="connsiteY7" fmla="*/ 3074795 h 4612193"/>
                <a:gd name="connsiteX8" fmla="*/ 4381082 w 5004079"/>
                <a:gd name="connsiteY8" fmla="*/ 3305907 h 4612193"/>
                <a:gd name="connsiteX9" fmla="*/ 4411226 w 5004079"/>
                <a:gd name="connsiteY9" fmla="*/ 4240404 h 4612193"/>
                <a:gd name="connsiteX10" fmla="*/ 0 w 5004079"/>
                <a:gd name="connsiteY10" fmla="*/ 4612193 h 4612193"/>
                <a:gd name="connsiteX0" fmla="*/ 0 w 5004079"/>
                <a:gd name="connsiteY0" fmla="*/ 4612193 h 4612193"/>
                <a:gd name="connsiteX1" fmla="*/ 0 w 5004079"/>
                <a:gd name="connsiteY1" fmla="*/ 3285810 h 4612193"/>
                <a:gd name="connsiteX2" fmla="*/ 864158 w 5004079"/>
                <a:gd name="connsiteY2" fmla="*/ 3145133 h 4612193"/>
                <a:gd name="connsiteX3" fmla="*/ 1155561 w 5004079"/>
                <a:gd name="connsiteY3" fmla="*/ 20096 h 4612193"/>
                <a:gd name="connsiteX4" fmla="*/ 4823209 w 5004079"/>
                <a:gd name="connsiteY4" fmla="*/ 10047 h 4612193"/>
                <a:gd name="connsiteX5" fmla="*/ 4843304 w 5004079"/>
                <a:gd name="connsiteY5" fmla="*/ 0 h 4612193"/>
                <a:gd name="connsiteX6" fmla="*/ 5004079 w 5004079"/>
                <a:gd name="connsiteY6" fmla="*/ 1055076 h 4612193"/>
                <a:gd name="connsiteX7" fmla="*/ 4883499 w 5004079"/>
                <a:gd name="connsiteY7" fmla="*/ 3074795 h 4612193"/>
                <a:gd name="connsiteX8" fmla="*/ 4381082 w 5004079"/>
                <a:gd name="connsiteY8" fmla="*/ 3305907 h 4612193"/>
                <a:gd name="connsiteX9" fmla="*/ 4411226 w 5004079"/>
                <a:gd name="connsiteY9" fmla="*/ 4240404 h 4612193"/>
                <a:gd name="connsiteX10" fmla="*/ 0 w 5004079"/>
                <a:gd name="connsiteY10" fmla="*/ 4612193 h 4612193"/>
                <a:gd name="connsiteX0" fmla="*/ 0 w 5004079"/>
                <a:gd name="connsiteY0" fmla="*/ 4290646 h 4290646"/>
                <a:gd name="connsiteX1" fmla="*/ 0 w 5004079"/>
                <a:gd name="connsiteY1" fmla="*/ 3285810 h 4290646"/>
                <a:gd name="connsiteX2" fmla="*/ 864158 w 5004079"/>
                <a:gd name="connsiteY2" fmla="*/ 3145133 h 4290646"/>
                <a:gd name="connsiteX3" fmla="*/ 1155561 w 5004079"/>
                <a:gd name="connsiteY3" fmla="*/ 20096 h 4290646"/>
                <a:gd name="connsiteX4" fmla="*/ 4823209 w 5004079"/>
                <a:gd name="connsiteY4" fmla="*/ 10047 h 4290646"/>
                <a:gd name="connsiteX5" fmla="*/ 4843304 w 5004079"/>
                <a:gd name="connsiteY5" fmla="*/ 0 h 4290646"/>
                <a:gd name="connsiteX6" fmla="*/ 5004079 w 5004079"/>
                <a:gd name="connsiteY6" fmla="*/ 1055076 h 4290646"/>
                <a:gd name="connsiteX7" fmla="*/ 4883499 w 5004079"/>
                <a:gd name="connsiteY7" fmla="*/ 3074795 h 4290646"/>
                <a:gd name="connsiteX8" fmla="*/ 4381082 w 5004079"/>
                <a:gd name="connsiteY8" fmla="*/ 3305907 h 4290646"/>
                <a:gd name="connsiteX9" fmla="*/ 4411226 w 5004079"/>
                <a:gd name="connsiteY9" fmla="*/ 4240404 h 4290646"/>
                <a:gd name="connsiteX10" fmla="*/ 0 w 5004079"/>
                <a:gd name="connsiteY10" fmla="*/ 4290646 h 4290646"/>
                <a:gd name="connsiteX0" fmla="*/ 0 w 5004079"/>
                <a:gd name="connsiteY0" fmla="*/ 4290646 h 4290646"/>
                <a:gd name="connsiteX1" fmla="*/ 200967 w 5004079"/>
                <a:gd name="connsiteY1" fmla="*/ 3255665 h 4290646"/>
                <a:gd name="connsiteX2" fmla="*/ 864158 w 5004079"/>
                <a:gd name="connsiteY2" fmla="*/ 3145133 h 4290646"/>
                <a:gd name="connsiteX3" fmla="*/ 1155561 w 5004079"/>
                <a:gd name="connsiteY3" fmla="*/ 20096 h 4290646"/>
                <a:gd name="connsiteX4" fmla="*/ 4823209 w 5004079"/>
                <a:gd name="connsiteY4" fmla="*/ 10047 h 4290646"/>
                <a:gd name="connsiteX5" fmla="*/ 4843304 w 5004079"/>
                <a:gd name="connsiteY5" fmla="*/ 0 h 4290646"/>
                <a:gd name="connsiteX6" fmla="*/ 5004079 w 5004079"/>
                <a:gd name="connsiteY6" fmla="*/ 1055076 h 4290646"/>
                <a:gd name="connsiteX7" fmla="*/ 4883499 w 5004079"/>
                <a:gd name="connsiteY7" fmla="*/ 3074795 h 4290646"/>
                <a:gd name="connsiteX8" fmla="*/ 4381082 w 5004079"/>
                <a:gd name="connsiteY8" fmla="*/ 3305907 h 4290646"/>
                <a:gd name="connsiteX9" fmla="*/ 4411226 w 5004079"/>
                <a:gd name="connsiteY9" fmla="*/ 4240404 h 4290646"/>
                <a:gd name="connsiteX10" fmla="*/ 0 w 5004079"/>
                <a:gd name="connsiteY10" fmla="*/ 4290646 h 4290646"/>
                <a:gd name="connsiteX0" fmla="*/ 20096 w 4803112"/>
                <a:gd name="connsiteY0" fmla="*/ 4310742 h 4310742"/>
                <a:gd name="connsiteX1" fmla="*/ 0 w 4803112"/>
                <a:gd name="connsiteY1" fmla="*/ 3255665 h 4310742"/>
                <a:gd name="connsiteX2" fmla="*/ 663191 w 4803112"/>
                <a:gd name="connsiteY2" fmla="*/ 3145133 h 4310742"/>
                <a:gd name="connsiteX3" fmla="*/ 954594 w 4803112"/>
                <a:gd name="connsiteY3" fmla="*/ 20096 h 4310742"/>
                <a:gd name="connsiteX4" fmla="*/ 4622242 w 4803112"/>
                <a:gd name="connsiteY4" fmla="*/ 10047 h 4310742"/>
                <a:gd name="connsiteX5" fmla="*/ 4642337 w 4803112"/>
                <a:gd name="connsiteY5" fmla="*/ 0 h 4310742"/>
                <a:gd name="connsiteX6" fmla="*/ 4803112 w 4803112"/>
                <a:gd name="connsiteY6" fmla="*/ 1055076 h 4310742"/>
                <a:gd name="connsiteX7" fmla="*/ 4682532 w 4803112"/>
                <a:gd name="connsiteY7" fmla="*/ 3074795 h 4310742"/>
                <a:gd name="connsiteX8" fmla="*/ 4180115 w 4803112"/>
                <a:gd name="connsiteY8" fmla="*/ 3305907 h 4310742"/>
                <a:gd name="connsiteX9" fmla="*/ 4210259 w 4803112"/>
                <a:gd name="connsiteY9" fmla="*/ 4240404 h 4310742"/>
                <a:gd name="connsiteX10" fmla="*/ 20096 w 4803112"/>
                <a:gd name="connsiteY10" fmla="*/ 4310742 h 4310742"/>
                <a:gd name="connsiteX0" fmla="*/ 0 w 4803112"/>
                <a:gd name="connsiteY0" fmla="*/ 4280597 h 4280597"/>
                <a:gd name="connsiteX1" fmla="*/ 0 w 4803112"/>
                <a:gd name="connsiteY1" fmla="*/ 3255665 h 4280597"/>
                <a:gd name="connsiteX2" fmla="*/ 663191 w 4803112"/>
                <a:gd name="connsiteY2" fmla="*/ 3145133 h 4280597"/>
                <a:gd name="connsiteX3" fmla="*/ 954594 w 4803112"/>
                <a:gd name="connsiteY3" fmla="*/ 20096 h 4280597"/>
                <a:gd name="connsiteX4" fmla="*/ 4622242 w 4803112"/>
                <a:gd name="connsiteY4" fmla="*/ 10047 h 4280597"/>
                <a:gd name="connsiteX5" fmla="*/ 4642337 w 4803112"/>
                <a:gd name="connsiteY5" fmla="*/ 0 h 4280597"/>
                <a:gd name="connsiteX6" fmla="*/ 4803112 w 4803112"/>
                <a:gd name="connsiteY6" fmla="*/ 1055076 h 4280597"/>
                <a:gd name="connsiteX7" fmla="*/ 4682532 w 4803112"/>
                <a:gd name="connsiteY7" fmla="*/ 3074795 h 4280597"/>
                <a:gd name="connsiteX8" fmla="*/ 4180115 w 4803112"/>
                <a:gd name="connsiteY8" fmla="*/ 3305907 h 4280597"/>
                <a:gd name="connsiteX9" fmla="*/ 4210259 w 4803112"/>
                <a:gd name="connsiteY9" fmla="*/ 4240404 h 4280597"/>
                <a:gd name="connsiteX10" fmla="*/ 0 w 4803112"/>
                <a:gd name="connsiteY10" fmla="*/ 4280597 h 4280597"/>
                <a:gd name="connsiteX0" fmla="*/ 0 w 4803112"/>
                <a:gd name="connsiteY0" fmla="*/ 4280597 h 4290645"/>
                <a:gd name="connsiteX1" fmla="*/ 0 w 4803112"/>
                <a:gd name="connsiteY1" fmla="*/ 3255665 h 4290645"/>
                <a:gd name="connsiteX2" fmla="*/ 663191 w 4803112"/>
                <a:gd name="connsiteY2" fmla="*/ 3145133 h 4290645"/>
                <a:gd name="connsiteX3" fmla="*/ 954594 w 4803112"/>
                <a:gd name="connsiteY3" fmla="*/ 20096 h 4290645"/>
                <a:gd name="connsiteX4" fmla="*/ 4622242 w 4803112"/>
                <a:gd name="connsiteY4" fmla="*/ 10047 h 4290645"/>
                <a:gd name="connsiteX5" fmla="*/ 4642337 w 4803112"/>
                <a:gd name="connsiteY5" fmla="*/ 0 h 4290645"/>
                <a:gd name="connsiteX6" fmla="*/ 4803112 w 4803112"/>
                <a:gd name="connsiteY6" fmla="*/ 1055076 h 4290645"/>
                <a:gd name="connsiteX7" fmla="*/ 4682532 w 4803112"/>
                <a:gd name="connsiteY7" fmla="*/ 3074795 h 4290645"/>
                <a:gd name="connsiteX8" fmla="*/ 4180115 w 4803112"/>
                <a:gd name="connsiteY8" fmla="*/ 3305907 h 4290645"/>
                <a:gd name="connsiteX9" fmla="*/ 4210259 w 4803112"/>
                <a:gd name="connsiteY9" fmla="*/ 4290645 h 4290645"/>
                <a:gd name="connsiteX10" fmla="*/ 0 w 4803112"/>
                <a:gd name="connsiteY10" fmla="*/ 4280597 h 4290645"/>
                <a:gd name="connsiteX0" fmla="*/ 0 w 4803112"/>
                <a:gd name="connsiteY0" fmla="*/ 4280597 h 4280597"/>
                <a:gd name="connsiteX1" fmla="*/ 0 w 4803112"/>
                <a:gd name="connsiteY1" fmla="*/ 3255665 h 4280597"/>
                <a:gd name="connsiteX2" fmla="*/ 663191 w 4803112"/>
                <a:gd name="connsiteY2" fmla="*/ 3145133 h 4280597"/>
                <a:gd name="connsiteX3" fmla="*/ 954594 w 4803112"/>
                <a:gd name="connsiteY3" fmla="*/ 20096 h 4280597"/>
                <a:gd name="connsiteX4" fmla="*/ 4622242 w 4803112"/>
                <a:gd name="connsiteY4" fmla="*/ 10047 h 4280597"/>
                <a:gd name="connsiteX5" fmla="*/ 4642337 w 4803112"/>
                <a:gd name="connsiteY5" fmla="*/ 0 h 4280597"/>
                <a:gd name="connsiteX6" fmla="*/ 4803112 w 4803112"/>
                <a:gd name="connsiteY6" fmla="*/ 1055076 h 4280597"/>
                <a:gd name="connsiteX7" fmla="*/ 4682532 w 4803112"/>
                <a:gd name="connsiteY7" fmla="*/ 3074795 h 4280597"/>
                <a:gd name="connsiteX8" fmla="*/ 4180115 w 4803112"/>
                <a:gd name="connsiteY8" fmla="*/ 3305907 h 4280597"/>
                <a:gd name="connsiteX9" fmla="*/ 4200211 w 4803112"/>
                <a:gd name="connsiteY9" fmla="*/ 4270548 h 4280597"/>
                <a:gd name="connsiteX10" fmla="*/ 0 w 4803112"/>
                <a:gd name="connsiteY10" fmla="*/ 4280597 h 4280597"/>
                <a:gd name="connsiteX0" fmla="*/ 0 w 4803112"/>
                <a:gd name="connsiteY0" fmla="*/ 4280597 h 4300693"/>
                <a:gd name="connsiteX1" fmla="*/ 0 w 4803112"/>
                <a:gd name="connsiteY1" fmla="*/ 3255665 h 4300693"/>
                <a:gd name="connsiteX2" fmla="*/ 663191 w 4803112"/>
                <a:gd name="connsiteY2" fmla="*/ 3145133 h 4300693"/>
                <a:gd name="connsiteX3" fmla="*/ 954594 w 4803112"/>
                <a:gd name="connsiteY3" fmla="*/ 20096 h 4300693"/>
                <a:gd name="connsiteX4" fmla="*/ 4622242 w 4803112"/>
                <a:gd name="connsiteY4" fmla="*/ 10047 h 4300693"/>
                <a:gd name="connsiteX5" fmla="*/ 4642337 w 4803112"/>
                <a:gd name="connsiteY5" fmla="*/ 0 h 4300693"/>
                <a:gd name="connsiteX6" fmla="*/ 4803112 w 4803112"/>
                <a:gd name="connsiteY6" fmla="*/ 1055076 h 4300693"/>
                <a:gd name="connsiteX7" fmla="*/ 4682532 w 4803112"/>
                <a:gd name="connsiteY7" fmla="*/ 3074795 h 4300693"/>
                <a:gd name="connsiteX8" fmla="*/ 4180115 w 4803112"/>
                <a:gd name="connsiteY8" fmla="*/ 3305907 h 4300693"/>
                <a:gd name="connsiteX9" fmla="*/ 4190162 w 4803112"/>
                <a:gd name="connsiteY9" fmla="*/ 4300693 h 4300693"/>
                <a:gd name="connsiteX10" fmla="*/ 0 w 4803112"/>
                <a:gd name="connsiteY10" fmla="*/ 4280597 h 4300693"/>
                <a:gd name="connsiteX0" fmla="*/ 0 w 4803112"/>
                <a:gd name="connsiteY0" fmla="*/ 4280597 h 4280597"/>
                <a:gd name="connsiteX1" fmla="*/ 0 w 4803112"/>
                <a:gd name="connsiteY1" fmla="*/ 3255665 h 4280597"/>
                <a:gd name="connsiteX2" fmla="*/ 663191 w 4803112"/>
                <a:gd name="connsiteY2" fmla="*/ 3145133 h 4280597"/>
                <a:gd name="connsiteX3" fmla="*/ 954594 w 4803112"/>
                <a:gd name="connsiteY3" fmla="*/ 20096 h 4280597"/>
                <a:gd name="connsiteX4" fmla="*/ 4622242 w 4803112"/>
                <a:gd name="connsiteY4" fmla="*/ 10047 h 4280597"/>
                <a:gd name="connsiteX5" fmla="*/ 4642337 w 4803112"/>
                <a:gd name="connsiteY5" fmla="*/ 0 h 4280597"/>
                <a:gd name="connsiteX6" fmla="*/ 4803112 w 4803112"/>
                <a:gd name="connsiteY6" fmla="*/ 1055076 h 4280597"/>
                <a:gd name="connsiteX7" fmla="*/ 4682532 w 4803112"/>
                <a:gd name="connsiteY7" fmla="*/ 3074795 h 4280597"/>
                <a:gd name="connsiteX8" fmla="*/ 4180115 w 4803112"/>
                <a:gd name="connsiteY8" fmla="*/ 3305907 h 4280597"/>
                <a:gd name="connsiteX9" fmla="*/ 4180114 w 4803112"/>
                <a:gd name="connsiteY9" fmla="*/ 4280597 h 4280597"/>
                <a:gd name="connsiteX10" fmla="*/ 0 w 4803112"/>
                <a:gd name="connsiteY10" fmla="*/ 4280597 h 4280597"/>
                <a:gd name="connsiteX0" fmla="*/ 0 w 4803112"/>
                <a:gd name="connsiteY0" fmla="*/ 4271361 h 4271361"/>
                <a:gd name="connsiteX1" fmla="*/ 0 w 4803112"/>
                <a:gd name="connsiteY1" fmla="*/ 3246429 h 4271361"/>
                <a:gd name="connsiteX2" fmla="*/ 663191 w 4803112"/>
                <a:gd name="connsiteY2" fmla="*/ 3135897 h 4271361"/>
                <a:gd name="connsiteX3" fmla="*/ 954594 w 4803112"/>
                <a:gd name="connsiteY3" fmla="*/ 10860 h 4271361"/>
                <a:gd name="connsiteX4" fmla="*/ 4622242 w 4803112"/>
                <a:gd name="connsiteY4" fmla="*/ 811 h 4271361"/>
                <a:gd name="connsiteX5" fmla="*/ 4662433 w 4803112"/>
                <a:gd name="connsiteY5" fmla="*/ 131441 h 4271361"/>
                <a:gd name="connsiteX6" fmla="*/ 4803112 w 4803112"/>
                <a:gd name="connsiteY6" fmla="*/ 1045840 h 4271361"/>
                <a:gd name="connsiteX7" fmla="*/ 4682532 w 4803112"/>
                <a:gd name="connsiteY7" fmla="*/ 3065559 h 4271361"/>
                <a:gd name="connsiteX8" fmla="*/ 4180115 w 4803112"/>
                <a:gd name="connsiteY8" fmla="*/ 3296671 h 4271361"/>
                <a:gd name="connsiteX9" fmla="*/ 4180114 w 4803112"/>
                <a:gd name="connsiteY9" fmla="*/ 4271361 h 4271361"/>
                <a:gd name="connsiteX10" fmla="*/ 0 w 4803112"/>
                <a:gd name="connsiteY10" fmla="*/ 4271361 h 4271361"/>
                <a:gd name="connsiteX0" fmla="*/ 0 w 4803112"/>
                <a:gd name="connsiteY0" fmla="*/ 4271237 h 4271237"/>
                <a:gd name="connsiteX1" fmla="*/ 0 w 4803112"/>
                <a:gd name="connsiteY1" fmla="*/ 3246305 h 4271237"/>
                <a:gd name="connsiteX2" fmla="*/ 663191 w 4803112"/>
                <a:gd name="connsiteY2" fmla="*/ 3135773 h 4271237"/>
                <a:gd name="connsiteX3" fmla="*/ 954594 w 4803112"/>
                <a:gd name="connsiteY3" fmla="*/ 10736 h 4271237"/>
                <a:gd name="connsiteX4" fmla="*/ 4622242 w 4803112"/>
                <a:gd name="connsiteY4" fmla="*/ 687 h 4271237"/>
                <a:gd name="connsiteX5" fmla="*/ 4662433 w 4803112"/>
                <a:gd name="connsiteY5" fmla="*/ 161134 h 4271237"/>
                <a:gd name="connsiteX6" fmla="*/ 4803112 w 4803112"/>
                <a:gd name="connsiteY6" fmla="*/ 1045716 h 4271237"/>
                <a:gd name="connsiteX7" fmla="*/ 4682532 w 4803112"/>
                <a:gd name="connsiteY7" fmla="*/ 3065435 h 4271237"/>
                <a:gd name="connsiteX8" fmla="*/ 4180115 w 4803112"/>
                <a:gd name="connsiteY8" fmla="*/ 3296547 h 4271237"/>
                <a:gd name="connsiteX9" fmla="*/ 4180114 w 4803112"/>
                <a:gd name="connsiteY9" fmla="*/ 4271237 h 4271237"/>
                <a:gd name="connsiteX10" fmla="*/ 0 w 4803112"/>
                <a:gd name="connsiteY10" fmla="*/ 4271237 h 4271237"/>
                <a:gd name="connsiteX0" fmla="*/ 0 w 4803112"/>
                <a:gd name="connsiteY0" fmla="*/ 4271121 h 4271121"/>
                <a:gd name="connsiteX1" fmla="*/ 0 w 4803112"/>
                <a:gd name="connsiteY1" fmla="*/ 3246189 h 4271121"/>
                <a:gd name="connsiteX2" fmla="*/ 663191 w 4803112"/>
                <a:gd name="connsiteY2" fmla="*/ 3135657 h 4271121"/>
                <a:gd name="connsiteX3" fmla="*/ 954594 w 4803112"/>
                <a:gd name="connsiteY3" fmla="*/ 10620 h 4271121"/>
                <a:gd name="connsiteX4" fmla="*/ 4622242 w 4803112"/>
                <a:gd name="connsiteY4" fmla="*/ 571 h 4271121"/>
                <a:gd name="connsiteX5" fmla="*/ 4662433 w 4803112"/>
                <a:gd name="connsiteY5" fmla="*/ 200775 h 4271121"/>
                <a:gd name="connsiteX6" fmla="*/ 4803112 w 4803112"/>
                <a:gd name="connsiteY6" fmla="*/ 1045600 h 4271121"/>
                <a:gd name="connsiteX7" fmla="*/ 4682532 w 4803112"/>
                <a:gd name="connsiteY7" fmla="*/ 3065319 h 4271121"/>
                <a:gd name="connsiteX8" fmla="*/ 4180115 w 4803112"/>
                <a:gd name="connsiteY8" fmla="*/ 3296431 h 4271121"/>
                <a:gd name="connsiteX9" fmla="*/ 4180114 w 4803112"/>
                <a:gd name="connsiteY9" fmla="*/ 4271121 h 4271121"/>
                <a:gd name="connsiteX10" fmla="*/ 0 w 4803112"/>
                <a:gd name="connsiteY10" fmla="*/ 4271121 h 4271121"/>
                <a:gd name="connsiteX0" fmla="*/ 0 w 4803112"/>
                <a:gd name="connsiteY0" fmla="*/ 4271121 h 4271121"/>
                <a:gd name="connsiteX1" fmla="*/ 0 w 4803112"/>
                <a:gd name="connsiteY1" fmla="*/ 3246189 h 4271121"/>
                <a:gd name="connsiteX2" fmla="*/ 663191 w 4803112"/>
                <a:gd name="connsiteY2" fmla="*/ 3135657 h 4271121"/>
                <a:gd name="connsiteX3" fmla="*/ 994351 w 4803112"/>
                <a:gd name="connsiteY3" fmla="*/ 149767 h 4271121"/>
                <a:gd name="connsiteX4" fmla="*/ 4622242 w 4803112"/>
                <a:gd name="connsiteY4" fmla="*/ 571 h 4271121"/>
                <a:gd name="connsiteX5" fmla="*/ 4662433 w 4803112"/>
                <a:gd name="connsiteY5" fmla="*/ 200775 h 4271121"/>
                <a:gd name="connsiteX6" fmla="*/ 4803112 w 4803112"/>
                <a:gd name="connsiteY6" fmla="*/ 1045600 h 4271121"/>
                <a:gd name="connsiteX7" fmla="*/ 4682532 w 4803112"/>
                <a:gd name="connsiteY7" fmla="*/ 3065319 h 4271121"/>
                <a:gd name="connsiteX8" fmla="*/ 4180115 w 4803112"/>
                <a:gd name="connsiteY8" fmla="*/ 3296431 h 4271121"/>
                <a:gd name="connsiteX9" fmla="*/ 4180114 w 4803112"/>
                <a:gd name="connsiteY9" fmla="*/ 4271121 h 4271121"/>
                <a:gd name="connsiteX10" fmla="*/ 0 w 4803112"/>
                <a:gd name="connsiteY10" fmla="*/ 4271121 h 4271121"/>
                <a:gd name="connsiteX0" fmla="*/ 0 w 4803112"/>
                <a:gd name="connsiteY0" fmla="*/ 4162286 h 4162286"/>
                <a:gd name="connsiteX1" fmla="*/ 0 w 4803112"/>
                <a:gd name="connsiteY1" fmla="*/ 3137354 h 4162286"/>
                <a:gd name="connsiteX2" fmla="*/ 663191 w 4803112"/>
                <a:gd name="connsiteY2" fmla="*/ 3026822 h 4162286"/>
                <a:gd name="connsiteX3" fmla="*/ 994351 w 4803112"/>
                <a:gd name="connsiteY3" fmla="*/ 40932 h 4162286"/>
                <a:gd name="connsiteX4" fmla="*/ 4483094 w 4803112"/>
                <a:gd name="connsiteY4" fmla="*/ 1066 h 4162286"/>
                <a:gd name="connsiteX5" fmla="*/ 4662433 w 4803112"/>
                <a:gd name="connsiteY5" fmla="*/ 91940 h 4162286"/>
                <a:gd name="connsiteX6" fmla="*/ 4803112 w 4803112"/>
                <a:gd name="connsiteY6" fmla="*/ 936765 h 4162286"/>
                <a:gd name="connsiteX7" fmla="*/ 4682532 w 4803112"/>
                <a:gd name="connsiteY7" fmla="*/ 2956484 h 4162286"/>
                <a:gd name="connsiteX8" fmla="*/ 4180115 w 4803112"/>
                <a:gd name="connsiteY8" fmla="*/ 3187596 h 4162286"/>
                <a:gd name="connsiteX9" fmla="*/ 4180114 w 4803112"/>
                <a:gd name="connsiteY9" fmla="*/ 4162286 h 4162286"/>
                <a:gd name="connsiteX10" fmla="*/ 0 w 4803112"/>
                <a:gd name="connsiteY10" fmla="*/ 4162286 h 4162286"/>
                <a:gd name="connsiteX0" fmla="*/ 0 w 4803112"/>
                <a:gd name="connsiteY0" fmla="*/ 4161844 h 4161844"/>
                <a:gd name="connsiteX1" fmla="*/ 0 w 4803112"/>
                <a:gd name="connsiteY1" fmla="*/ 3136912 h 4161844"/>
                <a:gd name="connsiteX2" fmla="*/ 663191 w 4803112"/>
                <a:gd name="connsiteY2" fmla="*/ 3026380 h 4161844"/>
                <a:gd name="connsiteX3" fmla="*/ 994351 w 4803112"/>
                <a:gd name="connsiteY3" fmla="*/ 40490 h 4161844"/>
                <a:gd name="connsiteX4" fmla="*/ 4483094 w 4803112"/>
                <a:gd name="connsiteY4" fmla="*/ 624 h 4161844"/>
                <a:gd name="connsiteX5" fmla="*/ 4702190 w 4803112"/>
                <a:gd name="connsiteY5" fmla="*/ 180950 h 4161844"/>
                <a:gd name="connsiteX6" fmla="*/ 4803112 w 4803112"/>
                <a:gd name="connsiteY6" fmla="*/ 936323 h 4161844"/>
                <a:gd name="connsiteX7" fmla="*/ 4682532 w 4803112"/>
                <a:gd name="connsiteY7" fmla="*/ 2956042 h 4161844"/>
                <a:gd name="connsiteX8" fmla="*/ 4180115 w 4803112"/>
                <a:gd name="connsiteY8" fmla="*/ 3187154 h 4161844"/>
                <a:gd name="connsiteX9" fmla="*/ 4180114 w 4803112"/>
                <a:gd name="connsiteY9" fmla="*/ 4161844 h 4161844"/>
                <a:gd name="connsiteX10" fmla="*/ 0 w 4803112"/>
                <a:gd name="connsiteY10" fmla="*/ 4161844 h 4161844"/>
                <a:gd name="connsiteX0" fmla="*/ 0 w 4803112"/>
                <a:gd name="connsiteY0" fmla="*/ 4161844 h 4161844"/>
                <a:gd name="connsiteX1" fmla="*/ 0 w 4803112"/>
                <a:gd name="connsiteY1" fmla="*/ 3136912 h 4161844"/>
                <a:gd name="connsiteX2" fmla="*/ 663191 w 4803112"/>
                <a:gd name="connsiteY2" fmla="*/ 3026380 h 4161844"/>
                <a:gd name="connsiteX3" fmla="*/ 994351 w 4803112"/>
                <a:gd name="connsiteY3" fmla="*/ 40490 h 4161844"/>
                <a:gd name="connsiteX4" fmla="*/ 4483094 w 4803112"/>
                <a:gd name="connsiteY4" fmla="*/ 624 h 4161844"/>
                <a:gd name="connsiteX5" fmla="*/ 4702190 w 4803112"/>
                <a:gd name="connsiteY5" fmla="*/ 180950 h 4161844"/>
                <a:gd name="connsiteX6" fmla="*/ 4803112 w 4803112"/>
                <a:gd name="connsiteY6" fmla="*/ 936323 h 4161844"/>
                <a:gd name="connsiteX7" fmla="*/ 4682532 w 4803112"/>
                <a:gd name="connsiteY7" fmla="*/ 2956042 h 4161844"/>
                <a:gd name="connsiteX8" fmla="*/ 4180115 w 4803112"/>
                <a:gd name="connsiteY8" fmla="*/ 3187154 h 4161844"/>
                <a:gd name="connsiteX9" fmla="*/ 4180114 w 4803112"/>
                <a:gd name="connsiteY9" fmla="*/ 4161844 h 4161844"/>
                <a:gd name="connsiteX10" fmla="*/ 0 w 4803112"/>
                <a:gd name="connsiteY10" fmla="*/ 4161844 h 4161844"/>
                <a:gd name="connsiteX0" fmla="*/ 0 w 4803112"/>
                <a:gd name="connsiteY0" fmla="*/ 4161844 h 4161844"/>
                <a:gd name="connsiteX1" fmla="*/ 0 w 4803112"/>
                <a:gd name="connsiteY1" fmla="*/ 3136912 h 4161844"/>
                <a:gd name="connsiteX2" fmla="*/ 663191 w 4803112"/>
                <a:gd name="connsiteY2" fmla="*/ 3026380 h 4161844"/>
                <a:gd name="connsiteX3" fmla="*/ 994351 w 4803112"/>
                <a:gd name="connsiteY3" fmla="*/ 40490 h 4161844"/>
                <a:gd name="connsiteX4" fmla="*/ 4661999 w 4803112"/>
                <a:gd name="connsiteY4" fmla="*/ 624 h 4161844"/>
                <a:gd name="connsiteX5" fmla="*/ 4702190 w 4803112"/>
                <a:gd name="connsiteY5" fmla="*/ 180950 h 4161844"/>
                <a:gd name="connsiteX6" fmla="*/ 4803112 w 4803112"/>
                <a:gd name="connsiteY6" fmla="*/ 936323 h 4161844"/>
                <a:gd name="connsiteX7" fmla="*/ 4682532 w 4803112"/>
                <a:gd name="connsiteY7" fmla="*/ 2956042 h 4161844"/>
                <a:gd name="connsiteX8" fmla="*/ 4180115 w 4803112"/>
                <a:gd name="connsiteY8" fmla="*/ 3187154 h 4161844"/>
                <a:gd name="connsiteX9" fmla="*/ 4180114 w 4803112"/>
                <a:gd name="connsiteY9" fmla="*/ 4161844 h 4161844"/>
                <a:gd name="connsiteX10" fmla="*/ 0 w 4803112"/>
                <a:gd name="connsiteY10" fmla="*/ 4161844 h 4161844"/>
                <a:gd name="connsiteX0" fmla="*/ 0 w 4803112"/>
                <a:gd name="connsiteY0" fmla="*/ 4161844 h 4161844"/>
                <a:gd name="connsiteX1" fmla="*/ 0 w 4803112"/>
                <a:gd name="connsiteY1" fmla="*/ 3136912 h 4161844"/>
                <a:gd name="connsiteX2" fmla="*/ 663191 w 4803112"/>
                <a:gd name="connsiteY2" fmla="*/ 3026380 h 4161844"/>
                <a:gd name="connsiteX3" fmla="*/ 984412 w 4803112"/>
                <a:gd name="connsiteY3" fmla="*/ 20612 h 4161844"/>
                <a:gd name="connsiteX4" fmla="*/ 4661999 w 4803112"/>
                <a:gd name="connsiteY4" fmla="*/ 624 h 4161844"/>
                <a:gd name="connsiteX5" fmla="*/ 4702190 w 4803112"/>
                <a:gd name="connsiteY5" fmla="*/ 180950 h 4161844"/>
                <a:gd name="connsiteX6" fmla="*/ 4803112 w 4803112"/>
                <a:gd name="connsiteY6" fmla="*/ 936323 h 4161844"/>
                <a:gd name="connsiteX7" fmla="*/ 4682532 w 4803112"/>
                <a:gd name="connsiteY7" fmla="*/ 2956042 h 4161844"/>
                <a:gd name="connsiteX8" fmla="*/ 4180115 w 4803112"/>
                <a:gd name="connsiteY8" fmla="*/ 3187154 h 4161844"/>
                <a:gd name="connsiteX9" fmla="*/ 4180114 w 4803112"/>
                <a:gd name="connsiteY9" fmla="*/ 4161844 h 4161844"/>
                <a:gd name="connsiteX10" fmla="*/ 0 w 4803112"/>
                <a:gd name="connsiteY10" fmla="*/ 4161844 h 4161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03112" h="4161844">
                  <a:moveTo>
                    <a:pt x="0" y="4161844"/>
                  </a:moveTo>
                  <a:lnTo>
                    <a:pt x="0" y="3136912"/>
                  </a:lnTo>
                  <a:lnTo>
                    <a:pt x="663191" y="3026380"/>
                  </a:lnTo>
                  <a:lnTo>
                    <a:pt x="984412" y="20612"/>
                  </a:lnTo>
                  <a:lnTo>
                    <a:pt x="4661999" y="624"/>
                  </a:lnTo>
                  <a:cubicBezTo>
                    <a:pt x="4661998" y="-12774"/>
                    <a:pt x="4702191" y="194348"/>
                    <a:pt x="4702190" y="180950"/>
                  </a:cubicBezTo>
                  <a:lnTo>
                    <a:pt x="4803112" y="936323"/>
                  </a:lnTo>
                  <a:lnTo>
                    <a:pt x="4682532" y="2956042"/>
                  </a:lnTo>
                  <a:lnTo>
                    <a:pt x="4180115" y="3187154"/>
                  </a:lnTo>
                  <a:cubicBezTo>
                    <a:pt x="4183464" y="3699620"/>
                    <a:pt x="4176765" y="3649378"/>
                    <a:pt x="4180114" y="4161844"/>
                  </a:cubicBezTo>
                  <a:lnTo>
                    <a:pt x="0" y="4161844"/>
                  </a:lnTo>
                  <a:close/>
                </a:path>
              </a:pathLst>
            </a:custGeom>
            <a:noFill/>
            <a:ln w="635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82473" y="6135996"/>
              <a:ext cx="10264303" cy="830997"/>
            </a:xfrm>
            <a:prstGeom prst="rect">
              <a:avLst/>
            </a:prstGeom>
            <a:noFill/>
          </p:spPr>
          <p:txBody>
            <a:bodyPr wrap="square" rtlCol="0">
              <a:spAutoFit/>
            </a:bodyPr>
            <a:lstStyle/>
            <a:p>
              <a:pPr algn="ctr">
                <a:buClr>
                  <a:srgbClr val="FF0000"/>
                </a:buClr>
              </a:pPr>
              <a:r>
                <a:rPr lang="en-US" sz="2400" b="1" dirty="0">
                  <a:solidFill>
                    <a:srgbClr val="00B050"/>
                  </a:solidFill>
                </a:rPr>
                <a:t>UM HVMI is STRONGLY ISOLATED </a:t>
              </a:r>
              <a:r>
                <a:rPr lang="en-US" sz="2400" b="1" dirty="0" smtClean="0">
                  <a:solidFill>
                    <a:srgbClr val="00B050"/>
                  </a:solidFill>
                </a:rPr>
                <a:t>(enforced by hardware) </a:t>
              </a:r>
              <a:r>
                <a:rPr lang="en-US" sz="2400" b="1" dirty="0">
                  <a:solidFill>
                    <a:srgbClr val="00B050"/>
                  </a:solidFill>
                </a:rPr>
                <a:t>and provides GENERIC detection mechanisms</a:t>
              </a:r>
            </a:p>
          </p:txBody>
        </p:sp>
        <p:sp>
          <p:nvSpPr>
            <p:cNvPr id="21" name="TextBox 20"/>
            <p:cNvSpPr txBox="1"/>
            <p:nvPr/>
          </p:nvSpPr>
          <p:spPr>
            <a:xfrm>
              <a:off x="2642432" y="1442579"/>
              <a:ext cx="3397949" cy="400110"/>
            </a:xfrm>
            <a:prstGeom prst="rect">
              <a:avLst/>
            </a:prstGeom>
            <a:noFill/>
          </p:spPr>
          <p:txBody>
            <a:bodyPr wrap="square" rtlCol="0">
              <a:spAutoFit/>
            </a:bodyPr>
            <a:lstStyle/>
            <a:p>
              <a:pPr algn="ctr"/>
              <a:r>
                <a:rPr lang="en-US" sz="2000" b="1" dirty="0" smtClean="0">
                  <a:solidFill>
                    <a:srgbClr val="7030A0"/>
                  </a:solidFill>
                </a:rPr>
                <a:t>USER MODE HVMI</a:t>
              </a:r>
              <a:endParaRPr lang="en-US" sz="2000" b="1" dirty="0">
                <a:solidFill>
                  <a:srgbClr val="7030A0"/>
                </a:solidFill>
              </a:endParaRPr>
            </a:p>
          </p:txBody>
        </p:sp>
      </p:grpSp>
    </p:spTree>
    <p:extLst>
      <p:ext uri="{BB962C8B-B14F-4D97-AF65-F5344CB8AC3E}">
        <p14:creationId xmlns:p14="http://schemas.microsoft.com/office/powerpoint/2010/main" val="244251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2450" y="3180610"/>
            <a:ext cx="8663498" cy="1499976"/>
          </a:xfrm>
        </p:spPr>
        <p:txBody>
          <a:bodyPr/>
          <a:lstStyle/>
          <a:p>
            <a:r>
              <a:rPr lang="en-US" dirty="0" smtClean="0"/>
              <a:t>memory introspection technology use-cases</a:t>
            </a:r>
            <a:endParaRPr lang="en-US" dirty="0"/>
          </a:p>
        </p:txBody>
      </p:sp>
    </p:spTree>
    <p:extLst>
      <p:ext uri="{BB962C8B-B14F-4D97-AF65-F5344CB8AC3E}">
        <p14:creationId xmlns:p14="http://schemas.microsoft.com/office/powerpoint/2010/main" val="3199846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MEMORY INTROSPECTION TECHNOLOGY USE CASES</a:t>
            </a:r>
            <a:endParaRPr lang="en-US" dirty="0"/>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4047" r="6303"/>
          <a:stretch/>
        </p:blipFill>
        <p:spPr>
          <a:xfrm>
            <a:off x="5916003" y="2109022"/>
            <a:ext cx="5906393" cy="3399858"/>
          </a:xfrm>
          <a:prstGeom prst="rect">
            <a:avLst/>
          </a:prstGeom>
        </p:spPr>
      </p:pic>
      <p:sp>
        <p:nvSpPr>
          <p:cNvPr id="5" name="Content Placeholder 3"/>
          <p:cNvSpPr>
            <a:spLocks noGrp="1"/>
          </p:cNvSpPr>
          <p:nvPr>
            <p:ph sz="quarter" idx="11"/>
          </p:nvPr>
        </p:nvSpPr>
        <p:spPr>
          <a:xfrm>
            <a:off x="552450" y="1929025"/>
            <a:ext cx="5483551" cy="4381288"/>
          </a:xfrm>
        </p:spPr>
        <p:txBody>
          <a:bodyPr>
            <a:normAutofit fontScale="85000" lnSpcReduction="10000"/>
          </a:bodyPr>
          <a:lstStyle/>
          <a:p>
            <a:pPr>
              <a:spcAft>
                <a:spcPts val="1200"/>
              </a:spcAft>
            </a:pPr>
            <a:r>
              <a:rPr lang="en-US" sz="2400" dirty="0" smtClean="0"/>
              <a:t>protecting multi-VM servers</a:t>
            </a:r>
          </a:p>
          <a:p>
            <a:pPr indent="457200">
              <a:spcAft>
                <a:spcPts val="1200"/>
              </a:spcAft>
            </a:pPr>
            <a:r>
              <a:rPr lang="en-US" sz="2400" dirty="0" smtClean="0">
                <a:solidFill>
                  <a:srgbClr val="00B0F0"/>
                </a:solidFill>
              </a:rPr>
              <a:t>datacenters, cloud</a:t>
            </a:r>
            <a:r>
              <a:rPr lang="en-US" sz="2400" dirty="0" smtClean="0"/>
              <a:t>, ...</a:t>
            </a:r>
          </a:p>
          <a:p>
            <a:pPr indent="457200">
              <a:spcAft>
                <a:spcPts val="1200"/>
              </a:spcAft>
            </a:pPr>
            <a:r>
              <a:rPr lang="en-US" sz="2000" dirty="0" smtClean="0"/>
              <a:t>GravityZone on Xen </a:t>
            </a:r>
            <a:r>
              <a:rPr lang="en-US" sz="2000" dirty="0" smtClean="0"/>
              <a:t>Server</a:t>
            </a:r>
          </a:p>
          <a:p>
            <a:pPr indent="457200">
              <a:spcAft>
                <a:spcPts val="1200"/>
              </a:spcAft>
            </a:pPr>
            <a:r>
              <a:rPr lang="en-US" sz="2000" dirty="0" smtClean="0"/>
              <a:t>Supports Windows 7 and newer (32 and 64 bit)</a:t>
            </a:r>
          </a:p>
          <a:p>
            <a:pPr indent="457200">
              <a:spcAft>
                <a:spcPts val="1200"/>
              </a:spcAft>
            </a:pPr>
            <a:r>
              <a:rPr lang="en-US" sz="2000" smtClean="0"/>
              <a:t>Supports Linux </a:t>
            </a:r>
            <a:r>
              <a:rPr lang="en-US" sz="2000" dirty="0" smtClean="0"/>
              <a:t>RHEL, CentOS, Ubuntu (64 bit)</a:t>
            </a:r>
            <a:endParaRPr lang="en-US" sz="2000" dirty="0" smtClean="0"/>
          </a:p>
          <a:p>
            <a:pPr>
              <a:spcAft>
                <a:spcPts val="1200"/>
              </a:spcAft>
            </a:pPr>
            <a:endParaRPr lang="en-US" sz="2400" dirty="0" smtClean="0"/>
          </a:p>
          <a:p>
            <a:pPr>
              <a:spcAft>
                <a:spcPts val="1200"/>
              </a:spcAft>
            </a:pPr>
            <a:r>
              <a:rPr lang="en-US" sz="2400" dirty="0" smtClean="0"/>
              <a:t>protecting enterprise</a:t>
            </a:r>
            <a:r>
              <a:rPr lang="en-US" sz="2400" dirty="0" smtClean="0">
                <a:solidFill>
                  <a:srgbClr val="00B0F0"/>
                </a:solidFill>
              </a:rPr>
              <a:t> client endpoints</a:t>
            </a:r>
          </a:p>
          <a:p>
            <a:pPr>
              <a:spcAft>
                <a:spcPts val="1200"/>
              </a:spcAft>
            </a:pPr>
            <a:endParaRPr lang="en-US" sz="2400" dirty="0" smtClean="0"/>
          </a:p>
          <a:p>
            <a:pPr>
              <a:spcAft>
                <a:spcPts val="1200"/>
              </a:spcAft>
            </a:pPr>
            <a:r>
              <a:rPr lang="en-US" sz="2400" dirty="0" smtClean="0"/>
              <a:t>detecting sophisticated attacks using </a:t>
            </a:r>
            <a:r>
              <a:rPr lang="en-US" sz="2400" dirty="0" smtClean="0">
                <a:solidFill>
                  <a:srgbClr val="00B0F0"/>
                </a:solidFill>
              </a:rPr>
              <a:t>on-premise</a:t>
            </a:r>
            <a:r>
              <a:rPr lang="en-US" sz="2400" dirty="0" smtClean="0"/>
              <a:t> enterprise solutions</a:t>
            </a:r>
          </a:p>
          <a:p>
            <a:endParaRPr lang="en-US" sz="2400" dirty="0"/>
          </a:p>
          <a:p>
            <a:endParaRPr lang="en-US" dirty="0"/>
          </a:p>
        </p:txBody>
      </p:sp>
    </p:spTree>
    <p:extLst>
      <p:ext uri="{BB962C8B-B14F-4D97-AF65-F5344CB8AC3E}">
        <p14:creationId xmlns:p14="http://schemas.microsoft.com/office/powerpoint/2010/main" val="3147953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spTree>
    <p:extLst>
      <p:ext uri="{BB962C8B-B14F-4D97-AF65-F5344CB8AC3E}">
        <p14:creationId xmlns:p14="http://schemas.microsoft.com/office/powerpoint/2010/main" val="436559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585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Issues today</a:t>
            </a:r>
            <a:endParaRPr lang="en-US" dirty="0"/>
          </a:p>
        </p:txBody>
      </p:sp>
    </p:spTree>
    <p:extLst>
      <p:ext uri="{BB962C8B-B14F-4D97-AF65-F5344CB8AC3E}">
        <p14:creationId xmlns:p14="http://schemas.microsoft.com/office/powerpoint/2010/main" val="3468263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a:xfrm>
            <a:off x="552450" y="1329035"/>
            <a:ext cx="6383536" cy="4981279"/>
          </a:xfrm>
        </p:spPr>
        <p:txBody>
          <a:bodyPr>
            <a:normAutofit fontScale="92500" lnSpcReduction="10000"/>
          </a:bodyPr>
          <a:lstStyle/>
          <a:p>
            <a:pPr>
              <a:spcAft>
                <a:spcPts val="1200"/>
              </a:spcAft>
            </a:pPr>
            <a:r>
              <a:rPr lang="en-US" sz="2600" dirty="0" smtClean="0"/>
              <a:t>advanced </a:t>
            </a:r>
            <a:r>
              <a:rPr lang="en-US" sz="2600" dirty="0"/>
              <a:t>malware types</a:t>
            </a:r>
          </a:p>
          <a:p>
            <a:pPr indent="457200">
              <a:spcAft>
                <a:spcPts val="1200"/>
              </a:spcAft>
            </a:pPr>
            <a:r>
              <a:rPr lang="en-US" sz="2200" dirty="0" smtClean="0"/>
              <a:t>rootkits</a:t>
            </a:r>
            <a:endParaRPr lang="en-US" sz="2200" dirty="0"/>
          </a:p>
          <a:p>
            <a:pPr indent="457200">
              <a:spcAft>
                <a:spcPts val="1200"/>
              </a:spcAft>
            </a:pPr>
            <a:r>
              <a:rPr lang="en-US" sz="2200" dirty="0" smtClean="0"/>
              <a:t>kernel </a:t>
            </a:r>
            <a:r>
              <a:rPr lang="en-US" sz="2200" dirty="0"/>
              <a:t>exploits</a:t>
            </a:r>
          </a:p>
          <a:p>
            <a:pPr indent="457200">
              <a:spcAft>
                <a:spcPts val="1200"/>
              </a:spcAft>
            </a:pPr>
            <a:r>
              <a:rPr lang="en-US" sz="2200" dirty="0" smtClean="0"/>
              <a:t>zero-days</a:t>
            </a:r>
            <a:endParaRPr lang="en-US" sz="2200" dirty="0"/>
          </a:p>
          <a:p>
            <a:pPr>
              <a:spcAft>
                <a:spcPts val="1200"/>
              </a:spcAft>
            </a:pPr>
            <a:r>
              <a:rPr lang="en-US" sz="2600" dirty="0"/>
              <a:t>APTs, botnets, cyber-espionage etc. heavily rely on </a:t>
            </a:r>
            <a:r>
              <a:rPr lang="en-US" sz="2600" dirty="0" smtClean="0"/>
              <a:t>those to penetrate defenses</a:t>
            </a:r>
            <a:endParaRPr lang="en-US" sz="2600" dirty="0"/>
          </a:p>
          <a:p>
            <a:pPr indent="457200">
              <a:spcAft>
                <a:spcPts val="1200"/>
              </a:spcAft>
            </a:pPr>
            <a:r>
              <a:rPr lang="en-US" sz="2200" dirty="0" smtClean="0"/>
              <a:t>CVE-2012-0158 </a:t>
            </a:r>
            <a:r>
              <a:rPr lang="en-US" sz="2200" dirty="0" smtClean="0">
                <a:sym typeface="Wingdings" panose="05000000000000000000" pitchFamily="2" charset="2"/>
              </a:rPr>
              <a:t> </a:t>
            </a:r>
            <a:r>
              <a:rPr lang="en-US" sz="2200" dirty="0" smtClean="0"/>
              <a:t>APT28</a:t>
            </a:r>
            <a:endParaRPr lang="en-US" sz="2200" dirty="0"/>
          </a:p>
          <a:p>
            <a:pPr indent="457200">
              <a:spcAft>
                <a:spcPts val="1200"/>
              </a:spcAft>
            </a:pPr>
            <a:r>
              <a:rPr lang="en-US" sz="2200" dirty="0" smtClean="0"/>
              <a:t>CVE-2013-1347 </a:t>
            </a:r>
            <a:r>
              <a:rPr lang="en-US" sz="2200" dirty="0" smtClean="0">
                <a:sym typeface="Wingdings" panose="05000000000000000000" pitchFamily="2" charset="2"/>
              </a:rPr>
              <a:t> </a:t>
            </a:r>
            <a:r>
              <a:rPr lang="en-US" sz="2200" dirty="0" smtClean="0"/>
              <a:t>Energetic </a:t>
            </a:r>
            <a:r>
              <a:rPr lang="en-US" sz="2200" dirty="0"/>
              <a:t>Bear</a:t>
            </a:r>
          </a:p>
          <a:p>
            <a:pPr indent="457200">
              <a:spcAft>
                <a:spcPts val="1200"/>
              </a:spcAft>
            </a:pPr>
            <a:r>
              <a:rPr lang="en-US" sz="2200" dirty="0" smtClean="0"/>
              <a:t>…</a:t>
            </a:r>
          </a:p>
          <a:p>
            <a:pPr>
              <a:spcAft>
                <a:spcPts val="1200"/>
              </a:spcAft>
            </a:pPr>
            <a:r>
              <a:rPr lang="en-US" sz="2600" dirty="0" smtClean="0"/>
              <a:t>traditional security </a:t>
            </a:r>
            <a:r>
              <a:rPr lang="en-US" sz="2600" dirty="0"/>
              <a:t>solutions are </a:t>
            </a:r>
            <a:r>
              <a:rPr lang="en-US" sz="2600" dirty="0" smtClean="0"/>
              <a:t>software-only</a:t>
            </a:r>
            <a:endParaRPr lang="en-US" sz="2600" dirty="0"/>
          </a:p>
          <a:p>
            <a:pPr marL="457200">
              <a:spcAft>
                <a:spcPts val="1200"/>
              </a:spcAft>
            </a:pPr>
            <a:r>
              <a:rPr lang="en-US" sz="2200" dirty="0"/>
              <a:t>software almost always has bugs, and </a:t>
            </a:r>
            <a:r>
              <a:rPr lang="en-US" sz="2200" dirty="0" smtClean="0"/>
              <a:t>thus</a:t>
            </a:r>
            <a:br>
              <a:rPr lang="en-US" sz="2200" dirty="0" smtClean="0"/>
            </a:br>
            <a:r>
              <a:rPr lang="en-US" sz="2200" dirty="0" smtClean="0"/>
              <a:t>tends </a:t>
            </a:r>
            <a:r>
              <a:rPr lang="en-US" sz="2200" dirty="0"/>
              <a:t>to be </a:t>
            </a:r>
            <a:r>
              <a:rPr lang="en-US" sz="2200" dirty="0" smtClean="0"/>
              <a:t>exploitable</a:t>
            </a:r>
            <a:endParaRPr lang="en-US" sz="2200" dirty="0"/>
          </a:p>
        </p:txBody>
      </p:sp>
      <p:sp>
        <p:nvSpPr>
          <p:cNvPr id="3" name="Title 2"/>
          <p:cNvSpPr>
            <a:spLocks noGrp="1"/>
          </p:cNvSpPr>
          <p:nvPr>
            <p:ph type="title"/>
          </p:nvPr>
        </p:nvSpPr>
        <p:spPr/>
        <p:txBody>
          <a:bodyPr/>
          <a:lstStyle/>
          <a:p>
            <a:r>
              <a:rPr lang="en-US" dirty="0" smtClean="0"/>
              <a:t>Security issues today</a:t>
            </a:r>
            <a:endParaRPr lang="en-US" dirty="0"/>
          </a:p>
        </p:txBody>
      </p:sp>
      <p:sp>
        <p:nvSpPr>
          <p:cNvPr id="4" name="Rectangle 3"/>
          <p:cNvSpPr/>
          <p:nvPr/>
        </p:nvSpPr>
        <p:spPr>
          <a:xfrm>
            <a:off x="9854041" y="6382929"/>
            <a:ext cx="1717137" cy="230832"/>
          </a:xfrm>
          <a:prstGeom prst="rect">
            <a:avLst/>
          </a:prstGeom>
        </p:spPr>
        <p:txBody>
          <a:bodyPr wrap="none">
            <a:spAutoFit/>
          </a:bodyPr>
          <a:lstStyle/>
          <a:p>
            <a:r>
              <a:rPr lang="en-US" sz="900" dirty="0" smtClean="0"/>
              <a:t>source: based on nvd.nist.gov</a:t>
            </a:r>
            <a:endParaRPr lang="en-US" sz="900" dirty="0"/>
          </a:p>
        </p:txBody>
      </p:sp>
      <p:sp>
        <p:nvSpPr>
          <p:cNvPr id="7" name="Rectangle 6"/>
          <p:cNvSpPr/>
          <p:nvPr/>
        </p:nvSpPr>
        <p:spPr>
          <a:xfrm>
            <a:off x="9854040" y="3181615"/>
            <a:ext cx="1717137" cy="230832"/>
          </a:xfrm>
          <a:prstGeom prst="rect">
            <a:avLst/>
          </a:prstGeom>
        </p:spPr>
        <p:txBody>
          <a:bodyPr wrap="none">
            <a:spAutoFit/>
          </a:bodyPr>
          <a:lstStyle/>
          <a:p>
            <a:r>
              <a:rPr lang="en-US" sz="900" dirty="0" smtClean="0"/>
              <a:t>source: based on nvd.nist.gov</a:t>
            </a:r>
            <a:endParaRPr lang="en-US" sz="900" dirty="0"/>
          </a:p>
        </p:txBody>
      </p:sp>
      <p:graphicFrame>
        <p:nvGraphicFramePr>
          <p:cNvPr id="10" name="Chart 9"/>
          <p:cNvGraphicFramePr/>
          <p:nvPr>
            <p:extLst>
              <p:ext uri="{D42A27DB-BD31-4B8C-83A1-F6EECF244321}">
                <p14:modId xmlns:p14="http://schemas.microsoft.com/office/powerpoint/2010/main" val="4090662847"/>
              </p:ext>
            </p:extLst>
          </p:nvPr>
        </p:nvGraphicFramePr>
        <p:xfrm>
          <a:off x="7055984" y="352284"/>
          <a:ext cx="4583566" cy="282933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p:nvPr>
            <p:extLst>
              <p:ext uri="{D42A27DB-BD31-4B8C-83A1-F6EECF244321}">
                <p14:modId xmlns:p14="http://schemas.microsoft.com/office/powerpoint/2010/main" val="3420278756"/>
              </p:ext>
            </p:extLst>
          </p:nvPr>
        </p:nvGraphicFramePr>
        <p:xfrm>
          <a:off x="7055984" y="3553598"/>
          <a:ext cx="4583566" cy="282933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73483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lack of isolation problem</a:t>
            </a:r>
            <a:endParaRPr lang="en-US" dirty="0"/>
          </a:p>
        </p:txBody>
      </p:sp>
      <p:sp>
        <p:nvSpPr>
          <p:cNvPr id="4" name="CasetăText 2"/>
          <p:cNvSpPr txBox="1"/>
          <p:nvPr/>
        </p:nvSpPr>
        <p:spPr>
          <a:xfrm>
            <a:off x="696090" y="1304871"/>
            <a:ext cx="10597021" cy="1330914"/>
          </a:xfrm>
          <a:prstGeom prst="rect">
            <a:avLst/>
          </a:prstGeom>
          <a:noFill/>
        </p:spPr>
        <p:txBody>
          <a:bodyPr wrap="square" rtlCol="0">
            <a:noAutofit/>
          </a:bodyPr>
          <a:lstStyle/>
          <a:p>
            <a:pPr algn="ctr">
              <a:lnSpc>
                <a:spcPct val="120000"/>
              </a:lnSpc>
              <a:buClr>
                <a:srgbClr val="FF0000"/>
              </a:buClr>
            </a:pPr>
            <a:r>
              <a:rPr lang="en-US" sz="2800" spc="-20" dirty="0" smtClean="0">
                <a:solidFill>
                  <a:srgbClr val="00B0F0"/>
                </a:solidFill>
              </a:rPr>
              <a:t>Malware today gets to execute in the </a:t>
            </a:r>
            <a:r>
              <a:rPr lang="en-US" sz="2800" b="1" spc="-20" dirty="0" smtClean="0">
                <a:solidFill>
                  <a:srgbClr val="00B0F0"/>
                </a:solidFill>
              </a:rPr>
              <a:t>same context </a:t>
            </a:r>
            <a:r>
              <a:rPr lang="en-US" sz="2800" spc="-20" dirty="0" smtClean="0">
                <a:solidFill>
                  <a:srgbClr val="00B0F0"/>
                </a:solidFill>
              </a:rPr>
              <a:t>and</a:t>
            </a:r>
            <a:br>
              <a:rPr lang="en-US" sz="2800" spc="-20" dirty="0" smtClean="0">
                <a:solidFill>
                  <a:srgbClr val="00B0F0"/>
                </a:solidFill>
              </a:rPr>
            </a:br>
            <a:r>
              <a:rPr lang="en-US" sz="2800" spc="-20" dirty="0" smtClean="0">
                <a:solidFill>
                  <a:srgbClr val="00B0F0"/>
                </a:solidFill>
              </a:rPr>
              <a:t>with the </a:t>
            </a:r>
            <a:r>
              <a:rPr lang="en-US" sz="2800" b="1" spc="-20" dirty="0" smtClean="0">
                <a:solidFill>
                  <a:srgbClr val="00B0F0"/>
                </a:solidFill>
              </a:rPr>
              <a:t>same privileges</a:t>
            </a:r>
            <a:r>
              <a:rPr lang="en-US" sz="2800" spc="-20" dirty="0" smtClean="0">
                <a:solidFill>
                  <a:srgbClr val="00B0F0"/>
                </a:solidFill>
              </a:rPr>
              <a:t> as anti-malware software</a:t>
            </a:r>
          </a:p>
        </p:txBody>
      </p:sp>
      <p:sp>
        <p:nvSpPr>
          <p:cNvPr id="5" name="TextBox 4"/>
          <p:cNvSpPr txBox="1"/>
          <p:nvPr/>
        </p:nvSpPr>
        <p:spPr>
          <a:xfrm>
            <a:off x="1184958" y="2613543"/>
            <a:ext cx="2854804" cy="461665"/>
          </a:xfrm>
          <a:prstGeom prst="rect">
            <a:avLst/>
          </a:prstGeom>
          <a:noFill/>
        </p:spPr>
        <p:txBody>
          <a:bodyPr wrap="square" rtlCol="0">
            <a:spAutoFit/>
          </a:bodyPr>
          <a:lstStyle/>
          <a:p>
            <a:r>
              <a:rPr lang="en-US" sz="2400" dirty="0" smtClean="0"/>
              <a:t>Common Malware</a:t>
            </a:r>
            <a:endParaRPr lang="en-US" sz="2400" dirty="0"/>
          </a:p>
        </p:txBody>
      </p:sp>
      <p:sp>
        <p:nvSpPr>
          <p:cNvPr id="6" name="TextBox 5"/>
          <p:cNvSpPr txBox="1"/>
          <p:nvPr/>
        </p:nvSpPr>
        <p:spPr>
          <a:xfrm>
            <a:off x="8539656" y="2654089"/>
            <a:ext cx="2874807" cy="461665"/>
          </a:xfrm>
          <a:prstGeom prst="rect">
            <a:avLst/>
          </a:prstGeom>
          <a:noFill/>
        </p:spPr>
        <p:txBody>
          <a:bodyPr wrap="square" rtlCol="0">
            <a:spAutoFit/>
          </a:bodyPr>
          <a:lstStyle/>
          <a:p>
            <a:r>
              <a:rPr lang="en-US" sz="2400" dirty="0" smtClean="0"/>
              <a:t>Advanced Malware</a:t>
            </a:r>
            <a:endParaRPr lang="en-US" sz="2400" dirty="0"/>
          </a:p>
        </p:txBody>
      </p:sp>
      <p:sp>
        <p:nvSpPr>
          <p:cNvPr id="7" name="Rectangle 6"/>
          <p:cNvSpPr/>
          <p:nvPr/>
        </p:nvSpPr>
        <p:spPr>
          <a:xfrm>
            <a:off x="1954608" y="4913221"/>
            <a:ext cx="1038335" cy="627017"/>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Drivers</a:t>
            </a:r>
            <a:endParaRPr lang="en-US" sz="1600" dirty="0">
              <a:solidFill>
                <a:schemeClr val="tx1"/>
              </a:solidFill>
            </a:endParaRPr>
          </a:p>
        </p:txBody>
      </p:sp>
      <p:sp>
        <p:nvSpPr>
          <p:cNvPr id="8" name="Rectangle 7"/>
          <p:cNvSpPr/>
          <p:nvPr/>
        </p:nvSpPr>
        <p:spPr>
          <a:xfrm>
            <a:off x="1693353" y="4074852"/>
            <a:ext cx="911360" cy="633240"/>
          </a:xfrm>
          <a:prstGeom prst="rect">
            <a:avLst/>
          </a:prstGeom>
          <a:solidFill>
            <a:schemeClr val="accent6">
              <a:lumMod val="20000"/>
              <a:lumOff val="80000"/>
            </a:schemeClr>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App1</a:t>
            </a:r>
            <a:br>
              <a:rPr lang="en-US" sz="1600" dirty="0" smtClean="0">
                <a:solidFill>
                  <a:schemeClr val="tx1"/>
                </a:solidFill>
              </a:rPr>
            </a:br>
            <a:r>
              <a:rPr lang="en-US" sz="1200" dirty="0" smtClean="0">
                <a:solidFill>
                  <a:schemeClr val="tx1"/>
                </a:solidFill>
              </a:rPr>
              <a:t>(Office)</a:t>
            </a:r>
            <a:endParaRPr lang="en-US" sz="1200" dirty="0">
              <a:solidFill>
                <a:schemeClr val="tx1"/>
              </a:solidFill>
            </a:endParaRPr>
          </a:p>
        </p:txBody>
      </p:sp>
      <p:sp>
        <p:nvSpPr>
          <p:cNvPr id="9" name="Rectangle 8"/>
          <p:cNvSpPr/>
          <p:nvPr/>
        </p:nvSpPr>
        <p:spPr>
          <a:xfrm>
            <a:off x="3111843" y="4913220"/>
            <a:ext cx="1291523" cy="627017"/>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OS Kernel</a:t>
            </a:r>
            <a:endParaRPr lang="en-US" sz="1600" dirty="0">
              <a:solidFill>
                <a:schemeClr val="tx1"/>
              </a:solidFill>
            </a:endParaRPr>
          </a:p>
        </p:txBody>
      </p:sp>
      <p:cxnSp>
        <p:nvCxnSpPr>
          <p:cNvPr id="10" name="Straight Connector 9"/>
          <p:cNvCxnSpPr/>
          <p:nvPr/>
        </p:nvCxnSpPr>
        <p:spPr>
          <a:xfrm flipV="1">
            <a:off x="1509442" y="4785341"/>
            <a:ext cx="3942458" cy="13186"/>
          </a:xfrm>
          <a:prstGeom prst="line">
            <a:avLst/>
          </a:prstGeom>
          <a:ln w="47625">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Line Callout 1 (No Border) 10"/>
          <p:cNvSpPr/>
          <p:nvPr/>
        </p:nvSpPr>
        <p:spPr>
          <a:xfrm>
            <a:off x="1594061" y="5719454"/>
            <a:ext cx="1978164" cy="532369"/>
          </a:xfrm>
          <a:prstGeom prst="callout1">
            <a:avLst>
              <a:gd name="adj1" fmla="val 98396"/>
              <a:gd name="adj2" fmla="val -3079"/>
              <a:gd name="adj3" fmla="val -172512"/>
              <a:gd name="adj4" fmla="val -3375"/>
            </a:avLst>
          </a:prstGeom>
          <a:noFill/>
          <a:ln w="50800">
            <a:solidFill>
              <a:srgbClr val="00B0F0"/>
            </a:solidFill>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dirty="0" smtClean="0">
                <a:solidFill>
                  <a:srgbClr val="00B0F0"/>
                </a:solidFill>
              </a:rPr>
              <a:t> ISOLATION</a:t>
            </a:r>
            <a:br>
              <a:rPr lang="en-US" dirty="0" smtClean="0">
                <a:solidFill>
                  <a:srgbClr val="00B0F0"/>
                </a:solidFill>
              </a:rPr>
            </a:br>
            <a:r>
              <a:rPr lang="en-US" dirty="0" smtClean="0">
                <a:solidFill>
                  <a:srgbClr val="00B0F0"/>
                </a:solidFill>
              </a:rPr>
              <a:t> Kernel Controlled</a:t>
            </a:r>
            <a:endParaRPr lang="en-US" dirty="0">
              <a:solidFill>
                <a:srgbClr val="00B0F0"/>
              </a:solidFill>
            </a:endParaRPr>
          </a:p>
        </p:txBody>
      </p:sp>
      <p:sp>
        <p:nvSpPr>
          <p:cNvPr id="12" name="Rectangle 11"/>
          <p:cNvSpPr/>
          <p:nvPr/>
        </p:nvSpPr>
        <p:spPr>
          <a:xfrm>
            <a:off x="2838865" y="4074852"/>
            <a:ext cx="911360" cy="633240"/>
          </a:xfrm>
          <a:prstGeom prst="rect">
            <a:avLst/>
          </a:prstGeom>
          <a:gradFill>
            <a:gsLst>
              <a:gs pos="0">
                <a:schemeClr val="accent6">
                  <a:lumMod val="20000"/>
                  <a:lumOff val="80000"/>
                </a:schemeClr>
              </a:gs>
              <a:gs pos="100000">
                <a:srgbClr val="FF6969"/>
              </a:gs>
            </a:gsLst>
            <a:lin ang="5400000" scaled="1"/>
          </a:gra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App2</a:t>
            </a:r>
            <a:br>
              <a:rPr lang="en-US" sz="1600" dirty="0" smtClean="0">
                <a:solidFill>
                  <a:schemeClr val="tx1"/>
                </a:solidFill>
              </a:rPr>
            </a:br>
            <a:r>
              <a:rPr lang="en-US" sz="1200" dirty="0" smtClean="0">
                <a:solidFill>
                  <a:schemeClr val="tx1"/>
                </a:solidFill>
              </a:rPr>
              <a:t>(Browser)</a:t>
            </a:r>
            <a:endParaRPr lang="en-US" sz="1600" dirty="0">
              <a:solidFill>
                <a:schemeClr val="tx1"/>
              </a:solidFill>
            </a:endParaRPr>
          </a:p>
        </p:txBody>
      </p:sp>
      <p:sp>
        <p:nvSpPr>
          <p:cNvPr id="13" name="Rectangle 12"/>
          <p:cNvSpPr/>
          <p:nvPr/>
        </p:nvSpPr>
        <p:spPr>
          <a:xfrm>
            <a:off x="3984376" y="4074852"/>
            <a:ext cx="1336103" cy="633240"/>
          </a:xfrm>
          <a:prstGeom prst="rect">
            <a:avLst/>
          </a:prstGeom>
          <a:solidFill>
            <a:srgbClr val="92D050"/>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Security</a:t>
            </a:r>
            <a:br>
              <a:rPr lang="en-US" sz="1600" dirty="0" smtClean="0">
                <a:solidFill>
                  <a:schemeClr val="tx1"/>
                </a:solidFill>
              </a:rPr>
            </a:br>
            <a:r>
              <a:rPr lang="en-US" sz="1600" dirty="0" smtClean="0">
                <a:solidFill>
                  <a:schemeClr val="tx1"/>
                </a:solidFill>
              </a:rPr>
              <a:t>Solution</a:t>
            </a:r>
            <a:endParaRPr lang="en-US" sz="1600" dirty="0">
              <a:solidFill>
                <a:schemeClr val="tx1"/>
              </a:solidFill>
            </a:endParaRPr>
          </a:p>
        </p:txBody>
      </p:sp>
      <p:cxnSp>
        <p:nvCxnSpPr>
          <p:cNvPr id="14" name="Straight Connector 13"/>
          <p:cNvCxnSpPr/>
          <p:nvPr/>
        </p:nvCxnSpPr>
        <p:spPr>
          <a:xfrm flipH="1" flipV="1">
            <a:off x="2710440" y="3884130"/>
            <a:ext cx="11199" cy="901406"/>
          </a:xfrm>
          <a:prstGeom prst="line">
            <a:avLst/>
          </a:prstGeom>
          <a:ln w="476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3856101" y="3897121"/>
            <a:ext cx="11199" cy="901406"/>
          </a:xfrm>
          <a:prstGeom prst="line">
            <a:avLst/>
          </a:prstGeom>
          <a:ln w="47625">
            <a:solidFill>
              <a:srgbClr val="00B0F0"/>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a:stretch>
            <a:fillRect/>
          </a:stretch>
        </p:blipFill>
        <p:spPr>
          <a:xfrm>
            <a:off x="4237362" y="2672739"/>
            <a:ext cx="692153" cy="655337"/>
          </a:xfrm>
          <a:prstGeom prst="rect">
            <a:avLst/>
          </a:prstGeom>
        </p:spPr>
      </p:pic>
      <p:pic>
        <p:nvPicPr>
          <p:cNvPr id="17" name="Picture 2" descr="http://lh5.ggpht.com/_Mi9Oi99MPyc/SvdsImMbKuI/AAAAAAAAASs/1vYMa4BhnUw/s800/376px-biohazard_symbol_red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1408" y="3896014"/>
            <a:ext cx="342432" cy="324217"/>
          </a:xfrm>
          <a:prstGeom prst="rect">
            <a:avLst/>
          </a:prstGeom>
          <a:noFill/>
          <a:extLst>
            <a:ext uri="{909E8E84-426E-40DD-AFC4-6F175D3DCCD1}">
              <a14:hiddenFill xmlns:a14="http://schemas.microsoft.com/office/drawing/2010/main">
                <a:solidFill>
                  <a:srgbClr val="FFFFFF"/>
                </a:solidFill>
              </a14:hiddenFill>
            </a:ext>
          </a:extLst>
        </p:spPr>
      </p:pic>
      <p:sp>
        <p:nvSpPr>
          <p:cNvPr id="18" name="Arc 17"/>
          <p:cNvSpPr/>
          <p:nvPr/>
        </p:nvSpPr>
        <p:spPr>
          <a:xfrm>
            <a:off x="3548562" y="3115754"/>
            <a:ext cx="1116994" cy="1358710"/>
          </a:xfrm>
          <a:prstGeom prst="arc">
            <a:avLst>
              <a:gd name="adj1" fmla="val 10589474"/>
              <a:gd name="adj2" fmla="val 16242773"/>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19" name="Rectangle 18"/>
          <p:cNvSpPr/>
          <p:nvPr/>
        </p:nvSpPr>
        <p:spPr>
          <a:xfrm>
            <a:off x="4539546" y="4906997"/>
            <a:ext cx="779939" cy="633240"/>
          </a:xfrm>
          <a:prstGeom prst="rect">
            <a:avLst/>
          </a:prstGeom>
          <a:solidFill>
            <a:srgbClr val="92D050"/>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Security</a:t>
            </a:r>
            <a:br>
              <a:rPr lang="en-US" sz="1200" dirty="0" smtClean="0">
                <a:solidFill>
                  <a:schemeClr val="tx1"/>
                </a:solidFill>
              </a:rPr>
            </a:br>
            <a:r>
              <a:rPr lang="en-US" sz="1200" dirty="0" smtClean="0">
                <a:solidFill>
                  <a:schemeClr val="tx1"/>
                </a:solidFill>
              </a:rPr>
              <a:t>Filter</a:t>
            </a:r>
            <a:endParaRPr lang="en-US" sz="1200" dirty="0">
              <a:solidFill>
                <a:schemeClr val="tx1"/>
              </a:solidFill>
            </a:endParaRPr>
          </a:p>
        </p:txBody>
      </p:sp>
      <p:sp>
        <p:nvSpPr>
          <p:cNvPr id="20" name="Rectangle 19"/>
          <p:cNvSpPr/>
          <p:nvPr/>
        </p:nvSpPr>
        <p:spPr>
          <a:xfrm>
            <a:off x="7034571" y="4912172"/>
            <a:ext cx="1038335" cy="627017"/>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Drivers</a:t>
            </a:r>
            <a:endParaRPr lang="en-US" sz="1600" dirty="0">
              <a:solidFill>
                <a:schemeClr val="tx1"/>
              </a:solidFill>
            </a:endParaRPr>
          </a:p>
        </p:txBody>
      </p:sp>
      <p:sp>
        <p:nvSpPr>
          <p:cNvPr id="21" name="Rectangle 20"/>
          <p:cNvSpPr/>
          <p:nvPr/>
        </p:nvSpPr>
        <p:spPr>
          <a:xfrm>
            <a:off x="6773316" y="4073803"/>
            <a:ext cx="911360" cy="633240"/>
          </a:xfrm>
          <a:prstGeom prst="rect">
            <a:avLst/>
          </a:prstGeom>
          <a:solidFill>
            <a:schemeClr val="accent6">
              <a:lumMod val="20000"/>
              <a:lumOff val="80000"/>
            </a:schemeClr>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App1</a:t>
            </a:r>
            <a:br>
              <a:rPr lang="en-US" sz="1600" dirty="0" smtClean="0">
                <a:solidFill>
                  <a:schemeClr val="tx1"/>
                </a:solidFill>
              </a:rPr>
            </a:br>
            <a:r>
              <a:rPr lang="en-US" sz="1200" dirty="0" smtClean="0">
                <a:solidFill>
                  <a:schemeClr val="tx1"/>
                </a:solidFill>
              </a:rPr>
              <a:t>(Office)</a:t>
            </a:r>
            <a:endParaRPr lang="en-US" sz="1200" dirty="0">
              <a:solidFill>
                <a:schemeClr val="tx1"/>
              </a:solidFill>
            </a:endParaRPr>
          </a:p>
        </p:txBody>
      </p:sp>
      <p:sp>
        <p:nvSpPr>
          <p:cNvPr id="22" name="Rectangle 21"/>
          <p:cNvSpPr/>
          <p:nvPr/>
        </p:nvSpPr>
        <p:spPr>
          <a:xfrm>
            <a:off x="8191806" y="4912171"/>
            <a:ext cx="1291523" cy="627017"/>
          </a:xfrm>
          <a:prstGeom prst="rect">
            <a:avLst/>
          </a:prstGeom>
          <a:gradFill>
            <a:gsLst>
              <a:gs pos="0">
                <a:schemeClr val="accent6">
                  <a:lumMod val="20000"/>
                  <a:lumOff val="80000"/>
                </a:schemeClr>
              </a:gs>
              <a:gs pos="100000">
                <a:srgbClr val="FF6969"/>
              </a:gs>
            </a:gsLst>
            <a:lin ang="5400000" scaled="1"/>
          </a:gra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OS Kernel</a:t>
            </a:r>
            <a:endParaRPr lang="en-US" sz="1600" dirty="0">
              <a:solidFill>
                <a:schemeClr val="tx1"/>
              </a:solidFill>
            </a:endParaRPr>
          </a:p>
        </p:txBody>
      </p:sp>
      <p:cxnSp>
        <p:nvCxnSpPr>
          <p:cNvPr id="23" name="Straight Connector 22"/>
          <p:cNvCxnSpPr/>
          <p:nvPr/>
        </p:nvCxnSpPr>
        <p:spPr>
          <a:xfrm flipV="1">
            <a:off x="6589405" y="4784292"/>
            <a:ext cx="3942458" cy="13186"/>
          </a:xfrm>
          <a:prstGeom prst="line">
            <a:avLst/>
          </a:prstGeom>
          <a:ln w="4762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7918828" y="4073803"/>
            <a:ext cx="911360" cy="633240"/>
          </a:xfrm>
          <a:prstGeom prst="rect">
            <a:avLst/>
          </a:prstGeom>
          <a:gradFill>
            <a:gsLst>
              <a:gs pos="0">
                <a:schemeClr val="accent6">
                  <a:lumMod val="20000"/>
                  <a:lumOff val="80000"/>
                </a:schemeClr>
              </a:gs>
              <a:gs pos="100000">
                <a:srgbClr val="FF6969"/>
              </a:gs>
            </a:gsLst>
            <a:lin ang="5400000" scaled="1"/>
          </a:gra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App2</a:t>
            </a:r>
            <a:br>
              <a:rPr lang="en-US" sz="1600" dirty="0" smtClean="0">
                <a:solidFill>
                  <a:schemeClr val="tx1"/>
                </a:solidFill>
              </a:rPr>
            </a:br>
            <a:r>
              <a:rPr lang="en-US" sz="1200" dirty="0" smtClean="0">
                <a:solidFill>
                  <a:schemeClr val="tx1"/>
                </a:solidFill>
              </a:rPr>
              <a:t>(Browser)</a:t>
            </a:r>
            <a:endParaRPr lang="en-US" sz="1600" dirty="0">
              <a:solidFill>
                <a:schemeClr val="tx1"/>
              </a:solidFill>
            </a:endParaRPr>
          </a:p>
        </p:txBody>
      </p:sp>
      <p:sp>
        <p:nvSpPr>
          <p:cNvPr id="25" name="Rectangle 24"/>
          <p:cNvSpPr/>
          <p:nvPr/>
        </p:nvSpPr>
        <p:spPr>
          <a:xfrm>
            <a:off x="9064339" y="4073803"/>
            <a:ext cx="1336103" cy="633240"/>
          </a:xfrm>
          <a:prstGeom prst="rect">
            <a:avLst/>
          </a:prstGeom>
          <a:gradFill>
            <a:gsLst>
              <a:gs pos="0">
                <a:schemeClr val="accent6">
                  <a:lumMod val="20000"/>
                  <a:lumOff val="80000"/>
                </a:schemeClr>
              </a:gs>
              <a:gs pos="100000">
                <a:srgbClr val="FF6969"/>
              </a:gs>
            </a:gsLst>
            <a:lin ang="5400000" scaled="1"/>
          </a:gra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Security</a:t>
            </a:r>
            <a:br>
              <a:rPr lang="en-US" sz="1600" dirty="0" smtClean="0">
                <a:solidFill>
                  <a:schemeClr val="tx1"/>
                </a:solidFill>
              </a:rPr>
            </a:br>
            <a:r>
              <a:rPr lang="en-US" sz="1600" dirty="0" smtClean="0">
                <a:solidFill>
                  <a:schemeClr val="tx1"/>
                </a:solidFill>
              </a:rPr>
              <a:t>Solution</a:t>
            </a:r>
            <a:endParaRPr lang="en-US" sz="1600" dirty="0">
              <a:solidFill>
                <a:schemeClr val="tx1"/>
              </a:solidFill>
            </a:endParaRPr>
          </a:p>
        </p:txBody>
      </p:sp>
      <p:cxnSp>
        <p:nvCxnSpPr>
          <p:cNvPr id="26" name="Straight Connector 25"/>
          <p:cNvCxnSpPr/>
          <p:nvPr/>
        </p:nvCxnSpPr>
        <p:spPr>
          <a:xfrm flipH="1" flipV="1">
            <a:off x="7790403" y="3883081"/>
            <a:ext cx="11199" cy="901406"/>
          </a:xfrm>
          <a:prstGeom prst="line">
            <a:avLst/>
          </a:prstGeom>
          <a:ln w="476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8936064" y="3896072"/>
            <a:ext cx="11199" cy="901406"/>
          </a:xfrm>
          <a:prstGeom prst="line">
            <a:avLst/>
          </a:prstGeom>
          <a:ln w="47625">
            <a:solidFill>
              <a:srgbClr val="FF0000"/>
            </a:solidFill>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3"/>
          <a:stretch>
            <a:fillRect/>
          </a:stretch>
        </p:blipFill>
        <p:spPr>
          <a:xfrm>
            <a:off x="7152239" y="2750842"/>
            <a:ext cx="692153" cy="655337"/>
          </a:xfrm>
          <a:prstGeom prst="rect">
            <a:avLst/>
          </a:prstGeom>
        </p:spPr>
      </p:pic>
      <p:pic>
        <p:nvPicPr>
          <p:cNvPr id="29" name="Picture 2" descr="http://lh5.ggpht.com/_Mi9Oi99MPyc/SvdsImMbKuI/AAAAAAAAASs/1vYMa4BhnUw/s800/376px-biohazard_symbol_red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61371" y="3894965"/>
            <a:ext cx="342432" cy="324217"/>
          </a:xfrm>
          <a:prstGeom prst="rect">
            <a:avLst/>
          </a:prstGeom>
          <a:noFill/>
          <a:extLst>
            <a:ext uri="{909E8E84-426E-40DD-AFC4-6F175D3DCCD1}">
              <a14:hiddenFill xmlns:a14="http://schemas.microsoft.com/office/drawing/2010/main">
                <a:solidFill>
                  <a:srgbClr val="FFFFFF"/>
                </a:solidFill>
              </a14:hiddenFill>
            </a:ext>
          </a:extLst>
        </p:spPr>
      </p:pic>
      <p:sp>
        <p:nvSpPr>
          <p:cNvPr id="30" name="Arc 29"/>
          <p:cNvSpPr/>
          <p:nvPr/>
        </p:nvSpPr>
        <p:spPr>
          <a:xfrm>
            <a:off x="7515594" y="3159397"/>
            <a:ext cx="1116994" cy="1358710"/>
          </a:xfrm>
          <a:prstGeom prst="arc">
            <a:avLst>
              <a:gd name="adj1" fmla="val 15498052"/>
              <a:gd name="adj2" fmla="val 0"/>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31" name="Rectangle 30"/>
          <p:cNvSpPr/>
          <p:nvPr/>
        </p:nvSpPr>
        <p:spPr>
          <a:xfrm>
            <a:off x="9619509" y="4905948"/>
            <a:ext cx="779939" cy="633240"/>
          </a:xfrm>
          <a:prstGeom prst="rect">
            <a:avLst/>
          </a:prstGeom>
          <a:gradFill>
            <a:gsLst>
              <a:gs pos="0">
                <a:schemeClr val="accent6">
                  <a:lumMod val="20000"/>
                  <a:lumOff val="80000"/>
                </a:schemeClr>
              </a:gs>
              <a:gs pos="100000">
                <a:srgbClr val="FF6969"/>
              </a:gs>
            </a:gsLst>
            <a:lin ang="5400000" scaled="1"/>
          </a:gra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Security</a:t>
            </a:r>
            <a:br>
              <a:rPr lang="en-US" sz="1200" dirty="0" smtClean="0">
                <a:solidFill>
                  <a:schemeClr val="tx1"/>
                </a:solidFill>
              </a:rPr>
            </a:br>
            <a:r>
              <a:rPr lang="en-US" sz="1200" dirty="0" smtClean="0">
                <a:solidFill>
                  <a:schemeClr val="tx1"/>
                </a:solidFill>
              </a:rPr>
              <a:t>Filter</a:t>
            </a:r>
            <a:endParaRPr lang="en-US" sz="1200" dirty="0">
              <a:solidFill>
                <a:schemeClr val="tx1"/>
              </a:solidFill>
            </a:endParaRPr>
          </a:p>
        </p:txBody>
      </p:sp>
      <p:sp>
        <p:nvSpPr>
          <p:cNvPr id="32" name="Arc 31"/>
          <p:cNvSpPr/>
          <p:nvPr/>
        </p:nvSpPr>
        <p:spPr>
          <a:xfrm>
            <a:off x="8116717" y="4299835"/>
            <a:ext cx="1116994" cy="1082427"/>
          </a:xfrm>
          <a:prstGeom prst="arc">
            <a:avLst>
              <a:gd name="adj1" fmla="val 8397626"/>
              <a:gd name="adj2" fmla="val 12364836"/>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pic>
        <p:nvPicPr>
          <p:cNvPr id="33" name="Picture 2" descr="http://lh5.ggpht.com/_Mi9Oi99MPyc/SvdsImMbKuI/AAAAAAAAASs/1vYMa4BhnUw/s800/376px-biohazard_symbol_red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15628" y="5339966"/>
            <a:ext cx="342432" cy="324217"/>
          </a:xfrm>
          <a:prstGeom prst="rect">
            <a:avLst/>
          </a:prstGeom>
          <a:noFill/>
          <a:extLst>
            <a:ext uri="{909E8E84-426E-40DD-AFC4-6F175D3DCCD1}">
              <a14:hiddenFill xmlns:a14="http://schemas.microsoft.com/office/drawing/2010/main">
                <a:solidFill>
                  <a:srgbClr val="FFFFFF"/>
                </a:solidFill>
              </a14:hiddenFill>
            </a:ext>
          </a:extLst>
        </p:spPr>
      </p:pic>
      <p:sp>
        <p:nvSpPr>
          <p:cNvPr id="34" name="Arc 33"/>
          <p:cNvSpPr/>
          <p:nvPr/>
        </p:nvSpPr>
        <p:spPr>
          <a:xfrm>
            <a:off x="8863245" y="4484960"/>
            <a:ext cx="1116994" cy="1179223"/>
          </a:xfrm>
          <a:prstGeom prst="arc">
            <a:avLst>
              <a:gd name="adj1" fmla="val 2231795"/>
              <a:gd name="adj2" fmla="val 8349505"/>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pic>
        <p:nvPicPr>
          <p:cNvPr id="35" name="Picture 2" descr="http://lh5.ggpht.com/_Mi9Oi99MPyc/SvdsImMbKuI/AAAAAAAAASs/1vYMa4BhnUw/s800/376px-biohazard_symbol_red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90972" y="4787618"/>
            <a:ext cx="342432" cy="324217"/>
          </a:xfrm>
          <a:prstGeom prst="rect">
            <a:avLst/>
          </a:prstGeom>
          <a:noFill/>
          <a:extLst>
            <a:ext uri="{909E8E84-426E-40DD-AFC4-6F175D3DCCD1}">
              <a14:hiddenFill xmlns:a14="http://schemas.microsoft.com/office/drawing/2010/main">
                <a:solidFill>
                  <a:srgbClr val="FFFFFF"/>
                </a:solidFill>
              </a14:hiddenFill>
            </a:ext>
          </a:extLst>
        </p:spPr>
      </p:pic>
      <p:sp>
        <p:nvSpPr>
          <p:cNvPr id="36" name="Arc 35"/>
          <p:cNvSpPr/>
          <p:nvPr/>
        </p:nvSpPr>
        <p:spPr>
          <a:xfrm>
            <a:off x="9085801" y="4096902"/>
            <a:ext cx="1116994" cy="1179223"/>
          </a:xfrm>
          <a:prstGeom prst="arc">
            <a:avLst>
              <a:gd name="adj1" fmla="val 7731110"/>
              <a:gd name="adj2" fmla="val 13729021"/>
            </a:avLst>
          </a:prstGeom>
          <a:ln w="1905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pic>
        <p:nvPicPr>
          <p:cNvPr id="37" name="Picture 2" descr="http://lh5.ggpht.com/_Mi9Oi99MPyc/SvdsImMbKuI/AAAAAAAAASs/1vYMa4BhnUw/s800/376px-biohazard_symbol_red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57016" y="3894965"/>
            <a:ext cx="342432" cy="324217"/>
          </a:xfrm>
          <a:prstGeom prst="rect">
            <a:avLst/>
          </a:prstGeom>
          <a:noFill/>
          <a:extLst>
            <a:ext uri="{909E8E84-426E-40DD-AFC4-6F175D3DCCD1}">
              <a14:hiddenFill xmlns:a14="http://schemas.microsoft.com/office/drawing/2010/main">
                <a:solidFill>
                  <a:srgbClr val="FFFFFF"/>
                </a:solidFill>
              </a14:hiddenFill>
            </a:ext>
          </a:extLst>
        </p:spPr>
      </p:pic>
      <p:sp>
        <p:nvSpPr>
          <p:cNvPr id="38" name="Line Callout 1 (No Border) 37"/>
          <p:cNvSpPr/>
          <p:nvPr/>
        </p:nvSpPr>
        <p:spPr>
          <a:xfrm>
            <a:off x="6674519" y="5698216"/>
            <a:ext cx="1978164" cy="532369"/>
          </a:xfrm>
          <a:prstGeom prst="callout1">
            <a:avLst>
              <a:gd name="adj1" fmla="val 98396"/>
              <a:gd name="adj2" fmla="val -3079"/>
              <a:gd name="adj3" fmla="val -172512"/>
              <a:gd name="adj4" fmla="val -3375"/>
            </a:avLst>
          </a:prstGeom>
          <a:noFill/>
          <a:ln w="50800">
            <a:solidFill>
              <a:srgbClr val="FF0000"/>
            </a:solidFill>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dirty="0" smtClean="0">
                <a:solidFill>
                  <a:srgbClr val="00B0F0"/>
                </a:solidFill>
              </a:rPr>
              <a:t> ISOLATION</a:t>
            </a:r>
            <a:br>
              <a:rPr lang="en-US" dirty="0" smtClean="0">
                <a:solidFill>
                  <a:srgbClr val="00B0F0"/>
                </a:solidFill>
              </a:rPr>
            </a:br>
            <a:r>
              <a:rPr lang="en-US" dirty="0" smtClean="0">
                <a:solidFill>
                  <a:srgbClr val="00B0F0"/>
                </a:solidFill>
              </a:rPr>
              <a:t> Kernel Controlled</a:t>
            </a:r>
            <a:endParaRPr lang="en-US" dirty="0">
              <a:solidFill>
                <a:srgbClr val="00B0F0"/>
              </a:solidFill>
            </a:endParaRPr>
          </a:p>
        </p:txBody>
      </p:sp>
      <p:grpSp>
        <p:nvGrpSpPr>
          <p:cNvPr id="39" name="Group 38"/>
          <p:cNvGrpSpPr/>
          <p:nvPr/>
        </p:nvGrpSpPr>
        <p:grpSpPr>
          <a:xfrm>
            <a:off x="6673115" y="5686069"/>
            <a:ext cx="1899573" cy="565152"/>
            <a:chOff x="4046660" y="2491991"/>
            <a:chExt cx="1280160" cy="466344"/>
          </a:xfrm>
        </p:grpSpPr>
        <p:cxnSp>
          <p:nvCxnSpPr>
            <p:cNvPr id="40" name="Straight Connector 39"/>
            <p:cNvCxnSpPr/>
            <p:nvPr/>
          </p:nvCxnSpPr>
          <p:spPr>
            <a:xfrm>
              <a:off x="4049486" y="2491991"/>
              <a:ext cx="1277334" cy="462224"/>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4453568" y="2085083"/>
              <a:ext cx="466344" cy="128016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6076830" y="6311357"/>
            <a:ext cx="5453946" cy="400110"/>
          </a:xfrm>
          <a:prstGeom prst="rect">
            <a:avLst/>
          </a:prstGeom>
          <a:noFill/>
        </p:spPr>
        <p:txBody>
          <a:bodyPr wrap="square" rtlCol="0">
            <a:spAutoFit/>
          </a:bodyPr>
          <a:lstStyle/>
          <a:p>
            <a:r>
              <a:rPr lang="en-US" sz="2000" b="1" dirty="0" smtClean="0">
                <a:solidFill>
                  <a:srgbClr val="FF0000"/>
                </a:solidFill>
              </a:rPr>
              <a:t>Isolation Bypassed &amp; Malware Controlled</a:t>
            </a:r>
            <a:endParaRPr lang="en-US" sz="2000" b="1" dirty="0">
              <a:solidFill>
                <a:srgbClr val="FF0000"/>
              </a:solidFill>
            </a:endParaRPr>
          </a:p>
        </p:txBody>
      </p:sp>
    </p:spTree>
    <p:extLst>
      <p:ext uri="{BB962C8B-B14F-4D97-AF65-F5344CB8AC3E}">
        <p14:creationId xmlns:p14="http://schemas.microsoft.com/office/powerpoint/2010/main" val="1498748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5-step kill chain</a:t>
            </a:r>
            <a:endParaRPr lang="en-US" dirty="0"/>
          </a:p>
        </p:txBody>
      </p:sp>
      <p:grpSp>
        <p:nvGrpSpPr>
          <p:cNvPr id="5" name="Group 4"/>
          <p:cNvGrpSpPr/>
          <p:nvPr/>
        </p:nvGrpSpPr>
        <p:grpSpPr>
          <a:xfrm>
            <a:off x="996085" y="3119132"/>
            <a:ext cx="10019833" cy="1636938"/>
            <a:chOff x="194209" y="810265"/>
            <a:chExt cx="8984110" cy="1154428"/>
          </a:xfrm>
        </p:grpSpPr>
        <p:sp>
          <p:nvSpPr>
            <p:cNvPr id="6" name="Right Arrow Callout 5"/>
            <p:cNvSpPr/>
            <p:nvPr/>
          </p:nvSpPr>
          <p:spPr bwMode="auto">
            <a:xfrm>
              <a:off x="194209" y="826358"/>
              <a:ext cx="1855576" cy="1138335"/>
            </a:xfrm>
            <a:prstGeom prst="rightArrowCallout">
              <a:avLst>
                <a:gd name="adj1" fmla="val 24999"/>
                <a:gd name="adj2" fmla="val 25000"/>
                <a:gd name="adj3" fmla="val 16256"/>
                <a:gd name="adj4" fmla="val 80453"/>
              </a:avLst>
            </a:prstGeom>
            <a:solidFill>
              <a:srgbClr val="00B0F0"/>
            </a:solidFill>
            <a:ln w="9525" cap="flat" cmpd="sng" algn="ctr">
              <a:solidFill>
                <a:schemeClr val="bg2"/>
              </a:solidFill>
              <a:prstDash val="solid"/>
              <a:round/>
              <a:headEnd type="none" w="med" len="med"/>
              <a:tailEnd type="none" w="med" len="med"/>
            </a:ln>
            <a:effectLst/>
          </p:spPr>
          <p:txBody>
            <a:bodyPr vert="horz" wrap="square" lIns="0" tIns="45688" rIns="0" bIns="45688" numCol="1" rtlCol="0" anchor="ctr" anchorCtr="1" compatLnSpc="1">
              <a:prstTxWarp prst="textNoShape">
                <a:avLst/>
              </a:prstTxWarp>
              <a:no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400" b="1" dirty="0" smtClean="0">
                  <a:latin typeface="Arial Narrow" pitchFamily="34" charset="0"/>
                  <a:cs typeface="Arial" charset="0"/>
                </a:rPr>
                <a:t>1. attack</a:t>
              </a:r>
              <a:br>
                <a:rPr lang="en-US" sz="2400" b="1" dirty="0" smtClean="0">
                  <a:latin typeface="Arial Narrow" pitchFamily="34" charset="0"/>
                  <a:cs typeface="Arial" charset="0"/>
                </a:rPr>
              </a:br>
              <a:r>
                <a:rPr lang="en-US" sz="2400" b="1" dirty="0" smtClean="0">
                  <a:latin typeface="Arial Narrow" pitchFamily="34" charset="0"/>
                  <a:cs typeface="Arial" charset="0"/>
                </a:rPr>
                <a:t>vector</a:t>
              </a:r>
              <a:endParaRPr kumimoji="0" lang="en-US" sz="2400" b="1" i="0" u="none" strike="noStrike" cap="none" normalizeH="0" baseline="0" dirty="0" smtClean="0">
                <a:ln>
                  <a:noFill/>
                </a:ln>
                <a:latin typeface="Arial Narrow" pitchFamily="34" charset="0"/>
                <a:cs typeface="Arial" charset="0"/>
              </a:endParaRPr>
            </a:p>
          </p:txBody>
        </p:sp>
        <p:sp>
          <p:nvSpPr>
            <p:cNvPr id="7" name="Right Arrow Callout 6"/>
            <p:cNvSpPr/>
            <p:nvPr/>
          </p:nvSpPr>
          <p:spPr bwMode="auto">
            <a:xfrm>
              <a:off x="2049785" y="826358"/>
              <a:ext cx="1855576" cy="1138335"/>
            </a:xfrm>
            <a:prstGeom prst="rightArrowCallout">
              <a:avLst>
                <a:gd name="adj1" fmla="val 24999"/>
                <a:gd name="adj2" fmla="val 25000"/>
                <a:gd name="adj3" fmla="val 16256"/>
                <a:gd name="adj4" fmla="val 80453"/>
              </a:avLst>
            </a:prstGeom>
            <a:solidFill>
              <a:srgbClr val="FFFF00"/>
            </a:solidFill>
            <a:ln w="9525" cap="flat" cmpd="sng" algn="ctr">
              <a:solidFill>
                <a:schemeClr val="bg2"/>
              </a:solidFill>
              <a:prstDash val="solid"/>
              <a:round/>
              <a:headEnd type="none" w="med" len="med"/>
              <a:tailEnd type="none" w="med" len="med"/>
            </a:ln>
            <a:effectLst/>
          </p:spPr>
          <p:txBody>
            <a:bodyPr vert="horz" wrap="square" lIns="91372" tIns="45688" rIns="91372" bIns="45688" numCol="1" rtlCol="0" anchor="ctr" anchorCtr="1" compatLnSpc="1">
              <a:prstTxWarp prst="textNoShape">
                <a:avLst/>
              </a:prstTxWarp>
              <a:no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400" b="1" dirty="0" smtClean="0">
                  <a:latin typeface="Arial Narrow" pitchFamily="34" charset="0"/>
                  <a:cs typeface="Arial" charset="0"/>
                </a:rPr>
                <a:t>2. exploit</a:t>
              </a:r>
              <a:endParaRPr kumimoji="0" lang="en-US" sz="2400" b="1" i="0" u="none" strike="noStrike" cap="none" normalizeH="0" baseline="0" dirty="0" smtClean="0">
                <a:ln>
                  <a:noFill/>
                </a:ln>
                <a:latin typeface="Arial Narrow" pitchFamily="34" charset="0"/>
                <a:cs typeface="Arial" charset="0"/>
              </a:endParaRPr>
            </a:p>
          </p:txBody>
        </p:sp>
        <p:sp>
          <p:nvSpPr>
            <p:cNvPr id="8" name="Right Arrow Callout 7"/>
            <p:cNvSpPr/>
            <p:nvPr/>
          </p:nvSpPr>
          <p:spPr bwMode="auto">
            <a:xfrm>
              <a:off x="3905362" y="810267"/>
              <a:ext cx="1855576" cy="1138335"/>
            </a:xfrm>
            <a:prstGeom prst="rightArrowCallout">
              <a:avLst>
                <a:gd name="adj1" fmla="val 24999"/>
                <a:gd name="adj2" fmla="val 25000"/>
                <a:gd name="adj3" fmla="val 16256"/>
                <a:gd name="adj4" fmla="val 80453"/>
              </a:avLst>
            </a:prstGeom>
            <a:solidFill>
              <a:srgbClr val="FFC000"/>
            </a:solidFill>
            <a:ln w="9525" cap="flat" cmpd="sng" algn="ctr">
              <a:solidFill>
                <a:schemeClr val="bg2"/>
              </a:solidFill>
              <a:prstDash val="solid"/>
              <a:round/>
              <a:headEnd type="none" w="med" len="med"/>
              <a:tailEnd type="none" w="med" len="med"/>
            </a:ln>
            <a:effectLst/>
          </p:spPr>
          <p:txBody>
            <a:bodyPr vert="horz" wrap="square" lIns="0" tIns="45688" rIns="0" bIns="45688" numCol="1" rtlCol="0" anchor="ctr" anchorCtr="1" compatLnSpc="1">
              <a:prstTxWarp prst="textNoShape">
                <a:avLst/>
              </a:prstTxWarp>
              <a:no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400" b="1" dirty="0" smtClean="0">
                  <a:latin typeface="Arial Narrow" pitchFamily="34" charset="0"/>
                  <a:cs typeface="Arial" charset="0"/>
                </a:rPr>
                <a:t>3. user-app</a:t>
              </a:r>
              <a:br>
                <a:rPr lang="en-US" sz="2400" b="1" dirty="0" smtClean="0">
                  <a:latin typeface="Arial Narrow" pitchFamily="34" charset="0"/>
                  <a:cs typeface="Arial" charset="0"/>
                </a:rPr>
              </a:br>
              <a:r>
                <a:rPr lang="en-US" sz="2400" b="1" dirty="0" smtClean="0">
                  <a:latin typeface="Arial Narrow" pitchFamily="34" charset="0"/>
                  <a:cs typeface="Arial" charset="0"/>
                </a:rPr>
                <a:t>payload</a:t>
              </a:r>
              <a:endParaRPr kumimoji="0" lang="en-US" sz="2400" b="1" i="0" u="none" strike="noStrike" cap="none" normalizeH="0" baseline="0" dirty="0" smtClean="0">
                <a:ln>
                  <a:noFill/>
                </a:ln>
                <a:latin typeface="Arial Narrow" pitchFamily="34" charset="0"/>
                <a:cs typeface="Arial" charset="0"/>
              </a:endParaRPr>
            </a:p>
          </p:txBody>
        </p:sp>
        <p:sp>
          <p:nvSpPr>
            <p:cNvPr id="9" name="Right Arrow Callout 8"/>
            <p:cNvSpPr/>
            <p:nvPr/>
          </p:nvSpPr>
          <p:spPr bwMode="auto">
            <a:xfrm>
              <a:off x="5760938" y="810265"/>
              <a:ext cx="1855577" cy="1138335"/>
            </a:xfrm>
            <a:prstGeom prst="rightArrowCallout">
              <a:avLst>
                <a:gd name="adj1" fmla="val 24999"/>
                <a:gd name="adj2" fmla="val 25000"/>
                <a:gd name="adj3" fmla="val 16256"/>
                <a:gd name="adj4" fmla="val 80453"/>
              </a:avLst>
            </a:prstGeom>
            <a:solidFill>
              <a:srgbClr val="FF0000"/>
            </a:solidFill>
            <a:ln w="9525" cap="flat" cmpd="sng" algn="ctr">
              <a:solidFill>
                <a:schemeClr val="bg2"/>
              </a:solidFill>
              <a:prstDash val="solid"/>
              <a:round/>
              <a:headEnd type="none" w="med" len="med"/>
              <a:tailEnd type="none" w="med" len="med"/>
            </a:ln>
            <a:effectLst/>
          </p:spPr>
          <p:txBody>
            <a:bodyPr vert="horz" wrap="square" lIns="91372" tIns="45688" rIns="91372" bIns="45688" numCol="1" rtlCol="0" anchor="ctr" anchorCtr="1" compatLnSpc="1">
              <a:prstTxWarp prst="textNoShape">
                <a:avLst/>
              </a:prstTxWarp>
              <a:no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400" b="1" dirty="0" smtClean="0">
                  <a:latin typeface="Arial Narrow" pitchFamily="34" charset="0"/>
                  <a:cs typeface="Arial" charset="0"/>
                </a:rPr>
                <a:t>4. kernel payload</a:t>
              </a:r>
              <a:endParaRPr kumimoji="0" lang="en-US" sz="2400" b="1" i="0" u="none" strike="noStrike" cap="none" normalizeH="0" baseline="0" dirty="0" smtClean="0">
                <a:ln>
                  <a:noFill/>
                </a:ln>
                <a:latin typeface="Arial Narrow" pitchFamily="34" charset="0"/>
                <a:cs typeface="Arial" charset="0"/>
              </a:endParaRPr>
            </a:p>
          </p:txBody>
        </p:sp>
        <p:sp>
          <p:nvSpPr>
            <p:cNvPr id="10" name="Rectangle 9"/>
            <p:cNvSpPr/>
            <p:nvPr/>
          </p:nvSpPr>
          <p:spPr bwMode="auto">
            <a:xfrm>
              <a:off x="7616514" y="810265"/>
              <a:ext cx="1561805" cy="1138335"/>
            </a:xfrm>
            <a:prstGeom prst="rect">
              <a:avLst/>
            </a:prstGeom>
            <a:solidFill>
              <a:srgbClr val="C00000"/>
            </a:solidFill>
            <a:ln w="9525" cap="flat" cmpd="sng" algn="ctr">
              <a:solidFill>
                <a:schemeClr val="bg2"/>
              </a:solidFill>
              <a:prstDash val="solid"/>
              <a:round/>
              <a:headEnd type="none" w="med" len="med"/>
              <a:tailEnd type="none" w="med" len="med"/>
            </a:ln>
            <a:effectLst/>
          </p:spPr>
          <p:txBody>
            <a:bodyPr vert="horz" wrap="square" lIns="91372" tIns="45688" rIns="91372" bIns="45688" numCol="1" rtlCol="0" anchor="ctr" anchorCtr="1" compatLnSpc="1">
              <a:prstTxWarp prst="textNoShape">
                <a:avLst/>
              </a:prstTxWarp>
              <a:no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kumimoji="0" lang="en-US" sz="2400" b="1" i="0" u="none" strike="noStrike" cap="none" normalizeH="0" baseline="0" dirty="0" smtClean="0">
                  <a:ln>
                    <a:noFill/>
                  </a:ln>
                  <a:latin typeface="Arial Narrow" pitchFamily="34" charset="0"/>
                  <a:cs typeface="Arial" charset="0"/>
                </a:rPr>
                <a:t>5. </a:t>
              </a:r>
              <a:r>
                <a:rPr lang="en-US" sz="2400" b="1" dirty="0" smtClean="0">
                  <a:latin typeface="Arial Narrow" pitchFamily="34" charset="0"/>
                  <a:cs typeface="Arial" charset="0"/>
                </a:rPr>
                <a:t>remote control of victim</a:t>
              </a:r>
              <a:endParaRPr kumimoji="0" lang="en-US" sz="2400" b="1" i="0" u="none" strike="noStrike" cap="none" normalizeH="0" baseline="0" dirty="0" smtClean="0">
                <a:ln>
                  <a:noFill/>
                </a:ln>
                <a:latin typeface="Arial Narrow" pitchFamily="34" charset="0"/>
                <a:cs typeface="Arial" charset="0"/>
              </a:endParaRPr>
            </a:p>
          </p:txBody>
        </p:sp>
      </p:grpSp>
      <p:sp>
        <p:nvSpPr>
          <p:cNvPr id="11" name="TextBox 10"/>
          <p:cNvSpPr txBox="1"/>
          <p:nvPr/>
        </p:nvSpPr>
        <p:spPr>
          <a:xfrm>
            <a:off x="1006251" y="1866419"/>
            <a:ext cx="2049162" cy="1089529"/>
          </a:xfrm>
          <a:prstGeom prst="rect">
            <a:avLst/>
          </a:prstGeom>
          <a:noFill/>
        </p:spPr>
        <p:txBody>
          <a:bodyPr wrap="square" lIns="0" rIns="0" rtlCol="0">
            <a:spAutoFit/>
          </a:bodyPr>
          <a:lstStyle/>
          <a:p>
            <a:pPr>
              <a:lnSpc>
                <a:spcPct val="120000"/>
              </a:lnSpc>
            </a:pPr>
            <a:r>
              <a:rPr lang="en-US" b="1" spc="-70" dirty="0" smtClean="0"/>
              <a:t>Spear phishing</a:t>
            </a:r>
          </a:p>
          <a:p>
            <a:pPr>
              <a:lnSpc>
                <a:spcPct val="120000"/>
              </a:lnSpc>
            </a:pPr>
            <a:r>
              <a:rPr lang="en-US" b="1" spc="-70" dirty="0" smtClean="0"/>
              <a:t>Drive-by downloads</a:t>
            </a:r>
          </a:p>
          <a:p>
            <a:pPr>
              <a:lnSpc>
                <a:spcPct val="120000"/>
              </a:lnSpc>
            </a:pPr>
            <a:r>
              <a:rPr lang="en-US" b="1" spc="-70" dirty="0" smtClean="0"/>
              <a:t>Trojans</a:t>
            </a:r>
            <a:endParaRPr lang="en-US" b="1" spc="-70" dirty="0"/>
          </a:p>
        </p:txBody>
      </p:sp>
      <p:sp>
        <p:nvSpPr>
          <p:cNvPr id="12" name="TextBox 11"/>
          <p:cNvSpPr txBox="1"/>
          <p:nvPr/>
        </p:nvSpPr>
        <p:spPr>
          <a:xfrm>
            <a:off x="2403491" y="4964933"/>
            <a:ext cx="3879569" cy="1247008"/>
          </a:xfrm>
          <a:prstGeom prst="rect">
            <a:avLst/>
          </a:prstGeom>
          <a:noFill/>
        </p:spPr>
        <p:txBody>
          <a:bodyPr wrap="square" lIns="0" rIns="0" rtlCol="0">
            <a:spAutoFit/>
          </a:bodyPr>
          <a:lstStyle>
            <a:defPPr>
              <a:defRPr lang="en-US"/>
            </a:defPPr>
            <a:lvl1pPr>
              <a:lnSpc>
                <a:spcPct val="120000"/>
              </a:lnSpc>
              <a:defRPr sz="1600" spc="-70">
                <a:solidFill>
                  <a:schemeClr val="bg2"/>
                </a:solidFill>
              </a:defRPr>
            </a:lvl1pPr>
          </a:lstStyle>
          <a:p>
            <a:r>
              <a:rPr lang="en-US" b="1" dirty="0">
                <a:solidFill>
                  <a:schemeClr val="tx1"/>
                </a:solidFill>
              </a:rPr>
              <a:t>CVE-2012-0158 </a:t>
            </a:r>
            <a:r>
              <a:rPr lang="en-US" b="1" dirty="0" smtClean="0">
                <a:solidFill>
                  <a:schemeClr val="tx1"/>
                </a:solidFill>
                <a:sym typeface="Wingdings" panose="05000000000000000000" pitchFamily="2" charset="2"/>
              </a:rPr>
              <a:t> </a:t>
            </a:r>
            <a:r>
              <a:rPr lang="en-US" b="1" dirty="0">
                <a:solidFill>
                  <a:schemeClr val="tx1"/>
                </a:solidFill>
                <a:sym typeface="Wingdings" panose="05000000000000000000" pitchFamily="2" charset="2"/>
              </a:rPr>
              <a:t>APT28</a:t>
            </a:r>
            <a:endParaRPr lang="en-US" b="1" dirty="0">
              <a:solidFill>
                <a:schemeClr val="tx1"/>
              </a:solidFill>
            </a:endParaRPr>
          </a:p>
          <a:p>
            <a:r>
              <a:rPr lang="en-US" b="1" dirty="0">
                <a:solidFill>
                  <a:schemeClr val="tx1"/>
                </a:solidFill>
              </a:rPr>
              <a:t>CVE-2013-1347 </a:t>
            </a:r>
            <a:r>
              <a:rPr lang="en-US" b="1" dirty="0">
                <a:solidFill>
                  <a:schemeClr val="tx1"/>
                </a:solidFill>
                <a:sym typeface="Wingdings" panose="05000000000000000000" pitchFamily="2" charset="2"/>
              </a:rPr>
              <a:t></a:t>
            </a:r>
            <a:r>
              <a:rPr lang="en-US" b="1" dirty="0">
                <a:solidFill>
                  <a:schemeClr val="tx1"/>
                </a:solidFill>
              </a:rPr>
              <a:t> Energetic Bear </a:t>
            </a:r>
            <a:r>
              <a:rPr lang="en-US" b="1" dirty="0" smtClean="0">
                <a:solidFill>
                  <a:schemeClr val="tx1"/>
                </a:solidFill>
              </a:rPr>
              <a:t>APT</a:t>
            </a:r>
            <a:br>
              <a:rPr lang="en-US" b="1" dirty="0" smtClean="0">
                <a:solidFill>
                  <a:schemeClr val="tx1"/>
                </a:solidFill>
              </a:rPr>
            </a:br>
            <a:r>
              <a:rPr lang="en-US" b="1" dirty="0">
                <a:solidFill>
                  <a:schemeClr val="tx1"/>
                </a:solidFill>
              </a:rPr>
              <a:t>CVE-2014-0497 </a:t>
            </a:r>
            <a:r>
              <a:rPr lang="en-US" b="1" dirty="0">
                <a:solidFill>
                  <a:schemeClr val="tx1"/>
                </a:solidFill>
                <a:sym typeface="Wingdings" panose="05000000000000000000" pitchFamily="2" charset="2"/>
              </a:rPr>
              <a:t> </a:t>
            </a:r>
            <a:r>
              <a:rPr lang="en-US" b="1" dirty="0" err="1">
                <a:solidFill>
                  <a:schemeClr val="tx1"/>
                </a:solidFill>
                <a:sym typeface="Wingdings" panose="05000000000000000000" pitchFamily="2" charset="2"/>
              </a:rPr>
              <a:t>DarkHotel</a:t>
            </a:r>
            <a:r>
              <a:rPr lang="en-US" b="1" dirty="0">
                <a:solidFill>
                  <a:schemeClr val="tx1"/>
                </a:solidFill>
                <a:sym typeface="Wingdings" panose="05000000000000000000" pitchFamily="2" charset="2"/>
              </a:rPr>
              <a:t> APT</a:t>
            </a:r>
            <a:endParaRPr lang="en-US" b="1" dirty="0">
              <a:solidFill>
                <a:schemeClr val="tx1"/>
              </a:solidFill>
            </a:endParaRPr>
          </a:p>
          <a:p>
            <a:r>
              <a:rPr lang="en-US" b="1" dirty="0" smtClean="0">
                <a:solidFill>
                  <a:schemeClr val="tx1"/>
                </a:solidFill>
                <a:sym typeface="Wingdings" panose="05000000000000000000" pitchFamily="2" charset="2"/>
              </a:rPr>
              <a:t>…</a:t>
            </a:r>
            <a:endParaRPr lang="en-US" b="1" dirty="0">
              <a:solidFill>
                <a:schemeClr val="tx1"/>
              </a:solidFill>
            </a:endParaRPr>
          </a:p>
        </p:txBody>
      </p:sp>
      <p:sp>
        <p:nvSpPr>
          <p:cNvPr id="13" name="TextBox 12"/>
          <p:cNvSpPr txBox="1"/>
          <p:nvPr/>
        </p:nvSpPr>
        <p:spPr>
          <a:xfrm>
            <a:off x="4750362" y="1681753"/>
            <a:ext cx="3065395" cy="1274195"/>
          </a:xfrm>
          <a:prstGeom prst="rect">
            <a:avLst/>
          </a:prstGeom>
          <a:noFill/>
        </p:spPr>
        <p:txBody>
          <a:bodyPr wrap="square" lIns="0" rIns="0" rtlCol="0">
            <a:spAutoFit/>
          </a:bodyPr>
          <a:lstStyle>
            <a:defPPr>
              <a:defRPr lang="en-US"/>
            </a:defPPr>
            <a:lvl1pPr>
              <a:lnSpc>
                <a:spcPct val="120000"/>
              </a:lnSpc>
              <a:defRPr sz="1600" spc="-70">
                <a:solidFill>
                  <a:schemeClr val="bg2"/>
                </a:solidFill>
              </a:defRPr>
            </a:lvl1pPr>
          </a:lstStyle>
          <a:p>
            <a:r>
              <a:rPr lang="en-US" b="1" dirty="0" smtClean="0">
                <a:solidFill>
                  <a:schemeClr val="tx1"/>
                </a:solidFill>
              </a:rPr>
              <a:t>Code injection </a:t>
            </a:r>
            <a:r>
              <a:rPr lang="en-US" b="1" dirty="0" smtClean="0">
                <a:solidFill>
                  <a:schemeClr val="tx1"/>
                </a:solidFill>
                <a:sym typeface="Wingdings" panose="05000000000000000000" pitchFamily="2" charset="2"/>
              </a:rPr>
              <a:t></a:t>
            </a:r>
            <a:r>
              <a:rPr lang="en-US" b="1" dirty="0" smtClean="0">
                <a:solidFill>
                  <a:schemeClr val="tx1"/>
                </a:solidFill>
              </a:rPr>
              <a:t> Zeus, Epic</a:t>
            </a:r>
            <a:br>
              <a:rPr lang="en-US" b="1" dirty="0" smtClean="0">
                <a:solidFill>
                  <a:schemeClr val="tx1"/>
                </a:solidFill>
              </a:rPr>
            </a:br>
            <a:r>
              <a:rPr lang="en-US" b="1" dirty="0" smtClean="0">
                <a:solidFill>
                  <a:schemeClr val="tx1"/>
                </a:solidFill>
              </a:rPr>
              <a:t>           Turla, Energetic Bear, …</a:t>
            </a:r>
          </a:p>
          <a:p>
            <a:r>
              <a:rPr lang="en-US" b="1" dirty="0" smtClean="0">
                <a:solidFill>
                  <a:schemeClr val="tx1"/>
                </a:solidFill>
              </a:rPr>
              <a:t>API hooking </a:t>
            </a:r>
            <a:r>
              <a:rPr lang="en-US" b="1" dirty="0" smtClean="0">
                <a:solidFill>
                  <a:schemeClr val="tx1"/>
                </a:solidFill>
                <a:sym typeface="Wingdings" panose="05000000000000000000" pitchFamily="2" charset="2"/>
              </a:rPr>
              <a:t> Dyreza, </a:t>
            </a:r>
            <a:br>
              <a:rPr lang="en-US" b="1" dirty="0" smtClean="0">
                <a:solidFill>
                  <a:schemeClr val="tx1"/>
                </a:solidFill>
                <a:sym typeface="Wingdings" panose="05000000000000000000" pitchFamily="2" charset="2"/>
              </a:rPr>
            </a:br>
            <a:r>
              <a:rPr lang="en-US" b="1" dirty="0" smtClean="0">
                <a:solidFill>
                  <a:schemeClr val="tx1"/>
                </a:solidFill>
                <a:sym typeface="Wingdings" panose="05000000000000000000" pitchFamily="2" charset="2"/>
              </a:rPr>
              <a:t>           GameOver, ….</a:t>
            </a:r>
            <a:endParaRPr lang="en-US" b="1" dirty="0">
              <a:solidFill>
                <a:schemeClr val="tx1"/>
              </a:solidFill>
            </a:endParaRPr>
          </a:p>
        </p:txBody>
      </p:sp>
      <p:sp>
        <p:nvSpPr>
          <p:cNvPr id="14" name="TextBox 13"/>
          <p:cNvSpPr txBox="1"/>
          <p:nvPr/>
        </p:nvSpPr>
        <p:spPr>
          <a:xfrm>
            <a:off x="9335946" y="1534020"/>
            <a:ext cx="1859969" cy="1421928"/>
          </a:xfrm>
          <a:prstGeom prst="rect">
            <a:avLst/>
          </a:prstGeom>
          <a:noFill/>
        </p:spPr>
        <p:txBody>
          <a:bodyPr wrap="square" lIns="0" rIns="0" rtlCol="0">
            <a:spAutoFit/>
          </a:bodyPr>
          <a:lstStyle>
            <a:defPPr>
              <a:defRPr lang="en-US"/>
            </a:defPPr>
            <a:lvl1pPr>
              <a:lnSpc>
                <a:spcPct val="120000"/>
              </a:lnSpc>
              <a:defRPr sz="1600" spc="-70">
                <a:solidFill>
                  <a:schemeClr val="bg2"/>
                </a:solidFill>
              </a:defRPr>
            </a:lvl1pPr>
          </a:lstStyle>
          <a:p>
            <a:r>
              <a:rPr lang="en-US" sz="1800" b="1" dirty="0">
                <a:solidFill>
                  <a:schemeClr val="tx1"/>
                </a:solidFill>
              </a:rPr>
              <a:t>Espionage &amp;</a:t>
            </a:r>
            <a:br>
              <a:rPr lang="en-US" sz="1800" b="1" dirty="0">
                <a:solidFill>
                  <a:schemeClr val="tx1"/>
                </a:solidFill>
              </a:rPr>
            </a:br>
            <a:r>
              <a:rPr lang="en-US" sz="1800" b="1" dirty="0">
                <a:solidFill>
                  <a:schemeClr val="tx1"/>
                </a:solidFill>
              </a:rPr>
              <a:t>   data exfiltration</a:t>
            </a:r>
          </a:p>
          <a:p>
            <a:r>
              <a:rPr lang="en-US" sz="1800" b="1" dirty="0">
                <a:solidFill>
                  <a:schemeClr val="tx1"/>
                </a:solidFill>
              </a:rPr>
              <a:t>Identity theft</a:t>
            </a:r>
          </a:p>
          <a:p>
            <a:r>
              <a:rPr lang="en-US" sz="1800" b="1" dirty="0">
                <a:solidFill>
                  <a:schemeClr val="tx1"/>
                </a:solidFill>
              </a:rPr>
              <a:t>Sabotage</a:t>
            </a:r>
          </a:p>
        </p:txBody>
      </p:sp>
      <p:sp>
        <p:nvSpPr>
          <p:cNvPr id="15" name="TextBox 14"/>
          <p:cNvSpPr txBox="1"/>
          <p:nvPr/>
        </p:nvSpPr>
        <p:spPr>
          <a:xfrm>
            <a:off x="6695990" y="4965192"/>
            <a:ext cx="4175396" cy="757130"/>
          </a:xfrm>
          <a:prstGeom prst="rect">
            <a:avLst/>
          </a:prstGeom>
          <a:noFill/>
        </p:spPr>
        <p:txBody>
          <a:bodyPr wrap="square" lIns="0" rIns="0" rtlCol="0">
            <a:spAutoFit/>
          </a:bodyPr>
          <a:lstStyle>
            <a:defPPr>
              <a:defRPr lang="en-US"/>
            </a:defPPr>
            <a:lvl1pPr>
              <a:lnSpc>
                <a:spcPct val="120000"/>
              </a:lnSpc>
              <a:defRPr sz="1600" spc="-70">
                <a:solidFill>
                  <a:schemeClr val="bg2"/>
                </a:solidFill>
              </a:defRPr>
            </a:lvl1pPr>
          </a:lstStyle>
          <a:p>
            <a:r>
              <a:rPr lang="en-US" sz="1800" b="1" dirty="0" smtClean="0">
                <a:solidFill>
                  <a:schemeClr val="tx1"/>
                </a:solidFill>
              </a:rPr>
              <a:t>Stealthiness &amp; Persistence </a:t>
            </a:r>
            <a:r>
              <a:rPr lang="en-US" sz="1800" b="1" dirty="0" smtClean="0">
                <a:solidFill>
                  <a:schemeClr val="tx1"/>
                </a:solidFill>
                <a:sym typeface="Wingdings" panose="05000000000000000000" pitchFamily="2" charset="2"/>
              </a:rPr>
              <a:t> </a:t>
            </a:r>
            <a:r>
              <a:rPr lang="en-US" sz="1800" b="1" dirty="0" smtClean="0">
                <a:solidFill>
                  <a:schemeClr val="tx1"/>
                </a:solidFill>
              </a:rPr>
              <a:t>kernel </a:t>
            </a:r>
            <a:br>
              <a:rPr lang="en-US" sz="1800" b="1" dirty="0" smtClean="0">
                <a:solidFill>
                  <a:schemeClr val="tx1"/>
                </a:solidFill>
              </a:rPr>
            </a:br>
            <a:r>
              <a:rPr lang="en-US" sz="1800" b="1" dirty="0" smtClean="0">
                <a:solidFill>
                  <a:schemeClr val="tx1"/>
                </a:solidFill>
              </a:rPr>
              <a:t>   rootkits (</a:t>
            </a:r>
            <a:r>
              <a:rPr lang="en-US" sz="1800" b="1" dirty="0" err="1" smtClean="0">
                <a:solidFill>
                  <a:schemeClr val="tx1"/>
                </a:solidFill>
                <a:sym typeface="Wingdings" panose="05000000000000000000" pitchFamily="2" charset="2"/>
              </a:rPr>
              <a:t>Necurs</a:t>
            </a:r>
            <a:r>
              <a:rPr lang="en-US" sz="1800" b="1" dirty="0" smtClean="0">
                <a:solidFill>
                  <a:schemeClr val="tx1"/>
                </a:solidFill>
                <a:sym typeface="Wingdings" panose="05000000000000000000" pitchFamily="2" charset="2"/>
              </a:rPr>
              <a:t>, TDL), </a:t>
            </a:r>
            <a:r>
              <a:rPr lang="en-US" sz="1800" b="1" dirty="0" err="1" smtClean="0">
                <a:solidFill>
                  <a:schemeClr val="tx1"/>
                </a:solidFill>
                <a:sym typeface="Wingdings" panose="05000000000000000000" pitchFamily="2" charset="2"/>
              </a:rPr>
              <a:t>bootkits</a:t>
            </a:r>
            <a:r>
              <a:rPr lang="en-US" sz="1800" b="1" dirty="0" smtClean="0">
                <a:solidFill>
                  <a:schemeClr val="tx1"/>
                </a:solidFill>
                <a:sym typeface="Wingdings" panose="05000000000000000000" pitchFamily="2" charset="2"/>
              </a:rPr>
              <a:t>, …</a:t>
            </a:r>
            <a:endParaRPr lang="en-US" sz="1800" b="1" dirty="0">
              <a:solidFill>
                <a:srgbClr val="FF0000"/>
              </a:solidFill>
            </a:endParaRPr>
          </a:p>
        </p:txBody>
      </p:sp>
    </p:spTree>
    <p:extLst>
      <p:ext uri="{BB962C8B-B14F-4D97-AF65-F5344CB8AC3E}">
        <p14:creationId xmlns:p14="http://schemas.microsoft.com/office/powerpoint/2010/main" val="1569582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Hardware virtualization</a:t>
            </a:r>
            <a:endParaRPr lang="en-US" dirty="0"/>
          </a:p>
        </p:txBody>
      </p:sp>
    </p:spTree>
    <p:extLst>
      <p:ext uri="{BB962C8B-B14F-4D97-AF65-F5344CB8AC3E}">
        <p14:creationId xmlns:p14="http://schemas.microsoft.com/office/powerpoint/2010/main" val="61298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552450" y="1809750"/>
            <a:ext cx="5423552" cy="4500563"/>
          </a:xfrm>
        </p:spPr>
        <p:txBody>
          <a:bodyPr>
            <a:normAutofit/>
          </a:bodyPr>
          <a:lstStyle/>
          <a:p>
            <a:pPr>
              <a:spcBef>
                <a:spcPts val="1200"/>
              </a:spcBef>
            </a:pPr>
            <a:r>
              <a:rPr lang="en-US" sz="2400" dirty="0" smtClean="0"/>
              <a:t>bare metal hardware fully controlled by </a:t>
            </a:r>
            <a:r>
              <a:rPr lang="en-US" sz="2400" dirty="0" smtClean="0">
                <a:solidFill>
                  <a:srgbClr val="00B0F0"/>
                </a:solidFill>
              </a:rPr>
              <a:t>hypervisor – more “powerful” than OS</a:t>
            </a:r>
          </a:p>
          <a:p>
            <a:pPr>
              <a:spcBef>
                <a:spcPts val="1200"/>
              </a:spcBef>
            </a:pPr>
            <a:r>
              <a:rPr lang="en-US" sz="2400" dirty="0" smtClean="0"/>
              <a:t>we are running traditional operating systems and apps as a “guest VM” above the hypervisor</a:t>
            </a:r>
          </a:p>
          <a:p>
            <a:pPr>
              <a:spcBef>
                <a:spcPts val="1200"/>
              </a:spcBef>
            </a:pPr>
            <a:r>
              <a:rPr lang="en-US" sz="2400" dirty="0" smtClean="0">
                <a:solidFill>
                  <a:srgbClr val="00B0F0"/>
                </a:solidFill>
              </a:rPr>
              <a:t>hardware accelerated virtualization </a:t>
            </a:r>
            <a:r>
              <a:rPr lang="en-US" sz="2400" dirty="0" smtClean="0"/>
              <a:t>(Intel </a:t>
            </a:r>
            <a:r>
              <a:rPr lang="en-US" sz="2400" dirty="0"/>
              <a:t>VT-x </a:t>
            </a:r>
            <a:r>
              <a:rPr lang="en-US" sz="2400" dirty="0" smtClean="0">
                <a:sym typeface="Wingdings" panose="05000000000000000000" pitchFamily="2" charset="2"/>
              </a:rPr>
              <a:t></a:t>
            </a:r>
            <a:r>
              <a:rPr lang="en-US" sz="2400" dirty="0" smtClean="0"/>
              <a:t> </a:t>
            </a:r>
            <a:r>
              <a:rPr lang="en-US" sz="2400" dirty="0"/>
              <a:t>CPU virtualization, Intel EPT </a:t>
            </a:r>
            <a:r>
              <a:rPr lang="en-US" sz="2400" dirty="0" smtClean="0">
                <a:sym typeface="Wingdings" panose="05000000000000000000" pitchFamily="2" charset="2"/>
              </a:rPr>
              <a:t></a:t>
            </a:r>
            <a:r>
              <a:rPr lang="en-US" sz="2400" dirty="0" smtClean="0"/>
              <a:t> memory </a:t>
            </a:r>
            <a:r>
              <a:rPr lang="en-US" sz="2400" dirty="0"/>
              <a:t>virtualization, …)</a:t>
            </a:r>
          </a:p>
          <a:p>
            <a:pPr>
              <a:spcBef>
                <a:spcPts val="1200"/>
              </a:spcBef>
            </a:pPr>
            <a:endParaRPr lang="en-US" sz="2400" dirty="0"/>
          </a:p>
        </p:txBody>
      </p:sp>
      <p:sp>
        <p:nvSpPr>
          <p:cNvPr id="4" name="Title 3"/>
          <p:cNvSpPr>
            <a:spLocks noGrp="1"/>
          </p:cNvSpPr>
          <p:nvPr>
            <p:ph type="title"/>
          </p:nvPr>
        </p:nvSpPr>
        <p:spPr/>
        <p:txBody>
          <a:bodyPr/>
          <a:lstStyle/>
          <a:p>
            <a:r>
              <a:rPr lang="en-US" dirty="0" smtClean="0"/>
              <a:t>solving the lack of isolation problem</a:t>
            </a:r>
            <a:endParaRPr lang="en-US" dirty="0"/>
          </a:p>
        </p:txBody>
      </p:sp>
      <p:grpSp>
        <p:nvGrpSpPr>
          <p:cNvPr id="6" name="Group 5"/>
          <p:cNvGrpSpPr/>
          <p:nvPr/>
        </p:nvGrpSpPr>
        <p:grpSpPr>
          <a:xfrm>
            <a:off x="6635991" y="1096021"/>
            <a:ext cx="4911217" cy="5214292"/>
            <a:chOff x="5454227" y="1526358"/>
            <a:chExt cx="4911217" cy="5214292"/>
          </a:xfrm>
        </p:grpSpPr>
        <p:sp>
          <p:nvSpPr>
            <p:cNvPr id="7" name="Rectangle 6"/>
            <p:cNvSpPr/>
            <p:nvPr/>
          </p:nvSpPr>
          <p:spPr>
            <a:xfrm>
              <a:off x="5707050" y="3712148"/>
              <a:ext cx="1211688" cy="637663"/>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Drivers</a:t>
              </a:r>
              <a:endParaRPr lang="en-US" dirty="0">
                <a:solidFill>
                  <a:schemeClr val="tx1"/>
                </a:solidFill>
              </a:endParaRPr>
            </a:p>
          </p:txBody>
        </p:sp>
        <p:sp>
          <p:nvSpPr>
            <p:cNvPr id="8" name="Rectangle 7"/>
            <p:cNvSpPr/>
            <p:nvPr/>
          </p:nvSpPr>
          <p:spPr>
            <a:xfrm>
              <a:off x="5491613" y="2570333"/>
              <a:ext cx="1063515" cy="643992"/>
            </a:xfrm>
            <a:prstGeom prst="rect">
              <a:avLst/>
            </a:prstGeom>
            <a:solidFill>
              <a:schemeClr val="accent6">
                <a:lumMod val="20000"/>
                <a:lumOff val="80000"/>
              </a:schemeClr>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App1</a:t>
              </a:r>
              <a:br>
                <a:rPr lang="en-US" dirty="0" smtClean="0">
                  <a:solidFill>
                    <a:schemeClr val="tx1"/>
                  </a:solidFill>
                </a:rPr>
              </a:br>
              <a:r>
                <a:rPr lang="en-US" sz="1400" dirty="0" smtClean="0">
                  <a:solidFill>
                    <a:schemeClr val="tx1"/>
                  </a:solidFill>
                </a:rPr>
                <a:t>(Office)</a:t>
              </a:r>
              <a:endParaRPr lang="en-US" sz="1400" dirty="0">
                <a:solidFill>
                  <a:schemeClr val="tx1"/>
                </a:solidFill>
              </a:endParaRPr>
            </a:p>
          </p:txBody>
        </p:sp>
        <p:sp>
          <p:nvSpPr>
            <p:cNvPr id="9" name="Rectangle 8"/>
            <p:cNvSpPr/>
            <p:nvPr/>
          </p:nvSpPr>
          <p:spPr>
            <a:xfrm>
              <a:off x="7144600" y="3703313"/>
              <a:ext cx="1387848" cy="637663"/>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OS Kernel</a:t>
              </a:r>
              <a:endParaRPr lang="en-US" dirty="0">
                <a:solidFill>
                  <a:schemeClr val="tx1"/>
                </a:solidFill>
              </a:endParaRPr>
            </a:p>
          </p:txBody>
        </p:sp>
        <p:cxnSp>
          <p:nvCxnSpPr>
            <p:cNvPr id="10" name="Straight Connector 9"/>
            <p:cNvCxnSpPr/>
            <p:nvPr/>
          </p:nvCxnSpPr>
          <p:spPr>
            <a:xfrm flipV="1">
              <a:off x="5454227" y="3404809"/>
              <a:ext cx="4785043" cy="32828"/>
            </a:xfrm>
            <a:prstGeom prst="line">
              <a:avLst/>
            </a:prstGeom>
            <a:ln w="47625">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7005602" y="2570333"/>
              <a:ext cx="1063515" cy="643992"/>
            </a:xfrm>
            <a:prstGeom prst="rect">
              <a:avLst/>
            </a:prstGeom>
            <a:gradFill>
              <a:gsLst>
                <a:gs pos="0">
                  <a:schemeClr val="accent6">
                    <a:lumMod val="20000"/>
                    <a:lumOff val="80000"/>
                  </a:schemeClr>
                </a:gs>
                <a:gs pos="100000">
                  <a:srgbClr val="FF6969"/>
                </a:gs>
              </a:gsLst>
              <a:lin ang="5400000" scaled="1"/>
            </a:gra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smtClean="0">
                  <a:solidFill>
                    <a:schemeClr val="tx1"/>
                  </a:solidFill>
                </a:rPr>
                <a:t>App2</a:t>
              </a:r>
              <a:br>
                <a:rPr lang="en-US" dirty="0" smtClean="0">
                  <a:solidFill>
                    <a:schemeClr val="tx1"/>
                  </a:solidFill>
                </a:rPr>
              </a:br>
              <a:r>
                <a:rPr lang="en-US" sz="1400" dirty="0" smtClean="0">
                  <a:solidFill>
                    <a:schemeClr val="tx1"/>
                  </a:solidFill>
                </a:rPr>
                <a:t>(Browser)</a:t>
              </a:r>
              <a:endParaRPr lang="en-US" dirty="0">
                <a:solidFill>
                  <a:schemeClr val="tx1"/>
                </a:solidFill>
              </a:endParaRPr>
            </a:p>
          </p:txBody>
        </p:sp>
        <p:sp>
          <p:nvSpPr>
            <p:cNvPr id="12" name="Rectangle 11"/>
            <p:cNvSpPr/>
            <p:nvPr/>
          </p:nvSpPr>
          <p:spPr>
            <a:xfrm>
              <a:off x="8516114" y="2552581"/>
              <a:ext cx="1559170" cy="643992"/>
            </a:xfrm>
            <a:prstGeom prst="rect">
              <a:avLst/>
            </a:prstGeom>
            <a:solidFill>
              <a:srgbClr val="92D050"/>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Security</a:t>
              </a:r>
              <a:br>
                <a:rPr lang="en-US" dirty="0" smtClean="0">
                  <a:solidFill>
                    <a:schemeClr val="tx1"/>
                  </a:solidFill>
                </a:rPr>
              </a:br>
              <a:r>
                <a:rPr lang="en-US" dirty="0" smtClean="0">
                  <a:solidFill>
                    <a:schemeClr val="tx1"/>
                  </a:solidFill>
                </a:rPr>
                <a:t>Solution</a:t>
              </a:r>
              <a:endParaRPr lang="en-US" dirty="0">
                <a:solidFill>
                  <a:schemeClr val="tx1"/>
                </a:solidFill>
              </a:endParaRPr>
            </a:p>
          </p:txBody>
        </p:sp>
        <p:cxnSp>
          <p:nvCxnSpPr>
            <p:cNvPr id="13" name="Straight Connector 12"/>
            <p:cNvCxnSpPr/>
            <p:nvPr/>
          </p:nvCxnSpPr>
          <p:spPr>
            <a:xfrm flipH="1" flipV="1">
              <a:off x="6775352" y="2517049"/>
              <a:ext cx="13068" cy="916712"/>
            </a:xfrm>
            <a:prstGeom prst="line">
              <a:avLst/>
            </a:prstGeom>
            <a:ln w="476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8272456" y="2488096"/>
              <a:ext cx="13068" cy="916712"/>
            </a:xfrm>
            <a:prstGeom prst="line">
              <a:avLst/>
            </a:prstGeom>
            <a:ln w="47625">
              <a:solidFill>
                <a:srgbClr val="00B0F0"/>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3"/>
            <a:stretch>
              <a:fillRect/>
            </a:stretch>
          </p:blipFill>
          <p:spPr>
            <a:xfrm>
              <a:off x="6111028" y="1526358"/>
              <a:ext cx="807710" cy="666464"/>
            </a:xfrm>
            <a:prstGeom prst="rect">
              <a:avLst/>
            </a:prstGeom>
          </p:spPr>
        </p:pic>
        <p:pic>
          <p:nvPicPr>
            <p:cNvPr id="16" name="Picture 2" descr="http://lh5.ggpht.com/_Mi9Oi99MPyc/SvdsImMbKuI/AAAAAAAAASs/1vYMa4BhnUw/s800/376px-biohazard_symbol_red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38723" y="2388459"/>
              <a:ext cx="399602" cy="329722"/>
            </a:xfrm>
            <a:prstGeom prst="rect">
              <a:avLst/>
            </a:prstGeom>
            <a:noFill/>
            <a:extLst>
              <a:ext uri="{909E8E84-426E-40DD-AFC4-6F175D3DCCD1}">
                <a14:hiddenFill xmlns:a14="http://schemas.microsoft.com/office/drawing/2010/main">
                  <a:solidFill>
                    <a:srgbClr val="FFFFFF"/>
                  </a:solidFill>
                </a14:hiddenFill>
              </a:ext>
            </a:extLst>
          </p:spPr>
        </p:pic>
        <p:sp>
          <p:nvSpPr>
            <p:cNvPr id="17" name="Arc 16"/>
            <p:cNvSpPr/>
            <p:nvPr/>
          </p:nvSpPr>
          <p:spPr>
            <a:xfrm>
              <a:off x="6535047" y="1640401"/>
              <a:ext cx="1303480" cy="1381781"/>
            </a:xfrm>
            <a:prstGeom prst="arc">
              <a:avLst>
                <a:gd name="adj1" fmla="val 15498052"/>
                <a:gd name="adj2" fmla="val 0"/>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18" name="Rectangle 17"/>
            <p:cNvSpPr/>
            <p:nvPr/>
          </p:nvSpPr>
          <p:spPr>
            <a:xfrm>
              <a:off x="8797566" y="3689613"/>
              <a:ext cx="1084841" cy="643992"/>
            </a:xfrm>
            <a:prstGeom prst="rect">
              <a:avLst/>
            </a:prstGeom>
            <a:solidFill>
              <a:srgbClr val="92D050"/>
            </a:solidFill>
            <a:ln w="19050">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smtClean="0">
                  <a:solidFill>
                    <a:schemeClr val="tx1"/>
                  </a:solidFill>
                </a:rPr>
                <a:t>Security</a:t>
              </a:r>
              <a:br>
                <a:rPr lang="en-US" dirty="0" smtClean="0">
                  <a:solidFill>
                    <a:schemeClr val="tx1"/>
                  </a:solidFill>
                </a:rPr>
              </a:br>
              <a:r>
                <a:rPr lang="en-US" dirty="0" smtClean="0">
                  <a:solidFill>
                    <a:schemeClr val="tx1"/>
                  </a:solidFill>
                </a:rPr>
                <a:t>Filter</a:t>
              </a:r>
              <a:endParaRPr lang="en-US" dirty="0">
                <a:solidFill>
                  <a:schemeClr val="tx1"/>
                </a:solidFill>
              </a:endParaRPr>
            </a:p>
          </p:txBody>
        </p:sp>
        <p:sp>
          <p:nvSpPr>
            <p:cNvPr id="19" name="Rectangle 18"/>
            <p:cNvSpPr/>
            <p:nvPr/>
          </p:nvSpPr>
          <p:spPr>
            <a:xfrm>
              <a:off x="5644048" y="4739496"/>
              <a:ext cx="4410844" cy="1019741"/>
            </a:xfrm>
            <a:prstGeom prst="rect">
              <a:avLst/>
            </a:prstGeom>
            <a:solidFill>
              <a:srgbClr val="FFFF0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 Hypervisor</a:t>
              </a:r>
              <a:endParaRPr lang="en-US" sz="2000" dirty="0">
                <a:solidFill>
                  <a:schemeClr val="tx1"/>
                </a:solidFill>
              </a:endParaRPr>
            </a:p>
          </p:txBody>
        </p:sp>
        <p:cxnSp>
          <p:nvCxnSpPr>
            <p:cNvPr id="20" name="Straight Connector 19"/>
            <p:cNvCxnSpPr/>
            <p:nvPr/>
          </p:nvCxnSpPr>
          <p:spPr>
            <a:xfrm flipV="1">
              <a:off x="5454227" y="4584378"/>
              <a:ext cx="4600665" cy="13410"/>
            </a:xfrm>
            <a:prstGeom prst="line">
              <a:avLst/>
            </a:prstGeom>
            <a:ln w="60325">
              <a:solidFill>
                <a:srgbClr val="00B050"/>
              </a:solidFill>
            </a:ln>
          </p:spPr>
          <p:style>
            <a:lnRef idx="1">
              <a:schemeClr val="accent1"/>
            </a:lnRef>
            <a:fillRef idx="0">
              <a:schemeClr val="accent1"/>
            </a:fillRef>
            <a:effectRef idx="0">
              <a:schemeClr val="accent1"/>
            </a:effectRef>
            <a:fontRef idx="minor">
              <a:schemeClr val="tx1"/>
            </a:fontRef>
          </p:style>
        </p:cxnSp>
        <p:sp>
          <p:nvSpPr>
            <p:cNvPr id="21" name="Line Callout 1 (No Border) 20"/>
            <p:cNvSpPr/>
            <p:nvPr/>
          </p:nvSpPr>
          <p:spPr>
            <a:xfrm>
              <a:off x="5606910" y="5920248"/>
              <a:ext cx="4758534" cy="820402"/>
            </a:xfrm>
            <a:prstGeom prst="callout1">
              <a:avLst>
                <a:gd name="adj1" fmla="val 88014"/>
                <a:gd name="adj2" fmla="val -2615"/>
                <a:gd name="adj3" fmla="val -162170"/>
                <a:gd name="adj4" fmla="val -2908"/>
              </a:avLst>
            </a:prstGeom>
            <a:noFill/>
            <a:ln w="50800">
              <a:solidFill>
                <a:srgbClr val="00B050"/>
              </a:solidFill>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2000" dirty="0" smtClean="0">
                  <a:solidFill>
                    <a:srgbClr val="00B050"/>
                  </a:solidFill>
                </a:rPr>
                <a:t>ISOLATION  --  Hypervisor controlled</a:t>
              </a:r>
              <a:br>
                <a:rPr lang="en-US" sz="2000" dirty="0" smtClean="0">
                  <a:solidFill>
                    <a:srgbClr val="00B050"/>
                  </a:solidFill>
                </a:rPr>
              </a:br>
              <a:r>
                <a:rPr lang="en-US" sz="2000" dirty="0" smtClean="0">
                  <a:solidFill>
                    <a:srgbClr val="00B050"/>
                  </a:solidFill>
                </a:rPr>
                <a:t>          and </a:t>
              </a:r>
              <a:r>
                <a:rPr lang="en-US" sz="2000" b="1" dirty="0" smtClean="0">
                  <a:solidFill>
                    <a:srgbClr val="00B050"/>
                  </a:solidFill>
                </a:rPr>
                <a:t>ENFORCED by HARDWARE</a:t>
              </a:r>
              <a:endParaRPr lang="en-US" sz="2000" b="1" dirty="0">
                <a:solidFill>
                  <a:srgbClr val="00B050"/>
                </a:solidFill>
              </a:endParaRPr>
            </a:p>
          </p:txBody>
        </p:sp>
      </p:grpSp>
      <p:sp>
        <p:nvSpPr>
          <p:cNvPr id="22" name="Rectangle 21"/>
          <p:cNvSpPr/>
          <p:nvPr/>
        </p:nvSpPr>
        <p:spPr>
          <a:xfrm>
            <a:off x="6531393" y="1904193"/>
            <a:ext cx="4992665" cy="2144224"/>
          </a:xfrm>
          <a:prstGeom prst="rect">
            <a:avLst/>
          </a:prstGeom>
          <a:noFill/>
          <a:ln w="508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9801421" y="1358893"/>
            <a:ext cx="1722637" cy="461665"/>
          </a:xfrm>
          <a:prstGeom prst="rect">
            <a:avLst/>
          </a:prstGeom>
          <a:noFill/>
        </p:spPr>
        <p:txBody>
          <a:bodyPr wrap="square" rtlCol="0">
            <a:spAutoFit/>
          </a:bodyPr>
          <a:lstStyle/>
          <a:p>
            <a:pPr algn="ctr"/>
            <a:r>
              <a:rPr lang="en-US" sz="2400" b="1" dirty="0" smtClean="0"/>
              <a:t>Guest VM</a:t>
            </a:r>
            <a:endParaRPr lang="en-US" sz="2400" b="1" dirty="0"/>
          </a:p>
        </p:txBody>
      </p:sp>
    </p:spTree>
    <p:extLst>
      <p:ext uri="{BB962C8B-B14F-4D97-AF65-F5344CB8AC3E}">
        <p14:creationId xmlns:p14="http://schemas.microsoft.com/office/powerpoint/2010/main" val="1839244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a:xfrm>
            <a:off x="552450" y="1509032"/>
            <a:ext cx="11183456" cy="4801282"/>
          </a:xfrm>
        </p:spPr>
        <p:txBody>
          <a:bodyPr>
            <a:normAutofit/>
          </a:bodyPr>
          <a:lstStyle/>
          <a:p>
            <a:pPr>
              <a:spcAft>
                <a:spcPts val="1200"/>
              </a:spcAft>
            </a:pPr>
            <a:r>
              <a:rPr lang="en-US" sz="2000" dirty="0">
                <a:solidFill>
                  <a:srgbClr val="00B0F0"/>
                </a:solidFill>
              </a:rPr>
              <a:t>strong isolation </a:t>
            </a:r>
            <a:r>
              <a:rPr lang="en-US" sz="2000" dirty="0"/>
              <a:t>– </a:t>
            </a:r>
            <a:r>
              <a:rPr lang="en-US" sz="2000" dirty="0" smtClean="0"/>
              <a:t>hypervisors are </a:t>
            </a:r>
            <a:r>
              <a:rPr lang="en-US" sz="2000" dirty="0"/>
              <a:t>running below the OS kernel, in a separated more-privileged context, with CPU-enforced </a:t>
            </a:r>
            <a:r>
              <a:rPr lang="en-US" sz="2000" dirty="0" smtClean="0"/>
              <a:t>isolation</a:t>
            </a:r>
          </a:p>
          <a:p>
            <a:pPr>
              <a:spcAft>
                <a:spcPts val="1200"/>
              </a:spcAft>
            </a:pPr>
            <a:r>
              <a:rPr lang="en-US" sz="2000" dirty="0" smtClean="0">
                <a:solidFill>
                  <a:srgbClr val="00B0F0"/>
                </a:solidFill>
              </a:rPr>
              <a:t>visibility </a:t>
            </a:r>
            <a:r>
              <a:rPr lang="en-US" sz="2000" dirty="0">
                <a:solidFill>
                  <a:srgbClr val="00B0F0"/>
                </a:solidFill>
              </a:rPr>
              <a:t>and fidelity </a:t>
            </a:r>
            <a:r>
              <a:rPr lang="en-US" sz="2000" dirty="0"/>
              <a:t>– hypervisors control the system’s memory and CPU, and have the ability to intercept and analyze operations performed by guest OS and apps, including </a:t>
            </a:r>
            <a:r>
              <a:rPr lang="en-US" sz="2000" dirty="0" smtClean="0"/>
              <a:t>possible </a:t>
            </a:r>
            <a:r>
              <a:rPr lang="en-US" sz="2000" dirty="0"/>
              <a:t>malware</a:t>
            </a:r>
          </a:p>
          <a:p>
            <a:pPr>
              <a:spcAft>
                <a:spcPts val="1200"/>
              </a:spcAft>
            </a:pPr>
            <a:r>
              <a:rPr lang="en-US" sz="2000" dirty="0">
                <a:solidFill>
                  <a:srgbClr val="00B0F0"/>
                </a:solidFill>
              </a:rPr>
              <a:t>reduced attack surface </a:t>
            </a:r>
            <a:r>
              <a:rPr lang="en-US" sz="2000" dirty="0"/>
              <a:t>– a </a:t>
            </a:r>
            <a:r>
              <a:rPr lang="en-US" sz="2000" dirty="0" smtClean="0"/>
              <a:t>hypervisor </a:t>
            </a:r>
            <a:r>
              <a:rPr lang="en-US" sz="2000" dirty="0"/>
              <a:t>(and incorporated technologies, such as memory introspection) is </a:t>
            </a:r>
            <a:r>
              <a:rPr lang="en-US" sz="2000" dirty="0" smtClean="0"/>
              <a:t>smaller </a:t>
            </a:r>
            <a:r>
              <a:rPr lang="en-US" sz="2000" dirty="0"/>
              <a:t>in size (and complexity) than a traditional anti-malware solution, and is also much smaller than the operating system’s </a:t>
            </a:r>
            <a:r>
              <a:rPr lang="en-US" sz="2000" dirty="0" smtClean="0"/>
              <a:t>kernel</a:t>
            </a:r>
            <a:endParaRPr lang="en-US" sz="2000" dirty="0"/>
          </a:p>
          <a:p>
            <a:pPr>
              <a:spcAft>
                <a:spcPts val="1200"/>
              </a:spcAft>
            </a:pPr>
            <a:r>
              <a:rPr lang="en-US" sz="2000" dirty="0">
                <a:solidFill>
                  <a:srgbClr val="00B0F0"/>
                </a:solidFill>
              </a:rPr>
              <a:t>defense in depth compatibility </a:t>
            </a:r>
            <a:r>
              <a:rPr lang="en-US" sz="2000" dirty="0"/>
              <a:t>– </a:t>
            </a:r>
            <a:r>
              <a:rPr lang="en-US" sz="2000" dirty="0" smtClean="0"/>
              <a:t>a hypervisor </a:t>
            </a:r>
            <a:r>
              <a:rPr lang="en-US" sz="2000" dirty="0"/>
              <a:t>and memory introspection based technology is easily compatible with </a:t>
            </a:r>
            <a:r>
              <a:rPr lang="en-US" sz="2000" dirty="0" smtClean="0"/>
              <a:t>traditional </a:t>
            </a:r>
            <a:r>
              <a:rPr lang="en-US" sz="2000" dirty="0"/>
              <a:t>anti-malware technologies and can significantly extend their capability (it does not fully replace them)</a:t>
            </a:r>
          </a:p>
          <a:p>
            <a:pPr>
              <a:spcAft>
                <a:spcPts val="1200"/>
              </a:spcAft>
            </a:pPr>
            <a:r>
              <a:rPr lang="en-US" sz="2000" dirty="0">
                <a:solidFill>
                  <a:srgbClr val="00B0F0"/>
                </a:solidFill>
              </a:rPr>
              <a:t>hardware acceleration </a:t>
            </a:r>
            <a:r>
              <a:rPr lang="en-US" sz="2000" dirty="0"/>
              <a:t>– Intel have been for years and is also right now actively working to change the silicon (e.g. new instructions, new features and arch changes) in order to better support memory introspection (and other virtualization based security technologies</a:t>
            </a:r>
            <a:r>
              <a:rPr lang="en-US" sz="2000" dirty="0" smtClean="0"/>
              <a:t>)</a:t>
            </a:r>
            <a:endParaRPr lang="en-US" sz="2000" dirty="0"/>
          </a:p>
        </p:txBody>
      </p:sp>
      <p:sp>
        <p:nvSpPr>
          <p:cNvPr id="3" name="Title 2"/>
          <p:cNvSpPr>
            <a:spLocks noGrp="1"/>
          </p:cNvSpPr>
          <p:nvPr>
            <p:ph type="title"/>
          </p:nvPr>
        </p:nvSpPr>
        <p:spPr/>
        <p:txBody>
          <a:bodyPr/>
          <a:lstStyle/>
          <a:p>
            <a:r>
              <a:rPr lang="en-US" dirty="0" smtClean="0"/>
              <a:t>Virtualization strengths</a:t>
            </a:r>
            <a:endParaRPr lang="en-US" dirty="0"/>
          </a:p>
        </p:txBody>
      </p:sp>
    </p:spTree>
    <p:extLst>
      <p:ext uri="{BB962C8B-B14F-4D97-AF65-F5344CB8AC3E}">
        <p14:creationId xmlns:p14="http://schemas.microsoft.com/office/powerpoint/2010/main" val="1796396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itdefender">
  <a:themeElements>
    <a:clrScheme name="Bitdefender">
      <a:dk1>
        <a:srgbClr val="1E1E1E"/>
      </a:dk1>
      <a:lt1>
        <a:srgbClr val="FFFFFF"/>
      </a:lt1>
      <a:dk2>
        <a:srgbClr val="63727B"/>
      </a:dk2>
      <a:lt2>
        <a:srgbClr val="D7D7D7"/>
      </a:lt2>
      <a:accent1>
        <a:srgbClr val="FF0000"/>
      </a:accent1>
      <a:accent2>
        <a:srgbClr val="3D9EB9"/>
      </a:accent2>
      <a:accent3>
        <a:srgbClr val="0579AA"/>
      </a:accent3>
      <a:accent4>
        <a:srgbClr val="1F4864"/>
      </a:accent4>
      <a:accent5>
        <a:srgbClr val="A5A5A5"/>
      </a:accent5>
      <a:accent6>
        <a:srgbClr val="51A71D"/>
      </a:accent6>
      <a:hlink>
        <a:srgbClr val="1E1E1E"/>
      </a:hlink>
      <a:folHlink>
        <a:srgbClr val="7F0000"/>
      </a:folHlink>
    </a:clrScheme>
    <a:fontScheme name="Bitdefend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6324</TotalTime>
  <Words>1939</Words>
  <Application>Microsoft Office PowerPoint</Application>
  <PresentationFormat>Widescreen</PresentationFormat>
  <Paragraphs>303</Paragraphs>
  <Slides>24</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 Narrow</vt:lpstr>
      <vt:lpstr>Calibri</vt:lpstr>
      <vt:lpstr>Kozuka Gothic Pr6N H</vt:lpstr>
      <vt:lpstr>Kozuka Gothic Pr6N L</vt:lpstr>
      <vt:lpstr>Wingdings</vt:lpstr>
      <vt:lpstr>Bitdefender</vt:lpstr>
      <vt:lpstr>Hypervisor based memory introspection</vt:lpstr>
      <vt:lpstr>Outline</vt:lpstr>
      <vt:lpstr>Security Issues today</vt:lpstr>
      <vt:lpstr>Security issues today</vt:lpstr>
      <vt:lpstr>lack of isolation problem</vt:lpstr>
      <vt:lpstr>5-step kill chain</vt:lpstr>
      <vt:lpstr>Hardware virtualization</vt:lpstr>
      <vt:lpstr>solving the lack of isolation problem</vt:lpstr>
      <vt:lpstr>Virtualization strengths</vt:lpstr>
      <vt:lpstr>building security on isolation</vt:lpstr>
      <vt:lpstr>memory introspection basics</vt:lpstr>
      <vt:lpstr>What is memory introspection?</vt:lpstr>
      <vt:lpstr>Challenges of HVMI</vt:lpstr>
      <vt:lpstr>introspection protected areas at a glance</vt:lpstr>
      <vt:lpstr>Kernel HVMI</vt:lpstr>
      <vt:lpstr>KERNEL HVMI &amp; USER HVMI</vt:lpstr>
      <vt:lpstr>fighting Advanced threats with user-mode HVMI</vt:lpstr>
      <vt:lpstr>User-mode memory introspection</vt:lpstr>
      <vt:lpstr>5-step kill chain and KERNEL HVMI</vt:lpstr>
      <vt:lpstr>5-step kill chain and USER HVMI</vt:lpstr>
      <vt:lpstr>memory introspection technology use-cases</vt:lpstr>
      <vt:lpstr>MEMORY INTROSPECTION TECHNOLOGY USE CASES</vt:lpstr>
      <vt:lpstr>Q &amp; A</vt:lpstr>
      <vt:lpstr>PowerPoint Presentation</vt:lpstr>
    </vt:vector>
  </TitlesOfParts>
  <Company>Bitdefender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Aid Template</dc:title>
  <dc:creator>Bitdefender</dc:creator>
  <cp:lastModifiedBy>Andrei Vlad LUTAS</cp:lastModifiedBy>
  <cp:revision>1189</cp:revision>
  <cp:lastPrinted>2014-09-06T22:41:36Z</cp:lastPrinted>
  <dcterms:created xsi:type="dcterms:W3CDTF">2014-06-24T19:41:52Z</dcterms:created>
  <dcterms:modified xsi:type="dcterms:W3CDTF">2017-05-03T07:57:44Z</dcterms:modified>
</cp:coreProperties>
</file>