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436" r:id="rId2"/>
    <p:sldId id="259" r:id="rId3"/>
    <p:sldId id="498" r:id="rId4"/>
    <p:sldId id="262" r:id="rId5"/>
    <p:sldId id="427" r:id="rId6"/>
    <p:sldId id="495" r:id="rId7"/>
    <p:sldId id="276" r:id="rId8"/>
    <p:sldId id="266" r:id="rId9"/>
    <p:sldId id="271" r:id="rId10"/>
    <p:sldId id="481" r:id="rId11"/>
    <p:sldId id="439" r:id="rId12"/>
    <p:sldId id="493" r:id="rId13"/>
    <p:sldId id="496" r:id="rId14"/>
    <p:sldId id="290" r:id="rId15"/>
    <p:sldId id="476" r:id="rId16"/>
    <p:sldId id="357" r:id="rId17"/>
    <p:sldId id="489" r:id="rId18"/>
    <p:sldId id="258" r:id="rId19"/>
    <p:sldId id="492" r:id="rId20"/>
    <p:sldId id="497" r:id="rId21"/>
    <p:sldId id="49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38" autoAdjust="0"/>
    <p:restoredTop sz="94343" autoAdjust="0"/>
  </p:normalViewPr>
  <p:slideViewPr>
    <p:cSldViewPr snapToGrid="0" showGuides="1">
      <p:cViewPr varScale="1">
        <p:scale>
          <a:sx n="100" d="100"/>
          <a:sy n="100" d="100"/>
        </p:scale>
        <p:origin x="114" y="120"/>
      </p:cViewPr>
      <p:guideLst>
        <p:guide orient="horz" pos="2160"/>
        <p:guide pos="3840"/>
        <p:guide pos="52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4BDB6-18C4-48C7-9422-FF1F78BF2F1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30308-4D3D-4E47-9411-8FABBA02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4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5B4A2-F8A8-40B5-8D0B-AF8DB0C51E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66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78-E0F0-45BA-827E-263D65D1442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0128-8ABC-4385-8FC4-1A077704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5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78-E0F0-45BA-827E-263D65D1442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0128-8ABC-4385-8FC4-1A077704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9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78-E0F0-45BA-827E-263D65D1442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0128-8ABC-4385-8FC4-1A077704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78-E0F0-45BA-827E-263D65D1442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0128-8ABC-4385-8FC4-1A077704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7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78-E0F0-45BA-827E-263D65D1442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0128-8ABC-4385-8FC4-1A077704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8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78-E0F0-45BA-827E-263D65D1442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0128-8ABC-4385-8FC4-1A077704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78-E0F0-45BA-827E-263D65D1442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0128-8ABC-4385-8FC4-1A077704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8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78-E0F0-45BA-827E-263D65D1442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0128-8ABC-4385-8FC4-1A077704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78-E0F0-45BA-827E-263D65D1442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0128-8ABC-4385-8FC4-1A077704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78-E0F0-45BA-827E-263D65D1442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0128-8ABC-4385-8FC4-1A077704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0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B578-E0F0-45BA-827E-263D65D1442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0128-8ABC-4385-8FC4-1A077704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6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1B578-E0F0-45BA-827E-263D65D1442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10128-8ABC-4385-8FC4-1A077704696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jasongill\Dropbox\@@TAMU\@CPT\Letters &amp; memos\CPT logos\TAMAgRES.png">
            <a:extLst>
              <a:ext uri="{FF2B5EF4-FFF2-40B4-BE49-F238E27FC236}">
                <a16:creationId xmlns:a16="http://schemas.microsoft.com/office/drawing/2014/main" id="{02716E49-059E-46D7-BDBE-882B91CB33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150" y="6263644"/>
            <a:ext cx="1416529" cy="54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434386-6482-43B8-854A-4B52955DA06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1" y="6176963"/>
            <a:ext cx="788479" cy="63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3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alaxyproject.org/tutorials/g101/" TargetMode="External"/><Relationship Id="rId2" Type="http://schemas.openxmlformats.org/officeDocument/2006/relationships/hyperlink" Target="https://usegalax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cpt.tamu.edu/training-materia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alaxyproject.org/tutorials/g101/" TargetMode="External"/><Relationship Id="rId2" Type="http://schemas.openxmlformats.org/officeDocument/2006/relationships/hyperlink" Target="https://usegalax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cpt.tamu.edu/training-materi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TAMU-CPT/CPT-ToolshedSourc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rchive.broadinstitute.org/annotation/argo/" TargetMode="External"/><Relationship Id="rId3" Type="http://schemas.openxmlformats.org/officeDocument/2006/relationships/hyperlink" Target="http://www.vicbioinformatics.com/software.prokka.shtml" TargetMode="External"/><Relationship Id="rId7" Type="http://schemas.openxmlformats.org/officeDocument/2006/relationships/hyperlink" Target="http://www.sanger.ac.uk/science/tools/artemis" TargetMode="External"/><Relationship Id="rId2" Type="http://schemas.openxmlformats.org/officeDocument/2006/relationships/hyperlink" Target="http://rast.nmpdr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pt.tamu.edu/galaxy-pub/" TargetMode="External"/><Relationship Id="rId5" Type="http://schemas.openxmlformats.org/officeDocument/2006/relationships/hyperlink" Target="http://cobamide2.bio.pitt.edu/" TargetMode="External"/><Relationship Id="rId4" Type="http://schemas.openxmlformats.org/officeDocument/2006/relationships/hyperlink" Target="https://www.ncbi.nlm.nih.gov/genome/annotation_prok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52167"/>
            <a:ext cx="10515600" cy="2365785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Galaxy and </a:t>
            </a:r>
            <a:r>
              <a:rPr lang="en-US" sz="4000" dirty="0" err="1"/>
              <a:t>WebApollo</a:t>
            </a:r>
            <a:r>
              <a:rPr lang="en-US" sz="4000" dirty="0"/>
              <a:t> for Undergraduate Genomics Instruction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97003"/>
            <a:ext cx="8686800" cy="16557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Jason Gill</a:t>
            </a:r>
          </a:p>
          <a:p>
            <a:pPr algn="l"/>
            <a:r>
              <a:rPr lang="en-US" sz="1800" dirty="0"/>
              <a:t>Department of Animal Science</a:t>
            </a:r>
          </a:p>
          <a:p>
            <a:pPr algn="l"/>
            <a:r>
              <a:rPr lang="en-US" sz="1800" dirty="0"/>
              <a:t>Center for Phage Technology</a:t>
            </a:r>
          </a:p>
          <a:p>
            <a:pPr algn="l"/>
            <a:r>
              <a:rPr lang="en-US" sz="1800" dirty="0"/>
              <a:t>Texas A&amp;M University</a:t>
            </a:r>
          </a:p>
        </p:txBody>
      </p:sp>
    </p:spTree>
    <p:extLst>
      <p:ext uri="{BB962C8B-B14F-4D97-AF65-F5344CB8AC3E}">
        <p14:creationId xmlns:p14="http://schemas.microsoft.com/office/powerpoint/2010/main" val="241933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960DDD3-F3E6-4184-A3E4-07640FF120DE}"/>
              </a:ext>
            </a:extLst>
          </p:cNvPr>
          <p:cNvGrpSpPr/>
          <p:nvPr/>
        </p:nvGrpSpPr>
        <p:grpSpPr>
          <a:xfrm>
            <a:off x="4578291" y="1919203"/>
            <a:ext cx="2873192" cy="4691147"/>
            <a:chOff x="4578291" y="1919203"/>
            <a:chExt cx="2873192" cy="469114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E262AE2-D883-44D1-ACA2-1F68AD4F83BA}"/>
                </a:ext>
              </a:extLst>
            </p:cNvPr>
            <p:cNvSpPr/>
            <p:nvPr/>
          </p:nvSpPr>
          <p:spPr>
            <a:xfrm>
              <a:off x="4633561" y="2200544"/>
              <a:ext cx="2762652" cy="4409806"/>
            </a:xfrm>
            <a:prstGeom prst="roundRect">
              <a:avLst>
                <a:gd name="adj" fmla="val 1149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28304B-BC2C-4019-9CC1-4CD5A7564570}"/>
                </a:ext>
              </a:extLst>
            </p:cNvPr>
            <p:cNvSpPr txBox="1"/>
            <p:nvPr/>
          </p:nvSpPr>
          <p:spPr>
            <a:xfrm>
              <a:off x="4578291" y="1919203"/>
              <a:ext cx="287319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Galaxy-Apollo Bridge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Galaxy-Apollo Bridge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79ACD1-F8A1-4DC0-9026-A8BA4B6644F0}"/>
              </a:ext>
            </a:extLst>
          </p:cNvPr>
          <p:cNvSpPr/>
          <p:nvPr/>
        </p:nvSpPr>
        <p:spPr>
          <a:xfrm>
            <a:off x="2582920" y="2745758"/>
            <a:ext cx="1611722" cy="21604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DNA and protein sequences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C2CF6-D5BA-4742-A511-085212E786C4}"/>
              </a:ext>
            </a:extLst>
          </p:cNvPr>
          <p:cNvSpPr/>
          <p:nvPr/>
        </p:nvSpPr>
        <p:spPr>
          <a:xfrm>
            <a:off x="8138977" y="2453418"/>
            <a:ext cx="1729611" cy="2723876"/>
          </a:xfrm>
          <a:prstGeom prst="rect">
            <a:avLst/>
          </a:prstGeom>
          <a:solidFill>
            <a:srgbClr val="9F5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JBrowse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6A53B-602A-42EA-AA10-DAC049DDCC74}"/>
              </a:ext>
            </a:extLst>
          </p:cNvPr>
          <p:cNvSpPr txBox="1"/>
          <p:nvPr/>
        </p:nvSpPr>
        <p:spPr>
          <a:xfrm>
            <a:off x="1952186" y="1923545"/>
            <a:ext cx="28731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uploaded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16FBA7-7638-456D-89F4-E6587C9A9547}"/>
              </a:ext>
            </a:extLst>
          </p:cNvPr>
          <p:cNvGrpSpPr/>
          <p:nvPr/>
        </p:nvGrpSpPr>
        <p:grpSpPr>
          <a:xfrm>
            <a:off x="3388781" y="4906192"/>
            <a:ext cx="5278894" cy="1448403"/>
            <a:chOff x="3388781" y="4906192"/>
            <a:chExt cx="5278894" cy="144840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4EAFDD-865C-44E6-925E-3680798FFE3D}"/>
                </a:ext>
              </a:extLst>
            </p:cNvPr>
            <p:cNvSpPr txBox="1"/>
            <p:nvPr/>
          </p:nvSpPr>
          <p:spPr>
            <a:xfrm>
              <a:off x="5057020" y="5328801"/>
              <a:ext cx="1881040" cy="10257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Retrieve </a:t>
              </a:r>
            </a:p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Organism and annotations</a:t>
              </a:r>
            </a:p>
          </p:txBody>
        </p:sp>
        <p:cxnSp>
          <p:nvCxnSpPr>
            <p:cNvPr id="22" name="Curved Connector 8">
              <a:extLst>
                <a:ext uri="{FF2B5EF4-FFF2-40B4-BE49-F238E27FC236}">
                  <a16:creationId xmlns:a16="http://schemas.microsoft.com/office/drawing/2014/main" id="{1AE0E232-464A-4E10-B9F6-1F7A5711FD97}"/>
                </a:ext>
              </a:extLst>
            </p:cNvPr>
            <p:cNvCxnSpPr>
              <a:cxnSpLocks/>
              <a:stCxn id="25" idx="4"/>
              <a:endCxn id="21" idx="3"/>
            </p:cNvCxnSpPr>
            <p:nvPr/>
          </p:nvCxnSpPr>
          <p:spPr>
            <a:xfrm rot="5400000">
              <a:off x="7351859" y="4525881"/>
              <a:ext cx="902017" cy="1729615"/>
            </a:xfrm>
            <a:prstGeom prst="curvedConnector2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10">
              <a:extLst>
                <a:ext uri="{FF2B5EF4-FFF2-40B4-BE49-F238E27FC236}">
                  <a16:creationId xmlns:a16="http://schemas.microsoft.com/office/drawing/2014/main" id="{C6577C76-1ABC-4C52-A3B8-B95895761DF9}"/>
                </a:ext>
              </a:extLst>
            </p:cNvPr>
            <p:cNvCxnSpPr>
              <a:cxnSpLocks/>
              <a:stCxn id="21" idx="1"/>
              <a:endCxn id="16" idx="2"/>
            </p:cNvCxnSpPr>
            <p:nvPr/>
          </p:nvCxnSpPr>
          <p:spPr>
            <a:xfrm rot="10800000">
              <a:off x="3388781" y="4906192"/>
              <a:ext cx="1668238" cy="935508"/>
            </a:xfrm>
            <a:prstGeom prst="curvedConnector2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89A4CA-F91F-45EA-B0E8-40AEC380A6BA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 flipH="1">
            <a:off x="3388781" y="2200544"/>
            <a:ext cx="1" cy="54521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9224EA-E44E-4132-B270-4CC8F74FB482}"/>
              </a:ext>
            </a:extLst>
          </p:cNvPr>
          <p:cNvSpPr/>
          <p:nvPr/>
        </p:nvSpPr>
        <p:spPr>
          <a:xfrm>
            <a:off x="7692290" y="2988912"/>
            <a:ext cx="1950768" cy="19507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Apollo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Evidence review and annotation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876E81-C65B-484F-9B4E-CBC06776A23B}"/>
              </a:ext>
            </a:extLst>
          </p:cNvPr>
          <p:cNvGrpSpPr/>
          <p:nvPr/>
        </p:nvGrpSpPr>
        <p:grpSpPr>
          <a:xfrm>
            <a:off x="4194642" y="2678359"/>
            <a:ext cx="3783332" cy="2301358"/>
            <a:chOff x="4194642" y="2678359"/>
            <a:chExt cx="3783332" cy="23013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DC46CE5-05E3-4044-AB6D-53BB18AA160A}"/>
                </a:ext>
              </a:extLst>
            </p:cNvPr>
            <p:cNvSpPr/>
            <p:nvPr/>
          </p:nvSpPr>
          <p:spPr>
            <a:xfrm>
              <a:off x="4825378" y="3960716"/>
              <a:ext cx="2344323" cy="10190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Evidence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 calls, BLAST results, etc.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1BAEA8-3D74-4EB0-989A-869463A5F28E}"/>
                </a:ext>
              </a:extLst>
            </p:cNvPr>
            <p:cNvSpPr/>
            <p:nvPr/>
          </p:nvSpPr>
          <p:spPr>
            <a:xfrm>
              <a:off x="4825379" y="2678359"/>
              <a:ext cx="2344323" cy="958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Organism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Genome &amp; annotations</a:t>
              </a: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DE723B01-9572-41B9-BAC9-F4014102212E}"/>
                </a:ext>
              </a:extLst>
            </p:cNvPr>
            <p:cNvCxnSpPr>
              <a:stCxn id="16" idx="3"/>
              <a:endCxn id="18" idx="1"/>
            </p:cNvCxnSpPr>
            <p:nvPr/>
          </p:nvCxnSpPr>
          <p:spPr>
            <a:xfrm>
              <a:off x="4194642" y="3825975"/>
              <a:ext cx="630736" cy="644242"/>
            </a:xfrm>
            <a:prstGeom prst="curved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562224C4-8EF1-447F-A15F-BB05E829C5B6}"/>
                </a:ext>
              </a:extLst>
            </p:cNvPr>
            <p:cNvCxnSpPr>
              <a:cxnSpLocks/>
              <a:stCxn id="18" idx="3"/>
              <a:endCxn id="25" idx="3"/>
            </p:cNvCxnSpPr>
            <p:nvPr/>
          </p:nvCxnSpPr>
          <p:spPr>
            <a:xfrm>
              <a:off x="7169701" y="4470216"/>
              <a:ext cx="808272" cy="183781"/>
            </a:xfrm>
            <a:prstGeom prst="curvedConnector4">
              <a:avLst>
                <a:gd name="adj1" fmla="val 32328"/>
                <a:gd name="adj2" fmla="val 259451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781DCD51-D257-462F-BCC6-1F52365A1C43}"/>
                </a:ext>
              </a:extLst>
            </p:cNvPr>
            <p:cNvCxnSpPr>
              <a:stCxn id="16" idx="3"/>
              <a:endCxn id="26" idx="1"/>
            </p:cNvCxnSpPr>
            <p:nvPr/>
          </p:nvCxnSpPr>
          <p:spPr>
            <a:xfrm flipV="1">
              <a:off x="4194642" y="3157667"/>
              <a:ext cx="630737" cy="668308"/>
            </a:xfrm>
            <a:prstGeom prst="curved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575B7FE1-63B2-41DB-8805-F9E5268D2975}"/>
                </a:ext>
              </a:extLst>
            </p:cNvPr>
            <p:cNvCxnSpPr>
              <a:cxnSpLocks/>
              <a:stCxn id="26" idx="3"/>
              <a:endCxn id="25" idx="1"/>
            </p:cNvCxnSpPr>
            <p:nvPr/>
          </p:nvCxnSpPr>
          <p:spPr>
            <a:xfrm>
              <a:off x="7169703" y="3157667"/>
              <a:ext cx="808271" cy="116929"/>
            </a:xfrm>
            <a:prstGeom prst="curvedConnector4">
              <a:avLst>
                <a:gd name="adj1" fmla="val 32327"/>
                <a:gd name="adj2" fmla="val -359791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67FAD7-6FF6-4A19-B64B-EA7BFB90732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763628" y="4920144"/>
            <a:ext cx="0" cy="74420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9B7F60-C39D-4CF3-9248-5BEFA6EFA1DA}"/>
              </a:ext>
            </a:extLst>
          </p:cNvPr>
          <p:cNvSpPr txBox="1"/>
          <p:nvPr/>
        </p:nvSpPr>
        <p:spPr>
          <a:xfrm>
            <a:off x="2027191" y="5664349"/>
            <a:ext cx="1472874" cy="8285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Download to user’s computer</a:t>
            </a:r>
          </a:p>
        </p:txBody>
      </p:sp>
    </p:spTree>
    <p:extLst>
      <p:ext uri="{BB962C8B-B14F-4D97-AF65-F5344CB8AC3E}">
        <p14:creationId xmlns:p14="http://schemas.microsoft.com/office/powerpoint/2010/main" val="247007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420E-003A-46C5-829F-6B902F0F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in Apollo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User annotations appear in the top-most </a:t>
            </a:r>
            <a:r>
              <a:rPr lang="en-US" i="1" dirty="0"/>
              <a:t>User-created Annotations</a:t>
            </a:r>
            <a:r>
              <a:rPr lang="en-US" dirty="0"/>
              <a:t> track of the display</a:t>
            </a:r>
          </a:p>
          <a:p>
            <a:r>
              <a:rPr lang="en-US" i="1" dirty="0"/>
              <a:t>Evidence tracks</a:t>
            </a:r>
            <a:r>
              <a:rPr lang="en-US" dirty="0"/>
              <a:t> below this are generated by various tools in Galaxy and imported to Apollo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6DF563-1AE1-4DBD-8F1B-99CB3AAC9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2304"/>
          <a:stretch/>
        </p:blipFill>
        <p:spPr>
          <a:xfrm>
            <a:off x="1241140" y="3149654"/>
            <a:ext cx="9293510" cy="36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9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84FF8820-2FEA-43ED-8069-AC21CAE75E73}"/>
              </a:ext>
            </a:extLst>
          </p:cNvPr>
          <p:cNvGrpSpPr/>
          <p:nvPr/>
        </p:nvGrpSpPr>
        <p:grpSpPr>
          <a:xfrm>
            <a:off x="1808615" y="3656704"/>
            <a:ext cx="7645533" cy="2055507"/>
            <a:chOff x="1808615" y="3489064"/>
            <a:chExt cx="7645533" cy="2055507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FDF9D8E0-F6C9-4BBC-8796-AF75DC897864}"/>
                </a:ext>
              </a:extLst>
            </p:cNvPr>
            <p:cNvCxnSpPr>
              <a:cxnSpLocks/>
              <a:stCxn id="14" idx="2"/>
              <a:endCxn id="20" idx="2"/>
            </p:cNvCxnSpPr>
            <p:nvPr/>
          </p:nvCxnSpPr>
          <p:spPr>
            <a:xfrm rot="16200000" flipH="1">
              <a:off x="2061843" y="4497768"/>
              <a:ext cx="786257" cy="1292714"/>
            </a:xfrm>
            <a:prstGeom prst="curvedConnector2">
              <a:avLst/>
            </a:prstGeom>
            <a:ln w="101600" cap="rnd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DEFDB1C4-EA77-4FA7-90D1-CA9559FC5C1C}"/>
                </a:ext>
              </a:extLst>
            </p:cNvPr>
            <p:cNvCxnSpPr>
              <a:cxnSpLocks/>
              <a:stCxn id="20" idx="0"/>
              <a:endCxn id="17" idx="1"/>
            </p:cNvCxnSpPr>
            <p:nvPr/>
          </p:nvCxnSpPr>
          <p:spPr>
            <a:xfrm rot="5400000" flipH="1" flipV="1">
              <a:off x="4170671" y="3681655"/>
              <a:ext cx="786257" cy="1202823"/>
            </a:xfrm>
            <a:prstGeom prst="curvedConnector2">
              <a:avLst/>
            </a:prstGeom>
            <a:ln w="101600" cap="rnd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C491B8CD-9AE0-4DC2-9721-212A5F2AB2AD}"/>
                </a:ext>
              </a:extLst>
            </p:cNvPr>
            <p:cNvCxnSpPr>
              <a:cxnSpLocks/>
              <a:stCxn id="17" idx="2"/>
              <a:endCxn id="37" idx="2"/>
            </p:cNvCxnSpPr>
            <p:nvPr/>
          </p:nvCxnSpPr>
          <p:spPr>
            <a:xfrm rot="16200000" flipH="1">
              <a:off x="6447867" y="4418166"/>
              <a:ext cx="793574" cy="1459235"/>
            </a:xfrm>
            <a:prstGeom prst="curvedConnector2">
              <a:avLst/>
            </a:prstGeom>
            <a:ln w="101600" cap="rnd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750E08F2-E674-41AA-91E0-21CF7802450F}"/>
                </a:ext>
              </a:extLst>
            </p:cNvPr>
            <p:cNvCxnSpPr>
              <a:cxnSpLocks/>
              <a:stCxn id="37" idx="0"/>
              <a:endCxn id="41" idx="1"/>
            </p:cNvCxnSpPr>
            <p:nvPr/>
          </p:nvCxnSpPr>
          <p:spPr>
            <a:xfrm rot="5400000" flipH="1" flipV="1">
              <a:off x="8347516" y="3576879"/>
              <a:ext cx="1194448" cy="1018817"/>
            </a:xfrm>
            <a:prstGeom prst="curvedConnector2">
              <a:avLst/>
            </a:prstGeom>
            <a:ln w="101600" cap="rnd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CC604B-C952-4621-8567-4A6C1AD8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Phage annotation on the CPT Galaxy-Apollo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CA78B-CFDC-4432-8CF8-6E781FB7B6D0}"/>
              </a:ext>
            </a:extLst>
          </p:cNvPr>
          <p:cNvSpPr txBox="1"/>
          <p:nvPr/>
        </p:nvSpPr>
        <p:spPr>
          <a:xfrm>
            <a:off x="909600" y="2136404"/>
            <a:ext cx="17980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Unannotated DNA sequence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7ECBC6-D94B-4D92-8D1C-AA8CBA85A681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1808614" y="2690402"/>
            <a:ext cx="0" cy="506115"/>
          </a:xfrm>
          <a:prstGeom prst="straightConnector1">
            <a:avLst/>
          </a:prstGeom>
          <a:ln w="57150" cap="rnd">
            <a:solidFill>
              <a:schemeClr val="tx1"/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4E6C59-B49A-4DA5-90B1-A24CE62F0686}"/>
              </a:ext>
            </a:extLst>
          </p:cNvPr>
          <p:cNvGrpSpPr/>
          <p:nvPr/>
        </p:nvGrpSpPr>
        <p:grpSpPr>
          <a:xfrm>
            <a:off x="838200" y="3196517"/>
            <a:ext cx="1920240" cy="1722120"/>
            <a:chOff x="4539458" y="3076832"/>
            <a:chExt cx="1920240" cy="172212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2C3B69E-94DB-494E-AA6C-395B615B00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47" t="21990" r="2447" b="14243"/>
            <a:stretch/>
          </p:blipFill>
          <p:spPr>
            <a:xfrm>
              <a:off x="4539458" y="3997204"/>
              <a:ext cx="1920240" cy="801748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F804564-874F-413F-8689-27B0FB0531D2}"/>
                </a:ext>
              </a:extLst>
            </p:cNvPr>
            <p:cNvSpPr/>
            <p:nvPr/>
          </p:nvSpPr>
          <p:spPr>
            <a:xfrm>
              <a:off x="4560046" y="3076832"/>
              <a:ext cx="1899651" cy="92037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Galaxy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Structural workflow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0B11BBC-AD1D-4B07-97AF-86E37CB9EC4C}"/>
                </a:ext>
              </a:extLst>
            </p:cNvPr>
            <p:cNvSpPr/>
            <p:nvPr/>
          </p:nvSpPr>
          <p:spPr>
            <a:xfrm>
              <a:off x="4560046" y="3076832"/>
              <a:ext cx="1899651" cy="1722120"/>
            </a:xfrm>
            <a:prstGeom prst="roundRect">
              <a:avLst>
                <a:gd name="adj" fmla="val 8094"/>
              </a:avLst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74177-37AB-4019-9431-AB4E01D9F5CB}"/>
              </a:ext>
            </a:extLst>
          </p:cNvPr>
          <p:cNvGrpSpPr/>
          <p:nvPr/>
        </p:nvGrpSpPr>
        <p:grpSpPr>
          <a:xfrm>
            <a:off x="5144623" y="3196517"/>
            <a:ext cx="1920240" cy="1722120"/>
            <a:chOff x="6597621" y="4466016"/>
            <a:chExt cx="1920240" cy="17221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2129EA7-F04B-4CBF-BB2B-7832E288C1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47" t="21990" r="2447" b="14243"/>
            <a:stretch/>
          </p:blipFill>
          <p:spPr>
            <a:xfrm>
              <a:off x="6597621" y="5386388"/>
              <a:ext cx="1920240" cy="801748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59F7847-B689-42D9-9748-B200C7D8F0FE}"/>
                </a:ext>
              </a:extLst>
            </p:cNvPr>
            <p:cNvSpPr/>
            <p:nvPr/>
          </p:nvSpPr>
          <p:spPr>
            <a:xfrm>
              <a:off x="6618209" y="4466016"/>
              <a:ext cx="1899651" cy="92037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Galaxy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Functional workflow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C015CE0-A6D8-43FB-843A-2B98D9BB13D5}"/>
                </a:ext>
              </a:extLst>
            </p:cNvPr>
            <p:cNvSpPr/>
            <p:nvPr/>
          </p:nvSpPr>
          <p:spPr>
            <a:xfrm>
              <a:off x="6618209" y="4466016"/>
              <a:ext cx="1899651" cy="1722120"/>
            </a:xfrm>
            <a:prstGeom prst="roundRect">
              <a:avLst>
                <a:gd name="adj" fmla="val 8094"/>
              </a:avLst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575E756-1CE1-4A9F-936D-8AC5F5DB0077}"/>
              </a:ext>
            </a:extLst>
          </p:cNvPr>
          <p:cNvSpPr/>
          <p:nvPr/>
        </p:nvSpPr>
        <p:spPr>
          <a:xfrm>
            <a:off x="9454149" y="3196517"/>
            <a:ext cx="1899651" cy="9203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Genome export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408E15-5BC6-45BD-A524-1115DD8C6CAA}"/>
              </a:ext>
            </a:extLst>
          </p:cNvPr>
          <p:cNvSpPr/>
          <p:nvPr/>
        </p:nvSpPr>
        <p:spPr>
          <a:xfrm>
            <a:off x="3101328" y="4843834"/>
            <a:ext cx="1722119" cy="1722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Apollo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calls genes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26C9F2B-958F-4EBD-AA38-FEA04A114C33}"/>
              </a:ext>
            </a:extLst>
          </p:cNvPr>
          <p:cNvSpPr/>
          <p:nvPr/>
        </p:nvSpPr>
        <p:spPr>
          <a:xfrm>
            <a:off x="7574272" y="4851151"/>
            <a:ext cx="1722119" cy="1722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Apollo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annotates genes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F679D9-5276-4142-82F9-9660A6BFF929}"/>
              </a:ext>
            </a:extLst>
          </p:cNvPr>
          <p:cNvSpPr txBox="1"/>
          <p:nvPr/>
        </p:nvSpPr>
        <p:spPr>
          <a:xfrm>
            <a:off x="9052560" y="2166603"/>
            <a:ext cx="27028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Annotated genome file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(GenBank/GFF3)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497643-A5BF-4E2C-A150-D4732C14ADB6}"/>
              </a:ext>
            </a:extLst>
          </p:cNvPr>
          <p:cNvCxnSpPr>
            <a:cxnSpLocks/>
            <a:stCxn id="41" idx="0"/>
            <a:endCxn id="51" idx="2"/>
          </p:cNvCxnSpPr>
          <p:nvPr/>
        </p:nvCxnSpPr>
        <p:spPr>
          <a:xfrm flipH="1" flipV="1">
            <a:off x="10403974" y="2720601"/>
            <a:ext cx="1" cy="475916"/>
          </a:xfrm>
          <a:prstGeom prst="straightConnector1">
            <a:avLst/>
          </a:prstGeom>
          <a:ln w="57150" cap="rnd">
            <a:solidFill>
              <a:schemeClr val="tx1"/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FF2E40C-0604-4031-A4B1-3C26A42B2124}"/>
              </a:ext>
            </a:extLst>
          </p:cNvPr>
          <p:cNvGrpSpPr/>
          <p:nvPr/>
        </p:nvGrpSpPr>
        <p:grpSpPr>
          <a:xfrm>
            <a:off x="9044193" y="5023600"/>
            <a:ext cx="2711195" cy="1297472"/>
            <a:chOff x="9044193" y="5023600"/>
            <a:chExt cx="2711195" cy="129747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9B22FAE-D447-4FB7-AA4D-47000B81B432}"/>
                </a:ext>
              </a:extLst>
            </p:cNvPr>
            <p:cNvSpPr/>
            <p:nvPr/>
          </p:nvSpPr>
          <p:spPr>
            <a:xfrm>
              <a:off x="9855737" y="5023601"/>
              <a:ext cx="1899651" cy="92037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Galaxy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Other analyses</a:t>
              </a:r>
            </a:p>
          </p:txBody>
        </p: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EB09FFAD-D4F0-4396-AC6E-8CFF4BE18996}"/>
                </a:ext>
              </a:extLst>
            </p:cNvPr>
            <p:cNvCxnSpPr>
              <a:cxnSpLocks/>
              <a:stCxn id="61" idx="0"/>
              <a:endCxn id="37" idx="7"/>
            </p:cNvCxnSpPr>
            <p:nvPr/>
          </p:nvCxnSpPr>
          <p:spPr>
            <a:xfrm rot="16200000" flipH="1" flipV="1">
              <a:off x="9885003" y="4182790"/>
              <a:ext cx="79749" cy="1761370"/>
            </a:xfrm>
            <a:prstGeom prst="curvedConnector3">
              <a:avLst>
                <a:gd name="adj1" fmla="val -502890"/>
              </a:avLst>
            </a:prstGeom>
            <a:ln w="101600" cap="rnd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00430E86-E05C-4884-B445-05DC890B1AF2}"/>
                </a:ext>
              </a:extLst>
            </p:cNvPr>
            <p:cNvCxnSpPr>
              <a:cxnSpLocks/>
              <a:stCxn id="37" idx="5"/>
              <a:endCxn id="61" idx="2"/>
            </p:cNvCxnSpPr>
            <p:nvPr/>
          </p:nvCxnSpPr>
          <p:spPr>
            <a:xfrm rot="5400000" flipH="1" flipV="1">
              <a:off x="9736328" y="5251838"/>
              <a:ext cx="377099" cy="1761370"/>
            </a:xfrm>
            <a:prstGeom prst="curvedConnector3">
              <a:avLst>
                <a:gd name="adj1" fmla="val -81312"/>
              </a:avLst>
            </a:prstGeom>
            <a:ln w="101600" cap="rnd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223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008B-A3A2-B06C-C648-763BFCD7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5A60E-89A7-BBF2-D6F6-BCD1EE6AC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07" y="1505468"/>
            <a:ext cx="11468986" cy="467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2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151"/>
            <a:ext cx="9520085" cy="1325563"/>
          </a:xfrm>
        </p:spPr>
        <p:txBody>
          <a:bodyPr/>
          <a:lstStyle/>
          <a:p>
            <a:r>
              <a:rPr lang="en-US" dirty="0"/>
              <a:t>Structural workflow output in Apollo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5258" y="1600201"/>
            <a:ext cx="4868542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programs </a:t>
            </a:r>
            <a:r>
              <a:rPr lang="en-US" b="1" dirty="0" err="1"/>
              <a:t>MetaGeneAnnotator</a:t>
            </a:r>
            <a:r>
              <a:rPr lang="en-US" dirty="0"/>
              <a:t> (MGA) and </a:t>
            </a:r>
            <a:r>
              <a:rPr lang="en-US" b="1" dirty="0"/>
              <a:t>Glimmer3</a:t>
            </a:r>
            <a:r>
              <a:rPr lang="en-US" dirty="0"/>
              <a:t> will detect most protein-coding genes</a:t>
            </a:r>
          </a:p>
          <a:p>
            <a:r>
              <a:rPr lang="en-US" altLang="en-US" sz="2800" dirty="0"/>
              <a:t>We use our own tool, </a:t>
            </a:r>
            <a:r>
              <a:rPr lang="en-US" altLang="en-US" sz="2800" b="1" dirty="0"/>
              <a:t>Shine Find</a:t>
            </a:r>
            <a:r>
              <a:rPr lang="en-US" altLang="en-US" sz="2800" dirty="0"/>
              <a:t>, to automatically detect S-D sequences upstream of predicted genes as a means of quality control</a:t>
            </a:r>
          </a:p>
          <a:p>
            <a:r>
              <a:rPr lang="en-US" dirty="0"/>
              <a:t>The vast majority of “real” genes will have a valid Shine-Dalgarno sequence associated with them</a:t>
            </a:r>
          </a:p>
          <a:p>
            <a:r>
              <a:rPr lang="en-US" dirty="0"/>
              <a:t>Protein-coding genes exported back to Galaxy for functional annotation analyses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31"/>
          <a:stretch/>
        </p:blipFill>
        <p:spPr bwMode="auto">
          <a:xfrm>
            <a:off x="838200" y="1449387"/>
            <a:ext cx="5647057" cy="467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81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CPT Galaxy Functional Annotation workflow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506" y="1742112"/>
            <a:ext cx="8273845" cy="51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1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B3EC14-7597-4D8A-933B-1CE7ACF7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and </a:t>
            </a:r>
            <a:r>
              <a:rPr lang="en-US" dirty="0" err="1"/>
              <a:t>InterProScan</a:t>
            </a:r>
            <a:r>
              <a:rPr lang="en-US" dirty="0"/>
              <a:t> results in Apollo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FA54E-9A01-4F72-A6AE-3ACA248B7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022222"/>
            <a:ext cx="5257800" cy="183577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InterProScan</a:t>
            </a:r>
            <a:r>
              <a:rPr lang="en-US" dirty="0"/>
              <a:t> searches for conserved domain hits in 13 member databases</a:t>
            </a:r>
          </a:p>
          <a:p>
            <a:r>
              <a:rPr lang="en-US" dirty="0"/>
              <a:t>Results often sparse but more informative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4E599-DDCB-4B27-A6E4-9141B406C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106"/>
          <a:stretch/>
        </p:blipFill>
        <p:spPr>
          <a:xfrm>
            <a:off x="7493796" y="1690688"/>
            <a:ext cx="2767085" cy="33315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976065-2228-F760-E136-27A3F0017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73" t="147" b="29519"/>
          <a:stretch/>
        </p:blipFill>
        <p:spPr>
          <a:xfrm>
            <a:off x="1826642" y="1690688"/>
            <a:ext cx="2767086" cy="3331534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77BB3B2-E8CB-5B19-7608-44CA6EAED185}"/>
              </a:ext>
            </a:extLst>
          </p:cNvPr>
          <p:cNvSpPr txBox="1">
            <a:spLocks/>
          </p:cNvSpPr>
          <p:nvPr/>
        </p:nvSpPr>
        <p:spPr>
          <a:xfrm>
            <a:off x="1059712" y="5004501"/>
            <a:ext cx="5257800" cy="1835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BLAST against a custom database containing only paradigm phages</a:t>
            </a:r>
          </a:p>
          <a:p>
            <a:r>
              <a:rPr lang="en-US" dirty="0"/>
              <a:t>Other BLAST tracks are available</a:t>
            </a:r>
          </a:p>
          <a:p>
            <a:pPr lvl="1"/>
            <a:r>
              <a:rPr lang="en-US" dirty="0" err="1"/>
              <a:t>SwissProt</a:t>
            </a:r>
            <a:r>
              <a:rPr lang="en-US" dirty="0"/>
              <a:t>, </a:t>
            </a:r>
            <a:r>
              <a:rPr lang="en-US" dirty="0" err="1"/>
              <a:t>TrEMBL</a:t>
            </a:r>
            <a:r>
              <a:rPr lang="en-US" dirty="0"/>
              <a:t>, NR</a:t>
            </a:r>
          </a:p>
        </p:txBody>
      </p:sp>
    </p:spTree>
    <p:extLst>
      <p:ext uri="{BB962C8B-B14F-4D97-AF65-F5344CB8AC3E}">
        <p14:creationId xmlns:p14="http://schemas.microsoft.com/office/powerpoint/2010/main" val="294979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workflows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Identification of promoters, terminators, tRNAs</a:t>
            </a:r>
          </a:p>
          <a:p>
            <a:r>
              <a:rPr lang="en-US" dirty="0"/>
              <a:t>Identification of prokaryotic introns</a:t>
            </a:r>
          </a:p>
          <a:p>
            <a:pPr lvl="1"/>
            <a:r>
              <a:rPr lang="en-US" dirty="0"/>
              <a:t>Parses </a:t>
            </a:r>
            <a:r>
              <a:rPr lang="en-US" dirty="0" err="1"/>
              <a:t>BLASTp</a:t>
            </a:r>
            <a:r>
              <a:rPr lang="en-US" dirty="0"/>
              <a:t> results to identify adjacent CDSs with similarity to the same protein</a:t>
            </a:r>
          </a:p>
          <a:p>
            <a:r>
              <a:rPr lang="en-US" dirty="0"/>
              <a:t>Identification of phage lysis genes</a:t>
            </a:r>
          </a:p>
          <a:p>
            <a:pPr lvl="1"/>
            <a:r>
              <a:rPr lang="en-US" dirty="0"/>
              <a:t>Often have embedded gene arrangements</a:t>
            </a:r>
          </a:p>
          <a:p>
            <a:r>
              <a:rPr lang="en-US" dirty="0"/>
              <a:t>Comparative genomics</a:t>
            </a:r>
          </a:p>
          <a:p>
            <a:pPr lvl="1"/>
            <a:r>
              <a:rPr lang="en-US" dirty="0"/>
              <a:t>Parses </a:t>
            </a:r>
            <a:r>
              <a:rPr lang="en-US" dirty="0" err="1"/>
              <a:t>BLASTn</a:t>
            </a:r>
            <a:r>
              <a:rPr lang="en-US" dirty="0"/>
              <a:t> and </a:t>
            </a:r>
            <a:r>
              <a:rPr lang="en-US" dirty="0" err="1"/>
              <a:t>BLASTp</a:t>
            </a:r>
            <a:r>
              <a:rPr lang="en-US" dirty="0"/>
              <a:t> results to return most related organisms</a:t>
            </a:r>
          </a:p>
          <a:p>
            <a:r>
              <a:rPr lang="en-US" dirty="0"/>
              <a:t>Export of annotated genomes as GFF3 or GenBank format, generate /</a:t>
            </a:r>
            <a:r>
              <a:rPr lang="en-US" dirty="0" err="1"/>
              <a:t>locus_tag</a:t>
            </a:r>
            <a:r>
              <a:rPr lang="en-US" dirty="0"/>
              <a:t> fields, sequentially number for deposition</a:t>
            </a:r>
          </a:p>
          <a:p>
            <a:r>
              <a:rPr lang="en-US" dirty="0"/>
              <a:t>Generate graphical genome 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09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Galaxy training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4048"/>
            <a:ext cx="10515600" cy="11831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Galaxy home: </a:t>
            </a:r>
            <a:r>
              <a:rPr lang="en-US" dirty="0">
                <a:hlinkClick r:id="rId2"/>
              </a:rPr>
              <a:t>https://usegalaxy.org/</a:t>
            </a:r>
            <a:endParaRPr lang="en-US" dirty="0"/>
          </a:p>
          <a:p>
            <a:r>
              <a:rPr lang="en-US" dirty="0"/>
              <a:t>Galaxy 101: </a:t>
            </a:r>
            <a:r>
              <a:rPr lang="en-US" dirty="0">
                <a:hlinkClick r:id="rId3"/>
              </a:rPr>
              <a:t>https://galaxyproject.org/tutorials/g101/</a:t>
            </a:r>
            <a:endParaRPr lang="en-US" dirty="0"/>
          </a:p>
          <a:p>
            <a:r>
              <a:rPr lang="en-US" dirty="0"/>
              <a:t>CPT Galaxy training: </a:t>
            </a:r>
            <a:r>
              <a:rPr lang="en-US" dirty="0">
                <a:hlinkClick r:id="rId4"/>
              </a:rPr>
              <a:t>https://cpt.tamu.edu/training-material</a:t>
            </a:r>
            <a:r>
              <a:rPr 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E78626-A41D-4EA8-A5E8-6D1E4CB81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275" y="3429000"/>
            <a:ext cx="8334375" cy="331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16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Galaxy training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4048"/>
            <a:ext cx="10515600" cy="11831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Galaxy home: </a:t>
            </a:r>
            <a:r>
              <a:rPr lang="en-US" dirty="0">
                <a:hlinkClick r:id="rId2"/>
              </a:rPr>
              <a:t>https://usegalaxy.org/</a:t>
            </a:r>
            <a:endParaRPr lang="en-US" dirty="0"/>
          </a:p>
          <a:p>
            <a:r>
              <a:rPr lang="en-US" dirty="0"/>
              <a:t>Galaxy 101: </a:t>
            </a:r>
            <a:r>
              <a:rPr lang="en-US" dirty="0">
                <a:hlinkClick r:id="rId3"/>
              </a:rPr>
              <a:t>https://galaxyproject.org/tutorials/g101/</a:t>
            </a:r>
            <a:endParaRPr lang="en-US" dirty="0"/>
          </a:p>
          <a:p>
            <a:r>
              <a:rPr lang="en-US" dirty="0"/>
              <a:t>CPT Galaxy training: </a:t>
            </a:r>
            <a:r>
              <a:rPr lang="en-US" dirty="0">
                <a:hlinkClick r:id="rId4"/>
              </a:rPr>
              <a:t>https://cpt.tamu.edu/training-material</a:t>
            </a:r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023C6-9717-4B98-BDEE-F95A5A2DB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25" y="3429000"/>
            <a:ext cx="9410700" cy="310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Why phages?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0" y="2063440"/>
            <a:ext cx="5527249" cy="44294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Phages are the </a:t>
            </a:r>
            <a:r>
              <a:rPr lang="en-US" b="1" dirty="0"/>
              <a:t>most abundant</a:t>
            </a:r>
            <a:r>
              <a:rPr lang="en-US" b="1" i="1" dirty="0"/>
              <a:t> </a:t>
            </a:r>
            <a:r>
              <a:rPr lang="en-US" dirty="0"/>
              <a:t>organisms on Earth, about 10</a:t>
            </a:r>
            <a:r>
              <a:rPr lang="en-US" baseline="30000" dirty="0"/>
              <a:t>31</a:t>
            </a:r>
            <a:r>
              <a:rPr lang="en-US" dirty="0"/>
              <a:t> in total</a:t>
            </a:r>
          </a:p>
          <a:p>
            <a:r>
              <a:rPr lang="en-US" dirty="0"/>
              <a:t>Recent interest as therapeutics and for their role in natural environments</a:t>
            </a:r>
          </a:p>
          <a:p>
            <a:r>
              <a:rPr lang="en-US" dirty="0"/>
              <a:t>Phage genomes are small, ~40-200 kb</a:t>
            </a:r>
          </a:p>
          <a:p>
            <a:pPr lvl="1"/>
            <a:r>
              <a:rPr lang="en-US" dirty="0"/>
              <a:t>Small enough for one person to comprehend</a:t>
            </a:r>
          </a:p>
          <a:p>
            <a:r>
              <a:rPr lang="en-US" dirty="0"/>
              <a:t>Prokaryotic gene organization</a:t>
            </a:r>
          </a:p>
          <a:p>
            <a:pPr lvl="1"/>
            <a:r>
              <a:rPr lang="en-US" dirty="0"/>
              <a:t>Easily inferred gene locations and protein sequences</a:t>
            </a:r>
          </a:p>
          <a:p>
            <a:r>
              <a:rPr lang="en-US" dirty="0"/>
              <a:t>Phages are highly diverse, many novel genes</a:t>
            </a:r>
          </a:p>
          <a:p>
            <a:pPr lvl="1"/>
            <a:r>
              <a:rPr lang="en-US" dirty="0"/>
              <a:t>Easier to obtain “unique” sequences</a:t>
            </a:r>
          </a:p>
          <a:p>
            <a:r>
              <a:rPr lang="en-US" dirty="0"/>
              <a:t>Phages provide examples of many biological concepts</a:t>
            </a:r>
          </a:p>
          <a:p>
            <a:pPr lvl="1"/>
            <a:r>
              <a:rPr lang="en-US" dirty="0"/>
              <a:t>Transcriptional control and gene regulation</a:t>
            </a:r>
          </a:p>
          <a:p>
            <a:pPr lvl="1"/>
            <a:r>
              <a:rPr lang="en-US" dirty="0"/>
              <a:t>Nucleotide metabolism, DNA replication</a:t>
            </a:r>
          </a:p>
          <a:p>
            <a:pPr lvl="1"/>
            <a:r>
              <a:rPr lang="en-US" dirty="0"/>
              <a:t>Protein folding, structure and domains</a:t>
            </a:r>
          </a:p>
          <a:p>
            <a:pPr lvl="1"/>
            <a:r>
              <a:rPr lang="en-US" dirty="0"/>
              <a:t>Evolution and horizontal gene transfer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17688" y="2023887"/>
            <a:ext cx="5406953" cy="4342126"/>
            <a:chOff x="381000" y="1950380"/>
            <a:chExt cx="4870192" cy="391107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950380"/>
              <a:ext cx="4793992" cy="368841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81000" y="5615232"/>
              <a:ext cx="18277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Sulcius</a:t>
              </a:r>
              <a:r>
                <a:rPr lang="en-US" sz="1000" dirty="0"/>
                <a:t> </a:t>
              </a:r>
              <a:r>
                <a:rPr lang="en-US" sz="1000" i="1" dirty="0"/>
                <a:t>et al.</a:t>
              </a:r>
              <a:r>
                <a:rPr lang="en-US" sz="1000" dirty="0"/>
                <a:t> 2011, </a:t>
              </a:r>
              <a:r>
                <a:rPr lang="en-US" sz="1000" dirty="0" err="1"/>
                <a:t>Oceanologia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469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274F-AFEA-D79C-1B1F-1AA04DD8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CPT tools now in the Galaxy Toolshed!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E0F51-7000-20D6-8C8A-025022B59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81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70 tools deposited, findable by searching the Toolshed for </a:t>
            </a:r>
            <a:r>
              <a:rPr lang="en-US" b="1" i="1" dirty="0" err="1"/>
              <a:t>cpt</a:t>
            </a:r>
            <a:r>
              <a:rPr lang="en-US" b="1" i="1" dirty="0"/>
              <a:t>_</a:t>
            </a:r>
          </a:p>
          <a:p>
            <a:r>
              <a:rPr lang="en-US" dirty="0"/>
              <a:t>Tools needed for workflows, plus others</a:t>
            </a:r>
          </a:p>
          <a:p>
            <a:r>
              <a:rPr lang="en-US" dirty="0"/>
              <a:t>Development repository: </a:t>
            </a:r>
            <a:r>
              <a:rPr lang="en-US" dirty="0">
                <a:hlinkClick r:id="rId2"/>
              </a:rPr>
              <a:t>https://github.com/TAMU-CPT/CPT-ToolshedSource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69E37-30F2-8775-AA43-0C7E091AA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3744"/>
            <a:ext cx="12192000" cy="32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24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4C4D68-6173-4DDA-8FDC-1986942D7BD2}"/>
              </a:ext>
            </a:extLst>
          </p:cNvPr>
          <p:cNvSpPr/>
          <p:nvPr/>
        </p:nvSpPr>
        <p:spPr>
          <a:xfrm>
            <a:off x="0" y="6142008"/>
            <a:ext cx="12192000" cy="715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240583"/>
            <a:ext cx="2419350" cy="5252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 leads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Jason Gill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James Hu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Mei Liu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Jolene Ramsey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Ry Young</a:t>
            </a:r>
          </a:p>
          <a:p>
            <a:pPr marL="0" indent="0">
              <a:buNone/>
            </a:pPr>
            <a:endParaRPr lang="en-US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Special thanks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Nathan Dunn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Suzanna Lewis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Ian Holmes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Liz Summer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Galaxy community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BICH 464 students past, present and future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65601" y="3857373"/>
            <a:ext cx="2528948" cy="2299578"/>
            <a:chOff x="925285" y="1828800"/>
            <a:chExt cx="3276600" cy="2979420"/>
          </a:xfrm>
        </p:grpSpPr>
        <p:pic>
          <p:nvPicPr>
            <p:cNvPr id="11272" name="Picture 8" descr="http://brandguide.tamu.edu/downloads/logos/TAMU-logos-rgb/TAM-PrimaryMarkA/TAM-PrimaryMarkA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285" y="2514600"/>
              <a:ext cx="3276600" cy="2293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3" name="Picture 9" descr="C:\Users\jasongill\Dropbox\@@TAMU\@CPT\Letters &amp; memos\CPT logos\TAMAgRE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859" y="1828800"/>
              <a:ext cx="2457450" cy="947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Image result for nsf logo&quot;">
            <a:extLst>
              <a:ext uri="{FF2B5EF4-FFF2-40B4-BE49-F238E27FC236}">
                <a16:creationId xmlns:a16="http://schemas.microsoft.com/office/drawing/2014/main" id="{C79CCBEC-1019-4FDE-9F45-17A9F4F65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823" y="1064471"/>
            <a:ext cx="1988499" cy="199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5E64EE-19FE-47B7-A874-B54973934C62}"/>
              </a:ext>
            </a:extLst>
          </p:cNvPr>
          <p:cNvSpPr txBox="1"/>
          <p:nvPr/>
        </p:nvSpPr>
        <p:spPr>
          <a:xfrm>
            <a:off x="1854724" y="6037888"/>
            <a:ext cx="2550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cpt.tamu.edu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683F75F-2064-438E-BFB7-27DE847504B2}"/>
              </a:ext>
            </a:extLst>
          </p:cNvPr>
          <p:cNvSpPr txBox="1">
            <a:spLocks/>
          </p:cNvSpPr>
          <p:nvPr/>
        </p:nvSpPr>
        <p:spPr>
          <a:xfrm>
            <a:off x="8220306" y="1240584"/>
            <a:ext cx="3133494" cy="45615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Coding and maintenance</a:t>
            </a:r>
          </a:p>
          <a:p>
            <a:pPr marL="0" indent="0" algn="r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Anthony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Criscione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Cory Maughmer</a:t>
            </a:r>
          </a:p>
          <a:p>
            <a:pPr marL="0" indent="0" algn="r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Eleni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Mijalis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Helena Rasche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Curtis Ross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85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Why phages?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0" y="2063440"/>
            <a:ext cx="5527249" cy="44294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Phages are the </a:t>
            </a:r>
            <a:r>
              <a:rPr lang="en-US" b="1" dirty="0"/>
              <a:t>most abundant</a:t>
            </a:r>
            <a:r>
              <a:rPr lang="en-US" b="1" i="1" dirty="0"/>
              <a:t> </a:t>
            </a:r>
            <a:r>
              <a:rPr lang="en-US" dirty="0"/>
              <a:t>organisms on Earth, about 10</a:t>
            </a:r>
            <a:r>
              <a:rPr lang="en-US" baseline="30000" dirty="0"/>
              <a:t>31</a:t>
            </a:r>
            <a:r>
              <a:rPr lang="en-US" dirty="0"/>
              <a:t> in total</a:t>
            </a:r>
          </a:p>
          <a:p>
            <a:r>
              <a:rPr lang="en-US" dirty="0"/>
              <a:t>Recent interest as therapeutics and for their role in natural environments</a:t>
            </a:r>
          </a:p>
          <a:p>
            <a:r>
              <a:rPr lang="en-US" dirty="0"/>
              <a:t>Genomes are small, 40-300 kb</a:t>
            </a:r>
          </a:p>
          <a:p>
            <a:pPr lvl="1"/>
            <a:r>
              <a:rPr lang="en-US" dirty="0"/>
              <a:t>Small enough for one person to comprehend</a:t>
            </a:r>
          </a:p>
          <a:p>
            <a:r>
              <a:rPr lang="en-US" dirty="0"/>
              <a:t>Prokaryotic gene organization</a:t>
            </a:r>
          </a:p>
          <a:p>
            <a:pPr lvl="1"/>
            <a:r>
              <a:rPr lang="en-US" dirty="0"/>
              <a:t>Easily inferred gene locations and protein sequences</a:t>
            </a:r>
          </a:p>
          <a:p>
            <a:r>
              <a:rPr lang="en-US" dirty="0"/>
              <a:t>Phages are highly diverse, many novel genes</a:t>
            </a:r>
          </a:p>
          <a:p>
            <a:pPr lvl="1"/>
            <a:r>
              <a:rPr lang="en-US" dirty="0"/>
              <a:t>Easier to obtain “unique” sequences</a:t>
            </a:r>
          </a:p>
          <a:p>
            <a:r>
              <a:rPr lang="en-US" dirty="0"/>
              <a:t>Phages provide examples of many biological concepts</a:t>
            </a:r>
          </a:p>
          <a:p>
            <a:pPr lvl="1"/>
            <a:r>
              <a:rPr lang="en-US" dirty="0"/>
              <a:t>Transcriptional control and gene regulation</a:t>
            </a:r>
          </a:p>
          <a:p>
            <a:pPr lvl="1"/>
            <a:r>
              <a:rPr lang="en-US" dirty="0"/>
              <a:t>Nucleotide metabolism, DNA replication</a:t>
            </a:r>
          </a:p>
          <a:p>
            <a:pPr lvl="1"/>
            <a:r>
              <a:rPr lang="en-US" dirty="0"/>
              <a:t>Protein folding, structure and domains</a:t>
            </a:r>
          </a:p>
          <a:p>
            <a:pPr lvl="1"/>
            <a:r>
              <a:rPr lang="en-US" dirty="0"/>
              <a:t>Evolution and horizontal gene transfer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17688" y="2023887"/>
            <a:ext cx="5406953" cy="4342126"/>
            <a:chOff x="381000" y="1950380"/>
            <a:chExt cx="4870192" cy="391107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950380"/>
              <a:ext cx="4793992" cy="368841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81000" y="5615232"/>
              <a:ext cx="18277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Sulcius</a:t>
              </a:r>
              <a:r>
                <a:rPr lang="en-US" sz="1000" dirty="0"/>
                <a:t> </a:t>
              </a:r>
              <a:r>
                <a:rPr lang="en-US" sz="1000" i="1" dirty="0"/>
                <a:t>et al.</a:t>
              </a:r>
              <a:r>
                <a:rPr lang="en-US" sz="1000" dirty="0"/>
                <a:t> 2011, </a:t>
              </a:r>
              <a:r>
                <a:rPr lang="en-US" sz="1000" dirty="0" err="1"/>
                <a:t>Oceanologia</a:t>
              </a:r>
              <a:endParaRPr lang="en-US" sz="1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C3628B-D666-24B1-4F8D-F2F412D075A8}"/>
              </a:ext>
            </a:extLst>
          </p:cNvPr>
          <p:cNvGrpSpPr/>
          <p:nvPr/>
        </p:nvGrpSpPr>
        <p:grpSpPr>
          <a:xfrm>
            <a:off x="503247" y="2001191"/>
            <a:ext cx="5520431" cy="4140323"/>
            <a:chOff x="3335784" y="1358838"/>
            <a:chExt cx="5520431" cy="4140323"/>
          </a:xfrm>
        </p:grpSpPr>
        <p:pic>
          <p:nvPicPr>
            <p:cNvPr id="8" name="Picture 2" descr="Marge I Just Think Theyre Neat GIF - Marge I Just Think Theyre Neat The  Simpsons - Discover &amp; Share GIFs">
              <a:extLst>
                <a:ext uri="{FF2B5EF4-FFF2-40B4-BE49-F238E27FC236}">
                  <a16:creationId xmlns:a16="http://schemas.microsoft.com/office/drawing/2014/main" id="{4FB356A5-32B6-90A7-CF7F-62CFA32F2B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5784" y="1358838"/>
              <a:ext cx="5520431" cy="4140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83673F6-DA3B-DE25-AE92-3C97D0A5A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71229">
              <a:off x="3464852" y="3309480"/>
              <a:ext cx="421009" cy="677547"/>
            </a:xfrm>
            <a:prstGeom prst="rect">
              <a:avLst/>
            </a:prstGeom>
          </p:spPr>
        </p:pic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7A63685-BFD5-4276-1375-D814A69CB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639392">
              <a:off x="3498194" y="4358264"/>
              <a:ext cx="421009" cy="677547"/>
            </a:xfrm>
            <a:prstGeom prst="rect">
              <a:avLst/>
            </a:prstGeom>
          </p:spPr>
        </p:pic>
        <p:pic>
          <p:nvPicPr>
            <p:cNvPr id="11" name="Picture 1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B343EF2-DB59-3B2E-30B0-0EF4F46F9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32373">
              <a:off x="4542118" y="3224631"/>
              <a:ext cx="421009" cy="677547"/>
            </a:xfrm>
            <a:prstGeom prst="rect">
              <a:avLst/>
            </a:prstGeom>
          </p:spPr>
        </p:pic>
        <p:pic>
          <p:nvPicPr>
            <p:cNvPr id="12" name="Picture 1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9F8CD62-A4D4-3742-73A6-38A99926D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3508">
              <a:off x="5152173" y="3251600"/>
              <a:ext cx="421009" cy="677547"/>
            </a:xfrm>
            <a:prstGeom prst="rect">
              <a:avLst/>
            </a:prstGeom>
          </p:spPr>
        </p:pic>
        <p:pic>
          <p:nvPicPr>
            <p:cNvPr id="13" name="Picture 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308659D-010E-F689-C709-5E2BC87AA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4649">
              <a:off x="4143873" y="3184480"/>
              <a:ext cx="421009" cy="677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694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31C0-5937-4CDA-94D3-4473038A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Galaxy for genomics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9B806-F886-4428-A9D5-14D97883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2001, an undergraduate phage genomics course has been run in the Department of Biochemistry &amp; Biophysics at Texas A&amp;M University</a:t>
            </a:r>
          </a:p>
          <a:p>
            <a:r>
              <a:rPr lang="en-US" dirty="0"/>
              <a:t>Uses bacteriophage genomes to illustrate principles of genomics and bioinformatics</a:t>
            </a:r>
          </a:p>
          <a:p>
            <a:pPr lvl="1"/>
            <a:r>
              <a:rPr lang="en-US" dirty="0"/>
              <a:t>2001-2007: Students acquired DNA sequence by Sanger sequencing and assembly, some annotation at the end</a:t>
            </a:r>
          </a:p>
          <a:p>
            <a:pPr lvl="1"/>
            <a:r>
              <a:rPr lang="en-US" dirty="0"/>
              <a:t>2009-present: Students are provided with finished contigs at the start of the class, spend entire class annotating</a:t>
            </a:r>
          </a:p>
          <a:p>
            <a:r>
              <a:rPr lang="en-US" dirty="0"/>
              <a:t>Starting in 2015, switched from command-line bioinformatics to a Galaxy-based platform</a:t>
            </a:r>
          </a:p>
        </p:txBody>
      </p:sp>
    </p:spTree>
    <p:extLst>
      <p:ext uri="{BB962C8B-B14F-4D97-AF65-F5344CB8AC3E}">
        <p14:creationId xmlns:p14="http://schemas.microsoft.com/office/powerpoint/2010/main" val="377199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0DED-41C2-41E6-802B-10EB84A6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annotation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9D5D8-2B50-4D6C-8355-DD3211AF9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3842" y="1285376"/>
            <a:ext cx="3868340" cy="823912"/>
          </a:xfrm>
        </p:spPr>
        <p:txBody>
          <a:bodyPr/>
          <a:lstStyle/>
          <a:p>
            <a:r>
              <a:rPr lang="en-US" dirty="0"/>
              <a:t>Fully automated annotation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B68A0-8A1B-4BB7-A887-78F6E19E8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2174876"/>
            <a:ext cx="4040188" cy="2054225"/>
          </a:xfrm>
        </p:spPr>
        <p:txBody>
          <a:bodyPr>
            <a:normAutofit fontScale="92500"/>
          </a:bodyPr>
          <a:lstStyle/>
          <a:p>
            <a:r>
              <a:rPr lang="en-US" dirty="0"/>
              <a:t>RAST/</a:t>
            </a:r>
            <a:r>
              <a:rPr lang="en-US" dirty="0" err="1"/>
              <a:t>myRAST</a:t>
            </a:r>
            <a:r>
              <a:rPr lang="en-US" dirty="0"/>
              <a:t>/</a:t>
            </a:r>
            <a:r>
              <a:rPr lang="en-US" dirty="0" err="1"/>
              <a:t>RASTtk</a:t>
            </a:r>
            <a:endParaRPr lang="en-US" dirty="0"/>
          </a:p>
          <a:p>
            <a:pPr lvl="1"/>
            <a:r>
              <a:rPr lang="en-US" sz="1300" dirty="0">
                <a:hlinkClick r:id="rId2"/>
              </a:rPr>
              <a:t>http://rast.nmpdr.org/</a:t>
            </a:r>
            <a:r>
              <a:rPr lang="en-US" sz="1300" dirty="0"/>
              <a:t> </a:t>
            </a:r>
          </a:p>
          <a:p>
            <a:r>
              <a:rPr lang="en-US" dirty="0" err="1"/>
              <a:t>Prokka</a:t>
            </a:r>
            <a:endParaRPr lang="en-US" dirty="0"/>
          </a:p>
          <a:p>
            <a:pPr lvl="1"/>
            <a:r>
              <a:rPr lang="en-US" sz="1100" dirty="0">
                <a:hlinkClick r:id="rId3"/>
              </a:rPr>
              <a:t>http://www.vicbioinformatics.com/software.prokka.shtml</a:t>
            </a:r>
            <a:r>
              <a:rPr lang="en-US" sz="1100" dirty="0"/>
              <a:t> </a:t>
            </a:r>
          </a:p>
          <a:p>
            <a:r>
              <a:rPr lang="en-US" dirty="0"/>
              <a:t>NCBI Prokaryotic Pipeline</a:t>
            </a:r>
          </a:p>
          <a:p>
            <a:pPr lvl="1"/>
            <a:r>
              <a:rPr lang="en-US" sz="1100" dirty="0">
                <a:hlinkClick r:id="rId4"/>
              </a:rPr>
              <a:t>https://www.ncbi.nlm.nih.gov/genome/annotation_prok/</a:t>
            </a:r>
            <a:r>
              <a:rPr lang="en-US" sz="1100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8DC6A3-D5C9-4DC3-A635-00D629A1C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53151" y="1285376"/>
            <a:ext cx="3887391" cy="823912"/>
          </a:xfrm>
        </p:spPr>
        <p:txBody>
          <a:bodyPr/>
          <a:lstStyle/>
          <a:p>
            <a:r>
              <a:rPr lang="en-US" dirty="0"/>
              <a:t>Semi-automated annotation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119878-E7DD-464F-9A1B-4024C5B33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6" y="2174876"/>
            <a:ext cx="4041775" cy="2054225"/>
          </a:xfrm>
        </p:spPr>
        <p:txBody>
          <a:bodyPr>
            <a:normAutofit/>
          </a:bodyPr>
          <a:lstStyle/>
          <a:p>
            <a:r>
              <a:rPr lang="en-US" sz="2200" dirty="0"/>
              <a:t>DNA Master</a:t>
            </a:r>
          </a:p>
          <a:p>
            <a:pPr lvl="1"/>
            <a:r>
              <a:rPr lang="en-US" sz="1000" dirty="0">
                <a:hlinkClick r:id="rId5"/>
              </a:rPr>
              <a:t>http://cobamide2.bio.pitt.edu/</a:t>
            </a:r>
            <a:r>
              <a:rPr lang="en-US" sz="1000" dirty="0"/>
              <a:t> </a:t>
            </a:r>
          </a:p>
          <a:p>
            <a:r>
              <a:rPr lang="en-US" sz="2200" dirty="0"/>
              <a:t>CPT Galaxy/Apollo</a:t>
            </a:r>
          </a:p>
          <a:p>
            <a:pPr lvl="1"/>
            <a:r>
              <a:rPr lang="en-US" sz="1000" dirty="0">
                <a:hlinkClick r:id="rId6"/>
              </a:rPr>
              <a:t>https://cpt.tamu.edu/galaxy-pub/</a:t>
            </a:r>
            <a:r>
              <a:rPr lang="en-US" sz="1000" dirty="0"/>
              <a:t>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01E96D7-39BA-44DF-99C2-A655CF688D08}"/>
              </a:ext>
            </a:extLst>
          </p:cNvPr>
          <p:cNvSpPr txBox="1">
            <a:spLocks/>
          </p:cNvSpPr>
          <p:nvPr/>
        </p:nvSpPr>
        <p:spPr>
          <a:xfrm>
            <a:off x="4038601" y="4389437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Manual annotation / genome editors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DECE9F1-895B-4B1C-AB20-C29492EDF0AB}"/>
              </a:ext>
            </a:extLst>
          </p:cNvPr>
          <p:cNvSpPr txBox="1">
            <a:spLocks/>
          </p:cNvSpPr>
          <p:nvPr/>
        </p:nvSpPr>
        <p:spPr>
          <a:xfrm>
            <a:off x="4038601" y="5029200"/>
            <a:ext cx="4041775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Sanger Artemis</a:t>
            </a:r>
          </a:p>
          <a:p>
            <a:pPr lvl="1"/>
            <a:r>
              <a:rPr lang="en-US" sz="1000" dirty="0">
                <a:hlinkClick r:id="rId7"/>
              </a:rPr>
              <a:t>http://www.sanger.ac.uk/science/tools/artemis</a:t>
            </a:r>
            <a:r>
              <a:rPr lang="en-US" sz="1000" dirty="0"/>
              <a:t> </a:t>
            </a:r>
          </a:p>
          <a:p>
            <a:r>
              <a:rPr lang="en-US" dirty="0"/>
              <a:t>Broad Argo</a:t>
            </a:r>
          </a:p>
          <a:p>
            <a:pPr lvl="1"/>
            <a:r>
              <a:rPr lang="en-US" sz="1100" dirty="0">
                <a:hlinkClick r:id="rId8"/>
              </a:rPr>
              <a:t>https://archive.broadinstitute.org/annotation/argo/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641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4BF0-7A44-8FB6-6D46-026A96B5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BICH 464 course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5715-A743-E816-2EC8-1274F92D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060" y="1825625"/>
            <a:ext cx="4744739" cy="4351338"/>
          </a:xfrm>
        </p:spPr>
        <p:txBody>
          <a:bodyPr>
            <a:normAutofit/>
          </a:bodyPr>
          <a:lstStyle/>
          <a:p>
            <a:r>
              <a:rPr lang="en-US" dirty="0"/>
              <a:t>Students receive an unannotated FASTA DNA sequence early in the semester</a:t>
            </a:r>
          </a:p>
          <a:p>
            <a:r>
              <a:rPr lang="en-US" dirty="0"/>
              <a:t>Galaxy is used to automate analyses and “busywork” </a:t>
            </a:r>
          </a:p>
          <a:p>
            <a:pPr lvl="1"/>
            <a:r>
              <a:rPr lang="en-US" dirty="0"/>
              <a:t>Standardizing file formats, merging data</a:t>
            </a:r>
          </a:p>
          <a:p>
            <a:r>
              <a:rPr lang="en-US" dirty="0"/>
              <a:t>Annotate genome, write a brief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8BED4-CF52-9A1E-268A-36615A4E9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0" y="1825625"/>
            <a:ext cx="6447651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D17DD1-1F28-1DA7-AB28-6AF91482F669}"/>
              </a:ext>
            </a:extLst>
          </p:cNvPr>
          <p:cNvSpPr/>
          <p:nvPr/>
        </p:nvSpPr>
        <p:spPr>
          <a:xfrm>
            <a:off x="3517490" y="2485103"/>
            <a:ext cx="1526458" cy="3691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3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838200" y="47625"/>
            <a:ext cx="9372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Genome annotation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3886200" y="1266825"/>
            <a:ext cx="3352800" cy="1447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Predict which regions of DNA encode proteins (CDS)</a:t>
            </a:r>
          </a:p>
          <a:p>
            <a:pPr algn="ctr" eaLnBrk="1" hangingPunct="1"/>
            <a:r>
              <a:rPr lang="en-US" altLang="en-US" sz="1400" dirty="0"/>
              <a:t>- Reading frame</a:t>
            </a:r>
          </a:p>
          <a:p>
            <a:pPr algn="ctr" eaLnBrk="1" hangingPunct="1"/>
            <a:r>
              <a:rPr lang="en-US" altLang="en-US" sz="1400" dirty="0"/>
              <a:t>- Coding start and stop</a:t>
            </a:r>
          </a:p>
          <a:p>
            <a:pPr algn="ctr" eaLnBrk="1" hangingPunct="1"/>
            <a:r>
              <a:rPr lang="en-US" altLang="en-US" sz="1400" dirty="0"/>
              <a:t>- Predicted amino acid sequence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4191000" y="3286125"/>
            <a:ext cx="2743200" cy="68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Predict the functions of proteins</a:t>
            </a:r>
          </a:p>
        </p:txBody>
      </p:sp>
      <p:sp>
        <p:nvSpPr>
          <p:cNvPr id="11271" name="Oval 12"/>
          <p:cNvSpPr>
            <a:spLocks noChangeArrowheads="1"/>
          </p:cNvSpPr>
          <p:nvPr/>
        </p:nvSpPr>
        <p:spPr bwMode="auto">
          <a:xfrm>
            <a:off x="2590800" y="4619626"/>
            <a:ext cx="1341438" cy="5191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/>
              <a:t>BLAST</a:t>
            </a:r>
          </a:p>
        </p:txBody>
      </p:sp>
      <p:sp>
        <p:nvSpPr>
          <p:cNvPr id="11272" name="Oval 13"/>
          <p:cNvSpPr>
            <a:spLocks noChangeArrowheads="1"/>
          </p:cNvSpPr>
          <p:nvPr/>
        </p:nvSpPr>
        <p:spPr bwMode="auto">
          <a:xfrm>
            <a:off x="5232906" y="4842967"/>
            <a:ext cx="1729365" cy="432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/>
              <a:t>InterProScan</a:t>
            </a:r>
          </a:p>
        </p:txBody>
      </p:sp>
      <p:sp>
        <p:nvSpPr>
          <p:cNvPr id="11273" name="Oval 14"/>
          <p:cNvSpPr>
            <a:spLocks noChangeArrowheads="1"/>
          </p:cNvSpPr>
          <p:nvPr/>
        </p:nvSpPr>
        <p:spPr bwMode="auto">
          <a:xfrm>
            <a:off x="6528337" y="4461967"/>
            <a:ext cx="1181614" cy="432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/>
              <a:t>TMhmm</a:t>
            </a:r>
          </a:p>
        </p:txBody>
      </p:sp>
      <p:sp>
        <p:nvSpPr>
          <p:cNvPr id="11274" name="Oval 15"/>
          <p:cNvSpPr>
            <a:spLocks noChangeArrowheads="1"/>
          </p:cNvSpPr>
          <p:nvPr/>
        </p:nvSpPr>
        <p:spPr bwMode="auto">
          <a:xfrm>
            <a:off x="7444049" y="4842967"/>
            <a:ext cx="904355" cy="432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/>
              <a:t>LipoP</a:t>
            </a:r>
          </a:p>
        </p:txBody>
      </p:sp>
      <p:cxnSp>
        <p:nvCxnSpPr>
          <p:cNvPr id="11275" name="AutoShape 19"/>
          <p:cNvCxnSpPr>
            <a:cxnSpLocks noChangeShapeType="1"/>
            <a:stCxn id="11268" idx="2"/>
            <a:endCxn id="11269" idx="0"/>
          </p:cNvCxnSpPr>
          <p:nvPr/>
        </p:nvCxnSpPr>
        <p:spPr bwMode="auto">
          <a:xfrm rot="5400000">
            <a:off x="5276850" y="3000375"/>
            <a:ext cx="571500" cy="127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21"/>
          <p:cNvCxnSpPr>
            <a:cxnSpLocks noChangeShapeType="1"/>
            <a:stCxn id="11269" idx="2"/>
            <a:endCxn id="11271" idx="0"/>
          </p:cNvCxnSpPr>
          <p:nvPr/>
        </p:nvCxnSpPr>
        <p:spPr bwMode="auto">
          <a:xfrm rot="5400000">
            <a:off x="4088210" y="3145236"/>
            <a:ext cx="647700" cy="2301081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22"/>
          <p:cNvCxnSpPr>
            <a:cxnSpLocks noChangeShapeType="1"/>
            <a:stCxn id="11269" idx="2"/>
            <a:endCxn id="11272" idx="0"/>
          </p:cNvCxnSpPr>
          <p:nvPr/>
        </p:nvCxnSpPr>
        <p:spPr bwMode="auto">
          <a:xfrm rot="16200000" flipH="1">
            <a:off x="5394573" y="4139952"/>
            <a:ext cx="871042" cy="53498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23"/>
          <p:cNvCxnSpPr>
            <a:cxnSpLocks noChangeShapeType="1"/>
            <a:stCxn id="11269" idx="2"/>
            <a:endCxn id="11273" idx="0"/>
          </p:cNvCxnSpPr>
          <p:nvPr/>
        </p:nvCxnSpPr>
        <p:spPr bwMode="auto">
          <a:xfrm rot="16200000" flipH="1">
            <a:off x="6095851" y="3438674"/>
            <a:ext cx="490042" cy="155654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24"/>
          <p:cNvCxnSpPr>
            <a:cxnSpLocks noChangeShapeType="1"/>
            <a:stCxn id="11269" idx="2"/>
            <a:endCxn id="11274" idx="0"/>
          </p:cNvCxnSpPr>
          <p:nvPr/>
        </p:nvCxnSpPr>
        <p:spPr bwMode="auto">
          <a:xfrm rot="16200000" flipH="1">
            <a:off x="6293892" y="3240633"/>
            <a:ext cx="871042" cy="2333626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4" name="TextBox 50"/>
          <p:cNvSpPr txBox="1">
            <a:spLocks noChangeArrowheads="1"/>
          </p:cNvSpPr>
          <p:nvPr/>
        </p:nvSpPr>
        <p:spPr bwMode="auto">
          <a:xfrm>
            <a:off x="2133600" y="5153025"/>
            <a:ext cx="2209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Function based on similarity to other proteins with known function</a:t>
            </a:r>
          </a:p>
        </p:txBody>
      </p:sp>
      <p:sp>
        <p:nvSpPr>
          <p:cNvPr id="11285" name="TextBox 52"/>
          <p:cNvSpPr txBox="1">
            <a:spLocks noChangeArrowheads="1"/>
          </p:cNvSpPr>
          <p:nvPr/>
        </p:nvSpPr>
        <p:spPr bwMode="auto">
          <a:xfrm>
            <a:off x="5791200" y="5372101"/>
            <a:ext cx="2209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Function based on peptide sequence motifs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20040" y="1781115"/>
            <a:ext cx="194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STRUCTURAL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53384" y="4600574"/>
            <a:ext cx="185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772401" y="1190625"/>
            <a:ext cx="647639" cy="160020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8096220" y="3078162"/>
            <a:ext cx="647639" cy="3446463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0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82E34B-C44E-4069-880C-B8832A21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6" y="3872286"/>
            <a:ext cx="8372474" cy="2985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55AFBB-6C66-4CCE-ACEF-B21AE130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Galaxy workflows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2514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bulk of analyses are conducted by two workflows: </a:t>
            </a:r>
            <a:r>
              <a:rPr lang="en-US" b="1" dirty="0"/>
              <a:t>Structural</a:t>
            </a:r>
            <a:r>
              <a:rPr lang="en-US" dirty="0"/>
              <a:t> and </a:t>
            </a:r>
            <a:r>
              <a:rPr lang="en-US" b="1" dirty="0"/>
              <a:t>Functional</a:t>
            </a:r>
          </a:p>
          <a:p>
            <a:r>
              <a:rPr lang="en-US" dirty="0"/>
              <a:t>Some analyses take a long time; output from one job will automatically be handed off to the next when it finishes</a:t>
            </a:r>
          </a:p>
          <a:p>
            <a:r>
              <a:rPr lang="en-US" dirty="0"/>
              <a:t>Workflows are facilitated by the wide variety of parsers and file converters available in the CPT Galaxy</a:t>
            </a:r>
          </a:p>
        </p:txBody>
      </p:sp>
    </p:spTree>
    <p:extLst>
      <p:ext uri="{BB962C8B-B14F-4D97-AF65-F5344CB8AC3E}">
        <p14:creationId xmlns:p14="http://schemas.microsoft.com/office/powerpoint/2010/main" val="326880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WebApollo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WebApollo</a:t>
            </a:r>
            <a:r>
              <a:rPr lang="en-US" dirty="0"/>
              <a:t> is an interactive genome visualizer that supports collaborative genome annotation</a:t>
            </a:r>
          </a:p>
          <a:p>
            <a:pPr lvl="1"/>
            <a:r>
              <a:rPr lang="en-US" dirty="0"/>
              <a:t>An extension of the popular JBrowse genome viewer that allows editing</a:t>
            </a:r>
          </a:p>
          <a:p>
            <a:pPr lvl="1"/>
            <a:r>
              <a:rPr lang="en-US" dirty="0"/>
              <a:t>“Google Docs, but for genomes”</a:t>
            </a:r>
          </a:p>
          <a:p>
            <a:r>
              <a:rPr lang="en-US" dirty="0"/>
              <a:t>Maintains genome annotations and multiple evidence “tracks” to guide annotations</a:t>
            </a:r>
          </a:p>
          <a:p>
            <a:r>
              <a:rPr lang="en-US" dirty="0"/>
              <a:t>The tools have been developed that bridge Galaxy </a:t>
            </a:r>
            <a:r>
              <a:rPr lang="en-US" dirty="0">
                <a:sym typeface="Wingdings" panose="05000000000000000000" pitchFamily="2" charset="2"/>
              </a:rPr>
              <a:t> Apollo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6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5237</TotalTime>
  <Words>1100</Words>
  <Application>Microsoft Office PowerPoint</Application>
  <PresentationFormat>Widescreen</PresentationFormat>
  <Paragraphs>183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Galaxy and WebApollo for Undergraduate Genomics Instruction</vt:lpstr>
      <vt:lpstr>Why phages?</vt:lpstr>
      <vt:lpstr>Why phages?</vt:lpstr>
      <vt:lpstr>Galaxy for genomics instruction</vt:lpstr>
      <vt:lpstr>Genome annotation tools</vt:lpstr>
      <vt:lpstr>BICH 464 course design</vt:lpstr>
      <vt:lpstr>Genome annotation</vt:lpstr>
      <vt:lpstr>Galaxy workflows</vt:lpstr>
      <vt:lpstr>What is WebApollo?</vt:lpstr>
      <vt:lpstr>The Galaxy-Apollo Bridge</vt:lpstr>
      <vt:lpstr>Annotations in Apollo</vt:lpstr>
      <vt:lpstr>Phage annotation on the CPT Galaxy-Apollo system</vt:lpstr>
      <vt:lpstr>Structural workflow</vt:lpstr>
      <vt:lpstr>Structural workflow output in Apollo</vt:lpstr>
      <vt:lpstr>The CPT Galaxy Functional Annotation workflow</vt:lpstr>
      <vt:lpstr>BLAST and InterProScan results in Apollo</vt:lpstr>
      <vt:lpstr>Other workflows and tools</vt:lpstr>
      <vt:lpstr>Galaxy training resources</vt:lpstr>
      <vt:lpstr>Galaxy training resources</vt:lpstr>
      <vt:lpstr>CPT tools now in the Galaxy Toolshed!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Gill, Jason J</dc:creator>
  <cp:lastModifiedBy>Jason Gill</cp:lastModifiedBy>
  <cp:revision>77</cp:revision>
  <dcterms:created xsi:type="dcterms:W3CDTF">2019-08-01T15:49:46Z</dcterms:created>
  <dcterms:modified xsi:type="dcterms:W3CDTF">2022-10-04T07:45:19Z</dcterms:modified>
</cp:coreProperties>
</file>