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5" r:id="rId3"/>
    <p:sldId id="267" r:id="rId4"/>
    <p:sldId id="257" r:id="rId5"/>
    <p:sldId id="259" r:id="rId6"/>
    <p:sldId id="266" r:id="rId7"/>
    <p:sldId id="268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B3D4-6D75-F744-BB81-14A2ED1E9311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037A-4171-F24E-8316-8D4AF1942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39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keep those that are not in the mask</a:t>
            </a:r>
          </a:p>
          <a:p>
            <a:endParaRPr lang="en-US" dirty="0" smtClean="0"/>
          </a:p>
          <a:p>
            <a:r>
              <a:rPr lang="en-US" dirty="0" smtClean="0"/>
              <a:t>Benefit: Avoids intermediate variables</a:t>
            </a:r>
            <a:r>
              <a:rPr lang="en-US" baseline="0" dirty="0" smtClean="0"/>
              <a:t> and extra computation</a:t>
            </a:r>
          </a:p>
          <a:p>
            <a:r>
              <a:rPr lang="en-US" baseline="0" dirty="0" smtClean="0"/>
              <a:t>----- Meeting Notes (9/16/15 18:48) -----</a:t>
            </a:r>
          </a:p>
          <a:p>
            <a:r>
              <a:rPr lang="en-US" baseline="0" dirty="0" smtClean="0"/>
              <a:t>Delayed evalutation: Franz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23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23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(9/16/15 18:48) -----</a:t>
            </a:r>
          </a:p>
          <a:p>
            <a:r>
              <a:rPr lang="en-US" dirty="0"/>
              <a:t>Opaque objects needs to be defined by implementation</a:t>
            </a:r>
          </a:p>
          <a:p>
            <a:r>
              <a:rPr lang="en-US" dirty="0"/>
              <a:t>Opaque does not mean undefined. </a:t>
            </a:r>
          </a:p>
          <a:p>
            <a:r>
              <a:rPr lang="en-US" dirty="0"/>
              <a:t>Accessors is what we mean "predecessors, successors, etc"</a:t>
            </a:r>
          </a:p>
          <a:p>
            <a:r>
              <a:rPr lang="en-US" dirty="0"/>
              <a:t>Manoj: canonical view  (example: CSR - chosen by the implementtion)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(9/16/15 18:48) -----</a:t>
            </a:r>
          </a:p>
          <a:p>
            <a:r>
              <a:rPr lang="en-US" dirty="0"/>
              <a:t>What if the "stored zero" resulted in one operation becomes the "structural zero" of another?</a:t>
            </a:r>
          </a:p>
          <a:p>
            <a:r>
              <a:rPr lang="en-US" dirty="0"/>
              <a:t>Needs an example.</a:t>
            </a:r>
          </a:p>
          <a:p>
            <a:r>
              <a:rPr lang="en-US" dirty="0"/>
              <a:t>If the example is given; then we have to show users how to use the Apply() function to fix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Standardization is the standardizing </a:t>
            </a:r>
            <a:r>
              <a:rPr lang="en-US" dirty="0" smtClean="0"/>
              <a:t>practice</a:t>
            </a:r>
            <a:r>
              <a:rPr lang="en-US" dirty="0"/>
              <a:t>, not standardizing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criticisms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1- dim doesn’t need to be part of every function call; don’t force the user to define anything that is not absolutely needed. It is just needed for reduction</a:t>
            </a:r>
          </a:p>
          <a:p>
            <a:r>
              <a:rPr lang="en-US" baseline="0" dirty="0" smtClean="0"/>
              <a:t>2- Where is the semiring additive identity?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keep those </a:t>
            </a:r>
            <a:r>
              <a:rPr lang="en-US" baseline="0" dirty="0" err="1" smtClean="0"/>
              <a:t>nonzeros</a:t>
            </a:r>
            <a:r>
              <a:rPr lang="en-US" baseline="0" dirty="0" smtClean="0"/>
              <a:t> in the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C7BE-1745-AE4F-AFA9-BDF1777F81C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C209-1BFC-C747-A30E-33AFBB55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graphblas.org" TargetMode="External"/><Relationship Id="rId5" Type="http://schemas.openxmlformats.org/officeDocument/2006/relationships/hyperlink" Target="https://sites.google.com/a/lbl.gov/graphblas-api-meeting/" TargetMode="External"/><Relationship Id="rId6" Type="http://schemas.openxmlformats.org/officeDocument/2006/relationships/hyperlink" Target="http://www.graphanalysis.org/workshop2014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gauss.cs.ucsb.edu/~aydin/CombBLAS/html/struct_min_plus_s_ring.html%23af72865fee8c91b00e5f6685fa3271b84" TargetMode="External"/><Relationship Id="rId12" Type="http://schemas.openxmlformats.org/officeDocument/2006/relationships/hyperlink" Target="http://gauss.cs.ucsb.edu/~aydin/CombBLAS/html/structinf__plu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hyperlink" Target="http://gauss.cs.ucsb.edu/~aydin/CombBLAS/html/struct_min_plus_s_ring.html" TargetMode="External"/><Relationship Id="rId5" Type="http://schemas.openxmlformats.org/officeDocument/2006/relationships/hyperlink" Target="http://gauss.cs.ucsb.edu/~aydin/CombBLAS/html/structpromote__trait.html" TargetMode="External"/><Relationship Id="rId6" Type="http://schemas.openxmlformats.org/officeDocument/2006/relationships/hyperlink" Target="http://gauss.cs.ucsb.edu/~aydin/CombBLAS/html/struct_min_plus_s_ring.html%23a8799394fe101f9e3470be90a91ae6564" TargetMode="External"/><Relationship Id="rId7" Type="http://schemas.openxmlformats.org/officeDocument/2006/relationships/hyperlink" Target="http://gauss.cs.ucsb.edu/~aydin/CombBLAS/html/struct_min_plus_s_ring.html%23a293a889e85f895f3b4341dfa8b94be41" TargetMode="External"/><Relationship Id="rId8" Type="http://schemas.openxmlformats.org/officeDocument/2006/relationships/hyperlink" Target="http://gauss.cs.ucsb.edu/~aydin/CombBLAS/html/struct_min_plus_s_ring.html%23a52371c61bd90903f3f7002a1e3c1b1fd" TargetMode="External"/><Relationship Id="rId9" Type="http://schemas.openxmlformats.org/officeDocument/2006/relationships/hyperlink" Target="http://gauss.cs.ucsb.edu/~aydin/CombBLAS/html/struct_min_plus_s_ring.html%23a51b57c262e3789a19cc687453d27c1f7" TargetMode="External"/><Relationship Id="rId10" Type="http://schemas.openxmlformats.org/officeDocument/2006/relationships/hyperlink" Target="http://gauss.cs.ucsb.edu/~aydin/CombBLAS/html/struct_min_plus_s_ring.html%23ad980312be683d2fa072897b4460521b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9144000" cy="1294805"/>
            <a:chOff x="0" y="0"/>
            <a:chExt cx="8192" cy="1160"/>
          </a:xfrm>
        </p:grpSpPr>
        <p:sp>
          <p:nvSpPr>
            <p:cNvPr id="8194" name="Rectangle 2"/>
            <p:cNvSpPr>
              <a:spLocks/>
            </p:cNvSpPr>
            <p:nvPr/>
          </p:nvSpPr>
          <p:spPr bwMode="auto">
            <a:xfrm>
              <a:off x="0" y="0"/>
              <a:ext cx="8192" cy="1160"/>
            </a:xfrm>
            <a:prstGeom prst="rect">
              <a:avLst/>
            </a:prstGeom>
            <a:solidFill>
              <a:srgbClr val="000099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195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1" cy="1160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</p:grpSp>
      <p:pic>
        <p:nvPicPr>
          <p:cNvPr id="8196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8828" y="6307709"/>
            <a:ext cx="1375172" cy="550292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rrowheads="1"/>
          </p:cNvPicPr>
          <p:nvPr/>
        </p:nvPicPr>
        <p:blipFill>
          <a:blip r:embed="rId5"/>
          <a:srcRect t="2895"/>
          <a:stretch>
            <a:fillRect/>
          </a:stretch>
        </p:blipFill>
        <p:spPr bwMode="auto">
          <a:xfrm>
            <a:off x="0" y="-27906"/>
            <a:ext cx="9144000" cy="6885906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/>
          </p:cNvSpPr>
          <p:nvPr/>
        </p:nvSpPr>
        <p:spPr bwMode="auto">
          <a:xfrm>
            <a:off x="0" y="2674441"/>
            <a:ext cx="7188398" cy="4822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0" bIns="0" anchor="ctr"/>
          <a:lstStyle/>
          <a:p>
            <a:pPr marL="40168"/>
            <a:r>
              <a:rPr lang="en-US" sz="2700" dirty="0">
                <a:solidFill>
                  <a:srgbClr val="FFCC99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240043" y="2237880"/>
            <a:ext cx="8743809" cy="14019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0" bIns="0" anchor="ctr"/>
          <a:lstStyle/>
          <a:p>
            <a:r>
              <a:rPr lang="en-US" sz="3800" dirty="0" smtClean="0">
                <a:solidFill>
                  <a:srgbClr val="FFFF00"/>
                </a:solidFill>
              </a:rPr>
              <a:t>Graph BLAS Birds-of-a-feather session</a:t>
            </a:r>
            <a:endParaRPr lang="en-US" sz="3800" dirty="0">
              <a:solidFill>
                <a:srgbClr val="FFFF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65" y="4124501"/>
            <a:ext cx="8936707" cy="199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8" tIns="45649" rIns="91298" bIns="45649" anchor="ctr"/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FFFF00"/>
                </a:solidFill>
                <a:cs typeface="Arial" charset="0"/>
              </a:rPr>
              <a:t>Aydın </a:t>
            </a:r>
            <a:r>
              <a:rPr lang="en-US" sz="2800" b="1" dirty="0" err="1">
                <a:solidFill>
                  <a:srgbClr val="FFFF00"/>
                </a:solidFill>
                <a:cs typeface="Arial" charset="0"/>
              </a:rPr>
              <a:t>Buluç</a:t>
            </a:r>
            <a:endParaRPr lang="en-US" sz="2800" b="1" dirty="0">
              <a:solidFill>
                <a:srgbClr val="FFFF00"/>
              </a:solidFill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FFFF00"/>
                </a:solidFill>
                <a:latin typeface="Calibri"/>
                <a:cs typeface="Arial" charset="0"/>
              </a:rPr>
              <a:t>Computational Research Division</a:t>
            </a:r>
            <a:endParaRPr lang="en-US" sz="2800" b="1" dirty="0">
              <a:solidFill>
                <a:srgbClr val="FFFF00"/>
              </a:solidFill>
              <a:latin typeface="Calibri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FFFF00"/>
                </a:solidFill>
                <a:latin typeface="Calibri"/>
                <a:cs typeface="Arial" charset="0"/>
              </a:rPr>
              <a:t>Berkeley Lab (LBNL)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FFFF00"/>
                </a:solidFill>
                <a:cs typeface="Calibri"/>
              </a:rPr>
              <a:t>HPEC’15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FFFF00"/>
                </a:solidFill>
                <a:cs typeface="Calibri"/>
              </a:rPr>
              <a:t>September 16</a:t>
            </a:r>
            <a:r>
              <a:rPr lang="en-US" sz="2400" dirty="0" smtClean="0">
                <a:solidFill>
                  <a:srgbClr val="FFFF00"/>
                </a:solidFill>
                <a:latin typeface="Calibri"/>
                <a:cs typeface="Calibri"/>
              </a:rPr>
              <a:t>, 2015</a:t>
            </a:r>
            <a:endParaRPr lang="en-US" sz="2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11" name="Pictur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" y="-27906"/>
            <a:ext cx="2080388" cy="137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3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8" name="Rectangle 31"/>
          <p:cNvSpPr>
            <a:spLocks/>
          </p:cNvSpPr>
          <p:nvPr/>
        </p:nvSpPr>
        <p:spPr bwMode="auto">
          <a:xfrm>
            <a:off x="175373" y="109924"/>
            <a:ext cx="5531159" cy="4643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2" bIns="0"/>
          <a:lstStyle/>
          <a:p>
            <a:pPr marL="40166" defTabSz="457130"/>
            <a:r>
              <a:rPr lang="en-US" sz="2800" dirty="0" smtClean="0">
                <a:solidFill>
                  <a:srgbClr val="FFFF00"/>
                </a:solidFill>
                <a:latin typeface="Arial"/>
                <a:ea typeface="ＭＳ Ｐゴシック" charset="0"/>
                <a:cs typeface="Calibri"/>
                <a:sym typeface="Arial Bold" charset="0"/>
              </a:rPr>
              <a:t>Negated Masks</a:t>
            </a:r>
            <a:endParaRPr lang="en-US" sz="2800" dirty="0">
              <a:solidFill>
                <a:srgbClr val="FFFF00"/>
              </a:solidFill>
              <a:latin typeface="Arial"/>
              <a:ea typeface="ＭＳ Ｐゴシック" charset="0"/>
              <a:cs typeface="Calibri"/>
              <a:sym typeface="Arial Bol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091" y="1596561"/>
            <a:ext cx="8491857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This is from the SSCA#2 betweenness centrality benchmark: </a:t>
            </a:r>
          </a:p>
          <a:p>
            <a:r>
              <a:rPr lang="en-US" dirty="0"/>
              <a:t> </a:t>
            </a:r>
          </a:p>
          <a:p>
            <a:r>
              <a:rPr lang="en-US" sz="2200" dirty="0">
                <a:solidFill>
                  <a:srgbClr val="008000"/>
                </a:solidFill>
              </a:rPr>
              <a:t>    </a:t>
            </a:r>
            <a:r>
              <a:rPr lang="en-US" sz="2200" dirty="0"/>
              <a:t>while </a:t>
            </a:r>
            <a:r>
              <a:rPr lang="en-US" sz="2200" dirty="0" err="1"/>
              <a:t>nnz</a:t>
            </a:r>
            <a:r>
              <a:rPr lang="en-US" sz="2200" dirty="0"/>
              <a:t>(fringe) &gt; 0</a:t>
            </a:r>
            <a:br>
              <a:rPr lang="en-US" sz="2200" dirty="0"/>
            </a:br>
            <a:r>
              <a:rPr lang="en-US" sz="2200" dirty="0">
                <a:solidFill>
                  <a:srgbClr val="008000"/>
                </a:solidFill>
              </a:rPr>
              <a:t>        % Increment the depth</a:t>
            </a:r>
            <a:br>
              <a:rPr lang="en-US" sz="2200" dirty="0">
                <a:solidFill>
                  <a:srgbClr val="008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</a:t>
            </a:r>
            <a:r>
              <a:rPr lang="en-US" sz="2200" dirty="0">
                <a:solidFill>
                  <a:srgbClr val="000000"/>
                </a:solidFill>
              </a:rPr>
              <a:t>depth = depth + 1;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% Add in the shortest path counts from the fringe</a:t>
            </a:r>
            <a:br>
              <a:rPr lang="en-US" sz="2200" dirty="0">
                <a:solidFill>
                  <a:srgbClr val="008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</a:t>
            </a:r>
            <a:r>
              <a:rPr lang="en-US" sz="2200" dirty="0" err="1">
                <a:solidFill>
                  <a:srgbClr val="000000"/>
                </a:solidFill>
              </a:rPr>
              <a:t>nsp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nsp</a:t>
            </a:r>
            <a:r>
              <a:rPr lang="en-US" sz="2200" dirty="0">
                <a:solidFill>
                  <a:srgbClr val="000000"/>
                </a:solidFill>
              </a:rPr>
              <a:t> + fringe;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% Add in the vertices discovered from the fringe to the BFS</a:t>
            </a:r>
            <a:br>
              <a:rPr lang="en-US" sz="2200" dirty="0">
                <a:solidFill>
                  <a:srgbClr val="008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</a:t>
            </a:r>
            <a:r>
              <a:rPr lang="en-US" sz="2200" dirty="0" err="1">
                <a:solidFill>
                  <a:srgbClr val="000000"/>
                </a:solidFill>
              </a:rPr>
              <a:t>bfs</a:t>
            </a:r>
            <a:r>
              <a:rPr lang="en-US" sz="2200" dirty="0">
                <a:solidFill>
                  <a:srgbClr val="000000"/>
                </a:solidFill>
              </a:rPr>
              <a:t>(depth).G = logical(fringe);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% Compute the the next fringe</a:t>
            </a:r>
            <a:br>
              <a:rPr lang="en-US" sz="2200" dirty="0">
                <a:solidFill>
                  <a:srgbClr val="008000"/>
                </a:solidFill>
              </a:rPr>
            </a:br>
            <a:r>
              <a:rPr lang="en-US" sz="2200" dirty="0">
                <a:solidFill>
                  <a:srgbClr val="008000"/>
                </a:solidFill>
              </a:rPr>
              <a:t>        </a:t>
            </a:r>
            <a:r>
              <a:rPr lang="en-US" sz="2200" b="1" i="1" dirty="0">
                <a:solidFill>
                  <a:srgbClr val="000000"/>
                </a:solidFill>
              </a:rPr>
              <a:t>fringe = (fringe * A) .* not(</a:t>
            </a:r>
            <a:r>
              <a:rPr lang="en-US" sz="2200" b="1" i="1" dirty="0" err="1">
                <a:solidFill>
                  <a:srgbClr val="000000"/>
                </a:solidFill>
              </a:rPr>
              <a:t>nsp</a:t>
            </a:r>
            <a:r>
              <a:rPr lang="en-US" sz="2200" b="1" i="1" dirty="0">
                <a:solidFill>
                  <a:srgbClr val="000000"/>
                </a:solidFill>
              </a:rPr>
              <a:t>);</a:t>
            </a:r>
            <a:br>
              <a:rPr lang="en-US" sz="2200" b="1" i="1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    end </a:t>
            </a:r>
          </a:p>
          <a:p>
            <a:r>
              <a:rPr lang="en-US" dirty="0"/>
              <a:t> </a:t>
            </a:r>
          </a:p>
          <a:p>
            <a:r>
              <a:rPr lang="en-US" sz="2200" dirty="0"/>
              <a:t>the main computation is really BFS from multiple source vertices. "</a:t>
            </a:r>
            <a:r>
              <a:rPr lang="en-US" sz="2200" dirty="0" err="1"/>
              <a:t>nsp</a:t>
            </a:r>
            <a:r>
              <a:rPr lang="en-US" sz="2200" dirty="0"/>
              <a:t>" here holds the parents array. Fringe is the current frontier(s) of the BFS</a:t>
            </a:r>
          </a:p>
        </p:txBody>
      </p:sp>
    </p:spTree>
    <p:extLst>
      <p:ext uri="{BB962C8B-B14F-4D97-AF65-F5344CB8AC3E}">
        <p14:creationId xmlns:p14="http://schemas.microsoft.com/office/powerpoint/2010/main" val="34706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7" name="Rectangle 5"/>
          <p:cNvSpPr txBox="1">
            <a:spLocks noChangeArrowheads="1"/>
          </p:cNvSpPr>
          <p:nvPr/>
        </p:nvSpPr>
        <p:spPr bwMode="auto">
          <a:xfrm>
            <a:off x="164448" y="-5557"/>
            <a:ext cx="8459763" cy="9911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defTabSz="642552">
              <a:defRPr/>
            </a:pPr>
            <a:r>
              <a:rPr lang="en-US" sz="3100" kern="0" dirty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Multiple-source breadth-first search</a:t>
            </a:r>
          </a:p>
        </p:txBody>
      </p:sp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299370" y="4419627"/>
            <a:ext cx="8021637" cy="1219173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Highly-parallel 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implementation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for Betweenness Centrality*</a:t>
            </a:r>
          </a:p>
          <a:p>
            <a:pPr marL="457129" lvl="1" indent="0">
              <a:buFont typeface="Arial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*: A measure of influence in graphs, based on shortest paths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8237" y="1334653"/>
            <a:ext cx="8453773" cy="2965891"/>
            <a:chOff x="457200" y="1870075"/>
            <a:chExt cx="8453773" cy="2965891"/>
          </a:xfrm>
        </p:grpSpPr>
        <p:sp>
          <p:nvSpPr>
            <p:cNvPr id="99" name="Rectangle 3"/>
            <p:cNvSpPr>
              <a:spLocks noChangeAspect="1" noChangeArrowheads="1"/>
            </p:cNvSpPr>
            <p:nvPr/>
          </p:nvSpPr>
          <p:spPr bwMode="auto">
            <a:xfrm>
              <a:off x="2908300" y="2003426"/>
              <a:ext cx="749300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100" name="Text Box 4"/>
            <p:cNvSpPr txBox="1">
              <a:spLocks noChangeArrowheads="1"/>
            </p:cNvSpPr>
            <p:nvPr/>
          </p:nvSpPr>
          <p:spPr bwMode="auto">
            <a:xfrm>
              <a:off x="3063884" y="4251332"/>
              <a:ext cx="458094" cy="58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latin typeface="Times" charset="0"/>
                </a:rPr>
                <a:t>B</a:t>
              </a:r>
              <a:endParaRPr lang="en-US" sz="3200" dirty="0">
                <a:solidFill>
                  <a:srgbClr val="FF0000"/>
                </a:solidFill>
                <a:latin typeface="Times" charset="0"/>
              </a:endParaRPr>
            </a:p>
          </p:txBody>
        </p:sp>
        <p:grpSp>
          <p:nvGrpSpPr>
            <p:cNvPr id="101" name="Group 5"/>
            <p:cNvGrpSpPr>
              <a:grpSpLocks/>
            </p:cNvGrpSpPr>
            <p:nvPr/>
          </p:nvGrpSpPr>
          <p:grpSpPr bwMode="auto">
            <a:xfrm>
              <a:off x="2973414" y="2068513"/>
              <a:ext cx="136525" cy="2101850"/>
              <a:chOff x="2017" y="814"/>
              <a:chExt cx="86" cy="1324"/>
            </a:xfrm>
          </p:grpSpPr>
          <p:sp>
            <p:nvSpPr>
              <p:cNvPr id="102" name="Oval 6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3" name="Oval 7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4" name="Oval 8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5" name="Oval 9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6" name="Oval 10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7" name="Oval 11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8" name="Oval 12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09" name="Group 14"/>
            <p:cNvGrpSpPr>
              <a:grpSpLocks/>
            </p:cNvGrpSpPr>
            <p:nvPr/>
          </p:nvGrpSpPr>
          <p:grpSpPr bwMode="auto">
            <a:xfrm>
              <a:off x="5869030" y="2198688"/>
              <a:ext cx="241300" cy="814388"/>
              <a:chOff x="2776" y="1167"/>
              <a:chExt cx="152" cy="513"/>
            </a:xfrm>
          </p:grpSpPr>
          <p:sp>
            <p:nvSpPr>
              <p:cNvPr id="110" name="Line 1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11" name="Freeform 1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12" name="Group 17"/>
            <p:cNvGrpSpPr>
              <a:grpSpLocks/>
            </p:cNvGrpSpPr>
            <p:nvPr/>
          </p:nvGrpSpPr>
          <p:grpSpPr bwMode="auto">
            <a:xfrm flipH="1" flipV="1">
              <a:off x="6148430" y="2198688"/>
              <a:ext cx="241300" cy="814388"/>
              <a:chOff x="2776" y="1167"/>
              <a:chExt cx="152" cy="513"/>
            </a:xfrm>
          </p:grpSpPr>
          <p:sp>
            <p:nvSpPr>
              <p:cNvPr id="113" name="Line 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14" name="Freeform 1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15" name="Group 20"/>
            <p:cNvGrpSpPr>
              <a:grpSpLocks/>
            </p:cNvGrpSpPr>
            <p:nvPr/>
          </p:nvGrpSpPr>
          <p:grpSpPr bwMode="auto">
            <a:xfrm>
              <a:off x="6110332" y="1978025"/>
              <a:ext cx="1233487" cy="211138"/>
              <a:chOff x="2928" y="1028"/>
              <a:chExt cx="777" cy="133"/>
            </a:xfrm>
          </p:grpSpPr>
          <p:sp>
            <p:nvSpPr>
              <p:cNvPr id="116" name="Line 2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17" name="Freeform 2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118" name="Oval 23"/>
            <p:cNvSpPr>
              <a:spLocks noChangeAspect="1" noChangeArrowheads="1"/>
            </p:cNvSpPr>
            <p:nvPr/>
          </p:nvSpPr>
          <p:spPr bwMode="auto">
            <a:xfrm>
              <a:off x="6034130" y="2098675"/>
              <a:ext cx="190500" cy="190500"/>
            </a:xfrm>
            <a:prstGeom prst="ellipse">
              <a:avLst/>
            </a:prstGeom>
            <a:solidFill>
              <a:srgbClr val="00FF00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grpSp>
          <p:nvGrpSpPr>
            <p:cNvPr id="119" name="Group 24"/>
            <p:cNvGrpSpPr>
              <a:grpSpLocks/>
            </p:cNvGrpSpPr>
            <p:nvPr/>
          </p:nvGrpSpPr>
          <p:grpSpPr bwMode="auto">
            <a:xfrm>
              <a:off x="6119857" y="3030540"/>
              <a:ext cx="1233487" cy="830263"/>
              <a:chOff x="2934" y="1691"/>
              <a:chExt cx="777" cy="523"/>
            </a:xfrm>
          </p:grpSpPr>
          <p:sp>
            <p:nvSpPr>
              <p:cNvPr id="120" name="Line 25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21" name="Freeform 26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7"/>
                  <a:gd name="T16" fmla="*/ 0 h 523"/>
                  <a:gd name="T17" fmla="*/ 777 w 777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122" name="Text Box 27"/>
            <p:cNvSpPr txBox="1">
              <a:spLocks noChangeArrowheads="1"/>
            </p:cNvSpPr>
            <p:nvPr/>
          </p:nvSpPr>
          <p:spPr bwMode="auto">
            <a:xfrm>
              <a:off x="5803414" y="187642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>
              <a:off x="7354930" y="187007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4" name="Text Box 29"/>
            <p:cNvSpPr txBox="1">
              <a:spLocks noChangeArrowheads="1"/>
            </p:cNvSpPr>
            <p:nvPr/>
          </p:nvSpPr>
          <p:spPr bwMode="auto">
            <a:xfrm>
              <a:off x="5822464" y="3840692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" name="Text Box 30"/>
            <p:cNvSpPr txBox="1">
              <a:spLocks noChangeArrowheads="1"/>
            </p:cNvSpPr>
            <p:nvPr/>
          </p:nvSpPr>
          <p:spPr bwMode="auto">
            <a:xfrm>
              <a:off x="5744677" y="286067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7373980" y="294322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7" name="Oval 32"/>
            <p:cNvSpPr>
              <a:spLocks noChangeAspect="1" noChangeArrowheads="1"/>
            </p:cNvSpPr>
            <p:nvPr/>
          </p:nvSpPr>
          <p:spPr bwMode="auto">
            <a:xfrm>
              <a:off x="7253330" y="3775075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128" name="Oval 33"/>
            <p:cNvSpPr>
              <a:spLocks noChangeAspect="1" noChangeArrowheads="1"/>
            </p:cNvSpPr>
            <p:nvPr/>
          </p:nvSpPr>
          <p:spPr bwMode="auto">
            <a:xfrm>
              <a:off x="7253330" y="2098675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129" name="Oval 34"/>
            <p:cNvSpPr>
              <a:spLocks noChangeAspect="1" noChangeArrowheads="1"/>
            </p:cNvSpPr>
            <p:nvPr/>
          </p:nvSpPr>
          <p:spPr bwMode="auto">
            <a:xfrm>
              <a:off x="7253330" y="2936875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130" name="Oval 35"/>
            <p:cNvSpPr>
              <a:spLocks noChangeAspect="1" noChangeArrowheads="1"/>
            </p:cNvSpPr>
            <p:nvPr/>
          </p:nvSpPr>
          <p:spPr bwMode="auto">
            <a:xfrm>
              <a:off x="8472530" y="2936875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grpSp>
          <p:nvGrpSpPr>
            <p:cNvPr id="131" name="Group 36"/>
            <p:cNvGrpSpPr>
              <a:grpSpLocks/>
            </p:cNvGrpSpPr>
            <p:nvPr/>
          </p:nvGrpSpPr>
          <p:grpSpPr bwMode="auto">
            <a:xfrm>
              <a:off x="7367632" y="2828925"/>
              <a:ext cx="1233487" cy="211138"/>
              <a:chOff x="2928" y="1028"/>
              <a:chExt cx="777" cy="133"/>
            </a:xfrm>
          </p:grpSpPr>
          <p:sp>
            <p:nvSpPr>
              <p:cNvPr id="132" name="Line 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33" name="Freeform 3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34" name="Group 39"/>
            <p:cNvGrpSpPr>
              <a:grpSpLocks/>
            </p:cNvGrpSpPr>
            <p:nvPr/>
          </p:nvGrpSpPr>
          <p:grpSpPr bwMode="auto">
            <a:xfrm>
              <a:off x="6123032" y="3673475"/>
              <a:ext cx="1233487" cy="211138"/>
              <a:chOff x="2928" y="1028"/>
              <a:chExt cx="777" cy="133"/>
            </a:xfrm>
          </p:grpSpPr>
          <p:sp>
            <p:nvSpPr>
              <p:cNvPr id="135" name="Line 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36" name="Freeform 4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37" name="Group 42"/>
            <p:cNvGrpSpPr>
              <a:grpSpLocks/>
            </p:cNvGrpSpPr>
            <p:nvPr/>
          </p:nvGrpSpPr>
          <p:grpSpPr bwMode="auto">
            <a:xfrm flipH="1" flipV="1">
              <a:off x="6103982" y="3883025"/>
              <a:ext cx="1233487" cy="211138"/>
              <a:chOff x="2928" y="1028"/>
              <a:chExt cx="777" cy="133"/>
            </a:xfrm>
          </p:grpSpPr>
          <p:sp>
            <p:nvSpPr>
              <p:cNvPr id="138" name="Line 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39" name="Freeform 4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40" name="Group 45"/>
            <p:cNvGrpSpPr>
              <a:grpSpLocks/>
            </p:cNvGrpSpPr>
            <p:nvPr/>
          </p:nvGrpSpPr>
          <p:grpSpPr bwMode="auto">
            <a:xfrm flipH="1" flipV="1">
              <a:off x="6129382" y="3032125"/>
              <a:ext cx="1233487" cy="211138"/>
              <a:chOff x="2928" y="1028"/>
              <a:chExt cx="777" cy="133"/>
            </a:xfrm>
          </p:grpSpPr>
          <p:sp>
            <p:nvSpPr>
              <p:cNvPr id="141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42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43" name="Group 48"/>
            <p:cNvGrpSpPr>
              <a:grpSpLocks/>
            </p:cNvGrpSpPr>
            <p:nvPr/>
          </p:nvGrpSpPr>
          <p:grpSpPr bwMode="auto">
            <a:xfrm flipV="1">
              <a:off x="5862680" y="3062288"/>
              <a:ext cx="241300" cy="814388"/>
              <a:chOff x="2776" y="1167"/>
              <a:chExt cx="152" cy="513"/>
            </a:xfrm>
          </p:grpSpPr>
          <p:sp>
            <p:nvSpPr>
              <p:cNvPr id="144" name="Line 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45" name="Freeform 5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1"/>
            <p:cNvGrpSpPr>
              <a:grpSpLocks/>
            </p:cNvGrpSpPr>
            <p:nvPr/>
          </p:nvGrpSpPr>
          <p:grpSpPr bwMode="auto">
            <a:xfrm flipH="1" flipV="1">
              <a:off x="7354930" y="2198688"/>
              <a:ext cx="241300" cy="814388"/>
              <a:chOff x="2776" y="1167"/>
              <a:chExt cx="152" cy="513"/>
            </a:xfrm>
          </p:grpSpPr>
          <p:sp>
            <p:nvSpPr>
              <p:cNvPr id="147" name="Line 5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48" name="Freeform 5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49" name="Group 54"/>
            <p:cNvGrpSpPr>
              <a:grpSpLocks/>
            </p:cNvGrpSpPr>
            <p:nvPr/>
          </p:nvGrpSpPr>
          <p:grpSpPr bwMode="auto">
            <a:xfrm>
              <a:off x="7343818" y="3021015"/>
              <a:ext cx="1212850" cy="862013"/>
              <a:chOff x="3696" y="1680"/>
              <a:chExt cx="764" cy="543"/>
            </a:xfrm>
          </p:grpSpPr>
          <p:sp>
            <p:nvSpPr>
              <p:cNvPr id="150" name="Line 55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7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51" name="Freeform 56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grpSp>
          <p:nvGrpSpPr>
            <p:cNvPr id="152" name="Group 57"/>
            <p:cNvGrpSpPr>
              <a:grpSpLocks/>
            </p:cNvGrpSpPr>
            <p:nvPr/>
          </p:nvGrpSpPr>
          <p:grpSpPr bwMode="auto">
            <a:xfrm>
              <a:off x="7377155" y="2203451"/>
              <a:ext cx="1212850" cy="862013"/>
              <a:chOff x="3726" y="1170"/>
              <a:chExt cx="764" cy="543"/>
            </a:xfrm>
          </p:grpSpPr>
          <p:sp>
            <p:nvSpPr>
              <p:cNvPr id="153" name="Line 58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54" name="Freeform 59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155" name="Text Box 60"/>
            <p:cNvSpPr txBox="1">
              <a:spLocks noChangeArrowheads="1"/>
            </p:cNvSpPr>
            <p:nvPr/>
          </p:nvSpPr>
          <p:spPr bwMode="auto">
            <a:xfrm>
              <a:off x="7342230" y="385127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8612230" y="2867025"/>
              <a:ext cx="298743" cy="33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2" rIns="91422" bIns="4571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57" name="Oval 62"/>
            <p:cNvSpPr>
              <a:spLocks noChangeAspect="1" noChangeArrowheads="1"/>
            </p:cNvSpPr>
            <p:nvPr/>
          </p:nvSpPr>
          <p:spPr bwMode="auto">
            <a:xfrm>
              <a:off x="6034130" y="2936875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158" name="Oval 63"/>
            <p:cNvSpPr>
              <a:spLocks noChangeAspect="1" noChangeArrowheads="1"/>
            </p:cNvSpPr>
            <p:nvPr/>
          </p:nvSpPr>
          <p:spPr bwMode="auto">
            <a:xfrm>
              <a:off x="6034130" y="3775075"/>
              <a:ext cx="190500" cy="190500"/>
            </a:xfrm>
            <a:prstGeom prst="ellipse">
              <a:avLst/>
            </a:prstGeom>
            <a:solidFill>
              <a:srgbClr val="0000FF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57200" y="2003426"/>
              <a:ext cx="2230438" cy="2233613"/>
              <a:chOff x="457200" y="2003425"/>
              <a:chExt cx="2230438" cy="2233613"/>
            </a:xfrm>
          </p:grpSpPr>
          <p:sp>
            <p:nvSpPr>
              <p:cNvPr id="160" name="Oval 65"/>
              <p:cNvSpPr>
                <a:spLocks noChangeAspect="1" noChangeArrowheads="1"/>
              </p:cNvSpPr>
              <p:nvPr/>
            </p:nvSpPr>
            <p:spPr bwMode="auto">
              <a:xfrm>
                <a:off x="522288" y="272256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57200" y="2003425"/>
                <a:ext cx="2230438" cy="223361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2" name="Oval 67"/>
              <p:cNvSpPr>
                <a:spLocks noChangeAspect="1" noChangeArrowheads="1"/>
              </p:cNvSpPr>
              <p:nvPr/>
            </p:nvSpPr>
            <p:spPr bwMode="auto">
              <a:xfrm>
                <a:off x="522288" y="370522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3" name="Oval 68"/>
              <p:cNvSpPr>
                <a:spLocks noChangeAspect="1" noChangeArrowheads="1"/>
              </p:cNvSpPr>
              <p:nvPr/>
            </p:nvSpPr>
            <p:spPr bwMode="auto">
              <a:xfrm>
                <a:off x="849313" y="370522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4" name="Oval 69"/>
              <p:cNvSpPr>
                <a:spLocks noChangeAspect="1" noChangeArrowheads="1"/>
              </p:cNvSpPr>
              <p:nvPr/>
            </p:nvSpPr>
            <p:spPr bwMode="auto">
              <a:xfrm>
                <a:off x="1176338" y="3705225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5" name="Oval 70"/>
              <p:cNvSpPr>
                <a:spLocks noChangeAspect="1" noChangeArrowheads="1"/>
              </p:cNvSpPr>
              <p:nvPr/>
            </p:nvSpPr>
            <p:spPr bwMode="auto">
              <a:xfrm>
                <a:off x="1504950" y="370522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6" name="Oval 71"/>
              <p:cNvSpPr>
                <a:spLocks noChangeAspect="1" noChangeArrowheads="1"/>
              </p:cNvSpPr>
              <p:nvPr/>
            </p:nvSpPr>
            <p:spPr bwMode="auto">
              <a:xfrm>
                <a:off x="1831975" y="3705225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7" name="Oval 72"/>
              <p:cNvSpPr>
                <a:spLocks noChangeAspect="1" noChangeArrowheads="1"/>
              </p:cNvSpPr>
              <p:nvPr/>
            </p:nvSpPr>
            <p:spPr bwMode="auto">
              <a:xfrm>
                <a:off x="2159000" y="3705225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8" name="Oval 73"/>
              <p:cNvSpPr>
                <a:spLocks noChangeAspect="1" noChangeArrowheads="1"/>
              </p:cNvSpPr>
              <p:nvPr/>
            </p:nvSpPr>
            <p:spPr bwMode="auto">
              <a:xfrm>
                <a:off x="2487613" y="370522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69" name="Oval 74"/>
              <p:cNvSpPr>
                <a:spLocks noChangeAspect="1" noChangeArrowheads="1"/>
              </p:cNvSpPr>
              <p:nvPr/>
            </p:nvSpPr>
            <p:spPr bwMode="auto">
              <a:xfrm>
                <a:off x="522288" y="206851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0" name="Oval 75"/>
              <p:cNvSpPr>
                <a:spLocks noChangeAspect="1" noChangeArrowheads="1"/>
              </p:cNvSpPr>
              <p:nvPr/>
            </p:nvSpPr>
            <p:spPr bwMode="auto">
              <a:xfrm>
                <a:off x="1176338" y="206851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1" name="Oval 76"/>
              <p:cNvSpPr>
                <a:spLocks noChangeAspect="1" noChangeArrowheads="1"/>
              </p:cNvSpPr>
              <p:nvPr/>
            </p:nvSpPr>
            <p:spPr bwMode="auto">
              <a:xfrm>
                <a:off x="1504950" y="2068513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2" name="Oval 77"/>
              <p:cNvSpPr>
                <a:spLocks noChangeAspect="1" noChangeArrowheads="1"/>
              </p:cNvSpPr>
              <p:nvPr/>
            </p:nvSpPr>
            <p:spPr bwMode="auto">
              <a:xfrm>
                <a:off x="1831975" y="206851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3" name="Oval 78"/>
              <p:cNvSpPr>
                <a:spLocks noChangeAspect="1" noChangeArrowheads="1"/>
              </p:cNvSpPr>
              <p:nvPr/>
            </p:nvSpPr>
            <p:spPr bwMode="auto">
              <a:xfrm>
                <a:off x="2159000" y="206851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4" name="Oval 79"/>
              <p:cNvSpPr>
                <a:spLocks noChangeAspect="1" noChangeArrowheads="1"/>
              </p:cNvSpPr>
              <p:nvPr/>
            </p:nvSpPr>
            <p:spPr bwMode="auto">
              <a:xfrm>
                <a:off x="2487613" y="206851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5" name="Oval 80"/>
              <p:cNvSpPr>
                <a:spLocks noChangeAspect="1" noChangeArrowheads="1"/>
              </p:cNvSpPr>
              <p:nvPr/>
            </p:nvSpPr>
            <p:spPr bwMode="auto">
              <a:xfrm>
                <a:off x="522288" y="2395538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6" name="Oval 81"/>
              <p:cNvSpPr>
                <a:spLocks noChangeAspect="1" noChangeArrowheads="1"/>
              </p:cNvSpPr>
              <p:nvPr/>
            </p:nvSpPr>
            <p:spPr bwMode="auto">
              <a:xfrm>
                <a:off x="849313" y="2395538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7" name="Oval 82"/>
              <p:cNvSpPr>
                <a:spLocks noChangeAspect="1" noChangeArrowheads="1"/>
              </p:cNvSpPr>
              <p:nvPr/>
            </p:nvSpPr>
            <p:spPr bwMode="auto">
              <a:xfrm>
                <a:off x="1176338" y="23955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8" name="Oval 83"/>
              <p:cNvSpPr>
                <a:spLocks noChangeAspect="1" noChangeArrowheads="1"/>
              </p:cNvSpPr>
              <p:nvPr/>
            </p:nvSpPr>
            <p:spPr bwMode="auto">
              <a:xfrm>
                <a:off x="1504950" y="23955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79" name="Oval 84"/>
              <p:cNvSpPr>
                <a:spLocks noChangeAspect="1" noChangeArrowheads="1"/>
              </p:cNvSpPr>
              <p:nvPr/>
            </p:nvSpPr>
            <p:spPr bwMode="auto">
              <a:xfrm>
                <a:off x="2159000" y="23955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0" name="Oval 85"/>
              <p:cNvSpPr>
                <a:spLocks noChangeAspect="1" noChangeArrowheads="1"/>
              </p:cNvSpPr>
              <p:nvPr/>
            </p:nvSpPr>
            <p:spPr bwMode="auto">
              <a:xfrm>
                <a:off x="849313" y="272256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1" name="Oval 86"/>
              <p:cNvSpPr>
                <a:spLocks noChangeAspect="1" noChangeArrowheads="1"/>
              </p:cNvSpPr>
              <p:nvPr/>
            </p:nvSpPr>
            <p:spPr bwMode="auto">
              <a:xfrm>
                <a:off x="1176338" y="2722563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2" name="Oval 87"/>
              <p:cNvSpPr>
                <a:spLocks noChangeAspect="1" noChangeArrowheads="1"/>
              </p:cNvSpPr>
              <p:nvPr/>
            </p:nvSpPr>
            <p:spPr bwMode="auto">
              <a:xfrm>
                <a:off x="1504950" y="2722563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3" name="Oval 88"/>
              <p:cNvSpPr>
                <a:spLocks noChangeAspect="1" noChangeArrowheads="1"/>
              </p:cNvSpPr>
              <p:nvPr/>
            </p:nvSpPr>
            <p:spPr bwMode="auto">
              <a:xfrm>
                <a:off x="1831975" y="2722563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4" name="Oval 89"/>
              <p:cNvSpPr>
                <a:spLocks noChangeAspect="1" noChangeArrowheads="1"/>
              </p:cNvSpPr>
              <p:nvPr/>
            </p:nvSpPr>
            <p:spPr bwMode="auto">
              <a:xfrm>
                <a:off x="2159000" y="2722563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5" name="Oval 90"/>
              <p:cNvSpPr>
                <a:spLocks noChangeAspect="1" noChangeArrowheads="1"/>
              </p:cNvSpPr>
              <p:nvPr/>
            </p:nvSpPr>
            <p:spPr bwMode="auto">
              <a:xfrm>
                <a:off x="2487613" y="2722563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6" name="Oval 91"/>
              <p:cNvSpPr>
                <a:spLocks noChangeAspect="1" noChangeArrowheads="1"/>
              </p:cNvSpPr>
              <p:nvPr/>
            </p:nvSpPr>
            <p:spPr bwMode="auto">
              <a:xfrm>
                <a:off x="522288" y="3051175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7" name="Oval 92"/>
              <p:cNvSpPr>
                <a:spLocks noChangeAspect="1" noChangeArrowheads="1"/>
              </p:cNvSpPr>
              <p:nvPr/>
            </p:nvSpPr>
            <p:spPr bwMode="auto">
              <a:xfrm>
                <a:off x="849313" y="305117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8" name="Oval 93"/>
              <p:cNvSpPr>
                <a:spLocks noChangeAspect="1" noChangeArrowheads="1"/>
              </p:cNvSpPr>
              <p:nvPr/>
            </p:nvSpPr>
            <p:spPr bwMode="auto">
              <a:xfrm>
                <a:off x="1504950" y="3051175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89" name="Oval 94"/>
              <p:cNvSpPr>
                <a:spLocks noChangeAspect="1" noChangeArrowheads="1"/>
              </p:cNvSpPr>
              <p:nvPr/>
            </p:nvSpPr>
            <p:spPr bwMode="auto">
              <a:xfrm>
                <a:off x="1831975" y="305117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0" name="Oval 95"/>
              <p:cNvSpPr>
                <a:spLocks noChangeAspect="1" noChangeArrowheads="1"/>
              </p:cNvSpPr>
              <p:nvPr/>
            </p:nvSpPr>
            <p:spPr bwMode="auto">
              <a:xfrm>
                <a:off x="2159000" y="305117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1" name="Oval 96"/>
              <p:cNvSpPr>
                <a:spLocks noChangeAspect="1" noChangeArrowheads="1"/>
              </p:cNvSpPr>
              <p:nvPr/>
            </p:nvSpPr>
            <p:spPr bwMode="auto">
              <a:xfrm>
                <a:off x="2487613" y="3051175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2" name="Oval 97"/>
              <p:cNvSpPr>
                <a:spLocks noChangeAspect="1" noChangeArrowheads="1"/>
              </p:cNvSpPr>
              <p:nvPr/>
            </p:nvSpPr>
            <p:spPr bwMode="auto">
              <a:xfrm>
                <a:off x="522288" y="3378200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3" name="Oval 98"/>
              <p:cNvSpPr>
                <a:spLocks noChangeAspect="1" noChangeArrowheads="1"/>
              </p:cNvSpPr>
              <p:nvPr/>
            </p:nvSpPr>
            <p:spPr bwMode="auto">
              <a:xfrm>
                <a:off x="849313" y="3378200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4" name="Oval 99"/>
              <p:cNvSpPr>
                <a:spLocks noChangeAspect="1" noChangeArrowheads="1"/>
              </p:cNvSpPr>
              <p:nvPr/>
            </p:nvSpPr>
            <p:spPr bwMode="auto">
              <a:xfrm>
                <a:off x="1176338" y="3378200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5" name="Oval 100"/>
              <p:cNvSpPr>
                <a:spLocks noChangeAspect="1" noChangeArrowheads="1"/>
              </p:cNvSpPr>
              <p:nvPr/>
            </p:nvSpPr>
            <p:spPr bwMode="auto">
              <a:xfrm>
                <a:off x="1504950" y="3378200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6" name="Oval 101"/>
              <p:cNvSpPr>
                <a:spLocks noChangeAspect="1" noChangeArrowheads="1"/>
              </p:cNvSpPr>
              <p:nvPr/>
            </p:nvSpPr>
            <p:spPr bwMode="auto">
              <a:xfrm>
                <a:off x="1831975" y="3378200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7" name="Oval 102"/>
              <p:cNvSpPr>
                <a:spLocks noChangeAspect="1" noChangeArrowheads="1"/>
              </p:cNvSpPr>
              <p:nvPr/>
            </p:nvSpPr>
            <p:spPr bwMode="auto">
              <a:xfrm>
                <a:off x="2487613" y="3378200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8" name="Oval 103"/>
              <p:cNvSpPr>
                <a:spLocks noChangeAspect="1" noChangeArrowheads="1"/>
              </p:cNvSpPr>
              <p:nvPr/>
            </p:nvSpPr>
            <p:spPr bwMode="auto">
              <a:xfrm>
                <a:off x="522288" y="40338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99" name="Oval 104"/>
              <p:cNvSpPr>
                <a:spLocks noChangeAspect="1" noChangeArrowheads="1"/>
              </p:cNvSpPr>
              <p:nvPr/>
            </p:nvSpPr>
            <p:spPr bwMode="auto">
              <a:xfrm>
                <a:off x="849313" y="4033838"/>
                <a:ext cx="136525" cy="1365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00" name="Oval 105"/>
              <p:cNvSpPr>
                <a:spLocks noChangeAspect="1" noChangeArrowheads="1"/>
              </p:cNvSpPr>
              <p:nvPr/>
            </p:nvSpPr>
            <p:spPr bwMode="auto">
              <a:xfrm>
                <a:off x="1176338" y="40338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01" name="Oval 106"/>
              <p:cNvSpPr>
                <a:spLocks noChangeAspect="1" noChangeArrowheads="1"/>
              </p:cNvSpPr>
              <p:nvPr/>
            </p:nvSpPr>
            <p:spPr bwMode="auto">
              <a:xfrm>
                <a:off x="1504950" y="40338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02" name="Oval 107"/>
              <p:cNvSpPr>
                <a:spLocks noChangeAspect="1" noChangeArrowheads="1"/>
              </p:cNvSpPr>
              <p:nvPr/>
            </p:nvSpPr>
            <p:spPr bwMode="auto">
              <a:xfrm>
                <a:off x="2159000" y="4033838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03" name="Oval 108"/>
              <p:cNvSpPr>
                <a:spLocks noChangeAspect="1" noChangeArrowheads="1"/>
              </p:cNvSpPr>
              <p:nvPr/>
            </p:nvSpPr>
            <p:spPr bwMode="auto">
              <a:xfrm>
                <a:off x="2487613" y="4033838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defTabSz="914400" fontAlgn="base">
                  <a:spcBef>
                    <a:spcPct val="45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2800">
                  <a:solidFill>
                    <a:srgbClr val="000000"/>
                  </a:solidFill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204" name="Text Box 109"/>
            <p:cNvSpPr txBox="1">
              <a:spLocks noChangeArrowheads="1"/>
            </p:cNvSpPr>
            <p:nvPr/>
          </p:nvSpPr>
          <p:spPr bwMode="auto">
            <a:xfrm>
              <a:off x="1163490" y="4251332"/>
              <a:ext cx="647849" cy="58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0000"/>
                  </a:solidFill>
                  <a:latin typeface="Times" charset="0"/>
                </a:rPr>
                <a:t>A</a:t>
              </a:r>
              <a:r>
                <a:rPr lang="en-US" sz="3200" baseline="30000" dirty="0">
                  <a:solidFill>
                    <a:srgbClr val="FF0000"/>
                  </a:solidFill>
                  <a:latin typeface="Times" charset="0"/>
                </a:rPr>
                <a:t>T</a:t>
              </a:r>
            </a:p>
          </p:txBody>
        </p:sp>
        <p:sp>
          <p:nvSpPr>
            <p:cNvPr id="205" name="Oval 110"/>
            <p:cNvSpPr>
              <a:spLocks noChangeAspect="1" noChangeArrowheads="1"/>
            </p:cNvSpPr>
            <p:nvPr/>
          </p:nvSpPr>
          <p:spPr bwMode="auto">
            <a:xfrm>
              <a:off x="4664101" y="2635276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6" name="Oval 111"/>
            <p:cNvSpPr>
              <a:spLocks noChangeAspect="1" noChangeArrowheads="1"/>
            </p:cNvSpPr>
            <p:nvPr/>
          </p:nvSpPr>
          <p:spPr bwMode="auto">
            <a:xfrm>
              <a:off x="4664101" y="361794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7" name="Oval 112"/>
            <p:cNvSpPr>
              <a:spLocks noChangeAspect="1" noChangeArrowheads="1"/>
            </p:cNvSpPr>
            <p:nvPr/>
          </p:nvSpPr>
          <p:spPr bwMode="auto">
            <a:xfrm>
              <a:off x="4664101" y="1981226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8" name="Oval 113"/>
            <p:cNvSpPr>
              <a:spLocks noChangeAspect="1" noChangeArrowheads="1"/>
            </p:cNvSpPr>
            <p:nvPr/>
          </p:nvSpPr>
          <p:spPr bwMode="auto">
            <a:xfrm>
              <a:off x="4664101" y="2308251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09" name="Oval 114"/>
            <p:cNvSpPr>
              <a:spLocks noChangeAspect="1" noChangeArrowheads="1"/>
            </p:cNvSpPr>
            <p:nvPr/>
          </p:nvSpPr>
          <p:spPr bwMode="auto">
            <a:xfrm>
              <a:off x="4664101" y="329091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0" name="Oval 115"/>
            <p:cNvSpPr>
              <a:spLocks noChangeAspect="1" noChangeArrowheads="1"/>
            </p:cNvSpPr>
            <p:nvPr/>
          </p:nvSpPr>
          <p:spPr bwMode="auto">
            <a:xfrm>
              <a:off x="4664101" y="3946551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1" name="Oval 116"/>
            <p:cNvSpPr>
              <a:spLocks noChangeAspect="1" noChangeArrowheads="1"/>
            </p:cNvSpPr>
            <p:nvPr/>
          </p:nvSpPr>
          <p:spPr bwMode="auto">
            <a:xfrm>
              <a:off x="3581426" y="2940076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2" name="Oval 117"/>
            <p:cNvSpPr>
              <a:spLocks noChangeAspect="1" noChangeArrowheads="1"/>
            </p:cNvSpPr>
            <p:nvPr/>
          </p:nvSpPr>
          <p:spPr bwMode="auto">
            <a:xfrm>
              <a:off x="3581426" y="392274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3" name="Oval 118"/>
            <p:cNvSpPr>
              <a:spLocks noChangeAspect="1" noChangeArrowheads="1"/>
            </p:cNvSpPr>
            <p:nvPr/>
          </p:nvSpPr>
          <p:spPr bwMode="auto">
            <a:xfrm>
              <a:off x="3581426" y="2286026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4" name="Oval 119"/>
            <p:cNvSpPr>
              <a:spLocks noChangeAspect="1" noChangeArrowheads="1"/>
            </p:cNvSpPr>
            <p:nvPr/>
          </p:nvSpPr>
          <p:spPr bwMode="auto">
            <a:xfrm>
              <a:off x="3581426" y="2613051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5" name="Oval 120"/>
            <p:cNvSpPr>
              <a:spLocks noChangeAspect="1" noChangeArrowheads="1"/>
            </p:cNvSpPr>
            <p:nvPr/>
          </p:nvSpPr>
          <p:spPr bwMode="auto">
            <a:xfrm>
              <a:off x="3581426" y="359571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6" name="Oval 121"/>
            <p:cNvSpPr>
              <a:spLocks noChangeAspect="1" noChangeArrowheads="1"/>
            </p:cNvSpPr>
            <p:nvPr/>
          </p:nvSpPr>
          <p:spPr bwMode="auto">
            <a:xfrm>
              <a:off x="3581426" y="4251351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7" name="Oval 122"/>
            <p:cNvSpPr>
              <a:spLocks noChangeAspect="1" noChangeArrowheads="1"/>
            </p:cNvSpPr>
            <p:nvPr/>
          </p:nvSpPr>
          <p:spPr bwMode="auto">
            <a:xfrm>
              <a:off x="3216301" y="2057426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218" name="Oval 123"/>
            <p:cNvSpPr>
              <a:spLocks noChangeAspect="1" noChangeArrowheads="1"/>
            </p:cNvSpPr>
            <p:nvPr/>
          </p:nvSpPr>
          <p:spPr bwMode="auto">
            <a:xfrm>
              <a:off x="3444901" y="2759101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7" name="Rectangle 5"/>
          <p:cNvSpPr txBox="1">
            <a:spLocks noChangeArrowheads="1"/>
          </p:cNvSpPr>
          <p:nvPr/>
        </p:nvSpPr>
        <p:spPr bwMode="auto">
          <a:xfrm>
            <a:off x="181381" y="-5557"/>
            <a:ext cx="8459763" cy="9911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defTabSz="642552">
              <a:defRPr/>
            </a:pPr>
            <a:r>
              <a:rPr lang="en-US" sz="3100" kern="0" dirty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Multiple-source breadth-first search</a:t>
            </a:r>
          </a:p>
        </p:txBody>
      </p:sp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299370" y="4419627"/>
            <a:ext cx="8021637" cy="1219173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Highly-parallel 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implementation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for Betweenness Centrality*</a:t>
            </a:r>
          </a:p>
          <a:p>
            <a:pPr marL="457129" lvl="1" indent="0">
              <a:buFont typeface="Arial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*: A measure of influence in graphs, based on shortest paths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2829337" y="1468004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2984921" y="3715910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" charset="0"/>
              </a:rPr>
              <a:t>B</a:t>
            </a:r>
            <a:endParaRPr lang="en-US" sz="3200" dirty="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2894451" y="1533091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78237" y="1468004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1084527" y="3715910"/>
            <a:ext cx="647849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4585138" y="209985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4585138" y="308251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4585138" y="144580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4585138" y="17728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4585138" y="275549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4585138" y="34111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3502463" y="240465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3502463" y="338731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3502463" y="175060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3502463" y="20776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3502463" y="306029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3502463" y="393996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3137338" y="1522004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3365938" y="2223679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23981" y="1478109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3718859" y="2272389"/>
            <a:ext cx="3424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4061351" y="3762006"/>
            <a:ext cx="1166395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10340" y="1387456"/>
            <a:ext cx="3039820" cy="2243279"/>
            <a:chOff x="5727273" y="1438255"/>
            <a:chExt cx="3039820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7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Agenda and History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45213"/>
            <a:ext cx="8450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(I am not going to cover all by myself)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bjects/functions we have agreed on so far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Masks and their negation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Structural zeros vs. zero values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Dive into </a:t>
            </a:r>
            <a:r>
              <a:rPr lang="en-US" sz="2400" dirty="0" err="1" smtClean="0"/>
              <a:t>MxM</a:t>
            </a:r>
            <a:r>
              <a:rPr lang="en-US" sz="2400" dirty="0" smtClean="0"/>
              <a:t> signature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Views or not?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700" y="3910628"/>
            <a:ext cx="83050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 far… (more on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Arial"/>
                <a:hlinkClick r:id="rId4"/>
              </a:rPr>
              <a:t>http://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  <a:cs typeface="Arial"/>
                <a:hlinkClick r:id="rId4"/>
              </a:rPr>
              <a:t>graphblas.org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)</a:t>
            </a:r>
            <a:endParaRPr lang="en-US" sz="2400" b="1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Monthly </a:t>
            </a:r>
            <a:r>
              <a:rPr lang="en-US" sz="2200" dirty="0" err="1" smtClean="0"/>
              <a:t>telecons</a:t>
            </a:r>
            <a:r>
              <a:rPr lang="en-US" sz="2200" dirty="0" smtClean="0"/>
              <a:t> among key 4-5 people until May 2015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Face-to-face meeting at LBL by ~30 people on June 2015: </a:t>
            </a:r>
          </a:p>
          <a:p>
            <a:r>
              <a:rPr lang="en-US" sz="2000" dirty="0" smtClean="0">
                <a:latin typeface="Arial"/>
                <a:cs typeface="Arial"/>
                <a:hlinkClick r:id="rId5"/>
              </a:rPr>
              <a:t>https://sites.google.com/a/lbl.gov/graphblas-api-meeting/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Weekly </a:t>
            </a:r>
            <a:r>
              <a:rPr lang="en-US" sz="2200" dirty="0" err="1" smtClean="0"/>
              <a:t>telecons</a:t>
            </a:r>
            <a:r>
              <a:rPr lang="en-US" sz="2200" dirty="0" smtClean="0"/>
              <a:t> with regular 8-15 attendees since June 2015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This is the second HPEC </a:t>
            </a:r>
            <a:r>
              <a:rPr lang="en-US" sz="2200" dirty="0" err="1" smtClean="0"/>
              <a:t>BoF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wo IPDPS workshops. The call for a third is out: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hlinkClick r:id="rId6"/>
              </a:rPr>
              <a:t>http://www.graphanalysis.org/workshop2016.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  <a:hlinkClick r:id="rId6"/>
              </a:rPr>
              <a:t>html</a:t>
            </a:r>
            <a:endParaRPr lang="en-US" sz="20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964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Objects in </a:t>
            </a:r>
            <a:r>
              <a:rPr lang="en-US" sz="2800" b="0" dirty="0" err="1" smtClean="0">
                <a:solidFill>
                  <a:srgbClr val="FFFF00"/>
                </a:solidFill>
              </a:rPr>
              <a:t>GraphBLAS</a:t>
            </a:r>
            <a:endParaRPr lang="en-US" sz="2800" b="0" dirty="0" smtClean="0">
              <a:solidFill>
                <a:srgbClr val="FFFF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45213"/>
            <a:ext cx="8450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Opaque objects: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Matrix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Vector (not a 1xN matrix but a separate object)</a:t>
            </a:r>
          </a:p>
          <a:p>
            <a:endParaRPr lang="en-US" sz="2400" dirty="0" smtClean="0"/>
          </a:p>
          <a:p>
            <a:r>
              <a:rPr lang="en-US" sz="2400" dirty="0" smtClean="0"/>
              <a:t>Current thought among the group members on </a:t>
            </a:r>
            <a:r>
              <a:rPr lang="en-US" sz="2400" b="1" i="1" dirty="0" err="1" smtClean="0"/>
              <a:t>sparsity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Sparsity</a:t>
            </a:r>
            <a:r>
              <a:rPr lang="en-US" sz="2400" dirty="0" smtClean="0"/>
              <a:t> exploitation left to the system (dynamic switching)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These objects being opaque </a:t>
            </a:r>
            <a:r>
              <a:rPr lang="en-US" sz="2400" b="1" i="1" dirty="0" smtClean="0"/>
              <a:t>doesn’t mean </a:t>
            </a:r>
            <a:r>
              <a:rPr lang="en-US" sz="2400" dirty="0" smtClean="0"/>
              <a:t>that the user can not </a:t>
            </a:r>
            <a:r>
              <a:rPr lang="en-US" sz="2400" b="1" i="1" dirty="0" smtClean="0">
                <a:solidFill>
                  <a:srgbClr val="FF0000"/>
                </a:solidFill>
              </a:rPr>
              <a:t>break out of BLAS easily </a:t>
            </a:r>
            <a:r>
              <a:rPr lang="en-US" sz="2400" dirty="0" smtClean="0"/>
              <a:t>(do something outside Graph BLAS)</a:t>
            </a:r>
          </a:p>
          <a:p>
            <a:endParaRPr lang="en-US" sz="2400" dirty="0"/>
          </a:p>
          <a:p>
            <a:r>
              <a:rPr lang="en-US" sz="2400" b="1" dirty="0" smtClean="0"/>
              <a:t>Transparent objects: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Index (uint64), Scalar (</a:t>
            </a:r>
            <a:r>
              <a:rPr lang="en-US" sz="2400" dirty="0" err="1"/>
              <a:t>int</a:t>
            </a:r>
            <a:r>
              <a:rPr lang="en-US" sz="2400" dirty="0"/>
              <a:t>, long, float</a:t>
            </a:r>
            <a:r>
              <a:rPr lang="en-US" sz="2400" dirty="0" smtClean="0"/>
              <a:t>,…)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Structural zero, value zero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Tuples (only for ingestion/extraction of data)</a:t>
            </a:r>
          </a:p>
        </p:txBody>
      </p:sp>
    </p:spTree>
    <p:extLst>
      <p:ext uri="{BB962C8B-B14F-4D97-AF65-F5344CB8AC3E}">
        <p14:creationId xmlns:p14="http://schemas.microsoft.com/office/powerpoint/2010/main" val="33676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Some Graph BLAS basic functions </a:t>
            </a:r>
            <a:br>
              <a:rPr lang="en-US" sz="2800" b="0" dirty="0" smtClean="0">
                <a:solidFill>
                  <a:srgbClr val="FFFF00"/>
                </a:solidFill>
              </a:rPr>
            </a:br>
            <a:r>
              <a:rPr lang="en-US" sz="1800" b="0" dirty="0" smtClean="0">
                <a:solidFill>
                  <a:srgbClr val="FFFF00"/>
                </a:solidFill>
              </a:rPr>
              <a:t>(names *almost* final)</a:t>
            </a:r>
            <a:endParaRPr lang="en-US" sz="1800" b="0" dirty="0">
              <a:solidFill>
                <a:srgbClr val="FFFF00"/>
              </a:solidFill>
              <a:ea typeface="ＭＳ Ｐゴシック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27771"/>
              </p:ext>
            </p:extLst>
          </p:nvPr>
        </p:nvGraphicFramePr>
        <p:xfrm>
          <a:off x="149788" y="1342093"/>
          <a:ext cx="8771465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3004714"/>
                <a:gridCol w="1878824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CombBLAS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equiv</a:t>
                      </a:r>
                      <a:r>
                        <a:rPr lang="en-US" sz="1600" b="0" baseline="0" dirty="0" smtClean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Matlab</a:t>
                      </a:r>
                      <a:r>
                        <a:rPr lang="en-US" sz="1600" dirty="0" smtClean="0"/>
                        <a:t>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MxM</a:t>
                      </a:r>
                      <a:r>
                        <a:rPr lang="en-US" sz="1600" b="1" dirty="0" smtClean="0"/>
                        <a:t/>
                      </a:r>
                      <a:br>
                        <a:rPr lang="en-US" sz="1600" b="1" dirty="0" smtClean="0"/>
                      </a:br>
                      <a:r>
                        <a:rPr lang="en-US" sz="1600" b="0" dirty="0" smtClean="0"/>
                        <a:t>(SpGEMM)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matrices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dirty="0" smtClean="0"/>
                        <a:t>B</a:t>
                      </a:r>
                      <a:endParaRPr lang="en-US" sz="1600" b="1" baseline="0" dirty="0" smtClean="0"/>
                    </a:p>
                    <a:p>
                      <a:r>
                        <a:rPr lang="en-US" sz="1600" baseline="0" dirty="0" smtClean="0"/>
                        <a:t>- optional unary </a:t>
                      </a:r>
                      <a:r>
                        <a:rPr lang="en-US" sz="1600" baseline="0" dirty="0" err="1" smtClean="0"/>
                        <a:t>functs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*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MxV</a:t>
                      </a:r>
                      <a:r>
                        <a:rPr lang="en-US" sz="1600" b="1" dirty="0" smtClean="0"/>
                        <a:t/>
                      </a:r>
                      <a:br>
                        <a:rPr lang="en-US" sz="1600" b="1" dirty="0" smtClean="0"/>
                      </a:b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SpM</a:t>
                      </a:r>
                      <a:r>
                        <a:rPr lang="en-US" sz="1600" b="0" dirty="0" smtClean="0"/>
                        <a:t>{</a:t>
                      </a:r>
                      <a:r>
                        <a:rPr lang="en-US" sz="1600" b="0" dirty="0" err="1" smtClean="0"/>
                        <a:t>Sp</a:t>
                      </a:r>
                      <a:r>
                        <a:rPr lang="en-US" sz="1600" b="0" dirty="0" smtClean="0"/>
                        <a:t>}V)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parse matrix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- sparse/dense vector </a:t>
                      </a:r>
                      <a:r>
                        <a:rPr lang="en-US" sz="1600" b="1" baseline="0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sparse/dense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*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EwiseMult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Add, …</a:t>
                      </a:r>
                      <a:r>
                        <a:rPr lang="en-US" sz="1600" b="1" dirty="0" smtClean="0"/>
                        <a:t/>
                      </a:r>
                      <a:br>
                        <a:rPr lang="en-US" sz="1600" b="1" dirty="0" smtClean="0"/>
                      </a:b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SpEWiseX</a:t>
                      </a:r>
                      <a:r>
                        <a:rPr lang="en-US" sz="1600" b="0" dirty="0" smtClean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matrices or vectors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binary </a:t>
                      </a:r>
                      <a:r>
                        <a:rPr lang="en-US" sz="1600" dirty="0" err="1" smtClean="0"/>
                        <a:t>funct</a:t>
                      </a:r>
                      <a:r>
                        <a:rPr lang="en-US" sz="1600" dirty="0" smtClean="0"/>
                        <a:t>, optional </a:t>
                      </a:r>
                      <a:r>
                        <a:rPr lang="en-US" sz="1600" dirty="0" err="1" smtClean="0"/>
                        <a:t>unarys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in place or s</a:t>
                      </a:r>
                      <a:r>
                        <a:rPr lang="en-US" sz="1600" dirty="0" smtClean="0"/>
                        <a:t>parse</a:t>
                      </a:r>
                      <a:r>
                        <a:rPr lang="en-US" sz="1600" baseline="0" dirty="0" smtClean="0"/>
                        <a:t> matrix/vector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.* </a:t>
                      </a:r>
                      <a:r>
                        <a:rPr lang="en-US" sz="1600" b="1" dirty="0" smtClean="0"/>
                        <a:t>B</a:t>
                      </a:r>
                      <a:br>
                        <a:rPr lang="en-US" sz="1600" b="1" dirty="0" smtClean="0"/>
                      </a:br>
                      <a:r>
                        <a:rPr lang="en-US" sz="1600" b="1" dirty="0" smtClean="0"/>
                        <a:t>C = A + B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Reduce</a:t>
                      </a:r>
                      <a:r>
                        <a:rPr lang="en-US" sz="1600" b="0" dirty="0" smtClean="0"/>
                        <a:t/>
                      </a:r>
                      <a:br>
                        <a:rPr lang="en-US" sz="1600" b="0" dirty="0" smtClean="0"/>
                      </a:br>
                      <a:r>
                        <a:rPr lang="en-US" sz="1600" b="0" dirty="0" smtClean="0"/>
                        <a:t>(Reduce)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funct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dirty="0" smtClean="0"/>
                        <a:t>sum(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, op)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Extract</a:t>
                      </a:r>
                      <a:r>
                        <a:rPr lang="en-US" sz="1600" b="0" dirty="0" smtClean="0"/>
                        <a:t/>
                      </a:r>
                      <a:br>
                        <a:rPr lang="en-US" sz="1600" b="0" dirty="0" smtClean="0"/>
                      </a:b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SpRef</a:t>
                      </a:r>
                      <a:r>
                        <a:rPr lang="en-US" sz="1600" b="0" dirty="0" smtClean="0"/>
                        <a:t>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index vectors </a:t>
                      </a:r>
                      <a:r>
                        <a:rPr lang="en-US" sz="1600" b="1" dirty="0" smtClean="0"/>
                        <a:t>p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b="1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smtClean="0"/>
                        <a:t>p, 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Assign</a:t>
                      </a:r>
                      <a:r>
                        <a:rPr lang="en-US" sz="1600" b="0" dirty="0" smtClean="0"/>
                        <a:t/>
                      </a:r>
                      <a:br>
                        <a:rPr lang="en-US" sz="1600" b="0" dirty="0" smtClean="0"/>
                      </a:b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SpAsgn</a:t>
                      </a:r>
                      <a:r>
                        <a:rPr lang="en-US" sz="1600" b="0" dirty="0" smtClean="0"/>
                        <a:t>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matrices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index vectors </a:t>
                      </a:r>
                      <a:r>
                        <a:rPr lang="en-US" sz="1600" b="1" baseline="0" dirty="0" smtClean="0"/>
                        <a:t>p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smtClean="0"/>
                        <a:t>p, q</a:t>
                      </a:r>
                      <a:r>
                        <a:rPr lang="en-US" sz="1600" dirty="0" smtClean="0"/>
                        <a:t>) =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BuildMatrix</a:t>
                      </a:r>
                      <a:r>
                        <a:rPr lang="en-US" sz="1600" b="0" dirty="0" smtClean="0"/>
                        <a:t/>
                      </a:r>
                      <a:br>
                        <a:rPr lang="en-US" sz="1600" b="0" dirty="0" smtClean="0"/>
                      </a:br>
                      <a:r>
                        <a:rPr lang="en-US" sz="1600" b="0" dirty="0" smtClean="0"/>
                        <a:t>(Sparse)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list</a:t>
                      </a:r>
                      <a:r>
                        <a:rPr lang="en-US" sz="1600" baseline="0" dirty="0" smtClean="0"/>
                        <a:t> of edges/triples </a:t>
                      </a:r>
                      <a:r>
                        <a:rPr lang="en-US" sz="1600" b="1" baseline="0" dirty="0" smtClean="0"/>
                        <a:t>(</a:t>
                      </a:r>
                      <a:r>
                        <a:rPr lang="en-US" sz="1600" b="1" baseline="0" dirty="0" err="1" smtClean="0"/>
                        <a:t>i</a:t>
                      </a:r>
                      <a:r>
                        <a:rPr lang="en-US" sz="1600" b="1" baseline="0" dirty="0" smtClean="0"/>
                        <a:t>, j, v)</a:t>
                      </a:r>
                      <a:endParaRPr lang="en-US" sz="1600" b="1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 = sparse(</a:t>
                      </a:r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, j, v, m, n)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ExtractTuples</a:t>
                      </a:r>
                      <a:r>
                        <a:rPr lang="en-US" sz="1600" b="0" dirty="0" smtClean="0"/>
                        <a:t/>
                      </a:r>
                      <a:br>
                        <a:rPr lang="en-US" sz="1600" b="0" dirty="0" smtClean="0"/>
                      </a:br>
                      <a:r>
                        <a:rPr lang="en-US" sz="1600" b="0" dirty="0" smtClean="0"/>
                        <a:t>(Find)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matrix </a:t>
                      </a:r>
                      <a:r>
                        <a:rPr lang="en-US" sz="1600" b="1" baseline="0" dirty="0" smtClean="0"/>
                        <a:t>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edge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[</a:t>
                      </a:r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b="1" baseline="0" dirty="0" smtClean="0"/>
                        <a:t> j, v] = find(A)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0" y="-107156"/>
            <a:ext cx="9144000" cy="1401961"/>
            <a:chOff x="0" y="-152400"/>
            <a:chExt cx="13004800" cy="1993900"/>
          </a:xfrm>
        </p:grpSpPr>
        <p:pic>
          <p:nvPicPr>
            <p:cNvPr id="100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3004800" cy="1841500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  <p:sp>
          <p:nvSpPr>
            <p:cNvPr id="102" name="Rectangle 5"/>
            <p:cNvSpPr txBox="1">
              <a:spLocks noChangeArrowheads="1"/>
            </p:cNvSpPr>
            <p:nvPr/>
          </p:nvSpPr>
          <p:spPr bwMode="auto">
            <a:xfrm>
              <a:off x="330211" y="-152400"/>
              <a:ext cx="12031663" cy="1409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777" tIns="50777" rIns="166318" bIns="50777" numCol="1" anchor="ctr" anchorCtr="0" compatLnSpc="1">
              <a:prstTxWarp prst="textNoShape">
                <a:avLst/>
              </a:prstTxWarp>
            </a:bodyPr>
            <a:lstStyle/>
            <a:p>
              <a:pPr marL="40160" defTabSz="642552">
                <a:defRPr/>
              </a:pPr>
              <a:r>
                <a:rPr lang="en-US" sz="3100" kern="0" dirty="0" smtClean="0"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Arial Bold" charset="0"/>
                </a:rPr>
                <a:t>Examples of semirings in graph algorithms</a:t>
              </a:r>
              <a:endParaRPr lang="en-US" sz="3100" kern="0" dirty="0">
                <a:solidFill>
                  <a:srgbClr val="FFFF00"/>
                </a:solidFill>
                <a:latin typeface="+mj-lt"/>
                <a:ea typeface="+mj-ea"/>
                <a:cs typeface="+mj-cs"/>
                <a:sym typeface="Arial Bold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92794"/>
              </p:ext>
            </p:extLst>
          </p:nvPr>
        </p:nvGraphicFramePr>
        <p:xfrm>
          <a:off x="338827" y="1390884"/>
          <a:ext cx="8500371" cy="3887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3973"/>
                <a:gridCol w="4216398"/>
              </a:tblGrid>
              <a:tr h="513515">
                <a:tc>
                  <a:txBody>
                    <a:bodyPr/>
                    <a:lstStyle/>
                    <a:p>
                      <a:pPr marL="0" marR="0" indent="0" algn="l" defTabSz="912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Real field: </a:t>
                      </a:r>
                      <a:r>
                        <a:rPr lang="en-US" sz="2000" b="1" dirty="0" smtClean="0"/>
                        <a:t> (R, +, </a:t>
                      </a:r>
                      <a:r>
                        <a:rPr lang="en-US" sz="2000" b="1" dirty="0" smtClean="0">
                          <a:latin typeface="Tahoma"/>
                          <a:ea typeface="Tahoma"/>
                          <a:cs typeface="Tahoma"/>
                        </a:rPr>
                        <a:t>x</a:t>
                      </a:r>
                      <a:r>
                        <a:rPr lang="en-US" sz="2000" b="1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2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Classical </a:t>
                      </a:r>
                      <a:r>
                        <a:rPr lang="en-US" sz="2000" b="0" baseline="0" dirty="0" smtClean="0"/>
                        <a:t>numerical linear algebra</a:t>
                      </a:r>
                      <a:endParaRPr lang="en-US" sz="2000" b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998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Boolean algebra:  </a:t>
                      </a:r>
                      <a:r>
                        <a:rPr lang="en-US" sz="2000" b="1" dirty="0" smtClean="0"/>
                        <a:t>({0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1}, |,</a:t>
                      </a:r>
                      <a:r>
                        <a:rPr lang="en-US" sz="2000" b="1" baseline="0" dirty="0" smtClean="0"/>
                        <a:t> &amp;)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Graph traversal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Tropical semiring: </a:t>
                      </a:r>
                      <a:r>
                        <a:rPr lang="en-US" sz="2000" b="1" dirty="0" smtClean="0"/>
                        <a:t>(R U {</a:t>
                      </a:r>
                      <a:r>
                        <a:rPr lang="en-US" sz="2000" b="1" dirty="0" smtClean="0">
                          <a:latin typeface="Tahoma"/>
                          <a:ea typeface="Tahoma"/>
                          <a:cs typeface="Tahoma"/>
                        </a:rPr>
                        <a:t>∞}, min, +)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Shortest paths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810">
                <a:tc>
                  <a:txBody>
                    <a:bodyPr/>
                    <a:lstStyle/>
                    <a:p>
                      <a:pPr marL="0" marR="0" indent="0" algn="l" defTabSz="912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(S</a:t>
                      </a:r>
                      <a:r>
                        <a:rPr lang="en-US" sz="2000" b="1" dirty="0" smtClean="0">
                          <a:latin typeface="Tahoma"/>
                          <a:ea typeface="Tahoma"/>
                          <a:cs typeface="Tahoma"/>
                        </a:rPr>
                        <a:t>, select, select)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Select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err="1" smtClean="0"/>
                        <a:t>subgraph</a:t>
                      </a:r>
                      <a:r>
                        <a:rPr lang="en-US" sz="2000" b="0" baseline="0" dirty="0" smtClean="0"/>
                        <a:t>, or contract nodes to form quotient graph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625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(edge/vertex</a:t>
                      </a:r>
                      <a:r>
                        <a:rPr lang="en-US" sz="2000" b="0" baseline="0" dirty="0" smtClean="0"/>
                        <a:t> attributes</a:t>
                      </a:r>
                      <a:r>
                        <a:rPr lang="en-US" sz="2000" b="0" dirty="0" smtClean="0"/>
                        <a:t>,</a:t>
                      </a:r>
                      <a:r>
                        <a:rPr lang="en-US" sz="2000" b="0" baseline="0" dirty="0" smtClean="0"/>
                        <a:t> vertex data aggregation, </a:t>
                      </a:r>
                      <a:r>
                        <a:rPr lang="en-US" sz="2000" b="0" dirty="0" smtClean="0"/>
                        <a:t>edge</a:t>
                      </a:r>
                      <a:r>
                        <a:rPr lang="en-US" sz="2000" b="0" baseline="0" dirty="0" smtClean="0"/>
                        <a:t> data processing)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Schema for user-specified computation at </a:t>
                      </a:r>
                      <a:r>
                        <a:rPr lang="en-US" sz="2000" b="0" baseline="0" dirty="0" smtClean="0"/>
                        <a:t>vertices and edges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(R, max, </a:t>
                      </a:r>
                      <a:r>
                        <a:rPr lang="en-US" sz="2000" b="1" dirty="0" smtClean="0">
                          <a:latin typeface="Tahoma"/>
                          <a:ea typeface="Tahoma"/>
                          <a:cs typeface="Tahoma"/>
                        </a:rPr>
                        <a:t>+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Graph matching &amp;network</a:t>
                      </a:r>
                      <a:r>
                        <a:rPr lang="en-US" sz="2000" b="0" baseline="0" dirty="0" smtClean="0"/>
                        <a:t> alignment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0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(R,</a:t>
                      </a:r>
                      <a:r>
                        <a:rPr lang="en-US" sz="2000" b="1" baseline="0" dirty="0" smtClean="0"/>
                        <a:t> min, times)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Maximal independent set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2180" y="5422206"/>
            <a:ext cx="8488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Shortened </a:t>
            </a:r>
            <a:r>
              <a:rPr lang="en-US" sz="2000" b="1" dirty="0"/>
              <a:t>s</a:t>
            </a:r>
            <a:r>
              <a:rPr lang="en-US" sz="2000" b="1" dirty="0" smtClean="0"/>
              <a:t>emiring notation: (Set, Add, Multiply)</a:t>
            </a:r>
            <a:r>
              <a:rPr lang="en-US" sz="2000" dirty="0" smtClean="0"/>
              <a:t>. Both identities omitted.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Add: </a:t>
            </a:r>
            <a:r>
              <a:rPr lang="en-US" sz="2000" dirty="0" smtClean="0"/>
              <a:t>Traverses edges, </a:t>
            </a:r>
            <a:r>
              <a:rPr lang="en-US" sz="2000" b="1" dirty="0" smtClean="0"/>
              <a:t>Multiply: </a:t>
            </a:r>
            <a:r>
              <a:rPr lang="en-US" sz="2000" dirty="0" smtClean="0"/>
              <a:t>Combines edges/paths at a vertex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Neither add nor multiply needs to have an inverse. 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Both </a:t>
            </a:r>
            <a:r>
              <a:rPr lang="en-US" sz="2000" b="1" dirty="0" smtClean="0"/>
              <a:t>add</a:t>
            </a:r>
            <a:r>
              <a:rPr lang="en-US" sz="2000" dirty="0" smtClean="0"/>
              <a:t> and </a:t>
            </a:r>
            <a:r>
              <a:rPr lang="en-US" sz="2000" b="1" dirty="0" smtClean="0"/>
              <a:t>multiply</a:t>
            </a:r>
            <a:r>
              <a:rPr lang="en-US" sz="2000" dirty="0" smtClean="0"/>
              <a:t> are </a:t>
            </a:r>
            <a:r>
              <a:rPr lang="en-US" sz="2000" b="1" dirty="0" smtClean="0"/>
              <a:t>associative</a:t>
            </a:r>
            <a:r>
              <a:rPr lang="en-US" sz="2000" dirty="0" smtClean="0"/>
              <a:t>, </a:t>
            </a:r>
            <a:r>
              <a:rPr lang="en-US" sz="2000" b="1" dirty="0" smtClean="0"/>
              <a:t>multiply</a:t>
            </a:r>
            <a:r>
              <a:rPr lang="en-US" sz="2000" dirty="0" smtClean="0"/>
              <a:t> </a:t>
            </a:r>
            <a:r>
              <a:rPr lang="en-US" sz="2000" b="1" dirty="0" smtClean="0"/>
              <a:t>distributes</a:t>
            </a:r>
            <a:r>
              <a:rPr lang="en-US" sz="2000" dirty="0" smtClean="0"/>
              <a:t> over </a:t>
            </a:r>
            <a:r>
              <a:rPr lang="en-US" sz="2000" b="1" dirty="0" smtClean="0"/>
              <a:t>add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03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0" y="-107156"/>
            <a:ext cx="9144000" cy="1401961"/>
            <a:chOff x="0" y="-152400"/>
            <a:chExt cx="13004800" cy="1993900"/>
          </a:xfrm>
        </p:grpSpPr>
        <p:pic>
          <p:nvPicPr>
            <p:cNvPr id="100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3004800" cy="1841500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  <p:sp>
          <p:nvSpPr>
            <p:cNvPr id="102" name="Rectangle 5"/>
            <p:cNvSpPr txBox="1">
              <a:spLocks noChangeArrowheads="1"/>
            </p:cNvSpPr>
            <p:nvPr/>
          </p:nvSpPr>
          <p:spPr bwMode="auto">
            <a:xfrm>
              <a:off x="330211" y="-152400"/>
              <a:ext cx="12031663" cy="1409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777" tIns="50777" rIns="166318" bIns="50777" numCol="1" anchor="ctr" anchorCtr="0" compatLnSpc="1">
              <a:prstTxWarp prst="textNoShape">
                <a:avLst/>
              </a:prstTxWarp>
            </a:bodyPr>
            <a:lstStyle/>
            <a:p>
              <a:pPr marL="40160" defTabSz="642552">
                <a:defRPr/>
              </a:pPr>
              <a:r>
                <a:rPr lang="en-US" sz="3100" kern="0" dirty="0" smtClean="0"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Arial Bold" charset="0"/>
                </a:rPr>
                <a:t>But how do we pass the semiring?</a:t>
              </a:r>
              <a:endParaRPr lang="en-US" sz="3100" kern="0" dirty="0">
                <a:solidFill>
                  <a:srgbClr val="FFFF00"/>
                </a:solidFill>
                <a:latin typeface="+mj-lt"/>
                <a:ea typeface="+mj-ea"/>
                <a:cs typeface="+mj-cs"/>
                <a:sym typeface="Arial Bold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2180" y="1294805"/>
            <a:ext cx="848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Semiring is *not* attached to an object (such as vectors or matrices)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Semiring is passed to each operation (such as </a:t>
            </a:r>
            <a:r>
              <a:rPr lang="en-US" sz="2200" dirty="0" err="1" smtClean="0"/>
              <a:t>MxM</a:t>
            </a:r>
            <a:r>
              <a:rPr lang="en-US" sz="2200" dirty="0" smtClean="0"/>
              <a:t> and </a:t>
            </a:r>
            <a:r>
              <a:rPr lang="en-US" sz="2200" dirty="0" err="1" smtClean="0"/>
              <a:t>MxV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32180" y="2363178"/>
            <a:ext cx="864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How did Combinatorial BLAS do it?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268816" y="2839098"/>
            <a:ext cx="864512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T1,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T2&gt;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struct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4"/>
              </a:rPr>
              <a:t>MinPlusSRing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{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lvl="1"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5"/>
              </a:rPr>
              <a:t>promote_trait&lt;T1,T2&gt;::T_promote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7"/>
              </a:rPr>
              <a:t>id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() { </a:t>
            </a:r>
            <a:r>
              <a:rPr lang="en-US" sz="1400" dirty="0" smtClean="0">
                <a:solidFill>
                  <a:srgbClr val="E08000"/>
                </a:solidFill>
                <a:effectLst/>
                <a:latin typeface="Courier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numeric_limits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&gt;::max(); };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604020"/>
                </a:solidFill>
                <a:effectLst/>
                <a:latin typeface="Courier"/>
                <a:ea typeface="Times New Roman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8"/>
              </a:rPr>
              <a:t>returnedSAID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() { </a:t>
            </a:r>
            <a:r>
              <a:rPr lang="en-US" sz="1400" dirty="0" smtClean="0">
                <a:solidFill>
                  <a:srgbClr val="E08000"/>
                </a:solidFill>
                <a:effectLst/>
                <a:latin typeface="Courier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; }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MPI_Op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9"/>
              </a:rPr>
              <a:t>mpi_op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() { </a:t>
            </a:r>
            <a:r>
              <a:rPr lang="en-US" sz="1400" dirty="0" smtClean="0">
                <a:solidFill>
                  <a:srgbClr val="E08000"/>
                </a:solidFill>
                <a:effectLst/>
                <a:latin typeface="Courier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MPI_MIN; };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1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&amp; arg1, 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&amp; arg2){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E08000"/>
                </a:solidFill>
                <a:effectLst/>
                <a:latin typeface="Courier"/>
                <a:ea typeface="Times New Roman"/>
                <a:cs typeface="Times New Roman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::min(arg1, arg2);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   }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    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11"/>
              </a:rPr>
              <a:t>multiply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T1 &amp; arg1, 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T2 &amp; arg2){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E08000"/>
                </a:solidFill>
                <a:effectLst/>
                <a:latin typeface="Courier"/>
                <a:ea typeface="Times New Roman"/>
                <a:cs typeface="Times New Roman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12"/>
              </a:rPr>
              <a:t>inf_plus&lt; T_promote 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</a:t>
            </a:r>
            <a:endParaRPr lang="en-US" sz="1400" dirty="0"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0000"/>
                </a:solidFill>
                <a:effectLst/>
                <a:latin typeface="Cambria"/>
                <a:ea typeface="ＭＳ 明朝"/>
                <a:cs typeface="Times New Roman"/>
              </a:rPr>
              <a:t>                  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static_cast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&lt;</a:t>
            </a:r>
            <a:r>
              <a:rPr lang="en-US" sz="1400" dirty="0" smtClean="0">
                <a:solidFill>
                  <a:srgbClr val="4665A2"/>
                </a:solidFill>
                <a:effectLst/>
                <a:latin typeface="Courier"/>
                <a:ea typeface="Times New Roman"/>
                <a:cs typeface="Times New Roman"/>
                <a:hlinkClick r:id="rId6"/>
              </a:rPr>
              <a:t>T_promote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"/>
                <a:ea typeface="Times New Roman"/>
                <a:cs typeface="Times New Roman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(arg1),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static_cast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T_promote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&gt;(arg2));</a:t>
            </a:r>
            <a:endParaRPr lang="en-US" sz="1400" dirty="0" smtClean="0">
              <a:effectLst/>
              <a:latin typeface="Cambria"/>
              <a:ea typeface="ＭＳ 明朝"/>
              <a:cs typeface="Times New Roman"/>
            </a:endParaRPr>
          </a:p>
          <a:p>
            <a:pPr indent="-504825"/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ea typeface="Times New Roman"/>
                <a:cs typeface="Times New Roman"/>
              </a:rPr>
              <a:t>    }}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180" y="6077608"/>
            <a:ext cx="864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Encapsulating (multiply/add/identity) into a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is neat and productive!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7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17864" y="3370235"/>
            <a:ext cx="4674079" cy="223461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0" y="-21679"/>
            <a:ext cx="9144000" cy="1316484"/>
            <a:chOff x="0" y="-30831"/>
            <a:chExt cx="13004800" cy="1872331"/>
          </a:xfrm>
        </p:grpSpPr>
        <p:pic>
          <p:nvPicPr>
            <p:cNvPr id="100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3004800" cy="1841500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  <p:sp>
          <p:nvSpPr>
            <p:cNvPr id="102" name="Rectangle 5"/>
            <p:cNvSpPr txBox="1">
              <a:spLocks noChangeArrowheads="1"/>
            </p:cNvSpPr>
            <p:nvPr/>
          </p:nvSpPr>
          <p:spPr bwMode="auto">
            <a:xfrm>
              <a:off x="330212" y="-30831"/>
              <a:ext cx="12031663" cy="14096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777" tIns="50777" rIns="166318" bIns="50777" numCol="1" anchor="ctr" anchorCtr="0" compatLnSpc="1">
              <a:prstTxWarp prst="textNoShape">
                <a:avLst/>
              </a:prstTxWarp>
            </a:bodyPr>
            <a:lstStyle/>
            <a:p>
              <a:pPr marL="40160" defTabSz="642552">
                <a:defRPr/>
              </a:pPr>
              <a:r>
                <a:rPr lang="en-US" sz="3100" kern="0" dirty="0" smtClean="0"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Arial Bold" charset="0"/>
                </a:rPr>
                <a:t>An </a:t>
              </a:r>
              <a:r>
                <a:rPr lang="en-US" sz="3100" kern="0" dirty="0" err="1" smtClean="0"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Arial Bold" charset="0"/>
                </a:rPr>
                <a:t>MxM</a:t>
              </a:r>
              <a:r>
                <a:rPr lang="en-US" sz="3100" kern="0" dirty="0" smtClean="0"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Arial Bold" charset="0"/>
                </a:rPr>
                <a:t> proposal</a:t>
              </a:r>
              <a:endParaRPr lang="en-US" sz="3100" kern="0" dirty="0">
                <a:solidFill>
                  <a:srgbClr val="FFFF00"/>
                </a:solidFill>
                <a:latin typeface="+mj-lt"/>
                <a:ea typeface="+mj-ea"/>
                <a:cs typeface="+mj-cs"/>
                <a:sym typeface="Arial Bold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2180" y="1294805"/>
            <a:ext cx="8488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Due to </a:t>
            </a:r>
            <a:r>
              <a:rPr lang="en-US" sz="2200" dirty="0" err="1" smtClean="0"/>
              <a:t>Manoj</a:t>
            </a:r>
            <a:r>
              <a:rPr lang="en-US" sz="2200" dirty="0" smtClean="0"/>
              <a:t> Kumar and José Moreira (IBM)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232179" y="1823240"/>
            <a:ext cx="40299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// input argument preprocessing</a:t>
            </a:r>
            <a:endParaRPr lang="en-US" sz="1200" dirty="0" smtClean="0">
              <a:solidFill>
                <a:srgbClr val="AA0D91"/>
              </a:solidFill>
              <a:effectLst/>
              <a:latin typeface="Menlo Regular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Transform {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argDesc_null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argDesc_neg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argDesc_T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	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argDesc_negT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argDesc_notT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4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};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 </a:t>
            </a: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// simple assignment vs</a:t>
            </a:r>
            <a:r>
              <a:rPr lang="en-US" sz="1200" dirty="0">
                <a:solidFill>
                  <a:srgbClr val="007400"/>
                </a:solidFill>
                <a:latin typeface="Menlo Regular"/>
                <a:ea typeface="ＭＳ 明朝"/>
                <a:cs typeface="Times New Roman"/>
              </a:rPr>
              <a:t>.</a:t>
            </a:r>
            <a:r>
              <a:rPr lang="en-US" sz="12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 circle plus 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Assign</a:t>
            </a:r>
            <a:r>
              <a:rPr lang="en-US" sz="1200" dirty="0">
                <a:latin typeface="Cambria"/>
                <a:ea typeface="ＭＳ 明朝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{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assignDesc_st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	    </a:t>
            </a:r>
          </a:p>
          <a:p>
            <a:pPr>
              <a:tabLst>
                <a:tab pos="335915" algn="l"/>
              </a:tabLst>
            </a:pPr>
            <a:r>
              <a:rPr lang="en-US" sz="12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assignDesc_stOp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2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};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017864" y="1823240"/>
            <a:ext cx="4884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// List of ops </a:t>
            </a:r>
          </a:p>
          <a:p>
            <a:pPr>
              <a:tabLst>
                <a:tab pos="335915" algn="l"/>
              </a:tabLst>
            </a:pPr>
            <a:r>
              <a:rPr lang="en-US" sz="13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enum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BinaryOp</a:t>
            </a:r>
            <a:r>
              <a:rPr lang="en-US" sz="1300" dirty="0">
                <a:latin typeface="Cambria"/>
                <a:ea typeface="ＭＳ 明朝"/>
                <a:cs typeface="Times New Roman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{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fieldOps_mul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3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0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fieldOps_add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3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1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fieldOps_and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=	</a:t>
            </a:r>
            <a:r>
              <a:rPr lang="en-US" sz="13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2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,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fieldOps_or</a:t>
            </a:r>
            <a:r>
              <a:rPr lang="en-US" sz="1300" dirty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=	</a:t>
            </a:r>
            <a:r>
              <a:rPr lang="en-US" sz="1300" dirty="0" smtClean="0">
                <a:solidFill>
                  <a:srgbClr val="1C00CF"/>
                </a:solidFill>
                <a:effectLst/>
                <a:latin typeface="Menlo Regular"/>
                <a:ea typeface="ＭＳ 明朝"/>
                <a:cs typeface="Times New Roman"/>
              </a:rPr>
              <a:t>3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};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 </a:t>
            </a:r>
            <a:endParaRPr lang="en-US" sz="13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fnCallDesc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{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Assign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assignDesc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; </a:t>
            </a:r>
            <a:r>
              <a:rPr lang="en-US" sz="13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// C+= or C= or C*=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Transform arg1Desc 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Transform arg2Desc 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Transform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maskDesc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int32_t dim ;	</a:t>
            </a:r>
            <a:r>
              <a:rPr lang="en-US" sz="1300" dirty="0" smtClean="0">
                <a:solidFill>
                  <a:srgbClr val="007400"/>
                </a:solidFill>
                <a:effectLst/>
                <a:latin typeface="Menlo Regular"/>
                <a:ea typeface="ＭＳ 明朝"/>
                <a:cs typeface="Times New Roman"/>
              </a:rPr>
              <a:t>// dimension for reduction 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BinaryOp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mapOp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BinaryOp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reduceOp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;</a:t>
            </a:r>
            <a:endParaRPr lang="en-US" sz="1300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tabLst>
                <a:tab pos="335915" algn="l"/>
              </a:tabLst>
            </a:pP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};</a:t>
            </a:r>
            <a:endParaRPr lang="en-US" sz="13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6988" y="5235515"/>
            <a:ext cx="30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the “semiring” object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4569" y="6056453"/>
            <a:ext cx="931788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mxm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fnCallDesc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&amp; d, Matrix&lt;</a:t>
            </a:r>
            <a:r>
              <a:rPr lang="en-US" sz="13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&gt;&amp; C, Matrix&lt;</a:t>
            </a:r>
            <a:r>
              <a:rPr lang="en-US" sz="13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&gt;&amp; A, Matrix&lt;</a:t>
            </a:r>
            <a:r>
              <a:rPr lang="en-US" sz="13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&gt;&amp; B, Vector&lt;</a:t>
            </a:r>
            <a:r>
              <a:rPr lang="en-US" sz="1300" dirty="0" err="1" smtClean="0">
                <a:solidFill>
                  <a:srgbClr val="AA0D91"/>
                </a:solidFill>
                <a:effectLst/>
                <a:latin typeface="Menlo Regular"/>
                <a:ea typeface="ＭＳ 明朝"/>
                <a:cs typeface="Times New Roman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effectLst/>
                <a:latin typeface="Menlo Regular"/>
                <a:ea typeface="ＭＳ 明朝"/>
                <a:cs typeface="Times New Roman"/>
              </a:rPr>
              <a:t>&gt;&amp; m);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12357" y="5910121"/>
            <a:ext cx="9119431" cy="59833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8" name="Rectangle 31"/>
          <p:cNvSpPr>
            <a:spLocks/>
          </p:cNvSpPr>
          <p:nvPr/>
        </p:nvSpPr>
        <p:spPr bwMode="auto">
          <a:xfrm>
            <a:off x="175374" y="109924"/>
            <a:ext cx="6795492" cy="4643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2" bIns="0"/>
          <a:lstStyle/>
          <a:p>
            <a:pPr marL="40166" defTabSz="457130"/>
            <a:r>
              <a:rPr lang="en-US" sz="2800" dirty="0" smtClean="0">
                <a:solidFill>
                  <a:srgbClr val="FFFF00"/>
                </a:solidFill>
                <a:latin typeface="Arial"/>
                <a:ea typeface="ＭＳ Ｐゴシック" charset="0"/>
                <a:cs typeface="Calibri"/>
                <a:sym typeface="Arial Bold" charset="0"/>
              </a:rPr>
              <a:t>Counting triangles (clustering coefficient)</a:t>
            </a:r>
            <a:endParaRPr lang="en-US" sz="2800" dirty="0">
              <a:solidFill>
                <a:srgbClr val="FFFF00"/>
              </a:solidFill>
              <a:latin typeface="Arial"/>
              <a:ea typeface="ＭＳ Ｐゴシック" charset="0"/>
              <a:cs typeface="Calibri"/>
              <a:sym typeface="Arial Bold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500611" y="4304643"/>
            <a:ext cx="1725892" cy="1734473"/>
            <a:chOff x="711178" y="4488905"/>
            <a:chExt cx="1364815" cy="1371600"/>
          </a:xfrm>
        </p:grpSpPr>
        <p:grpSp>
          <p:nvGrpSpPr>
            <p:cNvPr id="265" name="Group 264"/>
            <p:cNvGrpSpPr>
              <a:grpSpLocks noChangeAspect="1"/>
            </p:cNvGrpSpPr>
            <p:nvPr/>
          </p:nvGrpSpPr>
          <p:grpSpPr>
            <a:xfrm>
              <a:off x="711178" y="4488905"/>
              <a:ext cx="1364815" cy="1371600"/>
              <a:chOff x="3408652" y="2316330"/>
              <a:chExt cx="1916112" cy="1925637"/>
            </a:xfrm>
          </p:grpSpPr>
          <p:sp>
            <p:nvSpPr>
              <p:cNvPr id="267" name="Oval 8"/>
              <p:cNvSpPr>
                <a:spLocks noChangeAspect="1" noChangeArrowheads="1"/>
              </p:cNvSpPr>
              <p:nvPr/>
            </p:nvSpPr>
            <p:spPr bwMode="auto">
              <a:xfrm>
                <a:off x="3473740" y="3035467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68" name="Rectangle 9"/>
              <p:cNvSpPr>
                <a:spLocks noChangeAspect="1" noChangeArrowheads="1"/>
              </p:cNvSpPr>
              <p:nvPr/>
            </p:nvSpPr>
            <p:spPr bwMode="auto">
              <a:xfrm>
                <a:off x="3408652" y="2316330"/>
                <a:ext cx="1916112" cy="1925637"/>
              </a:xfrm>
              <a:prstGeom prst="rect">
                <a:avLst/>
              </a:prstGeom>
              <a:noFill/>
              <a:ln w="28575">
                <a:solidFill>
                  <a:srgbClr val="BBE0E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69" name="Oval 10"/>
              <p:cNvSpPr>
                <a:spLocks noChangeAspect="1" noChangeArrowheads="1"/>
              </p:cNvSpPr>
              <p:nvPr/>
            </p:nvSpPr>
            <p:spPr bwMode="auto">
              <a:xfrm>
                <a:off x="3473740" y="401812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0" name="Oval 11"/>
              <p:cNvSpPr>
                <a:spLocks noChangeAspect="1" noChangeArrowheads="1"/>
              </p:cNvSpPr>
              <p:nvPr/>
            </p:nvSpPr>
            <p:spPr bwMode="auto">
              <a:xfrm>
                <a:off x="3800765" y="401812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1" name="Oval 12"/>
              <p:cNvSpPr>
                <a:spLocks noChangeAspect="1" noChangeArrowheads="1"/>
              </p:cNvSpPr>
              <p:nvPr/>
            </p:nvSpPr>
            <p:spPr bwMode="auto">
              <a:xfrm>
                <a:off x="4127790" y="401812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2" name="Oval 13"/>
              <p:cNvSpPr>
                <a:spLocks noChangeAspect="1" noChangeArrowheads="1"/>
              </p:cNvSpPr>
              <p:nvPr/>
            </p:nvSpPr>
            <p:spPr bwMode="auto">
              <a:xfrm>
                <a:off x="4456401" y="401812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3" name="Oval 14"/>
              <p:cNvSpPr>
                <a:spLocks noChangeAspect="1" noChangeArrowheads="1"/>
              </p:cNvSpPr>
              <p:nvPr/>
            </p:nvSpPr>
            <p:spPr bwMode="auto">
              <a:xfrm>
                <a:off x="4783426" y="401812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4" name="Oval 15"/>
              <p:cNvSpPr>
                <a:spLocks noChangeAspect="1" noChangeArrowheads="1"/>
              </p:cNvSpPr>
              <p:nvPr/>
            </p:nvSpPr>
            <p:spPr bwMode="auto">
              <a:xfrm>
                <a:off x="5110451" y="4018129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5" name="Oval 17"/>
              <p:cNvSpPr>
                <a:spLocks noChangeAspect="1" noChangeArrowheads="1"/>
              </p:cNvSpPr>
              <p:nvPr/>
            </p:nvSpPr>
            <p:spPr bwMode="auto">
              <a:xfrm>
                <a:off x="3473740" y="2381417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6" name="Oval 18"/>
              <p:cNvSpPr>
                <a:spLocks noChangeAspect="1" noChangeArrowheads="1"/>
              </p:cNvSpPr>
              <p:nvPr/>
            </p:nvSpPr>
            <p:spPr bwMode="auto">
              <a:xfrm>
                <a:off x="3800765" y="2381417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7" name="Oval 19"/>
              <p:cNvSpPr>
                <a:spLocks noChangeAspect="1" noChangeArrowheads="1"/>
              </p:cNvSpPr>
              <p:nvPr/>
            </p:nvSpPr>
            <p:spPr bwMode="auto">
              <a:xfrm>
                <a:off x="4127790" y="2381417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8" name="Oval 20"/>
              <p:cNvSpPr>
                <a:spLocks noChangeAspect="1" noChangeArrowheads="1"/>
              </p:cNvSpPr>
              <p:nvPr/>
            </p:nvSpPr>
            <p:spPr bwMode="auto">
              <a:xfrm>
                <a:off x="4456401" y="2381417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79" name="Oval 21"/>
              <p:cNvSpPr>
                <a:spLocks noChangeAspect="1" noChangeArrowheads="1"/>
              </p:cNvSpPr>
              <p:nvPr/>
            </p:nvSpPr>
            <p:spPr bwMode="auto">
              <a:xfrm>
                <a:off x="4783426" y="2381417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0" name="Oval 22"/>
              <p:cNvSpPr>
                <a:spLocks noChangeAspect="1" noChangeArrowheads="1"/>
              </p:cNvSpPr>
              <p:nvPr/>
            </p:nvSpPr>
            <p:spPr bwMode="auto">
              <a:xfrm>
                <a:off x="5110451" y="2381417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1" name="Oval 24"/>
              <p:cNvSpPr>
                <a:spLocks noChangeAspect="1" noChangeArrowheads="1"/>
              </p:cNvSpPr>
              <p:nvPr/>
            </p:nvSpPr>
            <p:spPr bwMode="auto">
              <a:xfrm>
                <a:off x="3473740" y="2708442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2" name="Oval 25"/>
              <p:cNvSpPr>
                <a:spLocks noChangeAspect="1" noChangeArrowheads="1"/>
              </p:cNvSpPr>
              <p:nvPr/>
            </p:nvSpPr>
            <p:spPr bwMode="auto">
              <a:xfrm>
                <a:off x="3800765" y="2708442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3" name="Oval 26"/>
              <p:cNvSpPr>
                <a:spLocks noChangeAspect="1" noChangeArrowheads="1"/>
              </p:cNvSpPr>
              <p:nvPr/>
            </p:nvSpPr>
            <p:spPr bwMode="auto">
              <a:xfrm>
                <a:off x="4127790" y="2708442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4" name="Oval 27"/>
              <p:cNvSpPr>
                <a:spLocks noChangeAspect="1" noChangeArrowheads="1"/>
              </p:cNvSpPr>
              <p:nvPr/>
            </p:nvSpPr>
            <p:spPr bwMode="auto">
              <a:xfrm>
                <a:off x="4456401" y="2708442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5" name="Oval 28"/>
              <p:cNvSpPr>
                <a:spLocks noChangeAspect="1" noChangeArrowheads="1"/>
              </p:cNvSpPr>
              <p:nvPr/>
            </p:nvSpPr>
            <p:spPr bwMode="auto">
              <a:xfrm>
                <a:off x="4783426" y="2708442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6" name="Oval 29"/>
              <p:cNvSpPr>
                <a:spLocks noChangeAspect="1" noChangeArrowheads="1"/>
              </p:cNvSpPr>
              <p:nvPr/>
            </p:nvSpPr>
            <p:spPr bwMode="auto">
              <a:xfrm>
                <a:off x="5110451" y="2708442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7" name="Oval 31"/>
              <p:cNvSpPr>
                <a:spLocks noChangeAspect="1" noChangeArrowheads="1"/>
              </p:cNvSpPr>
              <p:nvPr/>
            </p:nvSpPr>
            <p:spPr bwMode="auto">
              <a:xfrm>
                <a:off x="3800765" y="3035467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8" name="Oval 32"/>
              <p:cNvSpPr>
                <a:spLocks noChangeAspect="1" noChangeArrowheads="1"/>
              </p:cNvSpPr>
              <p:nvPr/>
            </p:nvSpPr>
            <p:spPr bwMode="auto">
              <a:xfrm>
                <a:off x="4127790" y="3035467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89" name="Oval 33"/>
              <p:cNvSpPr>
                <a:spLocks noChangeAspect="1" noChangeArrowheads="1"/>
              </p:cNvSpPr>
              <p:nvPr/>
            </p:nvSpPr>
            <p:spPr bwMode="auto">
              <a:xfrm>
                <a:off x="4456401" y="3035467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0" name="Oval 34"/>
              <p:cNvSpPr>
                <a:spLocks noChangeAspect="1" noChangeArrowheads="1"/>
              </p:cNvSpPr>
              <p:nvPr/>
            </p:nvSpPr>
            <p:spPr bwMode="auto">
              <a:xfrm>
                <a:off x="4783426" y="3035467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1" name="Oval 35"/>
              <p:cNvSpPr>
                <a:spLocks noChangeAspect="1" noChangeArrowheads="1"/>
              </p:cNvSpPr>
              <p:nvPr/>
            </p:nvSpPr>
            <p:spPr bwMode="auto">
              <a:xfrm>
                <a:off x="5110451" y="3035467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2" name="Oval 37"/>
              <p:cNvSpPr>
                <a:spLocks noChangeAspect="1" noChangeArrowheads="1"/>
              </p:cNvSpPr>
              <p:nvPr/>
            </p:nvSpPr>
            <p:spPr bwMode="auto">
              <a:xfrm>
                <a:off x="3473740" y="3364079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3" name="Oval 38"/>
              <p:cNvSpPr>
                <a:spLocks noChangeAspect="1" noChangeArrowheads="1"/>
              </p:cNvSpPr>
              <p:nvPr/>
            </p:nvSpPr>
            <p:spPr bwMode="auto">
              <a:xfrm>
                <a:off x="3800765" y="3364079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4" name="Oval 39"/>
              <p:cNvSpPr>
                <a:spLocks noChangeAspect="1" noChangeArrowheads="1"/>
              </p:cNvSpPr>
              <p:nvPr/>
            </p:nvSpPr>
            <p:spPr bwMode="auto">
              <a:xfrm>
                <a:off x="4127790" y="336407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5" name="Oval 40"/>
              <p:cNvSpPr>
                <a:spLocks noChangeAspect="1" noChangeArrowheads="1"/>
              </p:cNvSpPr>
              <p:nvPr/>
            </p:nvSpPr>
            <p:spPr bwMode="auto">
              <a:xfrm>
                <a:off x="4456401" y="3364079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6" name="Oval 41"/>
              <p:cNvSpPr>
                <a:spLocks noChangeAspect="1" noChangeArrowheads="1"/>
              </p:cNvSpPr>
              <p:nvPr/>
            </p:nvSpPr>
            <p:spPr bwMode="auto">
              <a:xfrm>
                <a:off x="4783426" y="336407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7" name="Oval 42"/>
              <p:cNvSpPr>
                <a:spLocks noChangeAspect="1" noChangeArrowheads="1"/>
              </p:cNvSpPr>
              <p:nvPr/>
            </p:nvSpPr>
            <p:spPr bwMode="auto">
              <a:xfrm>
                <a:off x="5110451" y="3364079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8" name="Oval 44"/>
              <p:cNvSpPr>
                <a:spLocks noChangeAspect="1" noChangeArrowheads="1"/>
              </p:cNvSpPr>
              <p:nvPr/>
            </p:nvSpPr>
            <p:spPr bwMode="auto">
              <a:xfrm>
                <a:off x="3473740" y="3691105"/>
                <a:ext cx="136525" cy="1365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299" name="Oval 45"/>
              <p:cNvSpPr>
                <a:spLocks noChangeAspect="1" noChangeArrowheads="1"/>
              </p:cNvSpPr>
              <p:nvPr/>
            </p:nvSpPr>
            <p:spPr bwMode="auto">
              <a:xfrm>
                <a:off x="3800765" y="369110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300" name="Oval 46"/>
              <p:cNvSpPr>
                <a:spLocks noChangeAspect="1" noChangeArrowheads="1"/>
              </p:cNvSpPr>
              <p:nvPr/>
            </p:nvSpPr>
            <p:spPr bwMode="auto">
              <a:xfrm>
                <a:off x="4127790" y="369110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301" name="Oval 47"/>
              <p:cNvSpPr>
                <a:spLocks noChangeAspect="1" noChangeArrowheads="1"/>
              </p:cNvSpPr>
              <p:nvPr/>
            </p:nvSpPr>
            <p:spPr bwMode="auto">
              <a:xfrm>
                <a:off x="4456401" y="369110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302" name="Oval 48"/>
              <p:cNvSpPr>
                <a:spLocks noChangeAspect="1" noChangeArrowheads="1"/>
              </p:cNvSpPr>
              <p:nvPr/>
            </p:nvSpPr>
            <p:spPr bwMode="auto">
              <a:xfrm>
                <a:off x="4783426" y="3691105"/>
                <a:ext cx="136525" cy="136525"/>
              </a:xfrm>
              <a:prstGeom prst="ellipse">
                <a:avLst/>
              </a:prstGeom>
              <a:noFill/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  <p:sp>
            <p:nvSpPr>
              <p:cNvPr id="303" name="Oval 49"/>
              <p:cNvSpPr>
                <a:spLocks noChangeAspect="1" noChangeArrowheads="1"/>
              </p:cNvSpPr>
              <p:nvPr/>
            </p:nvSpPr>
            <p:spPr bwMode="auto">
              <a:xfrm>
                <a:off x="5110451" y="369110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 wrap="none" lIns="91435" tIns="45718" rIns="91435" bIns="45718" anchor="ctr"/>
              <a:lstStyle/>
              <a:p>
                <a:pPr defTabSz="457130">
                  <a:defRPr/>
                </a:pPr>
                <a:endParaRPr lang="en-US" kern="0" smtClean="0">
                  <a:solidFill>
                    <a:prstClr val="black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sp>
          <p:nvSpPr>
            <p:cNvPr id="266" name="Text Box 4"/>
            <p:cNvSpPr txBox="1">
              <a:spLocks noChangeArrowheads="1"/>
            </p:cNvSpPr>
            <p:nvPr/>
          </p:nvSpPr>
          <p:spPr bwMode="auto">
            <a:xfrm>
              <a:off x="732461" y="4503434"/>
              <a:ext cx="443692" cy="52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smtClean="0">
                  <a:solidFill>
                    <a:srgbClr val="FF0000"/>
                  </a:solidFill>
                  <a:latin typeface="Times" charset="0"/>
                </a:rPr>
                <a:t>A</a:t>
              </a:r>
              <a:endParaRPr lang="en-US" kern="0" dirty="0">
                <a:solidFill>
                  <a:srgbClr val="FF0000"/>
                </a:solidFill>
                <a:latin typeface="Times" charset="0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3193866" y="4303199"/>
            <a:ext cx="3092910" cy="1737360"/>
            <a:chOff x="3150360" y="4303199"/>
            <a:chExt cx="3092910" cy="1737360"/>
          </a:xfrm>
        </p:grpSpPr>
        <p:grpSp>
          <p:nvGrpSpPr>
            <p:cNvPr id="305" name="Group 304"/>
            <p:cNvGrpSpPr/>
            <p:nvPr/>
          </p:nvGrpSpPr>
          <p:grpSpPr>
            <a:xfrm>
              <a:off x="3150360" y="4304643"/>
              <a:ext cx="1737360" cy="1734473"/>
              <a:chOff x="2936229" y="1555674"/>
              <a:chExt cx="1373883" cy="1371600"/>
            </a:xfrm>
          </p:grpSpPr>
          <p:grpSp>
            <p:nvGrpSpPr>
              <p:cNvPr id="335" name="Group 334"/>
              <p:cNvGrpSpPr>
                <a:grpSpLocks noChangeAspect="1"/>
              </p:cNvGrpSpPr>
              <p:nvPr/>
            </p:nvGrpSpPr>
            <p:grpSpPr>
              <a:xfrm>
                <a:off x="2936229" y="1555674"/>
                <a:ext cx="1373883" cy="1371600"/>
                <a:chOff x="3433283" y="3230640"/>
                <a:chExt cx="1908120" cy="1904949"/>
              </a:xfrm>
            </p:grpSpPr>
            <p:sp>
              <p:nvSpPr>
                <p:cNvPr id="33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92203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3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3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4816767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5143792" y="490469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4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26798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5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595008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6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3595008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7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3922033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8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392203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4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0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1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25064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2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3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577671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577671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577671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577671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57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4816767" y="4577671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 bwMode="auto">
                <a:xfrm>
                  <a:off x="3436454" y="5129240"/>
                  <a:ext cx="1904949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9" name="Straight Connector 358"/>
                <p:cNvCxnSpPr/>
                <p:nvPr/>
              </p:nvCxnSpPr>
              <p:spPr bwMode="auto">
                <a:xfrm rot="16200000">
                  <a:off x="2480808" y="4183115"/>
                  <a:ext cx="1904949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0" name="Straight Connector 359"/>
                <p:cNvCxnSpPr/>
                <p:nvPr/>
              </p:nvCxnSpPr>
              <p:spPr bwMode="auto">
                <a:xfrm>
                  <a:off x="3613150" y="3241675"/>
                  <a:ext cx="1711325" cy="171132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1" name="Straight Connector 360"/>
                <p:cNvCxnSpPr/>
                <p:nvPr/>
              </p:nvCxnSpPr>
              <p:spPr bwMode="auto">
                <a:xfrm>
                  <a:off x="3437244" y="3241055"/>
                  <a:ext cx="18288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2" name="Straight Connector 361"/>
                <p:cNvCxnSpPr/>
                <p:nvPr/>
              </p:nvCxnSpPr>
              <p:spPr bwMode="auto">
                <a:xfrm rot="16200000">
                  <a:off x="5236234" y="5034017"/>
                  <a:ext cx="18288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36" name="Text Box 4"/>
              <p:cNvSpPr txBox="1">
                <a:spLocks noChangeArrowheads="1"/>
              </p:cNvSpPr>
              <p:nvPr/>
            </p:nvSpPr>
            <p:spPr bwMode="auto">
              <a:xfrm>
                <a:off x="2951105" y="1570203"/>
                <a:ext cx="403717" cy="52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299" tIns="45650" rIns="91299" bIns="4565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 dirty="0" smtClean="0">
                    <a:solidFill>
                      <a:srgbClr val="FF0000"/>
                    </a:solidFill>
                    <a:latin typeface="Times" charset="0"/>
                  </a:rPr>
                  <a:t>L</a:t>
                </a:r>
                <a:endParaRPr lang="en-US" kern="0" dirty="0">
                  <a:solidFill>
                    <a:srgbClr val="FF0000"/>
                  </a:solidFill>
                  <a:latin typeface="Times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4508797" y="4303199"/>
              <a:ext cx="1734473" cy="1737360"/>
              <a:chOff x="4100379" y="1554532"/>
              <a:chExt cx="1371600" cy="1373883"/>
            </a:xfrm>
          </p:grpSpPr>
          <p:grpSp>
            <p:nvGrpSpPr>
              <p:cNvPr id="307" name="Group 306"/>
              <p:cNvGrpSpPr>
                <a:grpSpLocks noChangeAspect="1"/>
              </p:cNvGrpSpPr>
              <p:nvPr/>
            </p:nvGrpSpPr>
            <p:grpSpPr>
              <a:xfrm rot="16200000" flipH="1">
                <a:off x="4099237" y="1555674"/>
                <a:ext cx="1373883" cy="1371600"/>
                <a:chOff x="3433283" y="3230640"/>
                <a:chExt cx="1908120" cy="1904949"/>
              </a:xfrm>
            </p:grpSpPr>
            <p:sp>
              <p:nvSpPr>
                <p:cNvPr id="309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92203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4816767" y="490469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5143792" y="490469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26798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7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3595008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8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3595008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19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3922033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0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3922033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2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3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250645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4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250645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5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3507081" y="4577671"/>
                  <a:ext cx="136525" cy="1365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106" y="4577671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161131" y="4577671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4489742" y="4577671"/>
                  <a:ext cx="136525" cy="1365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329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4816767" y="4577671"/>
                  <a:ext cx="136525" cy="136525"/>
                </a:xfrm>
                <a:prstGeom prst="ellipse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lIns="91435" tIns="45718" rIns="91435" bIns="45718" anchor="ctr"/>
                <a:lstStyle/>
                <a:p>
                  <a:pPr defTabSz="457130">
                    <a:defRPr/>
                  </a:pPr>
                  <a:endParaRPr lang="en-US" kern="0" smtClean="0">
                    <a:solidFill>
                      <a:prstClr val="black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cxnSp>
              <p:nvCxnSpPr>
                <p:cNvPr id="330" name="Straight Connector 329"/>
                <p:cNvCxnSpPr/>
                <p:nvPr/>
              </p:nvCxnSpPr>
              <p:spPr bwMode="auto">
                <a:xfrm>
                  <a:off x="3436454" y="5129240"/>
                  <a:ext cx="1904949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1" name="Straight Connector 330"/>
                <p:cNvCxnSpPr/>
                <p:nvPr/>
              </p:nvCxnSpPr>
              <p:spPr bwMode="auto">
                <a:xfrm rot="16200000">
                  <a:off x="2480808" y="4183115"/>
                  <a:ext cx="1904949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>
                  <a:off x="3613150" y="3241675"/>
                  <a:ext cx="1711325" cy="171132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3" name="Straight Connector 332"/>
                <p:cNvCxnSpPr/>
                <p:nvPr/>
              </p:nvCxnSpPr>
              <p:spPr bwMode="auto">
                <a:xfrm>
                  <a:off x="3437244" y="3241055"/>
                  <a:ext cx="18288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4" name="Straight Connector 333"/>
                <p:cNvCxnSpPr/>
                <p:nvPr/>
              </p:nvCxnSpPr>
              <p:spPr bwMode="auto">
                <a:xfrm rot="16200000">
                  <a:off x="5236234" y="5034017"/>
                  <a:ext cx="18288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BBE0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08" name="Text Box 4"/>
              <p:cNvSpPr txBox="1">
                <a:spLocks noChangeArrowheads="1"/>
              </p:cNvSpPr>
              <p:nvPr/>
            </p:nvSpPr>
            <p:spPr bwMode="auto">
              <a:xfrm>
                <a:off x="4367469" y="1570203"/>
                <a:ext cx="443692" cy="52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299" tIns="45650" rIns="91299" bIns="4565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Verdana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 dirty="0" smtClean="0">
                    <a:solidFill>
                      <a:srgbClr val="FF0000"/>
                    </a:solidFill>
                    <a:latin typeface="Times" charset="0"/>
                  </a:rPr>
                  <a:t>U</a:t>
                </a:r>
                <a:endParaRPr lang="en-US" kern="0" dirty="0">
                  <a:solidFill>
                    <a:srgbClr val="FF0000"/>
                  </a:solidFill>
                  <a:latin typeface="Times" charset="0"/>
                </a:endParaRPr>
              </a:p>
            </p:txBody>
          </p:sp>
        </p:grpSp>
      </p:grpSp>
      <p:grpSp>
        <p:nvGrpSpPr>
          <p:cNvPr id="363" name="Group 362"/>
          <p:cNvGrpSpPr/>
          <p:nvPr/>
        </p:nvGrpSpPr>
        <p:grpSpPr>
          <a:xfrm>
            <a:off x="7076434" y="4257479"/>
            <a:ext cx="1807765" cy="1828800"/>
            <a:chOff x="6548957" y="1555674"/>
            <a:chExt cx="1429559" cy="1446193"/>
          </a:xfrm>
        </p:grpSpPr>
        <p:sp>
          <p:nvSpPr>
            <p:cNvPr id="364" name="Oval 8"/>
            <p:cNvSpPr>
              <a:spLocks noChangeAspect="1" noChangeArrowheads="1"/>
            </p:cNvSpPr>
            <p:nvPr/>
          </p:nvSpPr>
          <p:spPr bwMode="auto">
            <a:xfrm>
              <a:off x="6595318" y="2067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65" name="Rectangle 9"/>
            <p:cNvSpPr>
              <a:spLocks noChangeAspect="1" noChangeArrowheads="1"/>
            </p:cNvSpPr>
            <p:nvPr/>
          </p:nvSpPr>
          <p:spPr bwMode="auto">
            <a:xfrm>
              <a:off x="6548957" y="1555674"/>
              <a:ext cx="1364816" cy="1371600"/>
            </a:xfrm>
            <a:prstGeom prst="rect">
              <a:avLst/>
            </a:prstGeom>
            <a:noFill/>
            <a:ln w="28575">
              <a:solidFill>
                <a:srgbClr val="BBE0E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66" name="Oval 10"/>
            <p:cNvSpPr>
              <a:spLocks noChangeAspect="1" noChangeArrowheads="1"/>
            </p:cNvSpPr>
            <p:nvPr/>
          </p:nvSpPr>
          <p:spPr bwMode="auto">
            <a:xfrm>
              <a:off x="6595318" y="2767838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67" name="Oval 11"/>
            <p:cNvSpPr>
              <a:spLocks noChangeAspect="1" noChangeArrowheads="1"/>
            </p:cNvSpPr>
            <p:nvPr/>
          </p:nvSpPr>
          <p:spPr bwMode="auto">
            <a:xfrm>
              <a:off x="6828253" y="2767838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68" name="Oval 12"/>
            <p:cNvSpPr>
              <a:spLocks noChangeAspect="1" noChangeArrowheads="1"/>
            </p:cNvSpPr>
            <p:nvPr/>
          </p:nvSpPr>
          <p:spPr bwMode="auto">
            <a:xfrm>
              <a:off x="7061188" y="2767838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69" name="Oval 15"/>
            <p:cNvSpPr>
              <a:spLocks noChangeAspect="1" noChangeArrowheads="1"/>
            </p:cNvSpPr>
            <p:nvPr/>
          </p:nvSpPr>
          <p:spPr bwMode="auto">
            <a:xfrm>
              <a:off x="7761121" y="2767838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0" name="Oval 17"/>
            <p:cNvSpPr>
              <a:spLocks noChangeAspect="1" noChangeArrowheads="1"/>
            </p:cNvSpPr>
            <p:nvPr/>
          </p:nvSpPr>
          <p:spPr bwMode="auto">
            <a:xfrm>
              <a:off x="6595318" y="160203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1" name="Oval 18"/>
            <p:cNvSpPr>
              <a:spLocks noChangeAspect="1" noChangeArrowheads="1"/>
            </p:cNvSpPr>
            <p:nvPr/>
          </p:nvSpPr>
          <p:spPr bwMode="auto">
            <a:xfrm>
              <a:off x="6828253" y="160203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2" name="Oval 19"/>
            <p:cNvSpPr>
              <a:spLocks noChangeAspect="1" noChangeArrowheads="1"/>
            </p:cNvSpPr>
            <p:nvPr/>
          </p:nvSpPr>
          <p:spPr bwMode="auto">
            <a:xfrm>
              <a:off x="7061188" y="160203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3" name="Oval 20"/>
            <p:cNvSpPr>
              <a:spLocks noChangeAspect="1" noChangeArrowheads="1"/>
            </p:cNvSpPr>
            <p:nvPr/>
          </p:nvSpPr>
          <p:spPr bwMode="auto">
            <a:xfrm>
              <a:off x="7295252" y="160203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4" name="Oval 21"/>
            <p:cNvSpPr>
              <a:spLocks noChangeAspect="1" noChangeArrowheads="1"/>
            </p:cNvSpPr>
            <p:nvPr/>
          </p:nvSpPr>
          <p:spPr bwMode="auto">
            <a:xfrm>
              <a:off x="7528187" y="160203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5" name="Oval 22"/>
            <p:cNvSpPr>
              <a:spLocks noChangeAspect="1" noChangeArrowheads="1"/>
            </p:cNvSpPr>
            <p:nvPr/>
          </p:nvSpPr>
          <p:spPr bwMode="auto">
            <a:xfrm>
              <a:off x="7761121" y="160203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6" name="Oval 24"/>
            <p:cNvSpPr>
              <a:spLocks noChangeAspect="1" noChangeArrowheads="1"/>
            </p:cNvSpPr>
            <p:nvPr/>
          </p:nvSpPr>
          <p:spPr bwMode="auto">
            <a:xfrm>
              <a:off x="6595318" y="1834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7" name="Oval 25"/>
            <p:cNvSpPr>
              <a:spLocks noChangeAspect="1" noChangeArrowheads="1"/>
            </p:cNvSpPr>
            <p:nvPr/>
          </p:nvSpPr>
          <p:spPr bwMode="auto">
            <a:xfrm>
              <a:off x="6828253" y="1834969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8" name="Oval 26"/>
            <p:cNvSpPr>
              <a:spLocks noChangeAspect="1" noChangeArrowheads="1"/>
            </p:cNvSpPr>
            <p:nvPr/>
          </p:nvSpPr>
          <p:spPr bwMode="auto">
            <a:xfrm>
              <a:off x="7061188" y="1834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79" name="Oval 27"/>
            <p:cNvSpPr>
              <a:spLocks noChangeAspect="1" noChangeArrowheads="1"/>
            </p:cNvSpPr>
            <p:nvPr/>
          </p:nvSpPr>
          <p:spPr bwMode="auto">
            <a:xfrm>
              <a:off x="7295252" y="1834969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0" name="Oval 28"/>
            <p:cNvSpPr>
              <a:spLocks noChangeAspect="1" noChangeArrowheads="1"/>
            </p:cNvSpPr>
            <p:nvPr/>
          </p:nvSpPr>
          <p:spPr bwMode="auto">
            <a:xfrm>
              <a:off x="7528187" y="1834969"/>
              <a:ext cx="97245" cy="97245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1" name="Oval 29"/>
            <p:cNvSpPr>
              <a:spLocks noChangeAspect="1" noChangeArrowheads="1"/>
            </p:cNvSpPr>
            <p:nvPr/>
          </p:nvSpPr>
          <p:spPr bwMode="auto">
            <a:xfrm>
              <a:off x="7761121" y="1834969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2" name="Oval 31"/>
            <p:cNvSpPr>
              <a:spLocks noChangeAspect="1" noChangeArrowheads="1"/>
            </p:cNvSpPr>
            <p:nvPr/>
          </p:nvSpPr>
          <p:spPr bwMode="auto">
            <a:xfrm>
              <a:off x="6828253" y="2067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3" name="Oval 32"/>
            <p:cNvSpPr>
              <a:spLocks noChangeAspect="1" noChangeArrowheads="1"/>
            </p:cNvSpPr>
            <p:nvPr/>
          </p:nvSpPr>
          <p:spPr bwMode="auto">
            <a:xfrm>
              <a:off x="7061188" y="2067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4" name="Oval 33"/>
            <p:cNvSpPr>
              <a:spLocks noChangeAspect="1" noChangeArrowheads="1"/>
            </p:cNvSpPr>
            <p:nvPr/>
          </p:nvSpPr>
          <p:spPr bwMode="auto">
            <a:xfrm>
              <a:off x="7295252" y="206790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5" name="Oval 34"/>
            <p:cNvSpPr>
              <a:spLocks noChangeAspect="1" noChangeArrowheads="1"/>
            </p:cNvSpPr>
            <p:nvPr/>
          </p:nvSpPr>
          <p:spPr bwMode="auto">
            <a:xfrm>
              <a:off x="7528187" y="206790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6" name="Oval 35"/>
            <p:cNvSpPr>
              <a:spLocks noChangeAspect="1" noChangeArrowheads="1"/>
            </p:cNvSpPr>
            <p:nvPr/>
          </p:nvSpPr>
          <p:spPr bwMode="auto">
            <a:xfrm>
              <a:off x="7761121" y="2067904"/>
              <a:ext cx="97245" cy="97245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7" name="Oval 37"/>
            <p:cNvSpPr>
              <a:spLocks noChangeAspect="1" noChangeArrowheads="1"/>
            </p:cNvSpPr>
            <p:nvPr/>
          </p:nvSpPr>
          <p:spPr bwMode="auto">
            <a:xfrm>
              <a:off x="6595318" y="2301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8" name="Oval 38"/>
            <p:cNvSpPr>
              <a:spLocks noChangeAspect="1" noChangeArrowheads="1"/>
            </p:cNvSpPr>
            <p:nvPr/>
          </p:nvSpPr>
          <p:spPr bwMode="auto">
            <a:xfrm>
              <a:off x="6828253" y="2301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89" name="Oval 39"/>
            <p:cNvSpPr>
              <a:spLocks noChangeAspect="1" noChangeArrowheads="1"/>
            </p:cNvSpPr>
            <p:nvPr/>
          </p:nvSpPr>
          <p:spPr bwMode="auto">
            <a:xfrm>
              <a:off x="7061188" y="2301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0" name="Oval 40"/>
            <p:cNvSpPr>
              <a:spLocks noChangeAspect="1" noChangeArrowheads="1"/>
            </p:cNvSpPr>
            <p:nvPr/>
          </p:nvSpPr>
          <p:spPr bwMode="auto">
            <a:xfrm>
              <a:off x="7295252" y="2301969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1" name="Oval 42"/>
            <p:cNvSpPr>
              <a:spLocks noChangeAspect="1" noChangeArrowheads="1"/>
            </p:cNvSpPr>
            <p:nvPr/>
          </p:nvSpPr>
          <p:spPr bwMode="auto">
            <a:xfrm>
              <a:off x="7761121" y="2301969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2" name="Oval 44"/>
            <p:cNvSpPr>
              <a:spLocks noChangeAspect="1" noChangeArrowheads="1"/>
            </p:cNvSpPr>
            <p:nvPr/>
          </p:nvSpPr>
          <p:spPr bwMode="auto">
            <a:xfrm>
              <a:off x="6595318" y="2534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3" name="Oval 45"/>
            <p:cNvSpPr>
              <a:spLocks noChangeAspect="1" noChangeArrowheads="1"/>
            </p:cNvSpPr>
            <p:nvPr/>
          </p:nvSpPr>
          <p:spPr bwMode="auto">
            <a:xfrm>
              <a:off x="6828253" y="2534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4" name="Oval 46"/>
            <p:cNvSpPr>
              <a:spLocks noChangeAspect="1" noChangeArrowheads="1"/>
            </p:cNvSpPr>
            <p:nvPr/>
          </p:nvSpPr>
          <p:spPr bwMode="auto">
            <a:xfrm>
              <a:off x="7061188" y="2534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5" name="Oval 48"/>
            <p:cNvSpPr>
              <a:spLocks noChangeAspect="1" noChangeArrowheads="1"/>
            </p:cNvSpPr>
            <p:nvPr/>
          </p:nvSpPr>
          <p:spPr bwMode="auto">
            <a:xfrm>
              <a:off x="7528187" y="2534904"/>
              <a:ext cx="97245" cy="9724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6" name="Oval 49"/>
            <p:cNvSpPr>
              <a:spLocks noChangeAspect="1" noChangeArrowheads="1"/>
            </p:cNvSpPr>
            <p:nvPr/>
          </p:nvSpPr>
          <p:spPr bwMode="auto">
            <a:xfrm>
              <a:off x="7761121" y="2534904"/>
              <a:ext cx="97245" cy="972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435" tIns="45718" rIns="91435" bIns="45718" anchor="ctr"/>
            <a:lstStyle/>
            <a:p>
              <a:pPr defTabSz="457130">
                <a:defRPr/>
              </a:pPr>
              <a:endParaRPr lang="en-US" kern="0" smtClean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397" name="Text Box 59"/>
            <p:cNvSpPr txBox="1">
              <a:spLocks noChangeArrowheads="1"/>
            </p:cNvSpPr>
            <p:nvPr/>
          </p:nvSpPr>
          <p:spPr bwMode="auto">
            <a:xfrm>
              <a:off x="7679736" y="2220050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98" name="Text Box 59"/>
            <p:cNvSpPr txBox="1">
              <a:spLocks noChangeArrowheads="1"/>
            </p:cNvSpPr>
            <p:nvPr/>
          </p:nvSpPr>
          <p:spPr bwMode="auto">
            <a:xfrm>
              <a:off x="7679736" y="2446210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 kern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99" name="Text Box 59"/>
            <p:cNvSpPr txBox="1">
              <a:spLocks noChangeArrowheads="1"/>
            </p:cNvSpPr>
            <p:nvPr/>
          </p:nvSpPr>
          <p:spPr bwMode="auto">
            <a:xfrm>
              <a:off x="7490744" y="2220050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00" name="Text Box 59"/>
            <p:cNvSpPr txBox="1">
              <a:spLocks noChangeArrowheads="1"/>
            </p:cNvSpPr>
            <p:nvPr/>
          </p:nvSpPr>
          <p:spPr bwMode="auto">
            <a:xfrm>
              <a:off x="7252699" y="2446210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01" name="Text Box 59"/>
            <p:cNvSpPr txBox="1">
              <a:spLocks noChangeArrowheads="1"/>
            </p:cNvSpPr>
            <p:nvPr/>
          </p:nvSpPr>
          <p:spPr bwMode="auto">
            <a:xfrm>
              <a:off x="7252699" y="2663313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02" name="Text Box 59"/>
            <p:cNvSpPr txBox="1">
              <a:spLocks noChangeArrowheads="1"/>
            </p:cNvSpPr>
            <p:nvPr/>
          </p:nvSpPr>
          <p:spPr bwMode="auto">
            <a:xfrm>
              <a:off x="7490744" y="2663313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 kern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03" name="Text Box 4"/>
            <p:cNvSpPr txBox="1">
              <a:spLocks noChangeArrowheads="1"/>
            </p:cNvSpPr>
            <p:nvPr/>
          </p:nvSpPr>
          <p:spPr bwMode="auto">
            <a:xfrm>
              <a:off x="6619437" y="1570203"/>
              <a:ext cx="423880" cy="52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smtClean="0">
                  <a:solidFill>
                    <a:srgbClr val="FF0000"/>
                  </a:solidFill>
                  <a:latin typeface="Times" charset="0"/>
                </a:rPr>
                <a:t>C</a:t>
              </a:r>
              <a:endParaRPr lang="en-US" kern="0" dirty="0">
                <a:solidFill>
                  <a:srgbClr val="FF0000"/>
                </a:solidFill>
                <a:latin typeface="Times" charset="0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3032492" y="1587564"/>
            <a:ext cx="3415659" cy="183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914400" fontAlgn="base">
              <a:spcBef>
                <a:spcPts val="696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A = L + U      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ea typeface="ＭＳ Ｐゴシック" charset="0"/>
                <a:cs typeface="Times"/>
              </a:rPr>
              <a:t>(hi-&gt;lo  +  lo-&gt;hi)</a:t>
            </a: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 </a:t>
            </a:r>
          </a:p>
          <a:p>
            <a:pPr defTabSz="914400" fontAlgn="base">
              <a:spcBef>
                <a:spcPts val="696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L × U = B</a:t>
            </a:r>
            <a:r>
              <a:rPr lang="en-US" sz="16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ea typeface="ＭＳ Ｐゴシック" charset="0"/>
                <a:cs typeface="Times"/>
              </a:rPr>
              <a:t>(wedge, low hinge)</a:t>
            </a:r>
            <a:endParaRPr lang="en-US" sz="2400" dirty="0" smtClean="0">
              <a:solidFill>
                <a:srgbClr val="000000"/>
              </a:solidFill>
              <a:latin typeface="Times"/>
              <a:ea typeface="ＭＳ Ｐゴシック" charset="0"/>
              <a:cs typeface="Times"/>
            </a:endParaRPr>
          </a:p>
          <a:p>
            <a:pPr defTabSz="914400" fontAlgn="base">
              <a:spcBef>
                <a:spcPts val="696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A </a:t>
            </a:r>
            <a:r>
              <a:rPr lang="en-US" sz="2400" b="1" baseline="300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baseline="300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B = C       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ea typeface="ＭＳ Ｐゴシック" charset="0"/>
                <a:cs typeface="Times"/>
              </a:rPr>
              <a:t>(closed wedge)</a:t>
            </a:r>
            <a:endParaRPr lang="en-US" sz="2400" dirty="0" smtClean="0">
              <a:solidFill>
                <a:srgbClr val="000000"/>
              </a:solidFill>
              <a:latin typeface="Times"/>
              <a:ea typeface="ＭＳ Ｐゴシック" charset="0"/>
              <a:cs typeface="Times"/>
            </a:endParaRPr>
          </a:p>
          <a:p>
            <a:pPr defTabSz="914400" fontAlgn="base">
              <a:spcBef>
                <a:spcPts val="696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sum(C)/2  =     </a:t>
            </a:r>
            <a:r>
              <a:rPr lang="en-US" sz="2400" b="1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4 </a:t>
            </a:r>
            <a:r>
              <a:rPr lang="en-US" sz="2000" b="1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triangles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ea typeface="ＭＳ Ｐゴシック" charset="0"/>
                <a:cs typeface="Times"/>
              </a:rPr>
              <a:t>   </a:t>
            </a:r>
            <a:endParaRPr lang="en-US" sz="2400" dirty="0">
              <a:solidFill>
                <a:srgbClr val="FF0000"/>
              </a:solidFill>
              <a:latin typeface="Times"/>
              <a:ea typeface="ＭＳ Ｐゴシック" charset="0"/>
              <a:cs typeface="Times"/>
            </a:endParaRPr>
          </a:p>
        </p:txBody>
      </p:sp>
      <p:grpSp>
        <p:nvGrpSpPr>
          <p:cNvPr id="405" name="Group 404"/>
          <p:cNvGrpSpPr/>
          <p:nvPr/>
        </p:nvGrpSpPr>
        <p:grpSpPr>
          <a:xfrm>
            <a:off x="481695" y="1277948"/>
            <a:ext cx="1872043" cy="2499358"/>
            <a:chOff x="481695" y="1277948"/>
            <a:chExt cx="1872043" cy="2499358"/>
          </a:xfrm>
        </p:grpSpPr>
        <p:sp>
          <p:nvSpPr>
            <p:cNvPr id="406" name="Rectangle 405"/>
            <p:cNvSpPr/>
            <p:nvPr/>
          </p:nvSpPr>
          <p:spPr bwMode="auto">
            <a:xfrm>
              <a:off x="481695" y="1401436"/>
              <a:ext cx="1872043" cy="2375870"/>
            </a:xfrm>
            <a:prstGeom prst="rect">
              <a:avLst/>
            </a:prstGeom>
            <a:solidFill>
              <a:srgbClr val="BBE0E3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AutoNum type="arabicPeriod"/>
                <a:defRPr/>
              </a:pPr>
              <a:endParaRPr lang="en-US" sz="2800" kern="0" smtClean="0">
                <a:solidFill>
                  <a:srgbClr val="000000"/>
                </a:solidFill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407" name="Text Box 4"/>
            <p:cNvSpPr txBox="1">
              <a:spLocks noChangeArrowheads="1"/>
            </p:cNvSpPr>
            <p:nvPr/>
          </p:nvSpPr>
          <p:spPr bwMode="auto">
            <a:xfrm>
              <a:off x="1184379" y="1277948"/>
              <a:ext cx="443692" cy="52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smtClean="0">
                  <a:solidFill>
                    <a:srgbClr val="FF0000"/>
                  </a:solidFill>
                  <a:latin typeface="Times" charset="0"/>
                </a:rPr>
                <a:t>A</a:t>
              </a:r>
              <a:endParaRPr lang="en-US" kern="0" dirty="0">
                <a:solidFill>
                  <a:srgbClr val="FF0000"/>
                </a:solidFill>
                <a:latin typeface="Times" charset="0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070155" y="2148211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5</a:t>
              </a:r>
            </a:p>
          </p:txBody>
        </p:sp>
        <p:sp>
          <p:nvSpPr>
            <p:cNvPr id="409" name="Oval 408"/>
            <p:cNvSpPr/>
            <p:nvPr/>
          </p:nvSpPr>
          <p:spPr>
            <a:xfrm>
              <a:off x="1104909" y="2909189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6</a:t>
              </a:r>
            </a:p>
          </p:txBody>
        </p:sp>
        <p:sp>
          <p:nvSpPr>
            <p:cNvPr id="410" name="Oval 409"/>
            <p:cNvSpPr/>
            <p:nvPr/>
          </p:nvSpPr>
          <p:spPr>
            <a:xfrm>
              <a:off x="589360" y="1732158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3</a:t>
              </a:r>
            </a:p>
          </p:txBody>
        </p:sp>
        <p:sp>
          <p:nvSpPr>
            <p:cNvPr id="411" name="Oval 410"/>
            <p:cNvSpPr/>
            <p:nvPr/>
          </p:nvSpPr>
          <p:spPr>
            <a:xfrm>
              <a:off x="522254" y="3344610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1</a:t>
              </a:r>
            </a:p>
          </p:txBody>
        </p:sp>
        <p:sp>
          <p:nvSpPr>
            <p:cNvPr id="412" name="Oval 411"/>
            <p:cNvSpPr/>
            <p:nvPr/>
          </p:nvSpPr>
          <p:spPr>
            <a:xfrm>
              <a:off x="1601199" y="3289868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2</a:t>
              </a:r>
            </a:p>
          </p:txBody>
        </p:sp>
        <p:sp>
          <p:nvSpPr>
            <p:cNvPr id="413" name="Oval 412"/>
            <p:cNvSpPr/>
            <p:nvPr/>
          </p:nvSpPr>
          <p:spPr>
            <a:xfrm>
              <a:off x="1884821" y="2031986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4</a:t>
              </a:r>
            </a:p>
          </p:txBody>
        </p:sp>
        <p:cxnSp>
          <p:nvCxnSpPr>
            <p:cNvPr id="414" name="Straight Connector 413"/>
            <p:cNvCxnSpPr>
              <a:stCxn id="413" idx="2"/>
              <a:endCxn id="408" idx="6"/>
            </p:cNvCxnSpPr>
            <p:nvPr/>
          </p:nvCxnSpPr>
          <p:spPr bwMode="auto">
            <a:xfrm flipH="1">
              <a:off x="1390195" y="2192006"/>
              <a:ext cx="494626" cy="11622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Straight Connector 414"/>
            <p:cNvCxnSpPr>
              <a:stCxn id="413" idx="1"/>
              <a:endCxn id="410" idx="6"/>
            </p:cNvCxnSpPr>
            <p:nvPr/>
          </p:nvCxnSpPr>
          <p:spPr bwMode="auto">
            <a:xfrm flipH="1" flipV="1">
              <a:off x="909400" y="1892178"/>
              <a:ext cx="1022290" cy="18667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Straight Connector 415"/>
            <p:cNvCxnSpPr>
              <a:stCxn id="410" idx="5"/>
              <a:endCxn id="408" idx="1"/>
            </p:cNvCxnSpPr>
            <p:nvPr/>
          </p:nvCxnSpPr>
          <p:spPr bwMode="auto">
            <a:xfrm>
              <a:off x="862531" y="2005329"/>
              <a:ext cx="254493" cy="18975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Straight Connector 416"/>
            <p:cNvCxnSpPr>
              <a:stCxn id="410" idx="4"/>
              <a:endCxn id="409" idx="1"/>
            </p:cNvCxnSpPr>
            <p:nvPr/>
          </p:nvCxnSpPr>
          <p:spPr bwMode="auto">
            <a:xfrm>
              <a:off x="749380" y="2052198"/>
              <a:ext cx="402398" cy="90386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8" name="Straight Connector 417"/>
            <p:cNvCxnSpPr>
              <a:stCxn id="413" idx="3"/>
              <a:endCxn id="409" idx="7"/>
            </p:cNvCxnSpPr>
            <p:nvPr/>
          </p:nvCxnSpPr>
          <p:spPr bwMode="auto">
            <a:xfrm flipH="1">
              <a:off x="1378080" y="2305157"/>
              <a:ext cx="553610" cy="65090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9" name="Straight Connector 418"/>
            <p:cNvCxnSpPr>
              <a:stCxn id="408" idx="4"/>
              <a:endCxn id="409" idx="0"/>
            </p:cNvCxnSpPr>
            <p:nvPr/>
          </p:nvCxnSpPr>
          <p:spPr bwMode="auto">
            <a:xfrm>
              <a:off x="1230175" y="2468251"/>
              <a:ext cx="34754" cy="44093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Straight Connector 419"/>
            <p:cNvCxnSpPr>
              <a:stCxn id="409" idx="3"/>
              <a:endCxn id="411" idx="7"/>
            </p:cNvCxnSpPr>
            <p:nvPr/>
          </p:nvCxnSpPr>
          <p:spPr bwMode="auto">
            <a:xfrm flipH="1">
              <a:off x="795425" y="3182360"/>
              <a:ext cx="356353" cy="209119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Straight Connector 420"/>
            <p:cNvCxnSpPr>
              <a:stCxn id="409" idx="5"/>
              <a:endCxn id="412" idx="1"/>
            </p:cNvCxnSpPr>
            <p:nvPr/>
          </p:nvCxnSpPr>
          <p:spPr bwMode="auto">
            <a:xfrm>
              <a:off x="1378080" y="3182360"/>
              <a:ext cx="269988" cy="15437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2" name="Group 421"/>
          <p:cNvGrpSpPr/>
          <p:nvPr/>
        </p:nvGrpSpPr>
        <p:grpSpPr>
          <a:xfrm>
            <a:off x="7044295" y="1277948"/>
            <a:ext cx="1872043" cy="2432784"/>
            <a:chOff x="7044295" y="1277948"/>
            <a:chExt cx="1872043" cy="2432784"/>
          </a:xfrm>
        </p:grpSpPr>
        <p:sp>
          <p:nvSpPr>
            <p:cNvPr id="423" name="Rectangle 422"/>
            <p:cNvSpPr/>
            <p:nvPr/>
          </p:nvSpPr>
          <p:spPr bwMode="auto">
            <a:xfrm>
              <a:off x="7044295" y="1390488"/>
              <a:ext cx="1872043" cy="2320244"/>
            </a:xfrm>
            <a:prstGeom prst="rect">
              <a:avLst/>
            </a:prstGeom>
            <a:solidFill>
              <a:srgbClr val="BBE0E3"/>
            </a:solidFill>
            <a:ln w="9525" cap="flat" cmpd="sng" algn="ctr">
              <a:solidFill>
                <a:srgbClr val="BBE0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AutoNum type="arabicPeriod"/>
                <a:defRPr/>
              </a:pPr>
              <a:endParaRPr lang="en-US" sz="2800" kern="0" smtClean="0">
                <a:solidFill>
                  <a:srgbClr val="000000"/>
                </a:solidFill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7667889" y="2103536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5</a:t>
              </a:r>
            </a:p>
          </p:txBody>
        </p:sp>
        <p:sp>
          <p:nvSpPr>
            <p:cNvPr id="425" name="Oval 424"/>
            <p:cNvSpPr/>
            <p:nvPr/>
          </p:nvSpPr>
          <p:spPr>
            <a:xfrm>
              <a:off x="7702643" y="2864514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6</a:t>
              </a:r>
            </a:p>
          </p:txBody>
        </p:sp>
        <p:sp>
          <p:nvSpPr>
            <p:cNvPr id="426" name="Oval 425"/>
            <p:cNvSpPr/>
            <p:nvPr/>
          </p:nvSpPr>
          <p:spPr>
            <a:xfrm>
              <a:off x="7187094" y="1687483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3</a:t>
              </a:r>
            </a:p>
          </p:txBody>
        </p:sp>
        <p:sp>
          <p:nvSpPr>
            <p:cNvPr id="427" name="Oval 426"/>
            <p:cNvSpPr/>
            <p:nvPr/>
          </p:nvSpPr>
          <p:spPr>
            <a:xfrm>
              <a:off x="7119988" y="3299935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1</a:t>
              </a:r>
            </a:p>
          </p:txBody>
        </p:sp>
        <p:sp>
          <p:nvSpPr>
            <p:cNvPr id="428" name="Oval 427"/>
            <p:cNvSpPr/>
            <p:nvPr/>
          </p:nvSpPr>
          <p:spPr>
            <a:xfrm>
              <a:off x="8198933" y="3245193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2</a:t>
              </a:r>
            </a:p>
          </p:txBody>
        </p:sp>
        <p:cxnSp>
          <p:nvCxnSpPr>
            <p:cNvPr id="429" name="Straight Connector 428"/>
            <p:cNvCxnSpPr>
              <a:stCxn id="431" idx="2"/>
              <a:endCxn id="424" idx="6"/>
            </p:cNvCxnSpPr>
            <p:nvPr/>
          </p:nvCxnSpPr>
          <p:spPr bwMode="auto">
            <a:xfrm flipH="1">
              <a:off x="7987929" y="2147331"/>
              <a:ext cx="494626" cy="11622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0" name="Straight Connector 429"/>
            <p:cNvCxnSpPr>
              <a:stCxn id="424" idx="4"/>
              <a:endCxn id="425" idx="0"/>
            </p:cNvCxnSpPr>
            <p:nvPr/>
          </p:nvCxnSpPr>
          <p:spPr bwMode="auto">
            <a:xfrm>
              <a:off x="7827909" y="2423576"/>
              <a:ext cx="34754" cy="44093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1" name="Oval 430"/>
            <p:cNvSpPr/>
            <p:nvPr/>
          </p:nvSpPr>
          <p:spPr>
            <a:xfrm>
              <a:off x="8482555" y="1987311"/>
              <a:ext cx="320040" cy="32004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 anchorCtr="1"/>
            <a:lstStyle/>
            <a:p>
              <a:pPr algn="ctr" defTabSz="457130">
                <a:defRPr/>
              </a:pPr>
              <a:r>
                <a:rPr lang="en-US" kern="0" dirty="0" smtClean="0">
                  <a:solidFill>
                    <a:srgbClr val="404040"/>
                  </a:solidFill>
                  <a:latin typeface="Times"/>
                  <a:ea typeface="ＭＳ Ｐゴシック"/>
                  <a:cs typeface="Times"/>
                </a:rPr>
                <a:t>4</a:t>
              </a:r>
            </a:p>
          </p:txBody>
        </p:sp>
        <p:sp>
          <p:nvSpPr>
            <p:cNvPr id="432" name="Text Box 59"/>
            <p:cNvSpPr txBox="1">
              <a:spLocks noChangeArrowheads="1"/>
            </p:cNvSpPr>
            <p:nvPr/>
          </p:nvSpPr>
          <p:spPr bwMode="auto">
            <a:xfrm>
              <a:off x="8259093" y="2558579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33" name="Text Box 59"/>
            <p:cNvSpPr txBox="1">
              <a:spLocks noChangeArrowheads="1"/>
            </p:cNvSpPr>
            <p:nvPr/>
          </p:nvSpPr>
          <p:spPr bwMode="auto">
            <a:xfrm>
              <a:off x="8050221" y="1846032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34" name="Text Box 59"/>
            <p:cNvSpPr txBox="1">
              <a:spLocks noChangeArrowheads="1"/>
            </p:cNvSpPr>
            <p:nvPr/>
          </p:nvSpPr>
          <p:spPr bwMode="auto">
            <a:xfrm>
              <a:off x="7534817" y="245827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457130">
                <a:spcBef>
                  <a:spcPct val="0"/>
                </a:spcBef>
                <a:defRPr/>
              </a:pPr>
              <a:r>
                <a:rPr lang="en-US" sz="1600" b="1" kern="0" dirty="0" smtClean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 kern="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435" name="Straight Connector 434"/>
            <p:cNvCxnSpPr>
              <a:stCxn id="431" idx="3"/>
              <a:endCxn id="425" idx="7"/>
            </p:cNvCxnSpPr>
            <p:nvPr/>
          </p:nvCxnSpPr>
          <p:spPr bwMode="auto">
            <a:xfrm flipH="1">
              <a:off x="7975814" y="2260482"/>
              <a:ext cx="553610" cy="65090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6" name="Text Box 4"/>
            <p:cNvSpPr txBox="1">
              <a:spLocks noChangeArrowheads="1"/>
            </p:cNvSpPr>
            <p:nvPr/>
          </p:nvSpPr>
          <p:spPr bwMode="auto">
            <a:xfrm>
              <a:off x="7576923" y="1277948"/>
              <a:ext cx="842915" cy="52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99" tIns="45650" rIns="91299" bIns="4565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smtClean="0">
                  <a:solidFill>
                    <a:srgbClr val="FF0000"/>
                  </a:solidFill>
                  <a:latin typeface="Times" charset="0"/>
                </a:rPr>
                <a:t>B, C</a:t>
              </a:r>
              <a:endParaRPr lang="en-US" kern="0" dirty="0">
                <a:solidFill>
                  <a:srgbClr val="FF0000"/>
                </a:solidFill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7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8" name="Rectangle 31"/>
          <p:cNvSpPr>
            <a:spLocks/>
          </p:cNvSpPr>
          <p:nvPr/>
        </p:nvSpPr>
        <p:spPr bwMode="auto">
          <a:xfrm>
            <a:off x="175373" y="109924"/>
            <a:ext cx="5531159" cy="4643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2" bIns="0"/>
          <a:lstStyle/>
          <a:p>
            <a:pPr marL="40166" defTabSz="457130"/>
            <a:r>
              <a:rPr lang="en-US" sz="2800" dirty="0" smtClean="0">
                <a:solidFill>
                  <a:srgbClr val="FFFF00"/>
                </a:solidFill>
                <a:latin typeface="Arial"/>
                <a:ea typeface="ＭＳ Ｐゴシック" charset="0"/>
                <a:cs typeface="Calibri"/>
                <a:sym typeface="Arial Bold" charset="0"/>
              </a:rPr>
              <a:t>Masked sparse matrix-matrix multiplication (</a:t>
            </a:r>
            <a:r>
              <a:rPr lang="en-US" sz="2800" dirty="0" err="1" smtClean="0">
                <a:solidFill>
                  <a:srgbClr val="FFFF00"/>
                </a:solidFill>
                <a:latin typeface="Arial"/>
                <a:ea typeface="ＭＳ Ｐゴシック" charset="0"/>
                <a:cs typeface="Calibri"/>
                <a:sym typeface="Arial Bold" charset="0"/>
              </a:rPr>
              <a:t>SpGEMM</a:t>
            </a:r>
            <a:r>
              <a:rPr lang="en-US" sz="2800" dirty="0" smtClean="0">
                <a:solidFill>
                  <a:srgbClr val="FFFF00"/>
                </a:solidFill>
                <a:latin typeface="Arial"/>
                <a:ea typeface="ＭＳ Ｐゴシック" charset="0"/>
                <a:cs typeface="Calibri"/>
                <a:sym typeface="Arial Bold" charset="0"/>
              </a:rPr>
              <a:t>)</a:t>
            </a:r>
            <a:endParaRPr lang="en-US" sz="2800" dirty="0">
              <a:solidFill>
                <a:srgbClr val="FFFF00"/>
              </a:solidFill>
              <a:latin typeface="Arial"/>
              <a:ea typeface="ＭＳ Ｐゴシック" charset="0"/>
              <a:cs typeface="Calibri"/>
              <a:sym typeface="Arial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890" y="5042429"/>
            <a:ext cx="8365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Arial"/>
                <a:ea typeface="ＭＳ Ｐゴシック"/>
              </a:rPr>
              <a:t>Avoid </a:t>
            </a:r>
            <a:r>
              <a:rPr lang="en-US" sz="2000" b="1" dirty="0">
                <a:solidFill>
                  <a:prstClr val="black"/>
                </a:solidFill>
                <a:latin typeface="Arial"/>
                <a:ea typeface="ＭＳ Ｐゴシック"/>
              </a:rPr>
              <a:t>communicating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  <a:ea typeface="ＭＳ Ｐゴシック"/>
              </a:rPr>
              <a:t>nonzeros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 that fall outside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</a:rPr>
              <a:t>this 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structure via C = </a:t>
            </a:r>
            <a:r>
              <a:rPr lang="en-US" sz="2000" dirty="0" err="1" smtClean="0">
                <a:solidFill>
                  <a:prstClr val="black"/>
                </a:solidFill>
                <a:latin typeface="Arial"/>
                <a:ea typeface="ＭＳ Ｐゴシック"/>
              </a:rPr>
              <a:t>MaskedSpGEMM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</a:rPr>
              <a:t>(L, U, A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), which is mathematically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</a:rPr>
              <a:t>equivalent to 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performing B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</a:rPr>
              <a:t>= L U followed by C = A </a:t>
            </a:r>
            <a:r>
              <a:rPr lang="en-US" sz="2000" baseline="30000" dirty="0" smtClean="0">
                <a:solidFill>
                  <a:prstClr val="black"/>
                </a:solidFill>
                <a:latin typeface="Arial"/>
                <a:ea typeface="ＭＳ Ｐゴシック"/>
              </a:rPr>
              <a:t>∧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</a:rPr>
              <a:t>B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ＭＳ Ｐゴシック"/>
              </a:rPr>
              <a:t>. </a:t>
            </a:r>
            <a:endParaRPr lang="en-US" sz="2000" dirty="0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604" y="1287975"/>
            <a:ext cx="75220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Arial"/>
                <a:ea typeface="ＭＳ Ｐゴシック"/>
              </a:rPr>
              <a:t>Special </a:t>
            </a:r>
            <a:r>
              <a:rPr lang="en-US" sz="2200" b="1" dirty="0" err="1">
                <a:solidFill>
                  <a:prstClr val="black"/>
                </a:solidFill>
                <a:latin typeface="Arial"/>
                <a:ea typeface="ＭＳ Ｐゴシック"/>
              </a:rPr>
              <a:t>SpGEMM</a:t>
            </a:r>
            <a:r>
              <a:rPr lang="en-US" sz="2200" b="1" dirty="0">
                <a:solidFill>
                  <a:prstClr val="black"/>
                </a:solidFill>
                <a:latin typeface="Arial"/>
                <a:ea typeface="ＭＳ Ｐゴシック"/>
              </a:rPr>
              <a:t>:  </a:t>
            </a:r>
            <a:r>
              <a:rPr lang="en-US" sz="2200" dirty="0">
                <a:solidFill>
                  <a:prstClr val="black"/>
                </a:solidFill>
                <a:latin typeface="Arial"/>
                <a:ea typeface="ＭＳ Ｐゴシック"/>
              </a:rPr>
              <a:t>The nonzero structure of the product is contained in the original adjacency matrix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0268" y="2123759"/>
            <a:ext cx="631063" cy="22472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5843" y="3416554"/>
            <a:ext cx="2222141" cy="26579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526" y="2115406"/>
            <a:ext cx="631063" cy="22472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647614" y="284029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7" name="Rectangle 16"/>
          <p:cNvSpPr>
            <a:spLocks noChangeAspect="1" noChangeArrowheads="1"/>
          </p:cNvSpPr>
          <p:nvPr/>
        </p:nvSpPr>
        <p:spPr bwMode="auto">
          <a:xfrm>
            <a:off x="582526" y="2121154"/>
            <a:ext cx="2230438" cy="2233613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647614" y="382295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974639" y="3822954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1301664" y="382295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1" name="Oval 20"/>
          <p:cNvSpPr>
            <a:spLocks noChangeAspect="1" noChangeArrowheads="1"/>
          </p:cNvSpPr>
          <p:nvPr/>
        </p:nvSpPr>
        <p:spPr bwMode="auto">
          <a:xfrm>
            <a:off x="1630276" y="3822954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2" name="Oval 21"/>
          <p:cNvSpPr>
            <a:spLocks noChangeAspect="1" noChangeArrowheads="1"/>
          </p:cNvSpPr>
          <p:nvPr/>
        </p:nvSpPr>
        <p:spPr bwMode="auto">
          <a:xfrm>
            <a:off x="1957301" y="382295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3" name="Oval 22"/>
          <p:cNvSpPr>
            <a:spLocks noChangeAspect="1" noChangeArrowheads="1"/>
          </p:cNvSpPr>
          <p:nvPr/>
        </p:nvSpPr>
        <p:spPr bwMode="auto">
          <a:xfrm>
            <a:off x="2284326" y="3822954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2612939" y="382295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974639" y="218624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6" name="Oval 25"/>
          <p:cNvSpPr>
            <a:spLocks noChangeAspect="1" noChangeArrowheads="1"/>
          </p:cNvSpPr>
          <p:nvPr/>
        </p:nvSpPr>
        <p:spPr bwMode="auto">
          <a:xfrm>
            <a:off x="1301664" y="218624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7" name="Oval 26"/>
          <p:cNvSpPr>
            <a:spLocks noChangeAspect="1" noChangeArrowheads="1"/>
          </p:cNvSpPr>
          <p:nvPr/>
        </p:nvSpPr>
        <p:spPr bwMode="auto">
          <a:xfrm>
            <a:off x="1630276" y="218624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8" name="Oval 27"/>
          <p:cNvSpPr>
            <a:spLocks noChangeAspect="1" noChangeArrowheads="1"/>
          </p:cNvSpPr>
          <p:nvPr/>
        </p:nvSpPr>
        <p:spPr bwMode="auto">
          <a:xfrm>
            <a:off x="1957301" y="2186242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2284326" y="218624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0" name="Oval 29"/>
          <p:cNvSpPr>
            <a:spLocks noChangeAspect="1" noChangeArrowheads="1"/>
          </p:cNvSpPr>
          <p:nvPr/>
        </p:nvSpPr>
        <p:spPr bwMode="auto">
          <a:xfrm>
            <a:off x="2612939" y="218624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1" name="Oval 30"/>
          <p:cNvSpPr>
            <a:spLocks noChangeAspect="1" noChangeArrowheads="1"/>
          </p:cNvSpPr>
          <p:nvPr/>
        </p:nvSpPr>
        <p:spPr bwMode="auto">
          <a:xfrm>
            <a:off x="647614" y="2513267"/>
            <a:ext cx="136525" cy="13652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2" name="Oval 31"/>
          <p:cNvSpPr>
            <a:spLocks noChangeAspect="1" noChangeArrowheads="1"/>
          </p:cNvSpPr>
          <p:nvPr/>
        </p:nvSpPr>
        <p:spPr bwMode="auto">
          <a:xfrm>
            <a:off x="974639" y="251326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3" name="Oval 32"/>
          <p:cNvSpPr>
            <a:spLocks noChangeAspect="1" noChangeArrowheads="1"/>
          </p:cNvSpPr>
          <p:nvPr/>
        </p:nvSpPr>
        <p:spPr bwMode="auto">
          <a:xfrm>
            <a:off x="1301664" y="251326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4" name="Oval 33"/>
          <p:cNvSpPr>
            <a:spLocks noChangeAspect="1" noChangeArrowheads="1"/>
          </p:cNvSpPr>
          <p:nvPr/>
        </p:nvSpPr>
        <p:spPr bwMode="auto">
          <a:xfrm>
            <a:off x="1630276" y="251326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5" name="Oval 34"/>
          <p:cNvSpPr>
            <a:spLocks noChangeAspect="1" noChangeArrowheads="1"/>
          </p:cNvSpPr>
          <p:nvPr/>
        </p:nvSpPr>
        <p:spPr bwMode="auto">
          <a:xfrm>
            <a:off x="1957301" y="2513267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6" name="Oval 35"/>
          <p:cNvSpPr>
            <a:spLocks noChangeAspect="1" noChangeArrowheads="1"/>
          </p:cNvSpPr>
          <p:nvPr/>
        </p:nvSpPr>
        <p:spPr bwMode="auto">
          <a:xfrm>
            <a:off x="2284326" y="2513267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7" name="Oval 36"/>
          <p:cNvSpPr>
            <a:spLocks noChangeAspect="1" noChangeArrowheads="1"/>
          </p:cNvSpPr>
          <p:nvPr/>
        </p:nvSpPr>
        <p:spPr bwMode="auto">
          <a:xfrm>
            <a:off x="2612939" y="2513267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8" name="Oval 37"/>
          <p:cNvSpPr>
            <a:spLocks noChangeAspect="1" noChangeArrowheads="1"/>
          </p:cNvSpPr>
          <p:nvPr/>
        </p:nvSpPr>
        <p:spPr bwMode="auto">
          <a:xfrm>
            <a:off x="974639" y="284029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39" name="Oval 38"/>
          <p:cNvSpPr>
            <a:spLocks noChangeAspect="1" noChangeArrowheads="1"/>
          </p:cNvSpPr>
          <p:nvPr/>
        </p:nvSpPr>
        <p:spPr bwMode="auto">
          <a:xfrm>
            <a:off x="1630276" y="284029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0" name="Oval 39"/>
          <p:cNvSpPr>
            <a:spLocks noChangeAspect="1" noChangeArrowheads="1"/>
          </p:cNvSpPr>
          <p:nvPr/>
        </p:nvSpPr>
        <p:spPr bwMode="auto">
          <a:xfrm>
            <a:off x="1957301" y="284029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1" name="Oval 40"/>
          <p:cNvSpPr>
            <a:spLocks noChangeAspect="1" noChangeArrowheads="1"/>
          </p:cNvSpPr>
          <p:nvPr/>
        </p:nvSpPr>
        <p:spPr bwMode="auto">
          <a:xfrm>
            <a:off x="2284326" y="284029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2" name="Oval 41"/>
          <p:cNvSpPr>
            <a:spLocks noChangeAspect="1" noChangeArrowheads="1"/>
          </p:cNvSpPr>
          <p:nvPr/>
        </p:nvSpPr>
        <p:spPr bwMode="auto">
          <a:xfrm>
            <a:off x="2612939" y="284029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3" name="Oval 42"/>
          <p:cNvSpPr>
            <a:spLocks noChangeAspect="1" noChangeArrowheads="1"/>
          </p:cNvSpPr>
          <p:nvPr/>
        </p:nvSpPr>
        <p:spPr bwMode="auto">
          <a:xfrm>
            <a:off x="647614" y="316890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4" name="Oval 43"/>
          <p:cNvSpPr>
            <a:spLocks noChangeAspect="1" noChangeArrowheads="1"/>
          </p:cNvSpPr>
          <p:nvPr/>
        </p:nvSpPr>
        <p:spPr bwMode="auto">
          <a:xfrm>
            <a:off x="974639" y="316890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5" name="Oval 44"/>
          <p:cNvSpPr>
            <a:spLocks noChangeAspect="1" noChangeArrowheads="1"/>
          </p:cNvSpPr>
          <p:nvPr/>
        </p:nvSpPr>
        <p:spPr bwMode="auto">
          <a:xfrm>
            <a:off x="1301664" y="316890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6" name="Oval 45"/>
          <p:cNvSpPr>
            <a:spLocks noChangeAspect="1" noChangeArrowheads="1"/>
          </p:cNvSpPr>
          <p:nvPr/>
        </p:nvSpPr>
        <p:spPr bwMode="auto">
          <a:xfrm>
            <a:off x="1630276" y="3168904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7" name="Oval 46"/>
          <p:cNvSpPr>
            <a:spLocks noChangeAspect="1" noChangeArrowheads="1"/>
          </p:cNvSpPr>
          <p:nvPr/>
        </p:nvSpPr>
        <p:spPr bwMode="auto">
          <a:xfrm>
            <a:off x="1957301" y="3168904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8" name="Oval 47"/>
          <p:cNvSpPr>
            <a:spLocks noChangeAspect="1" noChangeArrowheads="1"/>
          </p:cNvSpPr>
          <p:nvPr/>
        </p:nvSpPr>
        <p:spPr bwMode="auto">
          <a:xfrm>
            <a:off x="2284326" y="3168904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49" name="Oval 48"/>
          <p:cNvSpPr>
            <a:spLocks noChangeAspect="1" noChangeArrowheads="1"/>
          </p:cNvSpPr>
          <p:nvPr/>
        </p:nvSpPr>
        <p:spPr bwMode="auto">
          <a:xfrm>
            <a:off x="2612939" y="3168904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0" name="Oval 49"/>
          <p:cNvSpPr>
            <a:spLocks noChangeAspect="1" noChangeArrowheads="1"/>
          </p:cNvSpPr>
          <p:nvPr/>
        </p:nvSpPr>
        <p:spPr bwMode="auto">
          <a:xfrm>
            <a:off x="647614" y="3495929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1" name="Oval 50"/>
          <p:cNvSpPr>
            <a:spLocks noChangeAspect="1" noChangeArrowheads="1"/>
          </p:cNvSpPr>
          <p:nvPr/>
        </p:nvSpPr>
        <p:spPr bwMode="auto">
          <a:xfrm>
            <a:off x="974639" y="3495929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2" name="Oval 51"/>
          <p:cNvSpPr>
            <a:spLocks noChangeAspect="1" noChangeArrowheads="1"/>
          </p:cNvSpPr>
          <p:nvPr/>
        </p:nvSpPr>
        <p:spPr bwMode="auto">
          <a:xfrm>
            <a:off x="1301664" y="3495929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3" name="Oval 52"/>
          <p:cNvSpPr>
            <a:spLocks noChangeAspect="1" noChangeArrowheads="1"/>
          </p:cNvSpPr>
          <p:nvPr/>
        </p:nvSpPr>
        <p:spPr bwMode="auto">
          <a:xfrm>
            <a:off x="1630276" y="3495929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4" name="Oval 53"/>
          <p:cNvSpPr>
            <a:spLocks noChangeAspect="1" noChangeArrowheads="1"/>
          </p:cNvSpPr>
          <p:nvPr/>
        </p:nvSpPr>
        <p:spPr bwMode="auto">
          <a:xfrm>
            <a:off x="1957301" y="3495929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5" name="Oval 54"/>
          <p:cNvSpPr>
            <a:spLocks noChangeAspect="1" noChangeArrowheads="1"/>
          </p:cNvSpPr>
          <p:nvPr/>
        </p:nvSpPr>
        <p:spPr bwMode="auto">
          <a:xfrm>
            <a:off x="2284326" y="3495929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>
            <a:off x="2612939" y="3495929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647614" y="415156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974639" y="415156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1301664" y="415156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0" name="Oval 59"/>
          <p:cNvSpPr>
            <a:spLocks noChangeAspect="1" noChangeArrowheads="1"/>
          </p:cNvSpPr>
          <p:nvPr/>
        </p:nvSpPr>
        <p:spPr bwMode="auto">
          <a:xfrm>
            <a:off x="1630276" y="415156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1" name="Oval 60"/>
          <p:cNvSpPr>
            <a:spLocks noChangeAspect="1" noChangeArrowheads="1"/>
          </p:cNvSpPr>
          <p:nvPr/>
        </p:nvSpPr>
        <p:spPr bwMode="auto">
          <a:xfrm>
            <a:off x="1957301" y="415156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>
            <a:off x="2284326" y="415156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3" name="Oval 62"/>
          <p:cNvSpPr>
            <a:spLocks noChangeAspect="1" noChangeArrowheads="1"/>
          </p:cNvSpPr>
          <p:nvPr/>
        </p:nvSpPr>
        <p:spPr bwMode="auto">
          <a:xfrm>
            <a:off x="2612939" y="4151567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4" name="Text Box 110"/>
          <p:cNvSpPr txBox="1">
            <a:spLocks noChangeArrowheads="1"/>
          </p:cNvSpPr>
          <p:nvPr/>
        </p:nvSpPr>
        <p:spPr bwMode="auto">
          <a:xfrm>
            <a:off x="7396299" y="4477614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 smtClean="0">
                <a:solidFill>
                  <a:srgbClr val="021FAE"/>
                </a:solidFill>
                <a:latin typeface="Arial"/>
                <a:ea typeface="ＭＳ Ｐゴシック"/>
              </a:rPr>
              <a:t>U</a:t>
            </a:r>
            <a:endParaRPr lang="en-US" sz="3200" dirty="0">
              <a:solidFill>
                <a:srgbClr val="021FAE"/>
              </a:solidFill>
              <a:latin typeface="Arial"/>
              <a:ea typeface="ＭＳ Ｐゴシック"/>
            </a:endParaRPr>
          </a:p>
        </p:txBody>
      </p:sp>
      <p:sp>
        <p:nvSpPr>
          <p:cNvPr id="65" name="Oval 64"/>
          <p:cNvSpPr>
            <a:spLocks noChangeAspect="1" noChangeArrowheads="1"/>
          </p:cNvSpPr>
          <p:nvPr/>
        </p:nvSpPr>
        <p:spPr bwMode="auto">
          <a:xfrm>
            <a:off x="2891514" y="172904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66" name="Text Box 191"/>
          <p:cNvSpPr txBox="1">
            <a:spLocks noChangeArrowheads="1"/>
          </p:cNvSpPr>
          <p:nvPr/>
        </p:nvSpPr>
        <p:spPr bwMode="auto">
          <a:xfrm>
            <a:off x="6048469" y="288315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21FAE"/>
                </a:solidFill>
                <a:latin typeface="Arial"/>
                <a:ea typeface="ＭＳ Ｐゴシック"/>
              </a:rPr>
              <a:t>x</a:t>
            </a:r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>
            <a:off x="1393781" y="4483964"/>
            <a:ext cx="422111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 smtClean="0">
                <a:solidFill>
                  <a:srgbClr val="021FAE"/>
                </a:solidFill>
                <a:latin typeface="Arial"/>
                <a:ea typeface="ＭＳ Ｐゴシック"/>
              </a:rPr>
              <a:t>A</a:t>
            </a:r>
            <a:endParaRPr lang="en-US" sz="3200" dirty="0">
              <a:solidFill>
                <a:srgbClr val="021FAE"/>
              </a:solidFill>
              <a:latin typeface="Arial"/>
              <a:ea typeface="ＭＳ Ｐゴシック"/>
            </a:endParaRPr>
          </a:p>
        </p:txBody>
      </p: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4718339" y="4490314"/>
            <a:ext cx="35718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 smtClean="0">
                <a:solidFill>
                  <a:srgbClr val="021FAE"/>
                </a:solidFill>
                <a:latin typeface="Arial"/>
                <a:ea typeface="ＭＳ Ｐゴシック"/>
              </a:rPr>
              <a:t>L</a:t>
            </a:r>
            <a:endParaRPr lang="en-US" sz="3200" dirty="0">
              <a:solidFill>
                <a:srgbClr val="021FAE"/>
              </a:solidFill>
              <a:latin typeface="Arial"/>
              <a:ea typeface="ＭＳ Ｐゴシック"/>
            </a:endParaRPr>
          </a:p>
        </p:txBody>
      </p:sp>
      <p:sp>
        <p:nvSpPr>
          <p:cNvPr id="69" name="Oval 68"/>
          <p:cNvSpPr>
            <a:spLocks noChangeAspect="1" noChangeArrowheads="1"/>
          </p:cNvSpPr>
          <p:nvPr/>
        </p:nvSpPr>
        <p:spPr bwMode="auto">
          <a:xfrm>
            <a:off x="3862634" y="284921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0" name="Rectangle 69"/>
          <p:cNvSpPr>
            <a:spLocks noChangeAspect="1" noChangeArrowheads="1"/>
          </p:cNvSpPr>
          <p:nvPr/>
        </p:nvSpPr>
        <p:spPr bwMode="auto">
          <a:xfrm>
            <a:off x="3797546" y="2130077"/>
            <a:ext cx="2230438" cy="2233613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1" name="Oval 70"/>
          <p:cNvSpPr>
            <a:spLocks noChangeAspect="1" noChangeArrowheads="1"/>
          </p:cNvSpPr>
          <p:nvPr/>
        </p:nvSpPr>
        <p:spPr bwMode="auto">
          <a:xfrm>
            <a:off x="3862634" y="383187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2" name="Oval 71"/>
          <p:cNvSpPr>
            <a:spLocks noChangeAspect="1" noChangeArrowheads="1"/>
          </p:cNvSpPr>
          <p:nvPr/>
        </p:nvSpPr>
        <p:spPr bwMode="auto">
          <a:xfrm>
            <a:off x="4189659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3" name="Oval 72"/>
          <p:cNvSpPr>
            <a:spLocks noChangeAspect="1" noChangeArrowheads="1"/>
          </p:cNvSpPr>
          <p:nvPr/>
        </p:nvSpPr>
        <p:spPr bwMode="auto">
          <a:xfrm>
            <a:off x="4516684" y="383187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4" name="Oval 73"/>
          <p:cNvSpPr>
            <a:spLocks noChangeAspect="1" noChangeArrowheads="1"/>
          </p:cNvSpPr>
          <p:nvPr/>
        </p:nvSpPr>
        <p:spPr bwMode="auto">
          <a:xfrm>
            <a:off x="4845296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5" name="Oval 74"/>
          <p:cNvSpPr>
            <a:spLocks noChangeAspect="1" noChangeArrowheads="1"/>
          </p:cNvSpPr>
          <p:nvPr/>
        </p:nvSpPr>
        <p:spPr bwMode="auto">
          <a:xfrm>
            <a:off x="5172321" y="383187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5827959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5499346" y="219516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5827959" y="219516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3862634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0" name="Oval 79"/>
          <p:cNvSpPr>
            <a:spLocks noChangeAspect="1" noChangeArrowheads="1"/>
          </p:cNvSpPr>
          <p:nvPr/>
        </p:nvSpPr>
        <p:spPr bwMode="auto">
          <a:xfrm>
            <a:off x="4189659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1" name="Oval 80"/>
          <p:cNvSpPr>
            <a:spLocks noChangeAspect="1" noChangeArrowheads="1"/>
          </p:cNvSpPr>
          <p:nvPr/>
        </p:nvSpPr>
        <p:spPr bwMode="auto">
          <a:xfrm>
            <a:off x="4516684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2" name="Oval 81"/>
          <p:cNvSpPr>
            <a:spLocks noChangeAspect="1" noChangeArrowheads="1"/>
          </p:cNvSpPr>
          <p:nvPr/>
        </p:nvSpPr>
        <p:spPr bwMode="auto">
          <a:xfrm>
            <a:off x="4845296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3" name="Oval 82"/>
          <p:cNvSpPr>
            <a:spLocks noChangeAspect="1" noChangeArrowheads="1"/>
          </p:cNvSpPr>
          <p:nvPr/>
        </p:nvSpPr>
        <p:spPr bwMode="auto">
          <a:xfrm>
            <a:off x="4189659" y="284921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4" name="Oval 83"/>
          <p:cNvSpPr>
            <a:spLocks noChangeAspect="1" noChangeArrowheads="1"/>
          </p:cNvSpPr>
          <p:nvPr/>
        </p:nvSpPr>
        <p:spPr bwMode="auto">
          <a:xfrm>
            <a:off x="4845296" y="284921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5" name="Oval 84"/>
          <p:cNvSpPr>
            <a:spLocks noChangeAspect="1" noChangeArrowheads="1"/>
          </p:cNvSpPr>
          <p:nvPr/>
        </p:nvSpPr>
        <p:spPr bwMode="auto">
          <a:xfrm>
            <a:off x="5172321" y="284921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6" name="Oval 85"/>
          <p:cNvSpPr>
            <a:spLocks noChangeAspect="1" noChangeArrowheads="1"/>
          </p:cNvSpPr>
          <p:nvPr/>
        </p:nvSpPr>
        <p:spPr bwMode="auto">
          <a:xfrm>
            <a:off x="3862634" y="317782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7" name="Oval 86"/>
          <p:cNvSpPr>
            <a:spLocks noChangeAspect="1" noChangeArrowheads="1"/>
          </p:cNvSpPr>
          <p:nvPr/>
        </p:nvSpPr>
        <p:spPr bwMode="auto">
          <a:xfrm>
            <a:off x="4189659" y="317782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8" name="Oval 87"/>
          <p:cNvSpPr>
            <a:spLocks noChangeAspect="1" noChangeArrowheads="1"/>
          </p:cNvSpPr>
          <p:nvPr/>
        </p:nvSpPr>
        <p:spPr bwMode="auto">
          <a:xfrm>
            <a:off x="4516684" y="317782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89" name="Oval 88"/>
          <p:cNvSpPr>
            <a:spLocks noChangeAspect="1" noChangeArrowheads="1"/>
          </p:cNvSpPr>
          <p:nvPr/>
        </p:nvSpPr>
        <p:spPr bwMode="auto">
          <a:xfrm>
            <a:off x="4845296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0" name="Oval 89"/>
          <p:cNvSpPr>
            <a:spLocks noChangeAspect="1" noChangeArrowheads="1"/>
          </p:cNvSpPr>
          <p:nvPr/>
        </p:nvSpPr>
        <p:spPr bwMode="auto">
          <a:xfrm>
            <a:off x="5172321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1" name="Oval 90"/>
          <p:cNvSpPr>
            <a:spLocks noChangeAspect="1" noChangeArrowheads="1"/>
          </p:cNvSpPr>
          <p:nvPr/>
        </p:nvSpPr>
        <p:spPr bwMode="auto">
          <a:xfrm>
            <a:off x="5827959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2" name="Oval 91"/>
          <p:cNvSpPr>
            <a:spLocks noChangeAspect="1" noChangeArrowheads="1"/>
          </p:cNvSpPr>
          <p:nvPr/>
        </p:nvSpPr>
        <p:spPr bwMode="auto">
          <a:xfrm>
            <a:off x="3862634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3" name="Oval 92"/>
          <p:cNvSpPr>
            <a:spLocks noChangeAspect="1" noChangeArrowheads="1"/>
          </p:cNvSpPr>
          <p:nvPr/>
        </p:nvSpPr>
        <p:spPr bwMode="auto">
          <a:xfrm>
            <a:off x="4189659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4" name="Oval 93"/>
          <p:cNvSpPr>
            <a:spLocks noChangeAspect="1" noChangeArrowheads="1"/>
          </p:cNvSpPr>
          <p:nvPr/>
        </p:nvSpPr>
        <p:spPr bwMode="auto">
          <a:xfrm>
            <a:off x="4516684" y="3504852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5" name="Oval 94"/>
          <p:cNvSpPr>
            <a:spLocks noChangeAspect="1" noChangeArrowheads="1"/>
          </p:cNvSpPr>
          <p:nvPr/>
        </p:nvSpPr>
        <p:spPr bwMode="auto">
          <a:xfrm>
            <a:off x="4845296" y="3504852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6" name="Oval 95"/>
          <p:cNvSpPr>
            <a:spLocks noChangeAspect="1" noChangeArrowheads="1"/>
          </p:cNvSpPr>
          <p:nvPr/>
        </p:nvSpPr>
        <p:spPr bwMode="auto">
          <a:xfrm>
            <a:off x="3862634" y="4160490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7" name="Oval 96"/>
          <p:cNvSpPr>
            <a:spLocks noChangeAspect="1" noChangeArrowheads="1"/>
          </p:cNvSpPr>
          <p:nvPr/>
        </p:nvSpPr>
        <p:spPr bwMode="auto">
          <a:xfrm>
            <a:off x="4189659" y="41604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8" name="Oval 97"/>
          <p:cNvSpPr>
            <a:spLocks noChangeAspect="1" noChangeArrowheads="1"/>
          </p:cNvSpPr>
          <p:nvPr/>
        </p:nvSpPr>
        <p:spPr bwMode="auto">
          <a:xfrm>
            <a:off x="4516684" y="4160490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99" name="Oval 98"/>
          <p:cNvSpPr>
            <a:spLocks noChangeAspect="1" noChangeArrowheads="1"/>
          </p:cNvSpPr>
          <p:nvPr/>
        </p:nvSpPr>
        <p:spPr bwMode="auto">
          <a:xfrm>
            <a:off x="4845296" y="41604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0" name="Oval 99"/>
          <p:cNvSpPr>
            <a:spLocks noChangeAspect="1" noChangeArrowheads="1"/>
          </p:cNvSpPr>
          <p:nvPr/>
        </p:nvSpPr>
        <p:spPr bwMode="auto">
          <a:xfrm>
            <a:off x="5172321" y="4160490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1" name="Oval 100"/>
          <p:cNvSpPr>
            <a:spLocks noChangeAspect="1" noChangeArrowheads="1"/>
          </p:cNvSpPr>
          <p:nvPr/>
        </p:nvSpPr>
        <p:spPr bwMode="auto">
          <a:xfrm>
            <a:off x="5499346" y="4160490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2" name="Rectangle 101"/>
          <p:cNvSpPr>
            <a:spLocks noChangeAspect="1" noChangeArrowheads="1"/>
          </p:cNvSpPr>
          <p:nvPr/>
        </p:nvSpPr>
        <p:spPr bwMode="auto">
          <a:xfrm>
            <a:off x="6480268" y="2130077"/>
            <a:ext cx="2230438" cy="2233613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3" name="Oval 102"/>
          <p:cNvSpPr>
            <a:spLocks noChangeAspect="1" noChangeArrowheads="1"/>
          </p:cNvSpPr>
          <p:nvPr/>
        </p:nvSpPr>
        <p:spPr bwMode="auto">
          <a:xfrm>
            <a:off x="6872381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4" name="Oval 103"/>
          <p:cNvSpPr>
            <a:spLocks noChangeAspect="1" noChangeArrowheads="1"/>
          </p:cNvSpPr>
          <p:nvPr/>
        </p:nvSpPr>
        <p:spPr bwMode="auto">
          <a:xfrm>
            <a:off x="7528018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5" name="Oval 104"/>
          <p:cNvSpPr>
            <a:spLocks noChangeAspect="1" noChangeArrowheads="1"/>
          </p:cNvSpPr>
          <p:nvPr/>
        </p:nvSpPr>
        <p:spPr bwMode="auto">
          <a:xfrm>
            <a:off x="7855043" y="383187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6" name="Oval 105"/>
          <p:cNvSpPr>
            <a:spLocks noChangeAspect="1" noChangeArrowheads="1"/>
          </p:cNvSpPr>
          <p:nvPr/>
        </p:nvSpPr>
        <p:spPr bwMode="auto">
          <a:xfrm>
            <a:off x="8510681" y="383187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7" name="Oval 106"/>
          <p:cNvSpPr>
            <a:spLocks noChangeAspect="1" noChangeArrowheads="1"/>
          </p:cNvSpPr>
          <p:nvPr/>
        </p:nvSpPr>
        <p:spPr bwMode="auto">
          <a:xfrm>
            <a:off x="6872381" y="219516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8" name="Oval 107"/>
          <p:cNvSpPr>
            <a:spLocks noChangeAspect="1" noChangeArrowheads="1"/>
          </p:cNvSpPr>
          <p:nvPr/>
        </p:nvSpPr>
        <p:spPr bwMode="auto">
          <a:xfrm>
            <a:off x="7199406" y="219516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09" name="Oval 108"/>
          <p:cNvSpPr>
            <a:spLocks noChangeAspect="1" noChangeArrowheads="1"/>
          </p:cNvSpPr>
          <p:nvPr/>
        </p:nvSpPr>
        <p:spPr bwMode="auto">
          <a:xfrm>
            <a:off x="7528018" y="219516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0" name="Oval 109"/>
          <p:cNvSpPr>
            <a:spLocks noChangeAspect="1" noChangeArrowheads="1"/>
          </p:cNvSpPr>
          <p:nvPr/>
        </p:nvSpPr>
        <p:spPr bwMode="auto">
          <a:xfrm>
            <a:off x="7855043" y="2195165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1" name="Oval 110"/>
          <p:cNvSpPr>
            <a:spLocks noChangeAspect="1" noChangeArrowheads="1"/>
          </p:cNvSpPr>
          <p:nvPr/>
        </p:nvSpPr>
        <p:spPr bwMode="auto">
          <a:xfrm>
            <a:off x="8182068" y="219516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2" name="Oval 111"/>
          <p:cNvSpPr>
            <a:spLocks noChangeAspect="1" noChangeArrowheads="1"/>
          </p:cNvSpPr>
          <p:nvPr/>
        </p:nvSpPr>
        <p:spPr bwMode="auto">
          <a:xfrm>
            <a:off x="8510681" y="219516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3" name="Oval 112"/>
          <p:cNvSpPr>
            <a:spLocks noChangeAspect="1" noChangeArrowheads="1"/>
          </p:cNvSpPr>
          <p:nvPr/>
        </p:nvSpPr>
        <p:spPr bwMode="auto">
          <a:xfrm>
            <a:off x="6545356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4" name="Oval 113"/>
          <p:cNvSpPr>
            <a:spLocks noChangeAspect="1" noChangeArrowheads="1"/>
          </p:cNvSpPr>
          <p:nvPr/>
        </p:nvSpPr>
        <p:spPr bwMode="auto">
          <a:xfrm>
            <a:off x="6872381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5" name="Oval 114"/>
          <p:cNvSpPr>
            <a:spLocks noChangeAspect="1" noChangeArrowheads="1"/>
          </p:cNvSpPr>
          <p:nvPr/>
        </p:nvSpPr>
        <p:spPr bwMode="auto">
          <a:xfrm>
            <a:off x="7199406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6" name="Oval 115"/>
          <p:cNvSpPr>
            <a:spLocks noChangeAspect="1" noChangeArrowheads="1"/>
          </p:cNvSpPr>
          <p:nvPr/>
        </p:nvSpPr>
        <p:spPr bwMode="auto">
          <a:xfrm>
            <a:off x="7528018" y="2522190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7" name="Oval 116"/>
          <p:cNvSpPr>
            <a:spLocks noChangeAspect="1" noChangeArrowheads="1"/>
          </p:cNvSpPr>
          <p:nvPr/>
        </p:nvSpPr>
        <p:spPr bwMode="auto">
          <a:xfrm>
            <a:off x="7855043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8" name="Oval 117"/>
          <p:cNvSpPr>
            <a:spLocks noChangeAspect="1" noChangeArrowheads="1"/>
          </p:cNvSpPr>
          <p:nvPr/>
        </p:nvSpPr>
        <p:spPr bwMode="auto">
          <a:xfrm>
            <a:off x="8182068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19" name="Oval 118"/>
          <p:cNvSpPr>
            <a:spLocks noChangeAspect="1" noChangeArrowheads="1"/>
          </p:cNvSpPr>
          <p:nvPr/>
        </p:nvSpPr>
        <p:spPr bwMode="auto">
          <a:xfrm>
            <a:off x="8510681" y="2522190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6872381" y="284921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1" name="Oval 120"/>
          <p:cNvSpPr>
            <a:spLocks noChangeAspect="1" noChangeArrowheads="1"/>
          </p:cNvSpPr>
          <p:nvPr/>
        </p:nvSpPr>
        <p:spPr bwMode="auto">
          <a:xfrm>
            <a:off x="7528018" y="284921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2" name="Oval 121"/>
          <p:cNvSpPr>
            <a:spLocks noChangeAspect="1" noChangeArrowheads="1"/>
          </p:cNvSpPr>
          <p:nvPr/>
        </p:nvSpPr>
        <p:spPr bwMode="auto">
          <a:xfrm>
            <a:off x="7855043" y="284921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3" name="Oval 122"/>
          <p:cNvSpPr>
            <a:spLocks noChangeAspect="1" noChangeArrowheads="1"/>
          </p:cNvSpPr>
          <p:nvPr/>
        </p:nvSpPr>
        <p:spPr bwMode="auto">
          <a:xfrm>
            <a:off x="8182068" y="284921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4" name="Oval 123"/>
          <p:cNvSpPr>
            <a:spLocks noChangeAspect="1" noChangeArrowheads="1"/>
          </p:cNvSpPr>
          <p:nvPr/>
        </p:nvSpPr>
        <p:spPr bwMode="auto">
          <a:xfrm>
            <a:off x="8510681" y="2849215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5" name="Oval 124"/>
          <p:cNvSpPr>
            <a:spLocks noChangeAspect="1" noChangeArrowheads="1"/>
          </p:cNvSpPr>
          <p:nvPr/>
        </p:nvSpPr>
        <p:spPr bwMode="auto">
          <a:xfrm>
            <a:off x="7528018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6" name="Oval 125"/>
          <p:cNvSpPr>
            <a:spLocks noChangeAspect="1" noChangeArrowheads="1"/>
          </p:cNvSpPr>
          <p:nvPr/>
        </p:nvSpPr>
        <p:spPr bwMode="auto">
          <a:xfrm>
            <a:off x="7855043" y="3177827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7" name="Oval 126"/>
          <p:cNvSpPr>
            <a:spLocks noChangeAspect="1" noChangeArrowheads="1"/>
          </p:cNvSpPr>
          <p:nvPr/>
        </p:nvSpPr>
        <p:spPr bwMode="auto">
          <a:xfrm>
            <a:off x="8182068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8" name="Oval 127"/>
          <p:cNvSpPr>
            <a:spLocks noChangeAspect="1" noChangeArrowheads="1"/>
          </p:cNvSpPr>
          <p:nvPr/>
        </p:nvSpPr>
        <p:spPr bwMode="auto">
          <a:xfrm>
            <a:off x="8510681" y="3177827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29" name="Oval 128"/>
          <p:cNvSpPr>
            <a:spLocks noChangeAspect="1" noChangeArrowheads="1"/>
          </p:cNvSpPr>
          <p:nvPr/>
        </p:nvSpPr>
        <p:spPr bwMode="auto">
          <a:xfrm>
            <a:off x="6545356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0" name="Oval 129"/>
          <p:cNvSpPr>
            <a:spLocks noChangeAspect="1" noChangeArrowheads="1"/>
          </p:cNvSpPr>
          <p:nvPr/>
        </p:nvSpPr>
        <p:spPr bwMode="auto">
          <a:xfrm>
            <a:off x="6872381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1" name="Oval 130"/>
          <p:cNvSpPr>
            <a:spLocks noChangeAspect="1" noChangeArrowheads="1"/>
          </p:cNvSpPr>
          <p:nvPr/>
        </p:nvSpPr>
        <p:spPr bwMode="auto">
          <a:xfrm>
            <a:off x="7199406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2" name="Oval 131"/>
          <p:cNvSpPr>
            <a:spLocks noChangeAspect="1" noChangeArrowheads="1"/>
          </p:cNvSpPr>
          <p:nvPr/>
        </p:nvSpPr>
        <p:spPr bwMode="auto">
          <a:xfrm>
            <a:off x="7528018" y="3504852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3" name="Oval 132"/>
          <p:cNvSpPr>
            <a:spLocks noChangeAspect="1" noChangeArrowheads="1"/>
          </p:cNvSpPr>
          <p:nvPr/>
        </p:nvSpPr>
        <p:spPr bwMode="auto">
          <a:xfrm>
            <a:off x="8182068" y="350485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4" name="Oval 133"/>
          <p:cNvSpPr>
            <a:spLocks noChangeAspect="1" noChangeArrowheads="1"/>
          </p:cNvSpPr>
          <p:nvPr/>
        </p:nvSpPr>
        <p:spPr bwMode="auto">
          <a:xfrm>
            <a:off x="8510681" y="3504852"/>
            <a:ext cx="136525" cy="136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5" name="Oval 134"/>
          <p:cNvSpPr>
            <a:spLocks noChangeAspect="1" noChangeArrowheads="1"/>
          </p:cNvSpPr>
          <p:nvPr/>
        </p:nvSpPr>
        <p:spPr bwMode="auto">
          <a:xfrm>
            <a:off x="7528018" y="416049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/>
              <a:ea typeface="ＭＳ Ｐゴシック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2526" y="3421618"/>
            <a:ext cx="631063" cy="20607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ea typeface="ＭＳ Ｐゴシック"/>
            </a:endParaRPr>
          </a:p>
        </p:txBody>
      </p:sp>
      <p:sp>
        <p:nvSpPr>
          <p:cNvPr id="137" name="Text Box 176"/>
          <p:cNvSpPr txBox="1">
            <a:spLocks noChangeArrowheads="1"/>
          </p:cNvSpPr>
          <p:nvPr/>
        </p:nvSpPr>
        <p:spPr bwMode="auto">
          <a:xfrm>
            <a:off x="3451291" y="207899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1</a:t>
            </a:r>
          </a:p>
        </p:txBody>
      </p:sp>
      <p:sp>
        <p:nvSpPr>
          <p:cNvPr id="138" name="Text Box 177"/>
          <p:cNvSpPr txBox="1">
            <a:spLocks noChangeArrowheads="1"/>
          </p:cNvSpPr>
          <p:nvPr/>
        </p:nvSpPr>
        <p:spPr bwMode="auto">
          <a:xfrm>
            <a:off x="3451291" y="338709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5</a:t>
            </a:r>
          </a:p>
        </p:txBody>
      </p:sp>
      <p:sp>
        <p:nvSpPr>
          <p:cNvPr id="139" name="Text Box 178"/>
          <p:cNvSpPr txBox="1">
            <a:spLocks noChangeArrowheads="1"/>
          </p:cNvSpPr>
          <p:nvPr/>
        </p:nvSpPr>
        <p:spPr bwMode="auto">
          <a:xfrm>
            <a:off x="3451291" y="240601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2</a:t>
            </a:r>
          </a:p>
        </p:txBody>
      </p:sp>
      <p:sp>
        <p:nvSpPr>
          <p:cNvPr id="140" name="Text Box 179"/>
          <p:cNvSpPr txBox="1">
            <a:spLocks noChangeArrowheads="1"/>
          </p:cNvSpPr>
          <p:nvPr/>
        </p:nvSpPr>
        <p:spPr bwMode="auto">
          <a:xfrm>
            <a:off x="3451291" y="273304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3</a:t>
            </a:r>
          </a:p>
        </p:txBody>
      </p:sp>
      <p:sp>
        <p:nvSpPr>
          <p:cNvPr id="141" name="Text Box 180"/>
          <p:cNvSpPr txBox="1">
            <a:spLocks noChangeArrowheads="1"/>
          </p:cNvSpPr>
          <p:nvPr/>
        </p:nvSpPr>
        <p:spPr bwMode="auto">
          <a:xfrm>
            <a:off x="3451291" y="306006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4</a:t>
            </a:r>
          </a:p>
        </p:txBody>
      </p:sp>
      <p:sp>
        <p:nvSpPr>
          <p:cNvPr id="142" name="Text Box 181"/>
          <p:cNvSpPr txBox="1">
            <a:spLocks noChangeArrowheads="1"/>
          </p:cNvSpPr>
          <p:nvPr/>
        </p:nvSpPr>
        <p:spPr bwMode="auto">
          <a:xfrm>
            <a:off x="3451291" y="371411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6</a:t>
            </a:r>
          </a:p>
        </p:txBody>
      </p:sp>
      <p:sp>
        <p:nvSpPr>
          <p:cNvPr id="143" name="Text Box 182"/>
          <p:cNvSpPr txBox="1">
            <a:spLocks noChangeArrowheads="1"/>
          </p:cNvSpPr>
          <p:nvPr/>
        </p:nvSpPr>
        <p:spPr bwMode="auto">
          <a:xfrm>
            <a:off x="3451291" y="404114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7</a:t>
            </a:r>
          </a:p>
        </p:txBody>
      </p:sp>
      <p:sp>
        <p:nvSpPr>
          <p:cNvPr id="144" name="Text Box 176"/>
          <p:cNvSpPr txBox="1">
            <a:spLocks noChangeArrowheads="1"/>
          </p:cNvSpPr>
          <p:nvPr/>
        </p:nvSpPr>
        <p:spPr bwMode="auto">
          <a:xfrm>
            <a:off x="265178" y="206334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  <a:latin typeface="Arial" charset="0"/>
                <a:ea typeface="ＭＳ Ｐゴシック"/>
              </a:rPr>
              <a:t>1</a:t>
            </a:r>
          </a:p>
        </p:txBody>
      </p:sp>
      <p:sp>
        <p:nvSpPr>
          <p:cNvPr id="145" name="Text Box 177"/>
          <p:cNvSpPr txBox="1">
            <a:spLocks noChangeArrowheads="1"/>
          </p:cNvSpPr>
          <p:nvPr/>
        </p:nvSpPr>
        <p:spPr bwMode="auto">
          <a:xfrm>
            <a:off x="265178" y="337144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5</a:t>
            </a:r>
          </a:p>
        </p:txBody>
      </p:sp>
      <p:sp>
        <p:nvSpPr>
          <p:cNvPr id="146" name="Text Box 178"/>
          <p:cNvSpPr txBox="1">
            <a:spLocks noChangeArrowheads="1"/>
          </p:cNvSpPr>
          <p:nvPr/>
        </p:nvSpPr>
        <p:spPr bwMode="auto">
          <a:xfrm>
            <a:off x="265178" y="239036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2</a:t>
            </a:r>
          </a:p>
        </p:txBody>
      </p:sp>
      <p:sp>
        <p:nvSpPr>
          <p:cNvPr id="147" name="Text Box 179"/>
          <p:cNvSpPr txBox="1">
            <a:spLocks noChangeArrowheads="1"/>
          </p:cNvSpPr>
          <p:nvPr/>
        </p:nvSpPr>
        <p:spPr bwMode="auto">
          <a:xfrm>
            <a:off x="265178" y="271739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3</a:t>
            </a:r>
          </a:p>
        </p:txBody>
      </p:sp>
      <p:sp>
        <p:nvSpPr>
          <p:cNvPr id="148" name="Text Box 180"/>
          <p:cNvSpPr txBox="1">
            <a:spLocks noChangeArrowheads="1"/>
          </p:cNvSpPr>
          <p:nvPr/>
        </p:nvSpPr>
        <p:spPr bwMode="auto">
          <a:xfrm>
            <a:off x="265178" y="304441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4</a:t>
            </a:r>
          </a:p>
        </p:txBody>
      </p:sp>
      <p:sp>
        <p:nvSpPr>
          <p:cNvPr id="149" name="Text Box 181"/>
          <p:cNvSpPr txBox="1">
            <a:spLocks noChangeArrowheads="1"/>
          </p:cNvSpPr>
          <p:nvPr/>
        </p:nvSpPr>
        <p:spPr bwMode="auto">
          <a:xfrm>
            <a:off x="265178" y="369846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  <a:latin typeface="Arial" charset="0"/>
                <a:ea typeface="ＭＳ Ｐゴシック"/>
              </a:rPr>
              <a:t>6</a:t>
            </a:r>
          </a:p>
        </p:txBody>
      </p:sp>
      <p:sp>
        <p:nvSpPr>
          <p:cNvPr id="150" name="Text Box 182"/>
          <p:cNvSpPr txBox="1">
            <a:spLocks noChangeArrowheads="1"/>
          </p:cNvSpPr>
          <p:nvPr/>
        </p:nvSpPr>
        <p:spPr bwMode="auto">
          <a:xfrm>
            <a:off x="265178" y="402549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FF"/>
                </a:solidFill>
                <a:latin typeface="Arial" charset="0"/>
                <a:ea typeface="ＭＳ Ｐゴシック"/>
              </a:rPr>
              <a:t>7</a:t>
            </a:r>
          </a:p>
        </p:txBody>
      </p:sp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67707"/>
              </p:ext>
            </p:extLst>
          </p:nvPr>
        </p:nvGraphicFramePr>
        <p:xfrm>
          <a:off x="4470556" y="3486404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0556" y="3486404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43560"/>
              </p:ext>
            </p:extLst>
          </p:nvPr>
        </p:nvGraphicFramePr>
        <p:xfrm>
          <a:off x="3023365" y="3044415"/>
          <a:ext cx="337022" cy="39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152400" imgH="177800" progId="Equation.3">
                  <p:embed/>
                </p:oleObj>
              </mc:Choice>
              <mc:Fallback>
                <p:oleObj name="Equation" r:id="rId7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3365" y="3044415"/>
                        <a:ext cx="337022" cy="39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/>
          <p:cNvSpPr/>
          <p:nvPr/>
        </p:nvSpPr>
        <p:spPr>
          <a:xfrm>
            <a:off x="512327" y="6111973"/>
            <a:ext cx="827436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Ariful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 Azad,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  <a:cs typeface="Calibri"/>
              </a:rPr>
              <a:t>B.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,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and John R Gilbert.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“Parallel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triangle counting and enumeration using matrix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algebra”</a:t>
            </a:r>
            <a:r>
              <a:rPr lang="en-US" sz="16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t>. GABB’15, IPDPS Workshops, 2015</a:t>
            </a:r>
            <a:endParaRPr lang="en-US" sz="1600" i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42562" y="6111973"/>
            <a:ext cx="8274364" cy="615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5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1473</Words>
  <Application>Microsoft Macintosh PowerPoint</Application>
  <PresentationFormat>On-screen Show (4:3)</PresentationFormat>
  <Paragraphs>279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Aydin Buluc</dc:creator>
  <cp:lastModifiedBy>Aydin Buluc</cp:lastModifiedBy>
  <cp:revision>9</cp:revision>
  <dcterms:created xsi:type="dcterms:W3CDTF">2015-09-16T13:08:30Z</dcterms:created>
  <dcterms:modified xsi:type="dcterms:W3CDTF">2015-09-25T16:21:33Z</dcterms:modified>
</cp:coreProperties>
</file>