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318" r:id="rId5"/>
    <p:sldId id="346" r:id="rId6"/>
    <p:sldId id="347" r:id="rId7"/>
    <p:sldId id="323" r:id="rId8"/>
    <p:sldId id="322" r:id="rId9"/>
    <p:sldId id="325" r:id="rId10"/>
    <p:sldId id="329" r:id="rId11"/>
    <p:sldId id="330" r:id="rId12"/>
    <p:sldId id="331" r:id="rId13"/>
    <p:sldId id="332" r:id="rId14"/>
    <p:sldId id="333" r:id="rId15"/>
    <p:sldId id="334" r:id="rId16"/>
    <p:sldId id="344" r:id="rId17"/>
    <p:sldId id="338" r:id="rId18"/>
    <p:sldId id="339" r:id="rId19"/>
    <p:sldId id="340" r:id="rId20"/>
    <p:sldId id="342" r:id="rId21"/>
    <p:sldId id="341" r:id="rId22"/>
    <p:sldId id="343" r:id="rId23"/>
    <p:sldId id="345" r:id="rId24"/>
  </p:sldIdLst>
  <p:sldSz cx="12192000" cy="6858000"/>
  <p:notesSz cx="6877050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77"/>
    <a:srgbClr val="A3AEFF"/>
    <a:srgbClr val="001CEA"/>
    <a:srgbClr val="8997FF"/>
    <a:srgbClr val="D1D6FF"/>
    <a:srgbClr val="C9CFFF"/>
    <a:srgbClr val="2D46FF"/>
    <a:srgbClr val="253FFF"/>
    <a:srgbClr val="F3F4FF"/>
    <a:srgbClr val="E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ena\Documents\Universidad\TFG%20-%20ADE\Resultados%20prueb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s-ES" sz="2000" dirty="0" smtClean="0"/>
              <a:t>Velocidad de Ejecución</a:t>
            </a:r>
            <a:endParaRPr lang="es-ES" sz="2000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9237528121501907E-2"/>
          <c:y val="0.1259075167004384"/>
          <c:w val="0.85711880429303611"/>
          <c:h val="0.66573677150989385"/>
        </c:manualLayout>
      </c:layout>
      <c:areaChart>
        <c:grouping val="standard"/>
        <c:varyColors val="0"/>
        <c:ser>
          <c:idx val="0"/>
          <c:order val="0"/>
          <c:tx>
            <c:v>Z*/minuto</c:v>
          </c:tx>
          <c:spPr>
            <a:noFill/>
            <a:ln w="19050">
              <a:solidFill>
                <a:srgbClr val="1F497D"/>
              </a:solidFill>
            </a:ln>
          </c:spPr>
          <c:cat>
            <c:strRef>
              <c:f>'Grafo Books'!$B$2:$B$11</c:f>
              <c:strCache>
                <c:ptCount val="10"/>
                <c:pt idx="0">
                  <c:v>Greedy</c:v>
                </c:pt>
                <c:pt idx="1">
                  <c:v>Stepwise - Greedy</c:v>
                </c:pt>
                <c:pt idx="2">
                  <c:v>GSHeur1 - Greedy</c:v>
                </c:pt>
                <c:pt idx="3">
                  <c:v>GHeur1</c:v>
                </c:pt>
                <c:pt idx="4">
                  <c:v>Stepwise - GHeur1</c:v>
                </c:pt>
                <c:pt idx="5">
                  <c:v>GSHeur1 - GHeur1</c:v>
                </c:pt>
                <c:pt idx="6">
                  <c:v>GSHeur2 (4) - Greedy</c:v>
                </c:pt>
                <c:pt idx="7">
                  <c:v>GSHeur3 (50%) - Greedy</c:v>
                </c:pt>
                <c:pt idx="8">
                  <c:v>GHeur3 (50%)</c:v>
                </c:pt>
                <c:pt idx="9">
                  <c:v>GSHeur3 (50%) - GHeur3 (50%)</c:v>
                </c:pt>
              </c:strCache>
            </c:strRef>
          </c:cat>
          <c:val>
            <c:numRef>
              <c:f>'Grafo Books'!$J$2:$J$11</c:f>
              <c:numCache>
                <c:formatCode>General</c:formatCode>
                <c:ptCount val="10"/>
                <c:pt idx="0">
                  <c:v>1748.6914285714267</c:v>
                </c:pt>
                <c:pt idx="1">
                  <c:v>1032.932182347236</c:v>
                </c:pt>
                <c:pt idx="2">
                  <c:v>1214.3136602052452</c:v>
                </c:pt>
                <c:pt idx="3">
                  <c:v>2455.3623130841147</c:v>
                </c:pt>
                <c:pt idx="4">
                  <c:v>626.074708994709</c:v>
                </c:pt>
                <c:pt idx="5">
                  <c:v>1507.7404160688657</c:v>
                </c:pt>
                <c:pt idx="6">
                  <c:v>1242.6523687281208</c:v>
                </c:pt>
                <c:pt idx="7">
                  <c:v>1211.5507167235501</c:v>
                </c:pt>
                <c:pt idx="8">
                  <c:v>2787.8352879581162</c:v>
                </c:pt>
                <c:pt idx="9">
                  <c:v>1635.8726267281106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1-4A11-B010-0C78FA034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972800"/>
        <c:axId val="81065472"/>
      </c:areaChart>
      <c:catAx>
        <c:axId val="80972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1065472"/>
        <c:crosses val="autoZero"/>
        <c:auto val="1"/>
        <c:lblAlgn val="ctr"/>
        <c:lblOffset val="100"/>
        <c:noMultiLvlLbl val="0"/>
      </c:catAx>
      <c:valAx>
        <c:axId val="81065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972800"/>
        <c:crosses val="autoZero"/>
        <c:crossBetween val="midCat"/>
      </c:valAx>
    </c:plotArea>
    <c:plotVisOnly val="1"/>
    <c:dispBlanksAs val="zero"/>
    <c:showDLblsOverMax val="0"/>
  </c:chart>
  <c:spPr>
    <a:noFill/>
    <a:ln w="38100">
      <a:solidFill>
        <a:srgbClr val="000E77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879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879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2DA66B87-4413-4573-AFF0-B1093F05716D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0950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7705" y="4813866"/>
            <a:ext cx="5501640" cy="3938617"/>
          </a:xfrm>
          <a:prstGeom prst="rect">
            <a:avLst/>
          </a:prstGeom>
        </p:spPr>
        <p:txBody>
          <a:bodyPr vert="horz" lIns="96451" tIns="48225" rIns="96451" bIns="4822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80055" cy="501878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95404" y="9500961"/>
            <a:ext cx="2980055" cy="501878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26C06D52-2A62-4772-BFA8-0D2AC9932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3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52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642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705" y="0"/>
            <a:ext cx="8210550" cy="965464"/>
          </a:xfrm>
        </p:spPr>
        <p:txBody>
          <a:bodyPr/>
          <a:lstStyle/>
          <a:p>
            <a:r>
              <a:rPr lang="es-ES" dirty="0" smtClean="0"/>
              <a:t>Haga clic para modificar el estilo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3250" y="1825625"/>
            <a:ext cx="82105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143250" y="6356350"/>
            <a:ext cx="2533650" cy="365125"/>
          </a:xfrm>
        </p:spPr>
        <p:txBody>
          <a:bodyPr/>
          <a:lstStyle/>
          <a:p>
            <a:fld id="{8AFE5A98-CD69-4543-9D53-C7568915B6FB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038850" y="6356350"/>
            <a:ext cx="32575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52CDF618-AE19-46FB-95C4-5DE2D48FB0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ángulo 7"/>
          <p:cNvSpPr/>
          <p:nvPr userDrawn="1"/>
        </p:nvSpPr>
        <p:spPr>
          <a:xfrm>
            <a:off x="-8466" y="0"/>
            <a:ext cx="2419350" cy="6858000"/>
          </a:xfrm>
          <a:prstGeom prst="rect">
            <a:avLst/>
          </a:prstGeom>
          <a:solidFill>
            <a:srgbClr val="000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7 Conector recto"/>
          <p:cNvCxnSpPr/>
          <p:nvPr userDrawn="1"/>
        </p:nvCxnSpPr>
        <p:spPr>
          <a:xfrm flipV="1">
            <a:off x="2396359" y="867076"/>
            <a:ext cx="8970579" cy="0"/>
          </a:xfrm>
          <a:prstGeom prst="line">
            <a:avLst/>
          </a:prstGeom>
          <a:ln w="28575">
            <a:solidFill>
              <a:srgbClr val="000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04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514350"/>
            <a:ext cx="8147050" cy="4048125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00400" y="4589463"/>
            <a:ext cx="8147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200400" y="6356350"/>
            <a:ext cx="2125317" cy="365125"/>
          </a:xfrm>
        </p:spPr>
        <p:txBody>
          <a:bodyPr/>
          <a:lstStyle/>
          <a:p>
            <a:fld id="{8AFE5A98-CD69-4543-9D53-C7568915B6FB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679937" y="6356349"/>
            <a:ext cx="3187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8482" y="6356350"/>
            <a:ext cx="2125317" cy="365125"/>
          </a:xfrm>
        </p:spPr>
        <p:txBody>
          <a:bodyPr/>
          <a:lstStyle/>
          <a:p>
            <a:fld id="{52CDF618-AE19-46FB-95C4-5DE2D48FB0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ángulo 7"/>
          <p:cNvSpPr/>
          <p:nvPr userDrawn="1"/>
        </p:nvSpPr>
        <p:spPr>
          <a:xfrm>
            <a:off x="-8466" y="0"/>
            <a:ext cx="2419350" cy="6858000"/>
          </a:xfrm>
          <a:prstGeom prst="rect">
            <a:avLst/>
          </a:prstGeom>
          <a:solidFill>
            <a:srgbClr val="000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5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7 Conector recto"/>
          <p:cNvCxnSpPr/>
          <p:nvPr userDrawn="1"/>
        </p:nvCxnSpPr>
        <p:spPr>
          <a:xfrm flipV="1">
            <a:off x="2396359" y="867076"/>
            <a:ext cx="897057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700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175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402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6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33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34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5A98-CD69-4543-9D53-C7568915B6FB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F618-AE19-46FB-95C4-5DE2D48FB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0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1"/>
          <p:cNvSpPr/>
          <p:nvPr/>
        </p:nvSpPr>
        <p:spPr>
          <a:xfrm>
            <a:off x="327631" y="313192"/>
            <a:ext cx="6066105" cy="2449058"/>
          </a:xfrm>
          <a:prstGeom prst="rect">
            <a:avLst/>
          </a:prstGeom>
          <a:solidFill>
            <a:srgbClr val="000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662055" y="3397322"/>
            <a:ext cx="688199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000" b="0" i="0" u="none" strike="noStrike" cap="none" normalizeH="0" baseline="0" dirty="0" err="1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Comparing</a:t>
            </a:r>
            <a:r>
              <a:rPr kumimoji="0" lang="es-ES" sz="40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4000" b="0" i="0" u="none" strike="noStrike" cap="none" normalizeH="0" baseline="0" dirty="0" err="1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Autoencoders</a:t>
            </a:r>
            <a:r>
              <a:rPr kumimoji="0" lang="es-ES" sz="40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:</a:t>
            </a:r>
            <a:endParaRPr lang="es-ES" sz="4000" dirty="0">
              <a:solidFill>
                <a:srgbClr val="17365D"/>
              </a:solidFill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000" b="0" i="0" u="none" strike="noStrike" cap="none" normalizeH="0" baseline="0" dirty="0" err="1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Variational</a:t>
            </a:r>
            <a:r>
              <a:rPr kumimoji="0" lang="es-ES" sz="40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 VS </a:t>
            </a:r>
            <a:r>
              <a:rPr lang="es-ES" sz="4000" dirty="0" err="1" smtClean="0">
                <a:solidFill>
                  <a:srgbClr val="17365D"/>
                </a:solidFill>
                <a:latin typeface="Cambria" pitchFamily="18" charset="0"/>
                <a:cs typeface="Arial" pitchFamily="34" charset="0"/>
              </a:rPr>
              <a:t>Bayesian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835155" y="5827975"/>
            <a:ext cx="65357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Authors</a:t>
            </a: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es-E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Jonas</a:t>
            </a: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Wacker</a:t>
            </a: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, Alberto Ibarrondo</a:t>
            </a:r>
            <a:endParaRPr kumimoji="0" lang="es-E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b="1" i="1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Tutor</a:t>
            </a:r>
            <a:r>
              <a:rPr lang="es-ES" sz="2400" i="1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: </a:t>
            </a:r>
            <a:r>
              <a:rPr lang="es-ES" sz="2400" i="1" dirty="0" err="1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Maurizio</a:t>
            </a:r>
            <a:r>
              <a:rPr lang="es-ES" sz="2400" i="1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sz="2400" i="1" dirty="0" err="1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Filippone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814871" y="313192"/>
            <a:ext cx="6066105" cy="2449058"/>
          </a:xfrm>
          <a:prstGeom prst="rect">
            <a:avLst/>
          </a:prstGeom>
          <a:solidFill>
            <a:srgbClr val="000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4" t="23791" r="11852" b="31170"/>
          <a:stretch/>
        </p:blipFill>
        <p:spPr>
          <a:xfrm>
            <a:off x="3802764" y="699520"/>
            <a:ext cx="4600576" cy="1685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40417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704" y="0"/>
            <a:ext cx="8663249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Selección de Modelo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2. </a:t>
            </a:r>
            <a:r>
              <a:rPr lang="es-ES" sz="2400" b="1" cap="small" dirty="0" smtClean="0">
                <a:solidFill>
                  <a:schemeClr val="tx1"/>
                </a:solidFill>
              </a:rPr>
              <a:t>Modelos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7564" y="262163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Difusión de Innovación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37564" y="2258444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Centralidad Individual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6666" y="2984833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Selección de Modelo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54" name="55 CuadroTexto"/>
          <p:cNvSpPr txBox="1"/>
          <p:nvPr/>
        </p:nvSpPr>
        <p:spPr>
          <a:xfrm>
            <a:off x="3085114" y="1523479"/>
            <a:ext cx="3228000" cy="423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600" b="1" dirty="0" smtClean="0"/>
              <a:t>Centralidad individual</a:t>
            </a:r>
          </a:p>
          <a:p>
            <a:pPr>
              <a:lnSpc>
                <a:spcPct val="150000"/>
              </a:lnSpc>
            </a:pP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 </a:t>
            </a:r>
            <a:r>
              <a:rPr lang="es-ES" sz="2600" dirty="0" err="1" smtClean="0"/>
              <a:t>Degree</a:t>
            </a: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 </a:t>
            </a:r>
            <a:r>
              <a:rPr lang="es-ES" sz="2600" dirty="0" err="1" smtClean="0"/>
              <a:t>Closeness</a:t>
            </a: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 </a:t>
            </a:r>
            <a:r>
              <a:rPr lang="es-ES" sz="2600" dirty="0" err="1" smtClean="0"/>
              <a:t>Betweenness</a:t>
            </a: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 </a:t>
            </a:r>
            <a:r>
              <a:rPr lang="es-ES" sz="2600" dirty="0" err="1" smtClean="0"/>
              <a:t>Eigenvector</a:t>
            </a: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 Page-Rank</a:t>
            </a:r>
            <a:endParaRPr lang="es-ES" sz="2600" dirty="0"/>
          </a:p>
        </p:txBody>
      </p:sp>
      <p:sp>
        <p:nvSpPr>
          <p:cNvPr id="55" name="56 CuadroTexto"/>
          <p:cNvSpPr txBox="1"/>
          <p:nvPr/>
        </p:nvSpPr>
        <p:spPr>
          <a:xfrm>
            <a:off x="6648122" y="1514763"/>
            <a:ext cx="489499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600" b="1" dirty="0" smtClean="0"/>
              <a:t>Difusión de innovaciones</a:t>
            </a:r>
          </a:p>
          <a:p>
            <a:pPr>
              <a:lnSpc>
                <a:spcPct val="150000"/>
              </a:lnSpc>
            </a:pP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Modelo de Umbral Lineal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Modelo de Cascada de </a:t>
            </a:r>
            <a:r>
              <a:rPr lang="es-ES" sz="2600" dirty="0" err="1" smtClean="0"/>
              <a:t>Kleinberg</a:t>
            </a: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Modelo del Votante</a:t>
            </a:r>
            <a:endParaRPr lang="es-ES" sz="2600" dirty="0"/>
          </a:p>
        </p:txBody>
      </p:sp>
      <p:sp>
        <p:nvSpPr>
          <p:cNvPr id="56" name="58 Rectángulo"/>
          <p:cNvSpPr/>
          <p:nvPr/>
        </p:nvSpPr>
        <p:spPr>
          <a:xfrm>
            <a:off x="6648122" y="2705894"/>
            <a:ext cx="4840013" cy="709448"/>
          </a:xfrm>
          <a:prstGeom prst="rect">
            <a:avLst/>
          </a:prstGeom>
          <a:noFill/>
          <a:ln w="57150">
            <a:solidFill>
              <a:srgbClr val="001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792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s-ES" dirty="0" smtClean="0"/>
              <a:t>3. Implementación y Simulaciones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3838670" y="4305449"/>
            <a:ext cx="2833736" cy="1500187"/>
          </a:xfrm>
        </p:spPr>
        <p:txBody>
          <a:bodyPr>
            <a:normAutofit/>
          </a:bodyPr>
          <a:lstStyle/>
          <a:p>
            <a:r>
              <a:rPr lang="es-ES" dirty="0" smtClean="0"/>
              <a:t>Optimización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Resultados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</a:t>
            </a:r>
            <a:r>
              <a:rPr lang="es-ES" cap="small" dirty="0" smtClean="0">
                <a:solidFill>
                  <a:schemeClr val="tx1"/>
                </a:solidFill>
              </a:rPr>
              <a:t>Modelos </a:t>
            </a:r>
            <a:r>
              <a:rPr lang="es-ES" cap="small" dirty="0">
                <a:solidFill>
                  <a:schemeClr val="tx1"/>
                </a:solidFill>
              </a:rPr>
              <a:t>de </a:t>
            </a:r>
            <a:r>
              <a:rPr lang="es-ES" cap="small" dirty="0" smtClean="0">
                <a:solidFill>
                  <a:schemeClr val="tx1"/>
                </a:solidFill>
              </a:rPr>
              <a:t>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6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Optimización – Función </a:t>
            </a:r>
            <a:r>
              <a:rPr lang="es-ES" dirty="0" err="1" smtClean="0"/>
              <a:t>Biobjetivo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</a:t>
            </a:r>
            <a:r>
              <a:rPr lang="es-ES" cap="small" dirty="0" smtClean="0">
                <a:solidFill>
                  <a:schemeClr val="tx1"/>
                </a:solidFill>
              </a:rPr>
              <a:t>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grpSp>
        <p:nvGrpSpPr>
          <p:cNvPr id="13" name="31 Grupo"/>
          <p:cNvGrpSpPr/>
          <p:nvPr/>
        </p:nvGrpSpPr>
        <p:grpSpPr>
          <a:xfrm>
            <a:off x="3270143" y="2879832"/>
            <a:ext cx="8921858" cy="2846712"/>
            <a:chOff x="3270143" y="2927130"/>
            <a:chExt cx="8921858" cy="2846712"/>
          </a:xfrm>
        </p:grpSpPr>
        <p:sp>
          <p:nvSpPr>
            <p:cNvPr id="14" name="32 CuadroTexto"/>
            <p:cNvSpPr txBox="1"/>
            <p:nvPr/>
          </p:nvSpPr>
          <p:spPr>
            <a:xfrm>
              <a:off x="3270143" y="4334987"/>
              <a:ext cx="8921858" cy="14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s-ES" sz="2500" dirty="0" smtClean="0"/>
                <a:t>Pesos con los que se va ponderar la importancia de cada métrica. </a:t>
              </a:r>
            </a:p>
            <a:p>
              <a:pPr lvl="1" algn="just">
                <a:buFont typeface="Arial" pitchFamily="34" charset="0"/>
                <a:buChar char="•"/>
              </a:pPr>
              <a:r>
                <a:rPr lang="es-ES" sz="2500" dirty="0" smtClean="0"/>
                <a:t> </a:t>
              </a:r>
              <a:r>
                <a:rPr lang="es-ES" sz="2500" b="1" dirty="0" err="1" smtClean="0"/>
                <a:t>w</a:t>
              </a:r>
              <a:r>
                <a:rPr lang="es-ES" sz="2500" b="1" baseline="-25000" dirty="0" err="1" smtClean="0"/>
                <a:t>i</a:t>
              </a:r>
              <a:r>
                <a:rPr lang="es-ES" sz="2500" b="1" baseline="-25000" dirty="0" smtClean="0"/>
                <a:t> </a:t>
              </a:r>
              <a:r>
                <a:rPr lang="es-ES" sz="2500" dirty="0" smtClean="0"/>
                <a:t>= Nº nodos totales del grafo</a:t>
              </a:r>
            </a:p>
            <a:p>
              <a:pPr lvl="1" algn="just">
                <a:buFont typeface="Arial" pitchFamily="34" charset="0"/>
                <a:buChar char="•"/>
              </a:pPr>
              <a:r>
                <a:rPr lang="es-ES" sz="2500" b="1" dirty="0" smtClean="0"/>
                <a:t> </a:t>
              </a:r>
              <a:r>
                <a:rPr lang="es-ES" sz="2500" b="1" dirty="0" err="1" smtClean="0"/>
                <a:t>w</a:t>
              </a:r>
              <a:r>
                <a:rPr lang="es-ES" sz="2500" b="1" baseline="-25000" dirty="0" err="1" smtClean="0"/>
                <a:t>j</a:t>
              </a:r>
              <a:r>
                <a:rPr lang="es-ES" sz="2500" b="1" dirty="0" smtClean="0"/>
                <a:t> </a:t>
              </a:r>
              <a:r>
                <a:rPr lang="es-ES" sz="2500" dirty="0" smtClean="0"/>
                <a:t>= 1</a:t>
              </a:r>
            </a:p>
          </p:txBody>
        </p:sp>
        <p:cxnSp>
          <p:nvCxnSpPr>
            <p:cNvPr id="15" name="33 Conector recto"/>
            <p:cNvCxnSpPr/>
            <p:nvPr/>
          </p:nvCxnSpPr>
          <p:spPr>
            <a:xfrm flipV="1">
              <a:off x="5990897" y="2932387"/>
              <a:ext cx="5517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34 Conector recto"/>
            <p:cNvCxnSpPr/>
            <p:nvPr/>
          </p:nvCxnSpPr>
          <p:spPr>
            <a:xfrm flipV="1">
              <a:off x="8066690" y="2927130"/>
              <a:ext cx="5517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35 Conector angular"/>
            <p:cNvCxnSpPr/>
            <p:nvPr/>
          </p:nvCxnSpPr>
          <p:spPr>
            <a:xfrm rot="16200000" flipH="1">
              <a:off x="6022428" y="3168868"/>
              <a:ext cx="1466197" cy="99322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36 Conector angular"/>
            <p:cNvCxnSpPr/>
            <p:nvPr/>
          </p:nvCxnSpPr>
          <p:spPr>
            <a:xfrm rot="5400000">
              <a:off x="7057697" y="3121572"/>
              <a:ext cx="1471451" cy="10825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37 Grupo"/>
          <p:cNvGrpSpPr/>
          <p:nvPr/>
        </p:nvGrpSpPr>
        <p:grpSpPr>
          <a:xfrm>
            <a:off x="5315919" y="2880169"/>
            <a:ext cx="6121830" cy="2235122"/>
            <a:chOff x="5315919" y="2880169"/>
            <a:chExt cx="6121830" cy="2235122"/>
          </a:xfrm>
        </p:grpSpPr>
        <p:sp>
          <p:nvSpPr>
            <p:cNvPr id="20" name="38 CuadroTexto"/>
            <p:cNvSpPr txBox="1"/>
            <p:nvPr/>
          </p:nvSpPr>
          <p:spPr>
            <a:xfrm>
              <a:off x="5315919" y="4445877"/>
              <a:ext cx="6121830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500" dirty="0" smtClean="0"/>
                <a:t>Conjunto de nodos activados inicialmente.</a:t>
              </a:r>
              <a:endParaRPr lang="es-ES" sz="2500" dirty="0"/>
            </a:p>
          </p:txBody>
        </p:sp>
        <p:cxnSp>
          <p:nvCxnSpPr>
            <p:cNvPr id="21" name="39 Conector recto"/>
            <p:cNvCxnSpPr/>
            <p:nvPr/>
          </p:nvCxnSpPr>
          <p:spPr>
            <a:xfrm>
              <a:off x="7235271" y="2880169"/>
              <a:ext cx="3637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40 Conector recto"/>
            <p:cNvCxnSpPr/>
            <p:nvPr/>
          </p:nvCxnSpPr>
          <p:spPr>
            <a:xfrm>
              <a:off x="9594844" y="2890680"/>
              <a:ext cx="3637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41 Conector angular"/>
            <p:cNvCxnSpPr/>
            <p:nvPr/>
          </p:nvCxnSpPr>
          <p:spPr>
            <a:xfrm rot="16200000" flipH="1">
              <a:off x="7220606" y="3074275"/>
              <a:ext cx="1513492" cy="113511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42 Conector angular"/>
            <p:cNvCxnSpPr/>
            <p:nvPr/>
          </p:nvCxnSpPr>
          <p:spPr>
            <a:xfrm rot="5400000">
              <a:off x="8410905" y="3034866"/>
              <a:ext cx="1481958" cy="12139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43 Grupo"/>
          <p:cNvGrpSpPr/>
          <p:nvPr/>
        </p:nvGrpSpPr>
        <p:grpSpPr>
          <a:xfrm>
            <a:off x="3642102" y="2885090"/>
            <a:ext cx="7222210" cy="1993714"/>
            <a:chOff x="3642102" y="2869324"/>
            <a:chExt cx="7222210" cy="1993714"/>
          </a:xfrm>
        </p:grpSpPr>
        <p:sp>
          <p:nvSpPr>
            <p:cNvPr id="26" name="44 CuadroTexto"/>
            <p:cNvSpPr txBox="1"/>
            <p:nvPr/>
          </p:nvSpPr>
          <p:spPr>
            <a:xfrm>
              <a:off x="3642102" y="4193624"/>
              <a:ext cx="7222210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500" dirty="0" smtClean="0"/>
                <a:t>Número esperado de nodos alcanzados por el grupo S.</a:t>
              </a:r>
              <a:endParaRPr lang="es-ES" sz="2500" dirty="0"/>
            </a:p>
          </p:txBody>
        </p:sp>
        <p:cxnSp>
          <p:nvCxnSpPr>
            <p:cNvPr id="27" name="45 Conector recto"/>
            <p:cNvCxnSpPr/>
            <p:nvPr/>
          </p:nvCxnSpPr>
          <p:spPr>
            <a:xfrm flipV="1">
              <a:off x="6826469" y="2869324"/>
              <a:ext cx="8513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46 Conector recto de flecha"/>
            <p:cNvCxnSpPr/>
            <p:nvPr/>
          </p:nvCxnSpPr>
          <p:spPr>
            <a:xfrm>
              <a:off x="7235271" y="2880170"/>
              <a:ext cx="1101" cy="1376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47 Grupo"/>
          <p:cNvGrpSpPr/>
          <p:nvPr/>
        </p:nvGrpSpPr>
        <p:grpSpPr>
          <a:xfrm>
            <a:off x="6416298" y="2885090"/>
            <a:ext cx="5675989" cy="2009501"/>
            <a:chOff x="6416298" y="2869324"/>
            <a:chExt cx="5675989" cy="2009501"/>
          </a:xfrm>
        </p:grpSpPr>
        <p:sp>
          <p:nvSpPr>
            <p:cNvPr id="30" name="48 CuadroTexto"/>
            <p:cNvSpPr txBox="1"/>
            <p:nvPr/>
          </p:nvSpPr>
          <p:spPr>
            <a:xfrm>
              <a:off x="6416298" y="4209411"/>
              <a:ext cx="5675989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s-ES" sz="2500" dirty="0" smtClean="0"/>
                <a:t>Tiempo esperado de difusión del grupo S.</a:t>
              </a:r>
              <a:endParaRPr lang="es-ES" sz="2500" dirty="0"/>
            </a:p>
          </p:txBody>
        </p:sp>
        <p:cxnSp>
          <p:nvCxnSpPr>
            <p:cNvPr id="31" name="49 Conector recto"/>
            <p:cNvCxnSpPr/>
            <p:nvPr/>
          </p:nvCxnSpPr>
          <p:spPr>
            <a:xfrm>
              <a:off x="9301655" y="2869324"/>
              <a:ext cx="67791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50 Conector recto de flecha"/>
            <p:cNvCxnSpPr/>
            <p:nvPr/>
          </p:nvCxnSpPr>
          <p:spPr>
            <a:xfrm>
              <a:off x="9647469" y="2880170"/>
              <a:ext cx="1101" cy="1376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51 Rectángulo"/>
          <p:cNvSpPr/>
          <p:nvPr/>
        </p:nvSpPr>
        <p:spPr>
          <a:xfrm>
            <a:off x="3797286" y="2172284"/>
            <a:ext cx="68759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 smtClean="0"/>
              <a:t>𝐦𝐚𝐱 𝒁* = 𝒘</a:t>
            </a:r>
            <a:r>
              <a:rPr lang="es-ES" sz="4000" baseline="-25000" dirty="0" smtClean="0"/>
              <a:t>𝒊</a:t>
            </a:r>
            <a:r>
              <a:rPr lang="es-ES" sz="4000" dirty="0" smtClean="0"/>
              <a:t>∗𝝈(𝑺)+ 𝒘</a:t>
            </a:r>
            <a:r>
              <a:rPr lang="es-ES" sz="4000" baseline="-25000" dirty="0" smtClean="0"/>
              <a:t>𝒋</a:t>
            </a:r>
            <a:r>
              <a:rPr lang="es-ES" sz="4000" dirty="0" smtClean="0"/>
              <a:t>∗(−𝒕(𝑺))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736517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Optimización – </a:t>
            </a:r>
            <a:r>
              <a:rPr lang="es-ES" dirty="0" err="1" smtClean="0"/>
              <a:t>Threshold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grpSp>
        <p:nvGrpSpPr>
          <p:cNvPr id="34" name="Grupo 112"/>
          <p:cNvGrpSpPr/>
          <p:nvPr/>
        </p:nvGrpSpPr>
        <p:grpSpPr>
          <a:xfrm>
            <a:off x="3008993" y="1228400"/>
            <a:ext cx="8668657" cy="5124775"/>
            <a:chOff x="1509486" y="1369633"/>
            <a:chExt cx="7373257" cy="4604997"/>
          </a:xfrm>
        </p:grpSpPr>
        <p:sp>
          <p:nvSpPr>
            <p:cNvPr id="35" name="Rectángulo redondeado 3"/>
            <p:cNvSpPr/>
            <p:nvPr/>
          </p:nvSpPr>
          <p:spPr>
            <a:xfrm>
              <a:off x="1954599" y="1379210"/>
              <a:ext cx="1352281" cy="52803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/>
                <a:t>INICIO</a:t>
              </a:r>
            </a:p>
          </p:txBody>
        </p:sp>
        <p:sp>
          <p:nvSpPr>
            <p:cNvPr id="36" name="Rectángulo redondeado 4"/>
            <p:cNvSpPr/>
            <p:nvPr/>
          </p:nvSpPr>
          <p:spPr>
            <a:xfrm>
              <a:off x="4327249" y="1369633"/>
              <a:ext cx="1740794" cy="52803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Activar grupo de Nodos Inicial</a:t>
              </a:r>
              <a:endParaRPr lang="es-ES" sz="1500" dirty="0"/>
            </a:p>
          </p:txBody>
        </p:sp>
        <p:sp>
          <p:nvSpPr>
            <p:cNvPr id="37" name="Rombo 5"/>
            <p:cNvSpPr/>
            <p:nvPr/>
          </p:nvSpPr>
          <p:spPr>
            <a:xfrm>
              <a:off x="2913181" y="3203277"/>
              <a:ext cx="1803963" cy="965916"/>
            </a:xfrm>
            <a:prstGeom prst="diamon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 err="1" smtClean="0">
                  <a:solidFill>
                    <a:sysClr val="windowText" lastClr="000000"/>
                  </a:solidFill>
                </a:rPr>
                <a:t>Est</a:t>
              </a:r>
              <a:r>
                <a:rPr lang="es-ES" sz="1300" dirty="0" smtClean="0">
                  <a:solidFill>
                    <a:sysClr val="windowText" lastClr="000000"/>
                  </a:solidFill>
                </a:rPr>
                <a:t>. ANT distinto de EST. ACT</a:t>
              </a:r>
              <a:endParaRPr lang="es-ES" sz="13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ángulo 8"/>
            <p:cNvSpPr/>
            <p:nvPr/>
          </p:nvSpPr>
          <p:spPr>
            <a:xfrm>
              <a:off x="1509486" y="2032205"/>
              <a:ext cx="7373257" cy="3163910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500"/>
            </a:p>
          </p:txBody>
        </p:sp>
        <p:sp>
          <p:nvSpPr>
            <p:cNvPr id="39" name="Rectángulo redondeado 10"/>
            <p:cNvSpPr/>
            <p:nvPr/>
          </p:nvSpPr>
          <p:spPr>
            <a:xfrm>
              <a:off x="7305640" y="2100637"/>
              <a:ext cx="1494972" cy="52803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Repetir “</a:t>
              </a:r>
              <a:r>
                <a:rPr lang="es-ES" sz="1500" i="1" dirty="0" err="1" smtClean="0"/>
                <a:t>Loops</a:t>
              </a:r>
              <a:r>
                <a:rPr lang="es-ES" sz="1500" dirty="0" smtClean="0"/>
                <a:t>” veces</a:t>
              </a:r>
              <a:endParaRPr lang="es-ES" sz="1500" dirty="0"/>
            </a:p>
          </p:txBody>
        </p:sp>
        <p:sp>
          <p:nvSpPr>
            <p:cNvPr id="40" name="Elipse 11"/>
            <p:cNvSpPr/>
            <p:nvPr/>
          </p:nvSpPr>
          <p:spPr>
            <a:xfrm>
              <a:off x="1540557" y="2077333"/>
              <a:ext cx="1468191" cy="5513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Bucle de Difusión</a:t>
              </a:r>
              <a:endParaRPr lang="es-ES" sz="1500" dirty="0"/>
            </a:p>
          </p:txBody>
        </p:sp>
        <p:sp>
          <p:nvSpPr>
            <p:cNvPr id="41" name="Rectángulo 12"/>
            <p:cNvSpPr/>
            <p:nvPr/>
          </p:nvSpPr>
          <p:spPr>
            <a:xfrm>
              <a:off x="2913180" y="2954450"/>
              <a:ext cx="4184305" cy="2023951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500"/>
            </a:p>
          </p:txBody>
        </p:sp>
        <p:cxnSp>
          <p:nvCxnSpPr>
            <p:cNvPr id="42" name="Conector curvado 14"/>
            <p:cNvCxnSpPr>
              <a:stCxn id="39" idx="1"/>
              <a:endCxn id="39" idx="2"/>
            </p:cNvCxnSpPr>
            <p:nvPr/>
          </p:nvCxnSpPr>
          <p:spPr>
            <a:xfrm rot="10800000" flipH="1" flipV="1">
              <a:off x="7305640" y="2364653"/>
              <a:ext cx="747486" cy="264017"/>
            </a:xfrm>
            <a:prstGeom prst="curvedConnector4">
              <a:avLst>
                <a:gd name="adj1" fmla="val -32525"/>
                <a:gd name="adj2" fmla="val 14810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19"/>
            <p:cNvCxnSpPr>
              <a:stCxn id="35" idx="3"/>
              <a:endCxn id="36" idx="1"/>
            </p:cNvCxnSpPr>
            <p:nvPr/>
          </p:nvCxnSpPr>
          <p:spPr>
            <a:xfrm flipV="1">
              <a:off x="3306880" y="1633650"/>
              <a:ext cx="1020369" cy="95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20"/>
            <p:cNvCxnSpPr>
              <a:stCxn id="36" idx="2"/>
              <a:endCxn id="38" idx="0"/>
            </p:cNvCxnSpPr>
            <p:nvPr/>
          </p:nvCxnSpPr>
          <p:spPr>
            <a:xfrm flipH="1">
              <a:off x="5196115" y="1897667"/>
              <a:ext cx="1531" cy="1345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ángulo redondeado 44"/>
            <p:cNvSpPr/>
            <p:nvPr/>
          </p:nvSpPr>
          <p:spPr>
            <a:xfrm>
              <a:off x="1603738" y="3485951"/>
              <a:ext cx="1146528" cy="815049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Seleccionar Umbral Aleatorio</a:t>
              </a:r>
              <a:endParaRPr lang="es-ES" sz="1500" dirty="0"/>
            </a:p>
          </p:txBody>
        </p:sp>
        <p:sp>
          <p:nvSpPr>
            <p:cNvPr id="46" name="Rectángulo redondeado 29"/>
            <p:cNvSpPr/>
            <p:nvPr/>
          </p:nvSpPr>
          <p:spPr>
            <a:xfrm>
              <a:off x="6910748" y="5446596"/>
              <a:ext cx="1352281" cy="52803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FIN</a:t>
              </a:r>
              <a:endParaRPr lang="es-ES" sz="1500" dirty="0"/>
            </a:p>
          </p:txBody>
        </p:sp>
        <p:sp>
          <p:nvSpPr>
            <p:cNvPr id="47" name="Elipse 30"/>
            <p:cNvSpPr/>
            <p:nvPr/>
          </p:nvSpPr>
          <p:spPr>
            <a:xfrm>
              <a:off x="2939833" y="3965047"/>
              <a:ext cx="734096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NO</a:t>
              </a:r>
              <a:endParaRPr lang="es-ES" sz="1500" dirty="0"/>
            </a:p>
          </p:txBody>
        </p:sp>
        <p:sp>
          <p:nvSpPr>
            <p:cNvPr id="48" name="Elipse 32"/>
            <p:cNvSpPr/>
            <p:nvPr/>
          </p:nvSpPr>
          <p:spPr>
            <a:xfrm>
              <a:off x="3851753" y="3965047"/>
              <a:ext cx="734096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SI</a:t>
              </a:r>
              <a:endParaRPr lang="es-ES" sz="1500" dirty="0"/>
            </a:p>
          </p:txBody>
        </p:sp>
        <p:sp>
          <p:nvSpPr>
            <p:cNvPr id="49" name="Rectángulo redondeado 34"/>
            <p:cNvSpPr/>
            <p:nvPr/>
          </p:nvSpPr>
          <p:spPr>
            <a:xfrm>
              <a:off x="4698438" y="4467436"/>
              <a:ext cx="2289068" cy="24993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Guarda Estado </a:t>
              </a:r>
              <a:r>
                <a:rPr lang="es-ES" sz="1500" dirty="0" err="1" smtClean="0"/>
                <a:t>ANTerior</a:t>
              </a:r>
              <a:endParaRPr lang="es-ES" sz="1500" dirty="0"/>
            </a:p>
          </p:txBody>
        </p:sp>
        <p:sp>
          <p:nvSpPr>
            <p:cNvPr id="50" name="Rectángulo redondeado 35"/>
            <p:cNvSpPr/>
            <p:nvPr/>
          </p:nvSpPr>
          <p:spPr>
            <a:xfrm>
              <a:off x="4698438" y="3525611"/>
              <a:ext cx="2297448" cy="28701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Actualiza Matriz Activados</a:t>
              </a:r>
              <a:endParaRPr lang="es-ES" sz="1500" dirty="0"/>
            </a:p>
          </p:txBody>
        </p:sp>
        <p:sp>
          <p:nvSpPr>
            <p:cNvPr id="51" name="Rectángulo redondeado 36"/>
            <p:cNvSpPr/>
            <p:nvPr/>
          </p:nvSpPr>
          <p:spPr>
            <a:xfrm>
              <a:off x="4698438" y="3996523"/>
              <a:ext cx="2297448" cy="28701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Avanzar 1 Periodo</a:t>
              </a:r>
              <a:endParaRPr lang="es-ES" sz="1500" dirty="0"/>
            </a:p>
          </p:txBody>
        </p:sp>
        <p:sp>
          <p:nvSpPr>
            <p:cNvPr id="52" name="Rectángulo redondeado 37"/>
            <p:cNvSpPr/>
            <p:nvPr/>
          </p:nvSpPr>
          <p:spPr>
            <a:xfrm>
              <a:off x="4698438" y="3054699"/>
              <a:ext cx="2289069" cy="28701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Guardar Estado </a:t>
              </a:r>
              <a:r>
                <a:rPr lang="es-ES" sz="1500" dirty="0" err="1" smtClean="0"/>
                <a:t>ACTual</a:t>
              </a:r>
              <a:endParaRPr lang="es-ES" sz="1500" dirty="0"/>
            </a:p>
          </p:txBody>
        </p:sp>
        <p:cxnSp>
          <p:nvCxnSpPr>
            <p:cNvPr id="53" name="Conector recto de flecha 38"/>
            <p:cNvCxnSpPr>
              <a:stCxn id="48" idx="5"/>
              <a:endCxn id="49" idx="1"/>
            </p:cNvCxnSpPr>
            <p:nvPr/>
          </p:nvCxnSpPr>
          <p:spPr>
            <a:xfrm>
              <a:off x="4478343" y="4299543"/>
              <a:ext cx="220095" cy="2928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41"/>
            <p:cNvCxnSpPr>
              <a:stCxn id="49" idx="0"/>
              <a:endCxn id="51" idx="2"/>
            </p:cNvCxnSpPr>
            <p:nvPr/>
          </p:nvCxnSpPr>
          <p:spPr>
            <a:xfrm flipV="1">
              <a:off x="5842972" y="4283538"/>
              <a:ext cx="4190" cy="1838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44"/>
            <p:cNvCxnSpPr>
              <a:stCxn id="51" idx="0"/>
              <a:endCxn id="50" idx="2"/>
            </p:cNvCxnSpPr>
            <p:nvPr/>
          </p:nvCxnSpPr>
          <p:spPr>
            <a:xfrm flipV="1">
              <a:off x="5847162" y="3812626"/>
              <a:ext cx="0" cy="1838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47"/>
            <p:cNvCxnSpPr>
              <a:stCxn id="50" idx="0"/>
              <a:endCxn id="52" idx="2"/>
            </p:cNvCxnSpPr>
            <p:nvPr/>
          </p:nvCxnSpPr>
          <p:spPr>
            <a:xfrm flipH="1" flipV="1">
              <a:off x="5842973" y="3341714"/>
              <a:ext cx="4189" cy="1838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angular 54"/>
            <p:cNvCxnSpPr>
              <a:stCxn id="45" idx="2"/>
              <a:endCxn id="37" idx="1"/>
            </p:cNvCxnSpPr>
            <p:nvPr/>
          </p:nvCxnSpPr>
          <p:spPr>
            <a:xfrm rot="5400000" flipH="1" flipV="1">
              <a:off x="2237708" y="3625528"/>
              <a:ext cx="614765" cy="736179"/>
            </a:xfrm>
            <a:prstGeom prst="bentConnector4">
              <a:avLst>
                <a:gd name="adj1" fmla="val -37185"/>
                <a:gd name="adj2" fmla="val 88935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64"/>
            <p:cNvCxnSpPr>
              <a:stCxn id="52" idx="1"/>
              <a:endCxn id="37" idx="0"/>
            </p:cNvCxnSpPr>
            <p:nvPr/>
          </p:nvCxnSpPr>
          <p:spPr>
            <a:xfrm flipH="1">
              <a:off x="3815163" y="3198207"/>
              <a:ext cx="883275" cy="507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angular 66"/>
            <p:cNvCxnSpPr>
              <a:stCxn id="47" idx="4"/>
              <a:endCxn id="60" idx="0"/>
            </p:cNvCxnSpPr>
            <p:nvPr/>
          </p:nvCxnSpPr>
          <p:spPr>
            <a:xfrm rot="5400000" flipH="1" flipV="1">
              <a:off x="5170795" y="1474603"/>
              <a:ext cx="1018415" cy="4746245"/>
            </a:xfrm>
            <a:prstGeom prst="bentConnector5">
              <a:avLst>
                <a:gd name="adj1" fmla="val -70903"/>
                <a:gd name="adj2" fmla="val 82383"/>
                <a:gd name="adj3" fmla="val 12244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ángulo redondeado 67"/>
            <p:cNvSpPr/>
            <p:nvPr/>
          </p:nvSpPr>
          <p:spPr>
            <a:xfrm>
              <a:off x="7305640" y="3338518"/>
              <a:ext cx="1494971" cy="51445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Acumular Nodos </a:t>
              </a:r>
              <a:r>
                <a:rPr lang="es-ES" sz="1500" dirty="0" err="1" smtClean="0"/>
                <a:t>Activ</a:t>
              </a:r>
              <a:r>
                <a:rPr lang="es-ES" sz="1500" dirty="0" smtClean="0"/>
                <a:t>.</a:t>
              </a:r>
              <a:endParaRPr lang="es-ES" sz="1500" dirty="0"/>
            </a:p>
          </p:txBody>
        </p:sp>
        <p:sp>
          <p:nvSpPr>
            <p:cNvPr id="61" name="Rectángulo redondeado 68"/>
            <p:cNvSpPr/>
            <p:nvPr/>
          </p:nvSpPr>
          <p:spPr>
            <a:xfrm>
              <a:off x="7305640" y="4101838"/>
              <a:ext cx="1494972" cy="385998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Acumular Tiempo Difusión</a:t>
              </a:r>
              <a:endParaRPr lang="es-ES" sz="1500" dirty="0"/>
            </a:p>
          </p:txBody>
        </p:sp>
        <p:cxnSp>
          <p:nvCxnSpPr>
            <p:cNvPr id="62" name="Conector recto de flecha 69"/>
            <p:cNvCxnSpPr>
              <a:stCxn id="63" idx="2"/>
              <a:endCxn id="45" idx="0"/>
            </p:cNvCxnSpPr>
            <p:nvPr/>
          </p:nvCxnSpPr>
          <p:spPr>
            <a:xfrm>
              <a:off x="2174504" y="3276623"/>
              <a:ext cx="2498" cy="2093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ángulo redondeado 70"/>
            <p:cNvSpPr/>
            <p:nvPr/>
          </p:nvSpPr>
          <p:spPr>
            <a:xfrm>
              <a:off x="1532636" y="3054699"/>
              <a:ext cx="1283736" cy="2219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INICIO BUCLE</a:t>
              </a:r>
              <a:endParaRPr lang="es-ES" sz="1500" dirty="0"/>
            </a:p>
          </p:txBody>
        </p:sp>
        <p:cxnSp>
          <p:nvCxnSpPr>
            <p:cNvPr id="64" name="Conector recto de flecha 77"/>
            <p:cNvCxnSpPr>
              <a:stCxn id="60" idx="2"/>
              <a:endCxn id="61" idx="0"/>
            </p:cNvCxnSpPr>
            <p:nvPr/>
          </p:nvCxnSpPr>
          <p:spPr>
            <a:xfrm>
              <a:off x="8053126" y="3852973"/>
              <a:ext cx="0" cy="2488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ángulo redondeado 80"/>
            <p:cNvSpPr/>
            <p:nvPr/>
          </p:nvSpPr>
          <p:spPr>
            <a:xfrm>
              <a:off x="7376986" y="4731014"/>
              <a:ext cx="1352281" cy="22192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FIN BUCLE</a:t>
              </a:r>
              <a:endParaRPr lang="es-ES" sz="1500" dirty="0"/>
            </a:p>
          </p:txBody>
        </p:sp>
        <p:cxnSp>
          <p:nvCxnSpPr>
            <p:cNvPr id="66" name="Conector recto de flecha 81"/>
            <p:cNvCxnSpPr>
              <a:stCxn id="61" idx="2"/>
              <a:endCxn id="65" idx="0"/>
            </p:cNvCxnSpPr>
            <p:nvPr/>
          </p:nvCxnSpPr>
          <p:spPr>
            <a:xfrm>
              <a:off x="8053126" y="4487836"/>
              <a:ext cx="1" cy="2431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ángulo redondeado 104"/>
            <p:cNvSpPr/>
            <p:nvPr/>
          </p:nvSpPr>
          <p:spPr>
            <a:xfrm>
              <a:off x="4325718" y="5445531"/>
              <a:ext cx="1740794" cy="52803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Calcular Medias</a:t>
              </a:r>
              <a:endParaRPr lang="es-ES" sz="1500" dirty="0"/>
            </a:p>
          </p:txBody>
        </p:sp>
        <p:cxnSp>
          <p:nvCxnSpPr>
            <p:cNvPr id="68" name="Conector recto de flecha 105"/>
            <p:cNvCxnSpPr>
              <a:stCxn id="38" idx="2"/>
              <a:endCxn id="67" idx="0"/>
            </p:cNvCxnSpPr>
            <p:nvPr/>
          </p:nvCxnSpPr>
          <p:spPr>
            <a:xfrm>
              <a:off x="5196115" y="5196115"/>
              <a:ext cx="0" cy="2494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108"/>
            <p:cNvCxnSpPr>
              <a:stCxn id="67" idx="3"/>
              <a:endCxn id="46" idx="1"/>
            </p:cNvCxnSpPr>
            <p:nvPr/>
          </p:nvCxnSpPr>
          <p:spPr>
            <a:xfrm>
              <a:off x="6066512" y="5709548"/>
              <a:ext cx="844236" cy="10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69 CuadroTexto"/>
          <p:cNvSpPr txBox="1"/>
          <p:nvPr/>
        </p:nvSpPr>
        <p:spPr>
          <a:xfrm>
            <a:off x="8438594" y="974271"/>
            <a:ext cx="3753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Lenguaje programación: </a:t>
            </a:r>
            <a:r>
              <a:rPr lang="es-ES" sz="2800" dirty="0" smtClean="0"/>
              <a:t>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6872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Optimización – </a:t>
            </a:r>
            <a:r>
              <a:rPr lang="es-ES" dirty="0" err="1" smtClean="0"/>
              <a:t>Threshold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70" name="Elipse 55"/>
          <p:cNvSpPr/>
          <p:nvPr/>
        </p:nvSpPr>
        <p:spPr>
          <a:xfrm>
            <a:off x="9503753" y="3657150"/>
            <a:ext cx="648000" cy="61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Elipse 56"/>
          <p:cNvSpPr/>
          <p:nvPr/>
        </p:nvSpPr>
        <p:spPr>
          <a:xfrm>
            <a:off x="8685681" y="4551852"/>
            <a:ext cx="648000" cy="61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2" name="Elipse 57"/>
          <p:cNvSpPr/>
          <p:nvPr/>
        </p:nvSpPr>
        <p:spPr>
          <a:xfrm>
            <a:off x="8697053" y="2445953"/>
            <a:ext cx="648000" cy="61200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3" name="Elipse 58"/>
          <p:cNvSpPr/>
          <p:nvPr/>
        </p:nvSpPr>
        <p:spPr>
          <a:xfrm>
            <a:off x="10434330" y="2645297"/>
            <a:ext cx="648000" cy="61200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Elipse 58"/>
          <p:cNvSpPr/>
          <p:nvPr/>
        </p:nvSpPr>
        <p:spPr>
          <a:xfrm>
            <a:off x="10793064" y="4867267"/>
            <a:ext cx="648000" cy="61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5" name="113 Conector recto de flecha"/>
          <p:cNvCxnSpPr>
            <a:stCxn id="70" idx="1"/>
            <a:endCxn id="72" idx="5"/>
          </p:cNvCxnSpPr>
          <p:nvPr/>
        </p:nvCxnSpPr>
        <p:spPr>
          <a:xfrm flipH="1" flipV="1">
            <a:off x="9250156" y="2968328"/>
            <a:ext cx="348494" cy="778447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>
            <a:stCxn id="70" idx="7"/>
            <a:endCxn id="73" idx="3"/>
          </p:cNvCxnSpPr>
          <p:nvPr/>
        </p:nvCxnSpPr>
        <p:spPr>
          <a:xfrm flipV="1">
            <a:off x="10056856" y="3167672"/>
            <a:ext cx="472371" cy="5791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115 Conector recto de flecha"/>
          <p:cNvCxnSpPr>
            <a:stCxn id="70" idx="5"/>
            <a:endCxn id="74" idx="1"/>
          </p:cNvCxnSpPr>
          <p:nvPr/>
        </p:nvCxnSpPr>
        <p:spPr>
          <a:xfrm>
            <a:off x="10056856" y="4179525"/>
            <a:ext cx="831105" cy="777367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7 Conector recto de flecha"/>
          <p:cNvCxnSpPr>
            <a:stCxn id="70" idx="3"/>
            <a:endCxn id="71" idx="7"/>
          </p:cNvCxnSpPr>
          <p:nvPr/>
        </p:nvCxnSpPr>
        <p:spPr>
          <a:xfrm flipH="1">
            <a:off x="9238784" y="4179525"/>
            <a:ext cx="359866" cy="461952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56"/>
          <p:cNvSpPr/>
          <p:nvPr/>
        </p:nvSpPr>
        <p:spPr>
          <a:xfrm>
            <a:off x="7672756" y="3930847"/>
            <a:ext cx="648000" cy="61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Elipse 58"/>
          <p:cNvSpPr/>
          <p:nvPr/>
        </p:nvSpPr>
        <p:spPr>
          <a:xfrm>
            <a:off x="7780201" y="5623011"/>
            <a:ext cx="648000" cy="61200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116 Conector recto de flecha"/>
          <p:cNvCxnSpPr>
            <a:stCxn id="71" idx="3"/>
            <a:endCxn id="81" idx="7"/>
          </p:cNvCxnSpPr>
          <p:nvPr/>
        </p:nvCxnSpPr>
        <p:spPr>
          <a:xfrm flipH="1">
            <a:off x="8333304" y="5074227"/>
            <a:ext cx="447274" cy="638409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7 Conector recto de flecha"/>
          <p:cNvCxnSpPr>
            <a:stCxn id="71" idx="2"/>
            <a:endCxn id="79" idx="5"/>
          </p:cNvCxnSpPr>
          <p:nvPr/>
        </p:nvCxnSpPr>
        <p:spPr>
          <a:xfrm flipH="1" flipV="1">
            <a:off x="8225859" y="4453222"/>
            <a:ext cx="459822" cy="40463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56"/>
          <p:cNvSpPr/>
          <p:nvPr/>
        </p:nvSpPr>
        <p:spPr>
          <a:xfrm>
            <a:off x="7780201" y="1661444"/>
            <a:ext cx="648000" cy="61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0" name="117 Conector recto de flecha"/>
          <p:cNvCxnSpPr>
            <a:stCxn id="72" idx="1"/>
            <a:endCxn id="91" idx="5"/>
          </p:cNvCxnSpPr>
          <p:nvPr/>
        </p:nvCxnSpPr>
        <p:spPr>
          <a:xfrm flipH="1" flipV="1">
            <a:off x="8333304" y="2183819"/>
            <a:ext cx="458646" cy="35175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91" idx="2"/>
            <a:endCxn id="91" idx="6"/>
          </p:cNvCxnSpPr>
          <p:nvPr/>
        </p:nvCxnSpPr>
        <p:spPr>
          <a:xfrm>
            <a:off x="7780201" y="1967444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72" idx="2"/>
            <a:endCxn id="72" idx="6"/>
          </p:cNvCxnSpPr>
          <p:nvPr/>
        </p:nvCxnSpPr>
        <p:spPr>
          <a:xfrm>
            <a:off x="8697053" y="2751953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stCxn id="79" idx="2"/>
            <a:endCxn id="79" idx="6"/>
          </p:cNvCxnSpPr>
          <p:nvPr/>
        </p:nvCxnSpPr>
        <p:spPr>
          <a:xfrm>
            <a:off x="7672756" y="4236847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>
            <a:stCxn id="81" idx="2"/>
            <a:endCxn id="81" idx="6"/>
          </p:cNvCxnSpPr>
          <p:nvPr/>
        </p:nvCxnSpPr>
        <p:spPr>
          <a:xfrm>
            <a:off x="7780201" y="5929011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71" idx="2"/>
            <a:endCxn id="71" idx="6"/>
          </p:cNvCxnSpPr>
          <p:nvPr/>
        </p:nvCxnSpPr>
        <p:spPr>
          <a:xfrm>
            <a:off x="8685681" y="4857852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70" idx="2"/>
            <a:endCxn id="70" idx="6"/>
          </p:cNvCxnSpPr>
          <p:nvPr/>
        </p:nvCxnSpPr>
        <p:spPr>
          <a:xfrm>
            <a:off x="9503753" y="3963150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73" idx="2"/>
            <a:endCxn id="73" idx="6"/>
          </p:cNvCxnSpPr>
          <p:nvPr/>
        </p:nvCxnSpPr>
        <p:spPr>
          <a:xfrm>
            <a:off x="10434330" y="2951297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74" idx="2"/>
            <a:endCxn id="74" idx="6"/>
          </p:cNvCxnSpPr>
          <p:nvPr/>
        </p:nvCxnSpPr>
        <p:spPr>
          <a:xfrm>
            <a:off x="10793064" y="5173267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ángulo 148"/>
          <p:cNvSpPr/>
          <p:nvPr/>
        </p:nvSpPr>
        <p:spPr>
          <a:xfrm>
            <a:off x="3122287" y="3641596"/>
            <a:ext cx="3333509" cy="1867389"/>
          </a:xfrm>
          <a:prstGeom prst="rect">
            <a:avLst/>
          </a:prstGeom>
          <a:solidFill>
            <a:srgbClr val="A3AEFF"/>
          </a:solidFill>
          <a:ln w="57150">
            <a:solidFill>
              <a:srgbClr val="000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8" name="CuadroTexto 177"/>
          <p:cNvSpPr txBox="1"/>
          <p:nvPr/>
        </p:nvSpPr>
        <p:spPr>
          <a:xfrm>
            <a:off x="2896791" y="1487210"/>
            <a:ext cx="41436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/>
              <a:t>Datos del Grafo</a:t>
            </a:r>
            <a:r>
              <a:rPr lang="es-ES" sz="22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Nodos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Arcos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Influencias (0,5 en este caso)</a:t>
            </a:r>
            <a:endParaRPr lang="es-ES" sz="2200" dirty="0"/>
          </a:p>
        </p:txBody>
      </p:sp>
      <p:sp>
        <p:nvSpPr>
          <p:cNvPr id="179" name="CuadroTexto 178"/>
          <p:cNvSpPr txBox="1"/>
          <p:nvPr/>
        </p:nvSpPr>
        <p:spPr>
          <a:xfrm>
            <a:off x="8572988" y="1967444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181" name="CuadroTexto 180"/>
          <p:cNvSpPr txBox="1"/>
          <p:nvPr/>
        </p:nvSpPr>
        <p:spPr>
          <a:xfrm>
            <a:off x="9346866" y="3109410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182" name="CuadroTexto 181"/>
          <p:cNvSpPr txBox="1"/>
          <p:nvPr/>
        </p:nvSpPr>
        <p:spPr>
          <a:xfrm>
            <a:off x="8042780" y="4616048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183" name="CuadroTexto 182"/>
          <p:cNvSpPr txBox="1"/>
          <p:nvPr/>
        </p:nvSpPr>
        <p:spPr>
          <a:xfrm>
            <a:off x="8441649" y="5469852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184" name="CuadroTexto 183"/>
          <p:cNvSpPr txBox="1"/>
          <p:nvPr/>
        </p:nvSpPr>
        <p:spPr>
          <a:xfrm>
            <a:off x="9433365" y="4507285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185" name="CuadroTexto 184"/>
          <p:cNvSpPr txBox="1"/>
          <p:nvPr/>
        </p:nvSpPr>
        <p:spPr>
          <a:xfrm>
            <a:off x="10293041" y="4204293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186" name="CuadroTexto 185"/>
          <p:cNvSpPr txBox="1"/>
          <p:nvPr/>
        </p:nvSpPr>
        <p:spPr>
          <a:xfrm>
            <a:off x="10189222" y="3451694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204" name="CuadroTexto 203"/>
          <p:cNvSpPr txBox="1"/>
          <p:nvPr/>
        </p:nvSpPr>
        <p:spPr>
          <a:xfrm>
            <a:off x="3379126" y="4301594"/>
            <a:ext cx="283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Activar Grupo Inicial</a:t>
            </a:r>
            <a:endParaRPr lang="es-ES" sz="2400" dirty="0"/>
          </a:p>
        </p:txBody>
      </p:sp>
      <p:sp>
        <p:nvSpPr>
          <p:cNvPr id="205" name="Rectángulo redondeado 70"/>
          <p:cNvSpPr/>
          <p:nvPr/>
        </p:nvSpPr>
        <p:spPr>
          <a:xfrm>
            <a:off x="3191737" y="3700623"/>
            <a:ext cx="1620000" cy="24697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BUCLE DIFUSION</a:t>
            </a:r>
            <a:endParaRPr lang="es-ES" sz="1500" dirty="0"/>
          </a:p>
        </p:txBody>
      </p:sp>
      <p:sp>
        <p:nvSpPr>
          <p:cNvPr id="206" name="CuadroTexto 205"/>
          <p:cNvSpPr txBox="1"/>
          <p:nvPr/>
        </p:nvSpPr>
        <p:spPr>
          <a:xfrm>
            <a:off x="3428968" y="4340095"/>
            <a:ext cx="2836505" cy="461665"/>
          </a:xfrm>
          <a:prstGeom prst="rect">
            <a:avLst/>
          </a:prstGeom>
          <a:solidFill>
            <a:srgbClr val="A3AEFF"/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Umbrales Aleatorios</a:t>
            </a:r>
            <a:endParaRPr lang="es-ES" sz="2400" dirty="0"/>
          </a:p>
        </p:txBody>
      </p:sp>
      <p:sp>
        <p:nvSpPr>
          <p:cNvPr id="208" name="CuadroTexto 207"/>
          <p:cNvSpPr txBox="1"/>
          <p:nvPr/>
        </p:nvSpPr>
        <p:spPr>
          <a:xfrm>
            <a:off x="7852417" y="1933129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0,6</a:t>
            </a:r>
            <a:endParaRPr lang="es-ES" sz="1600" dirty="0"/>
          </a:p>
        </p:txBody>
      </p:sp>
      <p:sp>
        <p:nvSpPr>
          <p:cNvPr id="209" name="CuadroTexto 208"/>
          <p:cNvSpPr txBox="1"/>
          <p:nvPr/>
        </p:nvSpPr>
        <p:spPr>
          <a:xfrm>
            <a:off x="8805390" y="2700677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0,7</a:t>
            </a:r>
            <a:endParaRPr lang="es-ES" sz="1600" dirty="0"/>
          </a:p>
        </p:txBody>
      </p:sp>
      <p:sp>
        <p:nvSpPr>
          <p:cNvPr id="210" name="CuadroTexto 209"/>
          <p:cNvSpPr txBox="1"/>
          <p:nvPr/>
        </p:nvSpPr>
        <p:spPr>
          <a:xfrm>
            <a:off x="7767653" y="4195345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0,4</a:t>
            </a:r>
            <a:endParaRPr lang="es-ES" sz="1600" dirty="0"/>
          </a:p>
        </p:txBody>
      </p:sp>
      <p:sp>
        <p:nvSpPr>
          <p:cNvPr id="211" name="CuadroTexto 210"/>
          <p:cNvSpPr txBox="1"/>
          <p:nvPr/>
        </p:nvSpPr>
        <p:spPr>
          <a:xfrm>
            <a:off x="7852532" y="5896457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0,9</a:t>
            </a:r>
            <a:endParaRPr lang="es-ES" sz="1600" dirty="0"/>
          </a:p>
        </p:txBody>
      </p:sp>
      <p:sp>
        <p:nvSpPr>
          <p:cNvPr id="212" name="CuadroTexto 211"/>
          <p:cNvSpPr txBox="1"/>
          <p:nvPr/>
        </p:nvSpPr>
        <p:spPr>
          <a:xfrm>
            <a:off x="8769269" y="4834713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0,3</a:t>
            </a:r>
            <a:endParaRPr lang="es-ES" sz="1600" dirty="0"/>
          </a:p>
        </p:txBody>
      </p:sp>
      <p:sp>
        <p:nvSpPr>
          <p:cNvPr id="213" name="CuadroTexto 212"/>
          <p:cNvSpPr txBox="1"/>
          <p:nvPr/>
        </p:nvSpPr>
        <p:spPr>
          <a:xfrm>
            <a:off x="9598649" y="3932014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0,1</a:t>
            </a:r>
            <a:endParaRPr lang="es-ES" sz="1600" dirty="0"/>
          </a:p>
        </p:txBody>
      </p:sp>
      <p:sp>
        <p:nvSpPr>
          <p:cNvPr id="214" name="CuadroTexto 213"/>
          <p:cNvSpPr txBox="1"/>
          <p:nvPr/>
        </p:nvSpPr>
        <p:spPr>
          <a:xfrm>
            <a:off x="10532655" y="2907755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0,2</a:t>
            </a:r>
            <a:endParaRPr lang="es-ES" sz="1600" dirty="0"/>
          </a:p>
        </p:txBody>
      </p:sp>
      <p:sp>
        <p:nvSpPr>
          <p:cNvPr id="215" name="CuadroTexto 214"/>
          <p:cNvSpPr txBox="1"/>
          <p:nvPr/>
        </p:nvSpPr>
        <p:spPr>
          <a:xfrm>
            <a:off x="10880822" y="5131298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0,8</a:t>
            </a:r>
            <a:endParaRPr lang="es-ES" sz="1600" dirty="0"/>
          </a:p>
        </p:txBody>
      </p:sp>
      <p:sp>
        <p:nvSpPr>
          <p:cNvPr id="216" name="CuadroTexto 215"/>
          <p:cNvSpPr txBox="1"/>
          <p:nvPr/>
        </p:nvSpPr>
        <p:spPr>
          <a:xfrm>
            <a:off x="3383974" y="4332160"/>
            <a:ext cx="2836505" cy="461665"/>
          </a:xfrm>
          <a:prstGeom prst="rect">
            <a:avLst/>
          </a:prstGeom>
          <a:solidFill>
            <a:srgbClr val="A3A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Periodo 1</a:t>
            </a:r>
            <a:endParaRPr lang="es-ES" sz="2400" dirty="0"/>
          </a:p>
        </p:txBody>
      </p:sp>
      <p:sp>
        <p:nvSpPr>
          <p:cNvPr id="217" name="CuadroTexto 216"/>
          <p:cNvSpPr txBox="1"/>
          <p:nvPr/>
        </p:nvSpPr>
        <p:spPr>
          <a:xfrm>
            <a:off x="3383974" y="4333659"/>
            <a:ext cx="2836505" cy="461665"/>
          </a:xfrm>
          <a:prstGeom prst="rect">
            <a:avLst/>
          </a:prstGeom>
          <a:solidFill>
            <a:srgbClr val="A3A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Periodo 2</a:t>
            </a:r>
            <a:endParaRPr lang="es-ES" sz="2400" dirty="0"/>
          </a:p>
        </p:txBody>
      </p:sp>
      <p:sp>
        <p:nvSpPr>
          <p:cNvPr id="218" name="CuadroTexto 217"/>
          <p:cNvSpPr txBox="1"/>
          <p:nvPr/>
        </p:nvSpPr>
        <p:spPr>
          <a:xfrm>
            <a:off x="3368157" y="4154383"/>
            <a:ext cx="2836505" cy="830997"/>
          </a:xfrm>
          <a:prstGeom prst="rect">
            <a:avLst/>
          </a:prstGeom>
          <a:solidFill>
            <a:srgbClr val="A3A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Periodo 3</a:t>
            </a:r>
          </a:p>
          <a:p>
            <a:pPr algn="ctr"/>
            <a:r>
              <a:rPr lang="es-ES" sz="2400" dirty="0" smtClean="0"/>
              <a:t>No hay cambios</a:t>
            </a:r>
            <a:endParaRPr lang="es-ES" sz="2400" dirty="0"/>
          </a:p>
        </p:txBody>
      </p:sp>
      <p:sp>
        <p:nvSpPr>
          <p:cNvPr id="219" name="Rectángulo redondeado 70"/>
          <p:cNvSpPr/>
          <p:nvPr/>
        </p:nvSpPr>
        <p:spPr>
          <a:xfrm>
            <a:off x="3191737" y="5167833"/>
            <a:ext cx="1620000" cy="24697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FIN DE BUCLE DIF.</a:t>
            </a:r>
            <a:endParaRPr lang="es-ES" sz="1500" dirty="0"/>
          </a:p>
        </p:txBody>
      </p:sp>
      <p:sp>
        <p:nvSpPr>
          <p:cNvPr id="220" name="CuadroTexto 219"/>
          <p:cNvSpPr txBox="1"/>
          <p:nvPr/>
        </p:nvSpPr>
        <p:spPr>
          <a:xfrm>
            <a:off x="3407896" y="4130049"/>
            <a:ext cx="2836505" cy="830997"/>
          </a:xfrm>
          <a:prstGeom prst="rect">
            <a:avLst/>
          </a:prstGeom>
          <a:solidFill>
            <a:srgbClr val="A3A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Repetir bucle </a:t>
            </a:r>
            <a:r>
              <a:rPr lang="es-ES" sz="2400" dirty="0" err="1" smtClean="0"/>
              <a:t>Prop</a:t>
            </a:r>
            <a:r>
              <a:rPr lang="es-ES" sz="2400" dirty="0" smtClean="0"/>
              <a:t>.</a:t>
            </a:r>
          </a:p>
          <a:p>
            <a:pPr algn="ctr"/>
            <a:r>
              <a:rPr lang="es-ES" sz="2400" dirty="0" smtClean="0"/>
              <a:t>con nuevos umbrales </a:t>
            </a:r>
            <a:endParaRPr lang="es-ES" sz="2400" dirty="0"/>
          </a:p>
        </p:txBody>
      </p:sp>
      <p:sp>
        <p:nvSpPr>
          <p:cNvPr id="221" name="Rectángulo redondeado 70"/>
          <p:cNvSpPr/>
          <p:nvPr/>
        </p:nvSpPr>
        <p:spPr>
          <a:xfrm>
            <a:off x="3191737" y="3973461"/>
            <a:ext cx="1912108" cy="198437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BUCLE PROPAGACION</a:t>
            </a:r>
            <a:endParaRPr lang="es-ES" sz="1500" dirty="0"/>
          </a:p>
        </p:txBody>
      </p:sp>
      <p:sp>
        <p:nvSpPr>
          <p:cNvPr id="222" name="Rectángulo redondeado 70"/>
          <p:cNvSpPr/>
          <p:nvPr/>
        </p:nvSpPr>
        <p:spPr>
          <a:xfrm>
            <a:off x="3191737" y="4938761"/>
            <a:ext cx="1912108" cy="198437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FIN DE BUCLE PROP.</a:t>
            </a:r>
            <a:endParaRPr lang="es-ES" sz="1500" dirty="0"/>
          </a:p>
        </p:txBody>
      </p:sp>
      <p:sp>
        <p:nvSpPr>
          <p:cNvPr id="223" name="CuadroTexto 222"/>
          <p:cNvSpPr txBox="1"/>
          <p:nvPr/>
        </p:nvSpPr>
        <p:spPr>
          <a:xfrm>
            <a:off x="3154379" y="3672171"/>
            <a:ext cx="3264060" cy="1815882"/>
          </a:xfrm>
          <a:prstGeom prst="rect">
            <a:avLst/>
          </a:prstGeom>
          <a:solidFill>
            <a:srgbClr val="A3A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300" b="1" dirty="0" smtClean="0"/>
              <a:t>Resultados</a:t>
            </a:r>
            <a:r>
              <a:rPr lang="es-ES" sz="2300" dirty="0" smtClean="0"/>
              <a:t>: Medias de todas las propagaciones.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Nodos Alcanzados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Tiempo de Difusión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Tiempo de Ejecución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256247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1" grpId="0"/>
      <p:bldP spid="182" grpId="0"/>
      <p:bldP spid="183" grpId="0"/>
      <p:bldP spid="184" grpId="0"/>
      <p:bldP spid="185" grpId="0"/>
      <p:bldP spid="186" grpId="0"/>
      <p:bldP spid="204" grpId="0"/>
      <p:bldP spid="205" grpId="0" animBg="1"/>
      <p:bldP spid="205" grpId="1" animBg="1"/>
      <p:bldP spid="206" grpId="0" animBg="1"/>
      <p:bldP spid="208" grpId="1"/>
      <p:bldP spid="208" grpId="2"/>
      <p:bldP spid="209" grpId="1"/>
      <p:bldP spid="209" grpId="2"/>
      <p:bldP spid="210" grpId="1"/>
      <p:bldP spid="210" grpId="2"/>
      <p:bldP spid="211" grpId="1"/>
      <p:bldP spid="211" grpId="2"/>
      <p:bldP spid="212" grpId="1"/>
      <p:bldP spid="212" grpId="2"/>
      <p:bldP spid="213" grpId="1"/>
      <p:bldP spid="213" grpId="2"/>
      <p:bldP spid="214" grpId="1"/>
      <p:bldP spid="214" grpId="2"/>
      <p:bldP spid="215" grpId="1"/>
      <p:bldP spid="215" grpId="2"/>
      <p:bldP spid="216" grpId="0" animBg="1"/>
      <p:bldP spid="217" grpId="0" animBg="1"/>
      <p:bldP spid="218" grpId="0" animBg="1"/>
      <p:bldP spid="219" grpId="0" animBg="1"/>
      <p:bldP spid="219" grpId="1" animBg="1"/>
      <p:bldP spid="220" grpId="0" animBg="1"/>
      <p:bldP spid="221" grpId="0" animBg="1"/>
      <p:bldP spid="221" grpId="1" animBg="1"/>
      <p:bldP spid="222" grpId="0" animBg="1"/>
      <p:bldP spid="222" grpId="1" animBg="1"/>
      <p:bldP spid="2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38400" y="0"/>
            <a:ext cx="9104588" cy="96546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Optimización – Búsqueda de Grupo Óptimo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70" name="11 Rectángulo"/>
          <p:cNvSpPr/>
          <p:nvPr/>
        </p:nvSpPr>
        <p:spPr>
          <a:xfrm>
            <a:off x="2554473" y="1115585"/>
            <a:ext cx="47003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 smtClean="0"/>
              <a:t>Greedy</a:t>
            </a:r>
            <a:r>
              <a:rPr lang="es-ES" sz="2800" dirty="0" smtClean="0"/>
              <a:t> y </a:t>
            </a:r>
            <a:r>
              <a:rPr lang="es-ES" sz="2800" dirty="0" err="1" smtClean="0"/>
              <a:t>Greedy</a:t>
            </a:r>
            <a:r>
              <a:rPr lang="es-ES" sz="2800" dirty="0" smtClean="0"/>
              <a:t> </a:t>
            </a:r>
            <a:r>
              <a:rPr lang="es-ES" sz="2800" dirty="0" err="1" smtClean="0"/>
              <a:t>Stepwise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sz="2000" dirty="0" err="1" smtClean="0"/>
              <a:t>Ej</a:t>
            </a:r>
            <a:r>
              <a:rPr lang="es-ES" sz="2000" dirty="0" smtClean="0"/>
              <a:t>: Búsqueda grupo óptimo 4 nodos</a:t>
            </a:r>
            <a:endParaRPr lang="es-ES" sz="2000" dirty="0"/>
          </a:p>
        </p:txBody>
      </p:sp>
      <p:sp>
        <p:nvSpPr>
          <p:cNvPr id="14" name="Elipse 55"/>
          <p:cNvSpPr/>
          <p:nvPr/>
        </p:nvSpPr>
        <p:spPr>
          <a:xfrm>
            <a:off x="9039710" y="3700809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Elipse 56"/>
          <p:cNvSpPr/>
          <p:nvPr/>
        </p:nvSpPr>
        <p:spPr>
          <a:xfrm>
            <a:off x="8171304" y="4823941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Elipse 57"/>
          <p:cNvSpPr/>
          <p:nvPr/>
        </p:nvSpPr>
        <p:spPr>
          <a:xfrm>
            <a:off x="8184774" y="251350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Elipse 58"/>
          <p:cNvSpPr/>
          <p:nvPr/>
        </p:nvSpPr>
        <p:spPr>
          <a:xfrm>
            <a:off x="9925283" y="252236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Elipse 58"/>
          <p:cNvSpPr/>
          <p:nvPr/>
        </p:nvSpPr>
        <p:spPr>
          <a:xfrm>
            <a:off x="9920813" y="4830065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0" name="113 Conector recto de flecha"/>
          <p:cNvCxnSpPr>
            <a:stCxn id="14" idx="1"/>
            <a:endCxn id="16" idx="5"/>
          </p:cNvCxnSpPr>
          <p:nvPr/>
        </p:nvCxnSpPr>
        <p:spPr>
          <a:xfrm flipH="1" flipV="1">
            <a:off x="8603532" y="2926774"/>
            <a:ext cx="508025" cy="844941"/>
          </a:xfrm>
          <a:prstGeom prst="straightConnector1">
            <a:avLst/>
          </a:prstGeom>
          <a:ln w="444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14" idx="7"/>
            <a:endCxn id="17" idx="3"/>
          </p:cNvCxnSpPr>
          <p:nvPr/>
        </p:nvCxnSpPr>
        <p:spPr>
          <a:xfrm flipV="1">
            <a:off x="9458468" y="2935634"/>
            <a:ext cx="538662" cy="836081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5 Conector recto de flecha"/>
          <p:cNvCxnSpPr>
            <a:stCxn id="14" idx="5"/>
            <a:endCxn id="18" idx="1"/>
          </p:cNvCxnSpPr>
          <p:nvPr/>
        </p:nvCxnSpPr>
        <p:spPr>
          <a:xfrm>
            <a:off x="9458468" y="4114083"/>
            <a:ext cx="534192" cy="7868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7 Conector recto de flecha"/>
          <p:cNvCxnSpPr>
            <a:stCxn id="14" idx="3"/>
            <a:endCxn id="15" idx="7"/>
          </p:cNvCxnSpPr>
          <p:nvPr/>
        </p:nvCxnSpPr>
        <p:spPr>
          <a:xfrm flipH="1">
            <a:off x="8590062" y="4114083"/>
            <a:ext cx="521495" cy="780764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56"/>
          <p:cNvSpPr/>
          <p:nvPr/>
        </p:nvSpPr>
        <p:spPr>
          <a:xfrm>
            <a:off x="7394166" y="4471749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Elipse 58"/>
          <p:cNvSpPr/>
          <p:nvPr/>
        </p:nvSpPr>
        <p:spPr>
          <a:xfrm>
            <a:off x="8324278" y="5736661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Elipse 58"/>
          <p:cNvSpPr/>
          <p:nvPr/>
        </p:nvSpPr>
        <p:spPr>
          <a:xfrm>
            <a:off x="7505952" y="5550506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6" name="115 Conector recto de flecha"/>
          <p:cNvCxnSpPr>
            <a:stCxn id="15" idx="4"/>
            <a:endCxn id="42" idx="0"/>
          </p:cNvCxnSpPr>
          <p:nvPr/>
        </p:nvCxnSpPr>
        <p:spPr>
          <a:xfrm>
            <a:off x="8416607" y="5308121"/>
            <a:ext cx="152974" cy="42854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6 Conector recto de flecha"/>
          <p:cNvCxnSpPr>
            <a:stCxn id="15" idx="3"/>
            <a:endCxn id="43" idx="7"/>
          </p:cNvCxnSpPr>
          <p:nvPr/>
        </p:nvCxnSpPr>
        <p:spPr>
          <a:xfrm flipH="1">
            <a:off x="7924710" y="5237215"/>
            <a:ext cx="318441" cy="384197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7 Conector recto de flecha"/>
          <p:cNvCxnSpPr>
            <a:stCxn id="15" idx="2"/>
            <a:endCxn id="39" idx="5"/>
          </p:cNvCxnSpPr>
          <p:nvPr/>
        </p:nvCxnSpPr>
        <p:spPr>
          <a:xfrm flipH="1" flipV="1">
            <a:off x="7812924" y="4885023"/>
            <a:ext cx="358380" cy="18100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7"/>
          <p:cNvSpPr/>
          <p:nvPr/>
        </p:nvSpPr>
        <p:spPr>
          <a:xfrm>
            <a:off x="9724606" y="1702027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4" name="Elipse 58"/>
          <p:cNvSpPr/>
          <p:nvPr/>
        </p:nvSpPr>
        <p:spPr>
          <a:xfrm>
            <a:off x="10558124" y="5562385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5" name="Elipse 58"/>
          <p:cNvSpPr/>
          <p:nvPr/>
        </p:nvSpPr>
        <p:spPr>
          <a:xfrm>
            <a:off x="9632920" y="5708739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6" name="113 Conector recto de flecha"/>
          <p:cNvCxnSpPr>
            <a:stCxn id="17" idx="0"/>
            <a:endCxn id="52" idx="4"/>
          </p:cNvCxnSpPr>
          <p:nvPr/>
        </p:nvCxnSpPr>
        <p:spPr>
          <a:xfrm flipH="1" flipV="1">
            <a:off x="9969909" y="2186207"/>
            <a:ext cx="200677" cy="336153"/>
          </a:xfrm>
          <a:prstGeom prst="straightConnector1">
            <a:avLst/>
          </a:prstGeom>
          <a:ln w="444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115 Conector recto de flecha"/>
          <p:cNvCxnSpPr>
            <a:stCxn id="18" idx="5"/>
            <a:endCxn id="54" idx="1"/>
          </p:cNvCxnSpPr>
          <p:nvPr/>
        </p:nvCxnSpPr>
        <p:spPr>
          <a:xfrm>
            <a:off x="10339571" y="5243339"/>
            <a:ext cx="290400" cy="389952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6 Conector recto de flecha"/>
          <p:cNvCxnSpPr>
            <a:stCxn id="18" idx="4"/>
            <a:endCxn id="55" idx="0"/>
          </p:cNvCxnSpPr>
          <p:nvPr/>
        </p:nvCxnSpPr>
        <p:spPr>
          <a:xfrm flipH="1">
            <a:off x="9878223" y="5314245"/>
            <a:ext cx="287893" cy="394494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56"/>
          <p:cNvSpPr/>
          <p:nvPr/>
        </p:nvSpPr>
        <p:spPr>
          <a:xfrm>
            <a:off x="7417216" y="2025432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Elipse 57"/>
          <p:cNvSpPr/>
          <p:nvPr/>
        </p:nvSpPr>
        <p:spPr>
          <a:xfrm>
            <a:off x="8428215" y="162692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Elipse 58"/>
          <p:cNvSpPr/>
          <p:nvPr/>
        </p:nvSpPr>
        <p:spPr>
          <a:xfrm>
            <a:off x="10691237" y="2182043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Elipse 58"/>
          <p:cNvSpPr/>
          <p:nvPr/>
        </p:nvSpPr>
        <p:spPr>
          <a:xfrm>
            <a:off x="10401761" y="3337842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K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Elipse 58"/>
          <p:cNvSpPr/>
          <p:nvPr/>
        </p:nvSpPr>
        <p:spPr>
          <a:xfrm>
            <a:off x="7683384" y="3211064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8" name="113 Conector recto de flecha"/>
          <p:cNvCxnSpPr>
            <a:stCxn id="16" idx="0"/>
            <a:endCxn id="64" idx="4"/>
          </p:cNvCxnSpPr>
          <p:nvPr/>
        </p:nvCxnSpPr>
        <p:spPr>
          <a:xfrm flipV="1">
            <a:off x="8430077" y="2111100"/>
            <a:ext cx="243441" cy="402400"/>
          </a:xfrm>
          <a:prstGeom prst="straightConnector1">
            <a:avLst/>
          </a:prstGeom>
          <a:ln w="444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114 Conector recto de flecha"/>
          <p:cNvCxnSpPr>
            <a:stCxn id="17" idx="6"/>
            <a:endCxn id="65" idx="3"/>
          </p:cNvCxnSpPr>
          <p:nvPr/>
        </p:nvCxnSpPr>
        <p:spPr>
          <a:xfrm flipV="1">
            <a:off x="10415888" y="2595317"/>
            <a:ext cx="347196" cy="169133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5 Conector recto de flecha"/>
          <p:cNvCxnSpPr>
            <a:stCxn id="17" idx="5"/>
            <a:endCxn id="66" idx="0"/>
          </p:cNvCxnSpPr>
          <p:nvPr/>
        </p:nvCxnSpPr>
        <p:spPr>
          <a:xfrm>
            <a:off x="10344041" y="2935634"/>
            <a:ext cx="303023" cy="40220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6 Conector recto de flecha"/>
          <p:cNvCxnSpPr>
            <a:stCxn id="16" idx="3"/>
            <a:endCxn id="67" idx="7"/>
          </p:cNvCxnSpPr>
          <p:nvPr/>
        </p:nvCxnSpPr>
        <p:spPr>
          <a:xfrm flipH="1">
            <a:off x="8102142" y="2926774"/>
            <a:ext cx="154479" cy="355196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7 Conector recto de flecha"/>
          <p:cNvCxnSpPr>
            <a:stCxn id="16" idx="1"/>
            <a:endCxn id="63" idx="5"/>
          </p:cNvCxnSpPr>
          <p:nvPr/>
        </p:nvCxnSpPr>
        <p:spPr>
          <a:xfrm flipH="1" flipV="1">
            <a:off x="7835974" y="2438706"/>
            <a:ext cx="420647" cy="14570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58"/>
          <p:cNvSpPr/>
          <p:nvPr/>
        </p:nvSpPr>
        <p:spPr>
          <a:xfrm>
            <a:off x="10610095" y="435908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4" name="114 Conector recto de flecha"/>
          <p:cNvCxnSpPr>
            <a:stCxn id="18" idx="7"/>
            <a:endCxn id="103" idx="2"/>
          </p:cNvCxnSpPr>
          <p:nvPr/>
        </p:nvCxnSpPr>
        <p:spPr>
          <a:xfrm flipV="1">
            <a:off x="10339571" y="4601170"/>
            <a:ext cx="270524" cy="299801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160 CuadroTexto"/>
          <p:cNvSpPr txBox="1"/>
          <p:nvPr/>
        </p:nvSpPr>
        <p:spPr>
          <a:xfrm>
            <a:off x="2863724" y="2757560"/>
            <a:ext cx="1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ES" sz="2000" b="1" dirty="0" smtClean="0"/>
              <a:t> </a:t>
            </a:r>
            <a:r>
              <a:rPr lang="es-ES" sz="2000" b="1" dirty="0" err="1" smtClean="0"/>
              <a:t>Greedy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162" name="161 CuadroTexto"/>
          <p:cNvSpPr txBox="1"/>
          <p:nvPr/>
        </p:nvSpPr>
        <p:spPr>
          <a:xfrm>
            <a:off x="2859561" y="4875795"/>
            <a:ext cx="3657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dirty="0" smtClean="0"/>
              <a:t> </a:t>
            </a:r>
            <a:r>
              <a:rPr lang="es-ES" sz="2000" b="1" dirty="0" smtClean="0"/>
              <a:t>Resultado: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 smtClean="0"/>
              <a:t> Nº nodos activados = Todos</a:t>
            </a:r>
          </a:p>
        </p:txBody>
      </p:sp>
      <p:sp>
        <p:nvSpPr>
          <p:cNvPr id="163" name="162 CuadroTexto"/>
          <p:cNvSpPr txBox="1"/>
          <p:nvPr/>
        </p:nvSpPr>
        <p:spPr>
          <a:xfrm>
            <a:off x="2861528" y="5855425"/>
            <a:ext cx="3169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2" algn="just">
              <a:buFont typeface="Arial" pitchFamily="34" charset="0"/>
              <a:buChar char="•"/>
            </a:pPr>
            <a:r>
              <a:rPr lang="es-ES" sz="2000" dirty="0" smtClean="0"/>
              <a:t> Tiempo de difusión = 2</a:t>
            </a:r>
            <a:endParaRPr lang="es-ES" sz="2000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2870729" y="5855425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3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sz="2000" dirty="0" smtClean="0"/>
              <a:t>Tiempo de difusión = 1</a:t>
            </a:r>
            <a:endParaRPr lang="es-ES" sz="2000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2865985" y="2746152"/>
            <a:ext cx="23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ES" sz="2000" b="1" dirty="0" smtClean="0"/>
              <a:t> </a:t>
            </a:r>
            <a:r>
              <a:rPr lang="es-ES" sz="2000" b="1" dirty="0" err="1" smtClean="0"/>
              <a:t>Greedy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Stepwise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2593075" y="3179888"/>
            <a:ext cx="401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/>
            <a:r>
              <a:rPr lang="es-ES" dirty="0" smtClean="0"/>
              <a:t>1. Selección A como más influyente.</a:t>
            </a:r>
          </a:p>
        </p:txBody>
      </p:sp>
      <p:sp>
        <p:nvSpPr>
          <p:cNvPr id="170" name="169 CuadroTexto"/>
          <p:cNvSpPr txBox="1"/>
          <p:nvPr/>
        </p:nvSpPr>
        <p:spPr>
          <a:xfrm>
            <a:off x="2595346" y="4219392"/>
            <a:ext cx="42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/>
            <a:r>
              <a:rPr lang="es-ES" dirty="0" smtClean="0"/>
              <a:t>4. Selección D como 4º más influyente.</a:t>
            </a:r>
          </a:p>
        </p:txBody>
      </p:sp>
      <p:sp>
        <p:nvSpPr>
          <p:cNvPr id="171" name="170 CuadroTexto"/>
          <p:cNvSpPr txBox="1"/>
          <p:nvPr/>
        </p:nvSpPr>
        <p:spPr>
          <a:xfrm>
            <a:off x="2597626" y="3866824"/>
            <a:ext cx="42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/>
            <a:r>
              <a:rPr lang="es-ES" dirty="0" smtClean="0"/>
              <a:t>3. Selección C como 3º más influyente.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2599901" y="3514255"/>
            <a:ext cx="427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/>
            <a:r>
              <a:rPr lang="es-ES" dirty="0" smtClean="0"/>
              <a:t>2. Selección B como 2º más influyente.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2595350" y="3168515"/>
            <a:ext cx="481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/>
            <a:r>
              <a:rPr lang="es-ES" dirty="0" smtClean="0"/>
              <a:t>1. Selección grupo óptimo mediante </a:t>
            </a:r>
            <a:r>
              <a:rPr lang="es-ES" dirty="0" err="1" smtClean="0"/>
              <a:t>Greedy</a:t>
            </a:r>
            <a:r>
              <a:rPr lang="es-ES" dirty="0" smtClean="0"/>
              <a:t>.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2597621" y="3511980"/>
            <a:ext cx="4021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/>
            <a:r>
              <a:rPr lang="es-ES" dirty="0" smtClean="0"/>
              <a:t>2. Intercambio del nodo A por el E.</a:t>
            </a:r>
          </a:p>
          <a:p>
            <a:pPr marL="800100" lvl="1" indent="-342900"/>
            <a:r>
              <a:rPr lang="es-ES" dirty="0" smtClean="0"/>
              <a:t>Disminuye el tiempo de difusión.</a:t>
            </a:r>
          </a:p>
        </p:txBody>
      </p:sp>
      <p:cxnSp>
        <p:nvCxnSpPr>
          <p:cNvPr id="176" name="175 Forma"/>
          <p:cNvCxnSpPr>
            <a:stCxn id="14" idx="6"/>
            <a:endCxn id="18" idx="0"/>
          </p:cNvCxnSpPr>
          <p:nvPr/>
        </p:nvCxnSpPr>
        <p:spPr>
          <a:xfrm>
            <a:off x="9530315" y="3942899"/>
            <a:ext cx="635801" cy="8871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93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1" grpId="1"/>
      <p:bldP spid="162" grpId="1"/>
      <p:bldP spid="162" grpId="2"/>
      <p:bldP spid="163" grpId="0"/>
      <p:bldP spid="163" grpId="1"/>
      <p:bldP spid="165" grpId="0"/>
      <p:bldP spid="166" grpId="0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2" grpId="1"/>
      <p:bldP spid="173" grpId="2"/>
      <p:bldP spid="17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/>
              <a:t>Optimización – Heurísticos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639988" y="1296578"/>
            <a:ext cx="5507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b="1" dirty="0" smtClean="0"/>
              <a:t> Heurístico 1  -  Eliminar amigos de convencidos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636288" y="2106122"/>
            <a:ext cx="5142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s-ES" sz="2000" b="1" dirty="0" smtClean="0"/>
              <a:t> Heurístico 2  -  Fijar nodos del grupo óptimo del </a:t>
            </a:r>
            <a:r>
              <a:rPr lang="es-ES" sz="2000" b="1" dirty="0" err="1" smtClean="0"/>
              <a:t>greedy</a:t>
            </a:r>
            <a:endParaRPr lang="es-ES" sz="20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38564" y="3102421"/>
            <a:ext cx="4581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s-ES" sz="2000" b="1" dirty="0" smtClean="0"/>
              <a:t> Heurístico 3  -  Reducción a nodos de mayor </a:t>
            </a:r>
            <a:r>
              <a:rPr lang="es-ES" sz="2000" b="1" dirty="0" err="1" smtClean="0"/>
              <a:t>degree</a:t>
            </a:r>
            <a:endParaRPr lang="es-ES" sz="2000" b="1" dirty="0"/>
          </a:p>
        </p:txBody>
      </p:sp>
      <p:sp>
        <p:nvSpPr>
          <p:cNvPr id="16" name="Elipse 55"/>
          <p:cNvSpPr/>
          <p:nvPr/>
        </p:nvSpPr>
        <p:spPr>
          <a:xfrm>
            <a:off x="9612926" y="3700809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Elipse 56"/>
          <p:cNvSpPr/>
          <p:nvPr/>
        </p:nvSpPr>
        <p:spPr>
          <a:xfrm>
            <a:off x="8744520" y="4823941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Elipse 57"/>
          <p:cNvSpPr/>
          <p:nvPr/>
        </p:nvSpPr>
        <p:spPr>
          <a:xfrm>
            <a:off x="8757990" y="251350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Elipse 58"/>
          <p:cNvSpPr/>
          <p:nvPr/>
        </p:nvSpPr>
        <p:spPr>
          <a:xfrm>
            <a:off x="10498499" y="252236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Elipse 58"/>
          <p:cNvSpPr/>
          <p:nvPr/>
        </p:nvSpPr>
        <p:spPr>
          <a:xfrm>
            <a:off x="10494029" y="4830065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113 Conector recto de flecha"/>
          <p:cNvCxnSpPr>
            <a:stCxn id="16" idx="1"/>
            <a:endCxn id="18" idx="5"/>
          </p:cNvCxnSpPr>
          <p:nvPr/>
        </p:nvCxnSpPr>
        <p:spPr>
          <a:xfrm flipH="1" flipV="1">
            <a:off x="9176748" y="2926774"/>
            <a:ext cx="508025" cy="844941"/>
          </a:xfrm>
          <a:prstGeom prst="straightConnector1">
            <a:avLst/>
          </a:prstGeom>
          <a:ln w="444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114 Conector recto de flecha"/>
          <p:cNvCxnSpPr>
            <a:stCxn id="16" idx="7"/>
            <a:endCxn id="19" idx="3"/>
          </p:cNvCxnSpPr>
          <p:nvPr/>
        </p:nvCxnSpPr>
        <p:spPr>
          <a:xfrm flipV="1">
            <a:off x="10031684" y="2935634"/>
            <a:ext cx="538662" cy="836081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5 Conector recto de flecha"/>
          <p:cNvCxnSpPr>
            <a:stCxn id="16" idx="5"/>
            <a:endCxn id="20" idx="1"/>
          </p:cNvCxnSpPr>
          <p:nvPr/>
        </p:nvCxnSpPr>
        <p:spPr>
          <a:xfrm>
            <a:off x="10031684" y="4114083"/>
            <a:ext cx="534192" cy="7868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7 Conector recto de flecha"/>
          <p:cNvCxnSpPr>
            <a:stCxn id="16" idx="3"/>
            <a:endCxn id="17" idx="7"/>
          </p:cNvCxnSpPr>
          <p:nvPr/>
        </p:nvCxnSpPr>
        <p:spPr>
          <a:xfrm flipH="1">
            <a:off x="9163278" y="4114083"/>
            <a:ext cx="521495" cy="780764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56"/>
          <p:cNvSpPr/>
          <p:nvPr/>
        </p:nvSpPr>
        <p:spPr>
          <a:xfrm>
            <a:off x="7967382" y="4471749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Elipse 58"/>
          <p:cNvSpPr/>
          <p:nvPr/>
        </p:nvSpPr>
        <p:spPr>
          <a:xfrm>
            <a:off x="8897494" y="5736661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Elipse 58"/>
          <p:cNvSpPr/>
          <p:nvPr/>
        </p:nvSpPr>
        <p:spPr>
          <a:xfrm>
            <a:off x="8079168" y="5550506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8" name="115 Conector recto de flecha"/>
          <p:cNvCxnSpPr>
            <a:stCxn id="17" idx="4"/>
            <a:endCxn id="26" idx="0"/>
          </p:cNvCxnSpPr>
          <p:nvPr/>
        </p:nvCxnSpPr>
        <p:spPr>
          <a:xfrm>
            <a:off x="8989823" y="5308121"/>
            <a:ext cx="152974" cy="42854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116 Conector recto de flecha"/>
          <p:cNvCxnSpPr>
            <a:stCxn id="17" idx="3"/>
            <a:endCxn id="27" idx="7"/>
          </p:cNvCxnSpPr>
          <p:nvPr/>
        </p:nvCxnSpPr>
        <p:spPr>
          <a:xfrm flipH="1">
            <a:off x="8497926" y="5237215"/>
            <a:ext cx="318441" cy="384197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7 Conector recto de flecha"/>
          <p:cNvCxnSpPr>
            <a:stCxn id="17" idx="2"/>
            <a:endCxn id="25" idx="5"/>
          </p:cNvCxnSpPr>
          <p:nvPr/>
        </p:nvCxnSpPr>
        <p:spPr>
          <a:xfrm flipH="1" flipV="1">
            <a:off x="8386140" y="4885023"/>
            <a:ext cx="358380" cy="18100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57"/>
          <p:cNvSpPr/>
          <p:nvPr/>
        </p:nvSpPr>
        <p:spPr>
          <a:xfrm>
            <a:off x="10297822" y="1702027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Elipse 58"/>
          <p:cNvSpPr/>
          <p:nvPr/>
        </p:nvSpPr>
        <p:spPr>
          <a:xfrm>
            <a:off x="11131340" y="5562385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Elipse 58"/>
          <p:cNvSpPr/>
          <p:nvPr/>
        </p:nvSpPr>
        <p:spPr>
          <a:xfrm>
            <a:off x="10206136" y="5708739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4" name="113 Conector recto de flecha"/>
          <p:cNvCxnSpPr>
            <a:stCxn id="19" idx="0"/>
            <a:endCxn id="31" idx="4"/>
          </p:cNvCxnSpPr>
          <p:nvPr/>
        </p:nvCxnSpPr>
        <p:spPr>
          <a:xfrm flipH="1" flipV="1">
            <a:off x="10543125" y="2186207"/>
            <a:ext cx="200677" cy="336153"/>
          </a:xfrm>
          <a:prstGeom prst="straightConnector1">
            <a:avLst/>
          </a:prstGeom>
          <a:ln w="444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115 Conector recto de flecha"/>
          <p:cNvCxnSpPr>
            <a:stCxn id="20" idx="5"/>
            <a:endCxn id="32" idx="1"/>
          </p:cNvCxnSpPr>
          <p:nvPr/>
        </p:nvCxnSpPr>
        <p:spPr>
          <a:xfrm>
            <a:off x="10912787" y="5243339"/>
            <a:ext cx="290400" cy="389952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6 Conector recto de flecha"/>
          <p:cNvCxnSpPr>
            <a:stCxn id="20" idx="4"/>
            <a:endCxn id="33" idx="0"/>
          </p:cNvCxnSpPr>
          <p:nvPr/>
        </p:nvCxnSpPr>
        <p:spPr>
          <a:xfrm flipH="1">
            <a:off x="10451439" y="5314245"/>
            <a:ext cx="287893" cy="394494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56"/>
          <p:cNvSpPr/>
          <p:nvPr/>
        </p:nvSpPr>
        <p:spPr>
          <a:xfrm>
            <a:off x="7990432" y="2025432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Elipse 57"/>
          <p:cNvSpPr/>
          <p:nvPr/>
        </p:nvSpPr>
        <p:spPr>
          <a:xfrm>
            <a:off x="9001431" y="162692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Elipse 58"/>
          <p:cNvSpPr/>
          <p:nvPr/>
        </p:nvSpPr>
        <p:spPr>
          <a:xfrm>
            <a:off x="11264453" y="2182043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Elipse 58"/>
          <p:cNvSpPr/>
          <p:nvPr/>
        </p:nvSpPr>
        <p:spPr>
          <a:xfrm>
            <a:off x="10974977" y="3337842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K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Elipse 58"/>
          <p:cNvSpPr/>
          <p:nvPr/>
        </p:nvSpPr>
        <p:spPr>
          <a:xfrm>
            <a:off x="8256600" y="3211064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2" name="113 Conector recto de flecha"/>
          <p:cNvCxnSpPr>
            <a:stCxn id="18" idx="0"/>
            <a:endCxn id="38" idx="4"/>
          </p:cNvCxnSpPr>
          <p:nvPr/>
        </p:nvCxnSpPr>
        <p:spPr>
          <a:xfrm flipV="1">
            <a:off x="9003293" y="2111100"/>
            <a:ext cx="243441" cy="402400"/>
          </a:xfrm>
          <a:prstGeom prst="straightConnector1">
            <a:avLst/>
          </a:prstGeom>
          <a:ln w="444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114 Conector recto de flecha"/>
          <p:cNvCxnSpPr>
            <a:stCxn id="19" idx="6"/>
            <a:endCxn id="39" idx="3"/>
          </p:cNvCxnSpPr>
          <p:nvPr/>
        </p:nvCxnSpPr>
        <p:spPr>
          <a:xfrm flipV="1">
            <a:off x="10989104" y="2595317"/>
            <a:ext cx="347196" cy="169133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5 Conector recto de flecha"/>
          <p:cNvCxnSpPr>
            <a:stCxn id="19" idx="5"/>
            <a:endCxn id="40" idx="0"/>
          </p:cNvCxnSpPr>
          <p:nvPr/>
        </p:nvCxnSpPr>
        <p:spPr>
          <a:xfrm>
            <a:off x="10917257" y="2935634"/>
            <a:ext cx="303023" cy="40220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6 Conector recto de flecha"/>
          <p:cNvCxnSpPr>
            <a:stCxn id="18" idx="3"/>
            <a:endCxn id="41" idx="7"/>
          </p:cNvCxnSpPr>
          <p:nvPr/>
        </p:nvCxnSpPr>
        <p:spPr>
          <a:xfrm flipH="1">
            <a:off x="8675358" y="2926774"/>
            <a:ext cx="154479" cy="355196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7 Conector recto de flecha"/>
          <p:cNvCxnSpPr>
            <a:stCxn id="18" idx="1"/>
            <a:endCxn id="37" idx="5"/>
          </p:cNvCxnSpPr>
          <p:nvPr/>
        </p:nvCxnSpPr>
        <p:spPr>
          <a:xfrm flipH="1" flipV="1">
            <a:off x="8409190" y="2438706"/>
            <a:ext cx="420647" cy="14570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58"/>
          <p:cNvSpPr/>
          <p:nvPr/>
        </p:nvSpPr>
        <p:spPr>
          <a:xfrm>
            <a:off x="11183311" y="435908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8" name="114 Conector recto de flecha"/>
          <p:cNvCxnSpPr>
            <a:stCxn id="20" idx="7"/>
            <a:endCxn id="47" idx="2"/>
          </p:cNvCxnSpPr>
          <p:nvPr/>
        </p:nvCxnSpPr>
        <p:spPr>
          <a:xfrm flipV="1">
            <a:off x="10912787" y="4601170"/>
            <a:ext cx="270524" cy="299801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"/>
          <p:cNvSpPr/>
          <p:nvPr/>
        </p:nvSpPr>
        <p:spPr>
          <a:xfrm>
            <a:off x="2543028" y="1752678"/>
            <a:ext cx="4963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s-ES" dirty="0" smtClean="0"/>
              <a:t>Al elegir un nodo para el grupo óptimo, sus vecinos no se podrán elegir.</a:t>
            </a:r>
          </a:p>
        </p:txBody>
      </p:sp>
      <p:sp>
        <p:nvSpPr>
          <p:cNvPr id="54" name="53 Multiplicar"/>
          <p:cNvSpPr/>
          <p:nvPr/>
        </p:nvSpPr>
        <p:spPr>
          <a:xfrm>
            <a:off x="10320017" y="4615255"/>
            <a:ext cx="818867" cy="914401"/>
          </a:xfrm>
          <a:prstGeom prst="mathMultiply">
            <a:avLst>
              <a:gd name="adj1" fmla="val 84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Multiplicar"/>
          <p:cNvSpPr/>
          <p:nvPr/>
        </p:nvSpPr>
        <p:spPr>
          <a:xfrm>
            <a:off x="8575345" y="4617527"/>
            <a:ext cx="818867" cy="914401"/>
          </a:xfrm>
          <a:prstGeom prst="mathMultiply">
            <a:avLst>
              <a:gd name="adj1" fmla="val 84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Multiplicar"/>
          <p:cNvSpPr/>
          <p:nvPr/>
        </p:nvSpPr>
        <p:spPr>
          <a:xfrm>
            <a:off x="10338209" y="2326935"/>
            <a:ext cx="818867" cy="914401"/>
          </a:xfrm>
          <a:prstGeom prst="mathMultiply">
            <a:avLst>
              <a:gd name="adj1" fmla="val 84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8" name="67 Tabla"/>
          <p:cNvGraphicFramePr>
            <a:graphicFrameLocks noGrp="1"/>
          </p:cNvGraphicFramePr>
          <p:nvPr/>
        </p:nvGraphicFramePr>
        <p:xfrm>
          <a:off x="2673446" y="4359536"/>
          <a:ext cx="515582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  Aplicable a </a:t>
                      </a:r>
                      <a:r>
                        <a:rPr lang="es-ES" sz="2200" dirty="0" smtClean="0">
                          <a:sym typeface="Wingdings" pitchFamily="2" charset="2"/>
                        </a:rPr>
                        <a:t></a:t>
                      </a:r>
                      <a:endParaRPr lang="es-ES" sz="2200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Greedy</a:t>
                      </a:r>
                      <a:endParaRPr lang="es-ES" sz="2200" dirty="0"/>
                    </a:p>
                  </a:txBody>
                  <a:tcPr>
                    <a:solidFill>
                      <a:srgbClr val="899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Greedy</a:t>
                      </a:r>
                      <a:r>
                        <a:rPr lang="es-ES" sz="2200" dirty="0" smtClean="0"/>
                        <a:t> </a:t>
                      </a:r>
                      <a:r>
                        <a:rPr lang="es-ES" sz="2200" dirty="0" err="1" smtClean="0"/>
                        <a:t>Stepwise</a:t>
                      </a:r>
                      <a:endParaRPr lang="es-ES" sz="2200" dirty="0"/>
                    </a:p>
                  </a:txBody>
                  <a:tcPr>
                    <a:solidFill>
                      <a:srgbClr val="899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Heurístico 1</a:t>
                      </a:r>
                      <a:endParaRPr lang="es-ES" sz="2200" dirty="0"/>
                    </a:p>
                  </a:txBody>
                  <a:tcPr>
                    <a:solidFill>
                      <a:srgbClr val="D1D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 smtClean="0"/>
                        <a:t>Heurístico 2</a:t>
                      </a:r>
                    </a:p>
                  </a:txBody>
                  <a:tcPr>
                    <a:solidFill>
                      <a:srgbClr val="D1D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 smtClean="0"/>
                        <a:t>Heurístico 3</a:t>
                      </a:r>
                    </a:p>
                  </a:txBody>
                  <a:tcPr>
                    <a:solidFill>
                      <a:srgbClr val="D1D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" name="74 Multiplicar"/>
          <p:cNvSpPr/>
          <p:nvPr/>
        </p:nvSpPr>
        <p:spPr>
          <a:xfrm>
            <a:off x="8591267" y="2272387"/>
            <a:ext cx="818867" cy="914401"/>
          </a:xfrm>
          <a:prstGeom prst="mathMultiply">
            <a:avLst>
              <a:gd name="adj1" fmla="val 84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9" name="98 Grupo"/>
          <p:cNvGrpSpPr/>
          <p:nvPr/>
        </p:nvGrpSpPr>
        <p:grpSpPr>
          <a:xfrm>
            <a:off x="4918648" y="4805960"/>
            <a:ext cx="2098604" cy="1239262"/>
            <a:chOff x="4918648" y="5502008"/>
            <a:chExt cx="2098604" cy="1239262"/>
          </a:xfrm>
        </p:grpSpPr>
        <p:pic>
          <p:nvPicPr>
            <p:cNvPr id="1026" name="Picture 2" descr="https://openclipart.org/image/2400px/svg_to_png/167549/Kliponious-green-t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8648" y="5502008"/>
              <a:ext cx="567756" cy="390814"/>
            </a:xfrm>
            <a:prstGeom prst="rect">
              <a:avLst/>
            </a:prstGeom>
            <a:noFill/>
          </p:spPr>
        </p:pic>
        <p:pic>
          <p:nvPicPr>
            <p:cNvPr id="76" name="Picture 2" descr="https://openclipart.org/image/2400px/svg_to_png/167549/Kliponious-green-t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9496" y="5504280"/>
              <a:ext cx="567756" cy="390814"/>
            </a:xfrm>
            <a:prstGeom prst="rect">
              <a:avLst/>
            </a:prstGeom>
            <a:noFill/>
          </p:spPr>
        </p:pic>
        <p:pic>
          <p:nvPicPr>
            <p:cNvPr id="77" name="Picture 2" descr="https://openclipart.org/image/2400px/svg_to_png/167549/Kliponious-green-t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35848" y="5927368"/>
              <a:ext cx="567756" cy="390814"/>
            </a:xfrm>
            <a:prstGeom prst="rect">
              <a:avLst/>
            </a:prstGeom>
            <a:noFill/>
          </p:spPr>
        </p:pic>
        <p:pic>
          <p:nvPicPr>
            <p:cNvPr id="78" name="Picture 2" descr="https://openclipart.org/image/2400px/svg_to_png/167549/Kliponious-green-t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9496" y="6350456"/>
              <a:ext cx="567756" cy="390814"/>
            </a:xfrm>
            <a:prstGeom prst="rect">
              <a:avLst/>
            </a:prstGeom>
            <a:noFill/>
          </p:spPr>
        </p:pic>
        <p:pic>
          <p:nvPicPr>
            <p:cNvPr id="79" name="Picture 2" descr="https://openclipart.org/image/2400px/svg_to_png/167549/Kliponious-green-t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3192" y="6339080"/>
              <a:ext cx="567756" cy="390814"/>
            </a:xfrm>
            <a:prstGeom prst="rect">
              <a:avLst/>
            </a:prstGeom>
            <a:noFill/>
          </p:spPr>
        </p:pic>
      </p:grpSp>
      <p:sp>
        <p:nvSpPr>
          <p:cNvPr id="80" name="79 Rectángulo"/>
          <p:cNvSpPr/>
          <p:nvPr/>
        </p:nvSpPr>
        <p:spPr>
          <a:xfrm>
            <a:off x="2545301" y="2751254"/>
            <a:ext cx="4960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s-ES" dirty="0" smtClean="0"/>
              <a:t>Fijación de un subgrupo del óptimo (A y D). </a:t>
            </a:r>
          </a:p>
          <a:p>
            <a:pPr lvl="1" algn="just">
              <a:lnSpc>
                <a:spcPct val="150000"/>
              </a:lnSpc>
            </a:pPr>
            <a:r>
              <a:rPr lang="es-ES" dirty="0" smtClean="0"/>
              <a:t>Los nodos A y E no se podrán intercambiar.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9567079" y="3643952"/>
            <a:ext cx="573207" cy="614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Rectángulo"/>
          <p:cNvSpPr/>
          <p:nvPr/>
        </p:nvSpPr>
        <p:spPr>
          <a:xfrm>
            <a:off x="8709545" y="4765342"/>
            <a:ext cx="573207" cy="614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83" name="82 Forma"/>
          <p:cNvCxnSpPr/>
          <p:nvPr/>
        </p:nvCxnSpPr>
        <p:spPr>
          <a:xfrm>
            <a:off x="10158112" y="3942900"/>
            <a:ext cx="635801" cy="887166"/>
          </a:xfrm>
          <a:prstGeom prst="curvedConnector2">
            <a:avLst/>
          </a:prstGeom>
          <a:ln w="28575">
            <a:solidFill>
              <a:srgbClr val="000E77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83 Multiplicar"/>
          <p:cNvSpPr/>
          <p:nvPr/>
        </p:nvSpPr>
        <p:spPr>
          <a:xfrm rot="1876976">
            <a:off x="10349588" y="3889611"/>
            <a:ext cx="418497" cy="536850"/>
          </a:xfrm>
          <a:prstGeom prst="mathMultiply">
            <a:avLst>
              <a:gd name="adj1" fmla="val 84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7" name="96 Grupo"/>
          <p:cNvGrpSpPr/>
          <p:nvPr/>
        </p:nvGrpSpPr>
        <p:grpSpPr>
          <a:xfrm>
            <a:off x="7815648" y="1428458"/>
            <a:ext cx="4082956" cy="5008729"/>
            <a:chOff x="7815648" y="1428458"/>
            <a:chExt cx="4082956" cy="5008729"/>
          </a:xfrm>
        </p:grpSpPr>
        <p:sp>
          <p:nvSpPr>
            <p:cNvPr id="85" name="84 Multiplicar"/>
            <p:cNvSpPr/>
            <p:nvPr/>
          </p:nvSpPr>
          <p:spPr>
            <a:xfrm>
              <a:off x="10108471" y="1496696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85 Multiplicar"/>
            <p:cNvSpPr/>
            <p:nvPr/>
          </p:nvSpPr>
          <p:spPr>
            <a:xfrm>
              <a:off x="11079737" y="1962995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86 Multiplicar"/>
            <p:cNvSpPr/>
            <p:nvPr/>
          </p:nvSpPr>
          <p:spPr>
            <a:xfrm>
              <a:off x="10781761" y="3125330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87 Multiplicar"/>
            <p:cNvSpPr/>
            <p:nvPr/>
          </p:nvSpPr>
          <p:spPr>
            <a:xfrm>
              <a:off x="11029695" y="4137538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88 Multiplicar"/>
            <p:cNvSpPr/>
            <p:nvPr/>
          </p:nvSpPr>
          <p:spPr>
            <a:xfrm>
              <a:off x="10991027" y="5299873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89 Multiplicar"/>
            <p:cNvSpPr/>
            <p:nvPr/>
          </p:nvSpPr>
          <p:spPr>
            <a:xfrm>
              <a:off x="10024311" y="5465921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1" name="90 Multiplicar"/>
            <p:cNvSpPr/>
            <p:nvPr/>
          </p:nvSpPr>
          <p:spPr>
            <a:xfrm>
              <a:off x="8702753" y="5522786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2" name="91 Multiplicar"/>
            <p:cNvSpPr/>
            <p:nvPr/>
          </p:nvSpPr>
          <p:spPr>
            <a:xfrm>
              <a:off x="7924830" y="5318070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92 Multiplicar"/>
            <p:cNvSpPr/>
            <p:nvPr/>
          </p:nvSpPr>
          <p:spPr>
            <a:xfrm>
              <a:off x="7815649" y="4267193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93 Multiplicar"/>
            <p:cNvSpPr/>
            <p:nvPr/>
          </p:nvSpPr>
          <p:spPr>
            <a:xfrm>
              <a:off x="7815648" y="1837891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94 Multiplicar"/>
            <p:cNvSpPr/>
            <p:nvPr/>
          </p:nvSpPr>
          <p:spPr>
            <a:xfrm>
              <a:off x="8839230" y="1428458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95 Multiplicar"/>
            <p:cNvSpPr/>
            <p:nvPr/>
          </p:nvSpPr>
          <p:spPr>
            <a:xfrm>
              <a:off x="8088604" y="2957008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8" name="97 Rectángulo"/>
          <p:cNvSpPr/>
          <p:nvPr/>
        </p:nvSpPr>
        <p:spPr>
          <a:xfrm>
            <a:off x="2547575" y="3777110"/>
            <a:ext cx="4960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s-ES" dirty="0" smtClean="0"/>
              <a:t>Sólo podrán ser elegidos los nodos con un mayor número de conexiones (</a:t>
            </a:r>
            <a:r>
              <a:rPr lang="es-ES" dirty="0" err="1" smtClean="0"/>
              <a:t>Degree</a:t>
            </a:r>
            <a:r>
              <a:rPr lang="es-E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75860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2" grpId="0"/>
      <p:bldP spid="52" grpId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75" grpId="0" animBg="1"/>
      <p:bldP spid="75" grpId="1" animBg="1"/>
      <p:bldP spid="80" grpId="0"/>
      <p:bldP spid="80" grpId="1"/>
      <p:bldP spid="81" grpId="0" animBg="1"/>
      <p:bldP spid="81" grpId="1" animBg="1"/>
      <p:bldP spid="82" grpId="0" animBg="1"/>
      <p:bldP spid="82" grpId="1" animBg="1"/>
      <p:bldP spid="84" grpId="0" animBg="1"/>
      <p:bldP spid="84" grpId="1" animBg="1"/>
      <p:bldP spid="98" grpId="0"/>
      <p:bldP spid="9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Pruebas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726118" y="1127219"/>
            <a:ext cx="9181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b="1" dirty="0" smtClean="0"/>
              <a:t>Depuración del código: </a:t>
            </a:r>
            <a:r>
              <a:rPr lang="es-ES" sz="2000" dirty="0" smtClean="0"/>
              <a:t>batería de pruebas sobre 8 grafos simples.</a:t>
            </a:r>
            <a:endParaRPr lang="es-ES" sz="2000" b="1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b="1" dirty="0" smtClean="0"/>
              <a:t>13 grafos complejos</a:t>
            </a:r>
            <a:r>
              <a:rPr lang="es-ES" sz="2000" dirty="0" smtClean="0"/>
              <a:t>: 4 reales y 9 aleatorios.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b="1" dirty="0" smtClean="0"/>
              <a:t>10 Simulaciones </a:t>
            </a:r>
            <a:r>
              <a:rPr lang="es-ES" sz="2000" dirty="0" smtClean="0"/>
              <a:t>sobre cada grafo, estimando el Nº de umbrales a calcular de forma   aleatoria mediante estudios piloto y un estudio de convergencia.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97925"/>
              </p:ext>
            </p:extLst>
          </p:nvPr>
        </p:nvGraphicFramePr>
        <p:xfrm>
          <a:off x="2659325" y="3030148"/>
          <a:ext cx="9256565" cy="214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3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3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Greedy</a:t>
                      </a:r>
                      <a:endParaRPr lang="es-E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Greedy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Stepwise</a:t>
                      </a:r>
                      <a:endParaRPr lang="es-E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Normal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Heurístico 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Heurístico 3</a:t>
                      </a:r>
                      <a:endParaRPr lang="es-E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Normal</a:t>
                      </a:r>
                      <a:endParaRPr lang="es-E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Heurístico 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Heurístico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Heurístico 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61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" name="Grupo 30"/>
          <p:cNvGrpSpPr/>
          <p:nvPr/>
        </p:nvGrpSpPr>
        <p:grpSpPr>
          <a:xfrm>
            <a:off x="2803731" y="3880393"/>
            <a:ext cx="8942722" cy="1158867"/>
            <a:chOff x="3672685" y="1434947"/>
            <a:chExt cx="8942722" cy="1158867"/>
          </a:xfrm>
        </p:grpSpPr>
        <p:sp>
          <p:nvSpPr>
            <p:cNvPr id="5" name="Elipse 4"/>
            <p:cNvSpPr/>
            <p:nvPr/>
          </p:nvSpPr>
          <p:spPr>
            <a:xfrm>
              <a:off x="3672686" y="1434948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1</a:t>
              </a:r>
              <a:endParaRPr lang="es-ES" sz="2400" dirty="0"/>
            </a:p>
          </p:txBody>
        </p:sp>
        <p:sp>
          <p:nvSpPr>
            <p:cNvPr id="14" name="Elipse 13"/>
            <p:cNvSpPr/>
            <p:nvPr/>
          </p:nvSpPr>
          <p:spPr>
            <a:xfrm>
              <a:off x="4121077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2</a:t>
              </a:r>
              <a:endParaRPr lang="es-ES" sz="2400" dirty="0"/>
            </a:p>
          </p:txBody>
        </p:sp>
        <p:sp>
          <p:nvSpPr>
            <p:cNvPr id="15" name="Elipse 14"/>
            <p:cNvSpPr/>
            <p:nvPr/>
          </p:nvSpPr>
          <p:spPr>
            <a:xfrm>
              <a:off x="7877829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2</a:t>
              </a:r>
              <a:endParaRPr lang="es-ES" sz="2400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9019049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3</a:t>
              </a:r>
              <a:endParaRPr lang="es-ES" sz="2400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3672685" y="1839490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3</a:t>
              </a:r>
              <a:endParaRPr lang="es-ES" sz="2400" dirty="0"/>
            </a:p>
          </p:txBody>
        </p:sp>
        <p:sp>
          <p:nvSpPr>
            <p:cNvPr id="18" name="Elipse 17"/>
            <p:cNvSpPr/>
            <p:nvPr/>
          </p:nvSpPr>
          <p:spPr>
            <a:xfrm>
              <a:off x="4841069" y="1434948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4</a:t>
              </a:r>
              <a:endParaRPr lang="es-ES" sz="2400" dirty="0"/>
            </a:p>
          </p:txBody>
        </p:sp>
        <p:sp>
          <p:nvSpPr>
            <p:cNvPr id="20" name="Elipse 19"/>
            <p:cNvSpPr/>
            <p:nvPr/>
          </p:nvSpPr>
          <p:spPr>
            <a:xfrm>
              <a:off x="5351279" y="1434948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5</a:t>
              </a:r>
              <a:endParaRPr lang="es-ES" sz="2400" dirty="0"/>
            </a:p>
          </p:txBody>
        </p:sp>
        <p:sp>
          <p:nvSpPr>
            <p:cNvPr id="21" name="Elipse 20"/>
            <p:cNvSpPr/>
            <p:nvPr/>
          </p:nvSpPr>
          <p:spPr>
            <a:xfrm>
              <a:off x="8317168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5</a:t>
              </a:r>
              <a:endParaRPr lang="es-ES" sz="2400" dirty="0"/>
            </a:p>
          </p:txBody>
        </p:sp>
        <p:sp>
          <p:nvSpPr>
            <p:cNvPr id="22" name="Elipse 21"/>
            <p:cNvSpPr/>
            <p:nvPr/>
          </p:nvSpPr>
          <p:spPr>
            <a:xfrm>
              <a:off x="9547045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6</a:t>
              </a:r>
              <a:endParaRPr lang="es-ES" sz="2400" dirty="0"/>
            </a:p>
          </p:txBody>
        </p:sp>
        <p:sp>
          <p:nvSpPr>
            <p:cNvPr id="23" name="Elipse 22"/>
            <p:cNvSpPr/>
            <p:nvPr/>
          </p:nvSpPr>
          <p:spPr>
            <a:xfrm>
              <a:off x="4841069" y="1832929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6</a:t>
              </a:r>
              <a:endParaRPr lang="es-ES" sz="2400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6157520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8</a:t>
              </a:r>
              <a:endParaRPr lang="es-ES" sz="2400" dirty="0"/>
            </a:p>
          </p:txBody>
        </p:sp>
        <p:sp>
          <p:nvSpPr>
            <p:cNvPr id="25" name="Elipse 24"/>
            <p:cNvSpPr/>
            <p:nvPr/>
          </p:nvSpPr>
          <p:spPr>
            <a:xfrm>
              <a:off x="10606784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7</a:t>
              </a:r>
              <a:endParaRPr lang="es-ES" sz="2400" dirty="0"/>
            </a:p>
          </p:txBody>
        </p:sp>
        <p:sp>
          <p:nvSpPr>
            <p:cNvPr id="26" name="Elipse 25"/>
            <p:cNvSpPr/>
            <p:nvPr/>
          </p:nvSpPr>
          <p:spPr>
            <a:xfrm>
              <a:off x="4121078" y="1841982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7</a:t>
              </a:r>
              <a:endParaRPr lang="es-ES" sz="2400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3672685" y="2244031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9</a:t>
              </a:r>
              <a:endParaRPr lang="es-ES" sz="2400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11667903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9</a:t>
              </a:r>
              <a:endParaRPr lang="es-ES" sz="2400" dirty="0"/>
            </a:p>
          </p:txBody>
        </p:sp>
        <p:sp>
          <p:nvSpPr>
            <p:cNvPr id="29" name="Elipse 28"/>
            <p:cNvSpPr/>
            <p:nvPr/>
          </p:nvSpPr>
          <p:spPr>
            <a:xfrm>
              <a:off x="6693219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normAutofit fontScale="77500" lnSpcReduction="20000"/>
            </a:bodyPr>
            <a:lstStyle/>
            <a:p>
              <a:pPr algn="ctr"/>
              <a:r>
                <a:rPr lang="es-ES" sz="2400" dirty="0" smtClean="0"/>
                <a:t>10</a:t>
              </a:r>
              <a:endParaRPr lang="es-ES" sz="2400" dirty="0"/>
            </a:p>
          </p:txBody>
        </p:sp>
        <p:sp>
          <p:nvSpPr>
            <p:cNvPr id="30" name="Elipse 29"/>
            <p:cNvSpPr/>
            <p:nvPr/>
          </p:nvSpPr>
          <p:spPr>
            <a:xfrm>
              <a:off x="12262322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normAutofit fontScale="77500" lnSpcReduction="20000"/>
            </a:bodyPr>
            <a:lstStyle/>
            <a:p>
              <a:pPr algn="ctr"/>
              <a:r>
                <a:rPr lang="es-ES" sz="2400" dirty="0" smtClean="0"/>
                <a:t>10</a:t>
              </a:r>
              <a:endParaRPr lang="es-ES" sz="2400" dirty="0"/>
            </a:p>
          </p:txBody>
        </p:sp>
      </p:grpSp>
      <p:sp>
        <p:nvSpPr>
          <p:cNvPr id="33" name="Rectángulo 32"/>
          <p:cNvSpPr/>
          <p:nvPr/>
        </p:nvSpPr>
        <p:spPr>
          <a:xfrm>
            <a:off x="2672344" y="5218956"/>
            <a:ext cx="8897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s-ES" sz="2000" b="1" dirty="0" smtClean="0">
                <a:solidFill>
                  <a:prstClr val="black"/>
                </a:solidFill>
              </a:rPr>
              <a:t>5 pruebas centralidad individual </a:t>
            </a:r>
            <a:r>
              <a:rPr lang="es-ES" sz="2000" dirty="0" smtClean="0">
                <a:solidFill>
                  <a:prstClr val="black"/>
                </a:solidFill>
              </a:rPr>
              <a:t>sobre cada grafo.</a:t>
            </a:r>
            <a:endParaRPr lang="es-ES" sz="2000" b="1" dirty="0" smtClean="0">
              <a:solidFill>
                <a:prstClr val="black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500979" y="6025237"/>
            <a:ext cx="96316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200" b="1" i="1" dirty="0" smtClean="0">
                <a:solidFill>
                  <a:prstClr val="black"/>
                </a:solidFill>
              </a:rPr>
              <a:t>TOTAL: </a:t>
            </a:r>
            <a:r>
              <a:rPr lang="es-ES" sz="2200" b="1" i="1" dirty="0">
                <a:solidFill>
                  <a:prstClr val="black"/>
                </a:solidFill>
              </a:rPr>
              <a:t>400 simulaciones </a:t>
            </a:r>
            <a:r>
              <a:rPr lang="es-ES" sz="2200" b="1" i="1" dirty="0" smtClean="0">
                <a:solidFill>
                  <a:prstClr val="black"/>
                </a:solidFill>
              </a:rPr>
              <a:t>con una duración aproximada de 200 horas de ejecución</a:t>
            </a:r>
            <a:endParaRPr lang="es-ES" sz="2200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09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pic>
        <p:nvPicPr>
          <p:cNvPr id="14" name="12 Imagen" descr="ImagenBooks.png"/>
          <p:cNvPicPr>
            <a:picLocks noChangeAspect="1"/>
          </p:cNvPicPr>
          <p:nvPr/>
        </p:nvPicPr>
        <p:blipFill>
          <a:blip r:embed="rId2" cstate="print"/>
          <a:srcRect l="9482" t="11538" r="9748" b="13175"/>
          <a:stretch>
            <a:fillRect/>
          </a:stretch>
        </p:blipFill>
        <p:spPr>
          <a:xfrm>
            <a:off x="3145513" y="1047751"/>
            <a:ext cx="8365076" cy="5765560"/>
          </a:xfrm>
          <a:prstGeom prst="rect">
            <a:avLst/>
          </a:prstGeom>
        </p:spPr>
      </p:pic>
      <p:sp>
        <p:nvSpPr>
          <p:cNvPr id="15" name="13 CuadroTexto"/>
          <p:cNvSpPr txBox="1"/>
          <p:nvPr/>
        </p:nvSpPr>
        <p:spPr>
          <a:xfrm>
            <a:off x="3594537" y="6195848"/>
            <a:ext cx="147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Grafo </a:t>
            </a:r>
            <a:r>
              <a:rPr lang="es-ES" sz="2000" b="1" dirty="0" err="1" smtClean="0"/>
              <a:t>Books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75422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3" name="11 CuadroTexto"/>
          <p:cNvSpPr txBox="1"/>
          <p:nvPr/>
        </p:nvSpPr>
        <p:spPr>
          <a:xfrm>
            <a:off x="2635161" y="883841"/>
            <a:ext cx="92973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4200"/>
              </a:spcAft>
            </a:pPr>
            <a:r>
              <a:rPr lang="es-ES" sz="2000" b="1" dirty="0" smtClean="0"/>
              <a:t>Tiempos de Difusión</a:t>
            </a:r>
            <a:r>
              <a:rPr lang="es-ES" sz="2000" dirty="0" smtClean="0"/>
              <a:t>: pocas variaciones</a:t>
            </a:r>
          </a:p>
          <a:p>
            <a:pPr algn="just"/>
            <a:r>
              <a:rPr lang="es-ES" sz="2000" b="1" dirty="0" smtClean="0"/>
              <a:t>Nº de Nodos Alcanzados</a:t>
            </a:r>
            <a:r>
              <a:rPr lang="es-ES" sz="2000" dirty="0" smtClean="0"/>
              <a:t>: buenas en las optimizaciones, alcanzando casi todos los nodos. Malas  en centralidades individuales.</a:t>
            </a:r>
          </a:p>
        </p:txBody>
      </p:sp>
      <p:graphicFrame>
        <p:nvGraphicFramePr>
          <p:cNvPr id="14" name="Gráfico 13"/>
          <p:cNvGraphicFramePr/>
          <p:nvPr>
            <p:extLst>
              <p:ext uri="{D42A27DB-BD31-4B8C-83A1-F6EECF244321}">
                <p14:modId xmlns:p14="http://schemas.microsoft.com/office/powerpoint/2010/main" val="1126258724"/>
              </p:ext>
            </p:extLst>
          </p:nvPr>
        </p:nvGraphicFramePr>
        <p:xfrm>
          <a:off x="6741267" y="2612571"/>
          <a:ext cx="5450733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ángulo 1"/>
          <p:cNvSpPr/>
          <p:nvPr/>
        </p:nvSpPr>
        <p:spPr>
          <a:xfrm>
            <a:off x="2635159" y="3198167"/>
            <a:ext cx="410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/>
              <a:t>Elección de Grupos Óptimos</a:t>
            </a:r>
            <a:r>
              <a:rPr lang="es-ES" sz="2000" dirty="0" smtClean="0"/>
              <a:t>: </a:t>
            </a:r>
          </a:p>
          <a:p>
            <a:pPr marL="108000" indent="-1080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Grafos dispersos: nodos centrales.</a:t>
            </a:r>
          </a:p>
          <a:p>
            <a:pPr marL="108000" indent="-1080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Grafos densos: “</a:t>
            </a:r>
            <a:r>
              <a:rPr lang="es-ES" sz="2000" i="1" dirty="0" err="1" smtClean="0"/>
              <a:t>Hidden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Influencers</a:t>
            </a:r>
            <a:r>
              <a:rPr lang="es-ES" sz="2000" dirty="0" smtClean="0"/>
              <a:t>”.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635159" y="4708747"/>
            <a:ext cx="41061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 err="1" smtClean="0"/>
              <a:t>Greedy</a:t>
            </a:r>
            <a:r>
              <a:rPr lang="es-ES" sz="2000" b="1" dirty="0" smtClean="0"/>
              <a:t> y </a:t>
            </a:r>
            <a:r>
              <a:rPr lang="es-ES" sz="2000" b="1" dirty="0" err="1" smtClean="0"/>
              <a:t>Greedy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Stepwise</a:t>
            </a:r>
            <a:r>
              <a:rPr lang="es-ES" sz="2000" b="1" dirty="0" smtClean="0"/>
              <a:t> similares</a:t>
            </a:r>
            <a:r>
              <a:rPr lang="es-ES" sz="2000" dirty="0" smtClean="0"/>
              <a:t>: </a:t>
            </a:r>
          </a:p>
          <a:p>
            <a:pPr algn="just"/>
            <a:r>
              <a:rPr lang="es-ES" sz="2000" dirty="0" smtClean="0"/>
              <a:t>Función </a:t>
            </a:r>
            <a:r>
              <a:rPr lang="es-ES" sz="2000" dirty="0" err="1" smtClean="0"/>
              <a:t>biobjetivo</a:t>
            </a:r>
            <a:r>
              <a:rPr lang="es-ES" sz="2000" dirty="0" smtClean="0"/>
              <a:t> es </a:t>
            </a:r>
            <a:r>
              <a:rPr lang="es-ES" sz="2000" u="sng" dirty="0" err="1" smtClean="0"/>
              <a:t>submodular</a:t>
            </a:r>
            <a:endParaRPr lang="es-ES" sz="2000" u="sng" dirty="0" smtClean="0"/>
          </a:p>
        </p:txBody>
      </p:sp>
      <p:sp>
        <p:nvSpPr>
          <p:cNvPr id="3" name="Elipse 2"/>
          <p:cNvSpPr/>
          <p:nvPr/>
        </p:nvSpPr>
        <p:spPr>
          <a:xfrm>
            <a:off x="11245870" y="3253927"/>
            <a:ext cx="196377" cy="1947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1067299" y="6022682"/>
            <a:ext cx="486383" cy="384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144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600" b="1" cap="small" dirty="0" err="1" smtClean="0"/>
              <a:t>Index</a:t>
            </a:r>
            <a:endParaRPr lang="en-US" sz="5600" b="1" cap="small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2653221" y="1335248"/>
            <a:ext cx="7108788" cy="4518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ES" sz="3400" dirty="0" err="1" smtClean="0"/>
              <a:t>Introduction</a:t>
            </a:r>
            <a:endParaRPr lang="es-ES" sz="34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ES" sz="3400" dirty="0" err="1" smtClean="0"/>
              <a:t>Improvements</a:t>
            </a:r>
            <a:endParaRPr lang="es-ES" sz="34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ES" sz="3400" dirty="0" err="1" smtClean="0"/>
              <a:t>Comparison</a:t>
            </a:r>
            <a:endParaRPr lang="es-ES" sz="34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ES" sz="3400" dirty="0" err="1" smtClean="0"/>
              <a:t>Conclusions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37962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s-ES" dirty="0"/>
              <a:t>4</a:t>
            </a:r>
            <a:r>
              <a:rPr lang="es-ES" dirty="0" smtClean="0"/>
              <a:t>. Conclusiones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4. Conclusiones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Implementación y </a:t>
            </a:r>
            <a:r>
              <a:rPr lang="es-ES" cap="small" dirty="0" smtClean="0">
                <a:solidFill>
                  <a:schemeClr val="tx1"/>
                </a:solidFill>
              </a:rPr>
              <a:t>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57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</a:t>
            </a:r>
            <a:r>
              <a:rPr lang="es-ES" cap="small" dirty="0" smtClean="0">
                <a:solidFill>
                  <a:schemeClr val="tx1"/>
                </a:solidFill>
              </a:rPr>
              <a:t>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4. Conclusiones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625243" y="1111710"/>
            <a:ext cx="93599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ES" sz="2400" dirty="0" smtClean="0"/>
              <a:t>  </a:t>
            </a:r>
            <a:r>
              <a:rPr lang="es-ES" sz="2400" b="1" dirty="0" smtClean="0"/>
              <a:t>Objetivo</a:t>
            </a:r>
            <a:r>
              <a:rPr lang="es-ES" sz="2400" dirty="0" smtClean="0"/>
              <a:t> - Búsqueda en una red social del grupo óptimo con mayor difusión para una campaña de marketing viral.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ES" sz="2400" dirty="0" smtClean="0"/>
              <a:t>  </a:t>
            </a:r>
            <a:r>
              <a:rPr lang="es-ES" sz="2400" b="1" dirty="0" smtClean="0"/>
              <a:t>Criterios de selección de individuos</a:t>
            </a:r>
            <a:r>
              <a:rPr lang="es-ES" sz="2400" dirty="0" smtClean="0"/>
              <a:t>: </a:t>
            </a:r>
          </a:p>
          <a:p>
            <a:pPr lvl="1" algn="just">
              <a:buFont typeface="Arial" pitchFamily="34" charset="0"/>
              <a:buChar char="•"/>
            </a:pPr>
            <a:r>
              <a:rPr lang="es-ES" sz="2400" dirty="0" smtClean="0"/>
              <a:t>  Medidas de centralidad individuales (nivel de centralidad).</a:t>
            </a:r>
          </a:p>
          <a:p>
            <a:pPr lvl="1" algn="just">
              <a:buFont typeface="Arial" pitchFamily="34" charset="0"/>
              <a:buChar char="•"/>
            </a:pPr>
            <a:r>
              <a:rPr lang="es-ES" sz="2400" dirty="0" smtClean="0"/>
              <a:t>  Modelos de difusión (nivel de influencia).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ES" sz="2400" dirty="0" smtClean="0"/>
              <a:t>  </a:t>
            </a:r>
            <a:r>
              <a:rPr lang="es-ES" sz="2400" b="1" dirty="0" smtClean="0"/>
              <a:t>Selección modelo  </a:t>
            </a:r>
            <a:r>
              <a:rPr lang="es-ES" sz="2400" dirty="0" smtClean="0"/>
              <a:t>- Modelo de Umbral Lineal.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ES" sz="2400" b="1" dirty="0" smtClean="0"/>
              <a:t>  Función </a:t>
            </a:r>
            <a:r>
              <a:rPr lang="es-ES" sz="2400" b="1" dirty="0" err="1" smtClean="0"/>
              <a:t>biobjetivo</a:t>
            </a:r>
            <a:r>
              <a:rPr lang="es-ES" sz="2400" dirty="0" smtClean="0"/>
              <a:t> - Maximizar nº esperado de nodos alcanzados y minimizar tiempo esperado de difusión. 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ES" sz="2400" dirty="0" smtClean="0"/>
              <a:t>  </a:t>
            </a:r>
            <a:r>
              <a:rPr lang="es-ES" sz="2400" b="1" dirty="0" smtClean="0"/>
              <a:t>Implementación</a:t>
            </a:r>
            <a:r>
              <a:rPr lang="es-ES" sz="2400" dirty="0" smtClean="0"/>
              <a:t>  - </a:t>
            </a:r>
            <a:r>
              <a:rPr lang="es-ES" sz="2400" dirty="0" err="1" smtClean="0"/>
              <a:t>Threshold</a:t>
            </a:r>
            <a:r>
              <a:rPr lang="es-ES" sz="2400" dirty="0" smtClean="0"/>
              <a:t>, </a:t>
            </a:r>
            <a:r>
              <a:rPr lang="es-ES" sz="2400" dirty="0" err="1" smtClean="0"/>
              <a:t>Greedy</a:t>
            </a:r>
            <a:r>
              <a:rPr lang="es-ES" sz="2400" dirty="0" smtClean="0"/>
              <a:t>, </a:t>
            </a:r>
            <a:r>
              <a:rPr lang="es-ES" sz="2400" dirty="0" err="1" smtClean="0"/>
              <a:t>Greedy</a:t>
            </a:r>
            <a:r>
              <a:rPr lang="es-ES" sz="2400" dirty="0" smtClean="0"/>
              <a:t> </a:t>
            </a:r>
            <a:r>
              <a:rPr lang="es-ES" sz="2400" dirty="0" err="1" smtClean="0"/>
              <a:t>Stepwise</a:t>
            </a:r>
            <a:r>
              <a:rPr lang="es-ES" sz="2400" dirty="0" smtClean="0"/>
              <a:t> y 3 heurísticos.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ES" sz="2400" dirty="0" smtClean="0"/>
              <a:t>  </a:t>
            </a:r>
            <a:r>
              <a:rPr lang="es-ES" sz="2400" b="1" dirty="0" smtClean="0"/>
              <a:t>Pruebas</a:t>
            </a:r>
            <a:r>
              <a:rPr lang="es-ES" sz="2400" dirty="0" smtClean="0"/>
              <a:t>  - 13 grafos, 10 simulaciones sobre cada uno. </a:t>
            </a:r>
          </a:p>
          <a:p>
            <a:pPr algn="just">
              <a:spcBef>
                <a:spcPts val="1200"/>
              </a:spcBef>
            </a:pPr>
            <a:endParaRPr lang="es-ES" sz="2400" dirty="0" smtClean="0"/>
          </a:p>
        </p:txBody>
      </p:sp>
      <p:sp>
        <p:nvSpPr>
          <p:cNvPr id="9" name="8 Rectángulo"/>
          <p:cNvSpPr/>
          <p:nvPr/>
        </p:nvSpPr>
        <p:spPr>
          <a:xfrm>
            <a:off x="2563585" y="5943598"/>
            <a:ext cx="9421585" cy="636818"/>
          </a:xfrm>
          <a:prstGeom prst="rect">
            <a:avLst/>
          </a:prstGeom>
          <a:noFill/>
          <a:ln w="38100">
            <a:solidFill>
              <a:srgbClr val="000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 Rectángulo"/>
          <p:cNvSpPr/>
          <p:nvPr/>
        </p:nvSpPr>
        <p:spPr>
          <a:xfrm>
            <a:off x="2623456" y="6028652"/>
            <a:ext cx="9329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>
                <a:solidFill>
                  <a:prstClr val="black"/>
                </a:solidFill>
              </a:rPr>
              <a:t> Función con mejor rendimiento </a:t>
            </a:r>
            <a:r>
              <a:rPr lang="es-ES" sz="2400" dirty="0" smtClean="0">
                <a:solidFill>
                  <a:prstClr val="black"/>
                </a:solidFill>
              </a:rPr>
              <a:t>- </a:t>
            </a:r>
            <a:r>
              <a:rPr lang="es-ES" sz="2400" u="sng" dirty="0" err="1" smtClean="0">
                <a:solidFill>
                  <a:prstClr val="black"/>
                </a:solidFill>
              </a:rPr>
              <a:t>Greedy</a:t>
            </a:r>
            <a:r>
              <a:rPr lang="es-ES" sz="2400" u="sng" dirty="0" smtClean="0">
                <a:solidFill>
                  <a:prstClr val="black"/>
                </a:solidFill>
              </a:rPr>
              <a:t>  basado en el heurístico 3</a:t>
            </a:r>
            <a:r>
              <a:rPr lang="es-ES" sz="2400" dirty="0" smtClean="0">
                <a:solidFill>
                  <a:prstClr val="black"/>
                </a:solidFill>
              </a:rPr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97707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Adaptación al Mercado</a:t>
            </a:r>
            <a:endParaRPr lang="es-ES" dirty="0"/>
          </a:p>
        </p:txBody>
      </p:sp>
      <p:sp>
        <p:nvSpPr>
          <p:cNvPr id="4" name="11 CuadroTexto"/>
          <p:cNvSpPr txBox="1"/>
          <p:nvPr/>
        </p:nvSpPr>
        <p:spPr>
          <a:xfrm>
            <a:off x="2543175" y="911945"/>
            <a:ext cx="8828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 err="1" smtClean="0"/>
              <a:t>Clustering</a:t>
            </a:r>
            <a:r>
              <a:rPr lang="es-ES" sz="2000" b="1" dirty="0" smtClean="0"/>
              <a:t> – Escalado a redes masivas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543175" y="4395907"/>
            <a:ext cx="932825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Modificación del modelo – Adecuación a la campaña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dirty="0"/>
              <a:t> Campañas de difusión rápida – </a:t>
            </a:r>
            <a:r>
              <a:rPr lang="es-ES" sz="2000" dirty="0" err="1"/>
              <a:t>wi</a:t>
            </a:r>
            <a:r>
              <a:rPr lang="es-ES" sz="2000" dirty="0"/>
              <a:t> = 0.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dirty="0"/>
              <a:t> Campañas a largo plazo – </a:t>
            </a:r>
            <a:r>
              <a:rPr lang="es-ES" sz="2000" dirty="0" err="1"/>
              <a:t>wj</a:t>
            </a:r>
            <a:r>
              <a:rPr lang="es-ES" sz="2000" dirty="0"/>
              <a:t> = 0.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dirty="0"/>
              <a:t> Campañas con presupuesto fijo – Añadir coste a la función objetivo.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dirty="0"/>
              <a:t> </a:t>
            </a:r>
            <a:r>
              <a:rPr lang="es-ES" sz="2000" dirty="0" smtClean="0"/>
              <a:t>Modificar el bucle de difusión(</a:t>
            </a:r>
            <a:r>
              <a:rPr lang="es-ES" sz="2000" b="1" dirty="0" err="1" smtClean="0"/>
              <a:t>Threshold</a:t>
            </a:r>
            <a:r>
              <a:rPr lang="es-ES" sz="2000" b="1" dirty="0" smtClean="0"/>
              <a:t>)</a:t>
            </a:r>
            <a:r>
              <a:rPr lang="es-ES" sz="2000" dirty="0" smtClean="0"/>
              <a:t> para </a:t>
            </a:r>
            <a:r>
              <a:rPr lang="es-ES" sz="2000" dirty="0"/>
              <a:t>otros </a:t>
            </a:r>
            <a:r>
              <a:rPr lang="es-ES" sz="2000" dirty="0" smtClean="0"/>
              <a:t>modelos: Cascada</a:t>
            </a:r>
            <a:r>
              <a:rPr lang="es-ES" sz="2000" dirty="0"/>
              <a:t>, </a:t>
            </a:r>
            <a:r>
              <a:rPr lang="es-ES" sz="2000" dirty="0" smtClean="0"/>
              <a:t>Votante…</a:t>
            </a:r>
            <a:endParaRPr lang="es-ES" sz="2000" dirty="0"/>
          </a:p>
        </p:txBody>
      </p:sp>
      <p:sp>
        <p:nvSpPr>
          <p:cNvPr id="7" name="Llamada de nube 6"/>
          <p:cNvSpPr/>
          <p:nvPr/>
        </p:nvSpPr>
        <p:spPr>
          <a:xfrm>
            <a:off x="7462977" y="5123346"/>
            <a:ext cx="4572989" cy="742950"/>
          </a:xfrm>
          <a:prstGeom prst="cloudCallout">
            <a:avLst>
              <a:gd name="adj1" fmla="val -57283"/>
              <a:gd name="adj2" fmla="val 962"/>
            </a:avLst>
          </a:prstGeom>
          <a:solidFill>
            <a:srgbClr val="D1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1 Rectángulo"/>
          <p:cNvSpPr/>
          <p:nvPr/>
        </p:nvSpPr>
        <p:spPr>
          <a:xfrm>
            <a:off x="7992205" y="5173714"/>
            <a:ext cx="4043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smtClean="0"/>
              <a:t>𝐦𝐚𝐱 𝒁* = 𝒘</a:t>
            </a:r>
            <a:r>
              <a:rPr lang="es-ES" sz="2200" baseline="-25000" dirty="0" smtClean="0"/>
              <a:t>𝒊</a:t>
            </a:r>
            <a:r>
              <a:rPr lang="es-ES" sz="2200" dirty="0" smtClean="0"/>
              <a:t>∗𝝈(𝑺)+ 𝒘</a:t>
            </a:r>
            <a:r>
              <a:rPr lang="es-ES" sz="2200" baseline="-25000" dirty="0" smtClean="0"/>
              <a:t>𝒋</a:t>
            </a:r>
            <a:r>
              <a:rPr lang="es-ES" sz="2200" dirty="0" smtClean="0"/>
              <a:t>∗(−𝒕(𝑺)) </a:t>
            </a:r>
            <a:endParaRPr lang="es-ES" sz="2200" dirty="0"/>
          </a:p>
        </p:txBody>
      </p:sp>
      <p:sp>
        <p:nvSpPr>
          <p:cNvPr id="8" name="Rectángulo 7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4. Conclusiones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Implementación y </a:t>
            </a:r>
            <a:r>
              <a:rPr lang="es-ES" cap="small" dirty="0" smtClean="0">
                <a:solidFill>
                  <a:schemeClr val="tx1"/>
                </a:solidFill>
              </a:rPr>
              <a:t>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grpSp>
        <p:nvGrpSpPr>
          <p:cNvPr id="120" name="Grupo 119"/>
          <p:cNvGrpSpPr/>
          <p:nvPr/>
        </p:nvGrpSpPr>
        <p:grpSpPr>
          <a:xfrm>
            <a:off x="2611767" y="1964427"/>
            <a:ext cx="1991806" cy="1929531"/>
            <a:chOff x="5459925" y="1833860"/>
            <a:chExt cx="1991806" cy="1929531"/>
          </a:xfrm>
        </p:grpSpPr>
        <p:sp>
          <p:nvSpPr>
            <p:cNvPr id="121" name="Elipse 120"/>
            <p:cNvSpPr/>
            <p:nvPr/>
          </p:nvSpPr>
          <p:spPr>
            <a:xfrm>
              <a:off x="5495925" y="2714625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5459925" y="3019425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5810250" y="2983425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5693775" y="3316024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5889675" y="2609871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5967000" y="3454699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6860618" y="2397547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6507631" y="3529466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6507631" y="3203516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6989206" y="3317040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7141606" y="2653166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6668581" y="2615066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7379731" y="3127316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7141606" y="3691391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5" name="Conector recto 134"/>
            <p:cNvCxnSpPr>
              <a:stCxn id="121" idx="6"/>
              <a:endCxn id="125" idx="3"/>
            </p:cNvCxnSpPr>
            <p:nvPr/>
          </p:nvCxnSpPr>
          <p:spPr>
            <a:xfrm flipV="1">
              <a:off x="5567925" y="2671327"/>
              <a:ext cx="332294" cy="7929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>
              <a:stCxn id="123" idx="6"/>
              <a:endCxn id="125" idx="3"/>
            </p:cNvCxnSpPr>
            <p:nvPr/>
          </p:nvCxnSpPr>
          <p:spPr>
            <a:xfrm flipV="1">
              <a:off x="5882250" y="2671327"/>
              <a:ext cx="17969" cy="34809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>
              <a:stCxn id="124" idx="7"/>
              <a:endCxn id="121" idx="6"/>
            </p:cNvCxnSpPr>
            <p:nvPr/>
          </p:nvCxnSpPr>
          <p:spPr>
            <a:xfrm flipH="1" flipV="1">
              <a:off x="5567925" y="2750625"/>
              <a:ext cx="187306" cy="575943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>
              <a:stCxn id="123" idx="2"/>
              <a:endCxn id="122" idx="6"/>
            </p:cNvCxnSpPr>
            <p:nvPr/>
          </p:nvCxnSpPr>
          <p:spPr>
            <a:xfrm flipH="1">
              <a:off x="5531925" y="3019425"/>
              <a:ext cx="278325" cy="36000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>
              <a:stCxn id="125" idx="3"/>
              <a:endCxn id="122" idx="6"/>
            </p:cNvCxnSpPr>
            <p:nvPr/>
          </p:nvCxnSpPr>
          <p:spPr>
            <a:xfrm flipH="1">
              <a:off x="5531925" y="2671327"/>
              <a:ext cx="368294" cy="38409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>
              <a:stCxn id="126" idx="7"/>
              <a:endCxn id="123" idx="6"/>
            </p:cNvCxnSpPr>
            <p:nvPr/>
          </p:nvCxnSpPr>
          <p:spPr>
            <a:xfrm flipH="1" flipV="1">
              <a:off x="5882250" y="3019425"/>
              <a:ext cx="146206" cy="44581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>
              <a:stCxn id="126" idx="3"/>
              <a:endCxn id="124" idx="7"/>
            </p:cNvCxnSpPr>
            <p:nvPr/>
          </p:nvCxnSpPr>
          <p:spPr>
            <a:xfrm flipH="1" flipV="1">
              <a:off x="5755231" y="3326568"/>
              <a:ext cx="222313" cy="189587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>
              <a:stCxn id="129" idx="2"/>
              <a:endCxn id="132" idx="3"/>
            </p:cNvCxnSpPr>
            <p:nvPr/>
          </p:nvCxnSpPr>
          <p:spPr>
            <a:xfrm flipV="1">
              <a:off x="6507631" y="2676522"/>
              <a:ext cx="171494" cy="562994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>
              <a:stCxn id="129" idx="2"/>
              <a:endCxn id="123" idx="6"/>
            </p:cNvCxnSpPr>
            <p:nvPr/>
          </p:nvCxnSpPr>
          <p:spPr>
            <a:xfrm flipH="1" flipV="1">
              <a:off x="5882250" y="3019425"/>
              <a:ext cx="625381" cy="220091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>
              <a:stCxn id="129" idx="3"/>
              <a:endCxn id="128" idx="7"/>
            </p:cNvCxnSpPr>
            <p:nvPr/>
          </p:nvCxnSpPr>
          <p:spPr>
            <a:xfrm>
              <a:off x="6518175" y="3264972"/>
              <a:ext cx="50912" cy="27503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>
              <a:stCxn id="132" idx="6"/>
              <a:endCxn id="130" idx="2"/>
            </p:cNvCxnSpPr>
            <p:nvPr/>
          </p:nvCxnSpPr>
          <p:spPr>
            <a:xfrm>
              <a:off x="6740581" y="2651066"/>
              <a:ext cx="248625" cy="701974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>
              <a:stCxn id="127" idx="4"/>
              <a:endCxn id="132" idx="6"/>
            </p:cNvCxnSpPr>
            <p:nvPr/>
          </p:nvCxnSpPr>
          <p:spPr>
            <a:xfrm flipH="1">
              <a:off x="6740581" y="2469547"/>
              <a:ext cx="156037" cy="181519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>
              <a:stCxn id="127" idx="5"/>
              <a:endCxn id="131" idx="0"/>
            </p:cNvCxnSpPr>
            <p:nvPr/>
          </p:nvCxnSpPr>
          <p:spPr>
            <a:xfrm>
              <a:off x="6922074" y="2459003"/>
              <a:ext cx="255532" cy="194163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>
              <a:stCxn id="131" idx="5"/>
              <a:endCxn id="133" idx="1"/>
            </p:cNvCxnSpPr>
            <p:nvPr/>
          </p:nvCxnSpPr>
          <p:spPr>
            <a:xfrm>
              <a:off x="7203062" y="2714622"/>
              <a:ext cx="187213" cy="42323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>
              <a:stCxn id="130" idx="4"/>
              <a:endCxn id="134" idx="1"/>
            </p:cNvCxnSpPr>
            <p:nvPr/>
          </p:nvCxnSpPr>
          <p:spPr>
            <a:xfrm>
              <a:off x="7025206" y="3389040"/>
              <a:ext cx="126944" cy="312895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>
              <a:stCxn id="129" idx="6"/>
              <a:endCxn id="130" idx="2"/>
            </p:cNvCxnSpPr>
            <p:nvPr/>
          </p:nvCxnSpPr>
          <p:spPr>
            <a:xfrm>
              <a:off x="6579631" y="3239516"/>
              <a:ext cx="409575" cy="113524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>
              <a:stCxn id="128" idx="7"/>
              <a:endCxn id="130" idx="2"/>
            </p:cNvCxnSpPr>
            <p:nvPr/>
          </p:nvCxnSpPr>
          <p:spPr>
            <a:xfrm flipV="1">
              <a:off x="6569087" y="3353040"/>
              <a:ext cx="420119" cy="186970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>
              <a:stCxn id="128" idx="7"/>
              <a:endCxn id="134" idx="1"/>
            </p:cNvCxnSpPr>
            <p:nvPr/>
          </p:nvCxnSpPr>
          <p:spPr>
            <a:xfrm>
              <a:off x="6569087" y="3540010"/>
              <a:ext cx="583063" cy="161925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>
              <a:stCxn id="133" idx="3"/>
              <a:endCxn id="130" idx="7"/>
            </p:cNvCxnSpPr>
            <p:nvPr/>
          </p:nvCxnSpPr>
          <p:spPr>
            <a:xfrm flipH="1">
              <a:off x="7050662" y="3188772"/>
              <a:ext cx="339613" cy="138812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>
              <a:stCxn id="131" idx="0"/>
              <a:endCxn id="132" idx="6"/>
            </p:cNvCxnSpPr>
            <p:nvPr/>
          </p:nvCxnSpPr>
          <p:spPr>
            <a:xfrm flipH="1" flipV="1">
              <a:off x="6740581" y="2651066"/>
              <a:ext cx="437025" cy="2100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Elipse 154"/>
            <p:cNvSpPr/>
            <p:nvPr/>
          </p:nvSpPr>
          <p:spPr>
            <a:xfrm>
              <a:off x="5981072" y="1938614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6704581" y="2152110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6295397" y="2207414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5716072" y="2333959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6374822" y="1833860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6111250" y="2351959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1" name="Conector recto 160"/>
            <p:cNvCxnSpPr>
              <a:stCxn id="155" idx="5"/>
              <a:endCxn id="159" idx="3"/>
            </p:cNvCxnSpPr>
            <p:nvPr/>
          </p:nvCxnSpPr>
          <p:spPr>
            <a:xfrm flipV="1">
              <a:off x="6042528" y="1895316"/>
              <a:ext cx="342838" cy="104754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>
              <a:stCxn id="158" idx="6"/>
              <a:endCxn id="159" idx="3"/>
            </p:cNvCxnSpPr>
            <p:nvPr/>
          </p:nvCxnSpPr>
          <p:spPr>
            <a:xfrm flipV="1">
              <a:off x="5788072" y="1895316"/>
              <a:ext cx="597294" cy="474643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>
              <a:stCxn id="158" idx="6"/>
              <a:endCxn id="155" idx="5"/>
            </p:cNvCxnSpPr>
            <p:nvPr/>
          </p:nvCxnSpPr>
          <p:spPr>
            <a:xfrm flipV="1">
              <a:off x="5788072" y="2000070"/>
              <a:ext cx="254456" cy="369889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>
              <a:stCxn id="157" idx="6"/>
              <a:endCxn id="156" idx="1"/>
            </p:cNvCxnSpPr>
            <p:nvPr/>
          </p:nvCxnSpPr>
          <p:spPr>
            <a:xfrm flipV="1">
              <a:off x="6367397" y="2162654"/>
              <a:ext cx="347728" cy="80760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>
              <a:stCxn id="159" idx="3"/>
              <a:endCxn id="156" idx="1"/>
            </p:cNvCxnSpPr>
            <p:nvPr/>
          </p:nvCxnSpPr>
          <p:spPr>
            <a:xfrm>
              <a:off x="6385366" y="1895316"/>
              <a:ext cx="329759" cy="26733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>
              <a:stCxn id="160" idx="7"/>
              <a:endCxn id="157" idx="4"/>
            </p:cNvCxnSpPr>
            <p:nvPr/>
          </p:nvCxnSpPr>
          <p:spPr>
            <a:xfrm flipV="1">
              <a:off x="6172706" y="2279414"/>
              <a:ext cx="158691" cy="83089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>
              <a:stCxn id="160" idx="2"/>
              <a:endCxn id="158" idx="6"/>
            </p:cNvCxnSpPr>
            <p:nvPr/>
          </p:nvCxnSpPr>
          <p:spPr>
            <a:xfrm flipH="1" flipV="1">
              <a:off x="5788072" y="2369959"/>
              <a:ext cx="323178" cy="18000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>
              <a:stCxn id="157" idx="1"/>
              <a:endCxn id="159" idx="3"/>
            </p:cNvCxnSpPr>
            <p:nvPr/>
          </p:nvCxnSpPr>
          <p:spPr>
            <a:xfrm flipV="1">
              <a:off x="6305941" y="1895316"/>
              <a:ext cx="79425" cy="322642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>
              <a:stCxn id="132" idx="2"/>
              <a:endCxn id="157" idx="5"/>
            </p:cNvCxnSpPr>
            <p:nvPr/>
          </p:nvCxnSpPr>
          <p:spPr>
            <a:xfrm flipH="1" flipV="1">
              <a:off x="6356853" y="2268870"/>
              <a:ext cx="311728" cy="382196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>
              <a:stCxn id="125" idx="0"/>
              <a:endCxn id="158" idx="6"/>
            </p:cNvCxnSpPr>
            <p:nvPr/>
          </p:nvCxnSpPr>
          <p:spPr>
            <a:xfrm flipH="1" flipV="1">
              <a:off x="5788072" y="2369959"/>
              <a:ext cx="137603" cy="239912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upo 170"/>
          <p:cNvGrpSpPr/>
          <p:nvPr/>
        </p:nvGrpSpPr>
        <p:grpSpPr>
          <a:xfrm>
            <a:off x="5182259" y="2003578"/>
            <a:ext cx="2137545" cy="1979570"/>
            <a:chOff x="5515634" y="1403493"/>
            <a:chExt cx="2137545" cy="1979570"/>
          </a:xfrm>
        </p:grpSpPr>
        <p:grpSp>
          <p:nvGrpSpPr>
            <p:cNvPr id="172" name="Grupo 171"/>
            <p:cNvGrpSpPr/>
            <p:nvPr/>
          </p:nvGrpSpPr>
          <p:grpSpPr>
            <a:xfrm>
              <a:off x="5515634" y="1403493"/>
              <a:ext cx="1991806" cy="1929531"/>
              <a:chOff x="5459925" y="1833860"/>
              <a:chExt cx="1991806" cy="1929531"/>
            </a:xfrm>
          </p:grpSpPr>
          <p:sp>
            <p:nvSpPr>
              <p:cNvPr id="177" name="Elipse 176"/>
              <p:cNvSpPr/>
              <p:nvPr/>
            </p:nvSpPr>
            <p:spPr>
              <a:xfrm>
                <a:off x="5495925" y="2714625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8" name="Elipse 177"/>
              <p:cNvSpPr/>
              <p:nvPr/>
            </p:nvSpPr>
            <p:spPr>
              <a:xfrm>
                <a:off x="5459925" y="3019425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9" name="Elipse 178"/>
              <p:cNvSpPr/>
              <p:nvPr/>
            </p:nvSpPr>
            <p:spPr>
              <a:xfrm>
                <a:off x="5810250" y="2983425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0" name="Elipse 179"/>
              <p:cNvSpPr/>
              <p:nvPr/>
            </p:nvSpPr>
            <p:spPr>
              <a:xfrm>
                <a:off x="5693775" y="3316024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1" name="Elipse 180"/>
              <p:cNvSpPr/>
              <p:nvPr/>
            </p:nvSpPr>
            <p:spPr>
              <a:xfrm>
                <a:off x="5889675" y="2609871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2" name="Elipse 181"/>
              <p:cNvSpPr/>
              <p:nvPr/>
            </p:nvSpPr>
            <p:spPr>
              <a:xfrm>
                <a:off x="5967000" y="3454699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6860618" y="2397547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6507631" y="352946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6507631" y="320351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6" name="Elipse 185"/>
              <p:cNvSpPr/>
              <p:nvPr/>
            </p:nvSpPr>
            <p:spPr>
              <a:xfrm>
                <a:off x="6989206" y="3317040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7" name="Elipse 186"/>
              <p:cNvSpPr/>
              <p:nvPr/>
            </p:nvSpPr>
            <p:spPr>
              <a:xfrm>
                <a:off x="7141606" y="265316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8" name="Elipse 187"/>
              <p:cNvSpPr/>
              <p:nvPr/>
            </p:nvSpPr>
            <p:spPr>
              <a:xfrm>
                <a:off x="6668581" y="261506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9" name="Elipse 188"/>
              <p:cNvSpPr/>
              <p:nvPr/>
            </p:nvSpPr>
            <p:spPr>
              <a:xfrm>
                <a:off x="7379731" y="312731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0" name="Elipse 189"/>
              <p:cNvSpPr/>
              <p:nvPr/>
            </p:nvSpPr>
            <p:spPr>
              <a:xfrm>
                <a:off x="7141606" y="3691391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91" name="Conector recto 190"/>
              <p:cNvCxnSpPr>
                <a:stCxn id="177" idx="6"/>
                <a:endCxn id="181" idx="3"/>
              </p:cNvCxnSpPr>
              <p:nvPr/>
            </p:nvCxnSpPr>
            <p:spPr>
              <a:xfrm flipV="1">
                <a:off x="5567925" y="2671327"/>
                <a:ext cx="332294" cy="7929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/>
              <p:cNvCxnSpPr>
                <a:stCxn id="179" idx="6"/>
                <a:endCxn id="181" idx="3"/>
              </p:cNvCxnSpPr>
              <p:nvPr/>
            </p:nvCxnSpPr>
            <p:spPr>
              <a:xfrm flipV="1">
                <a:off x="5882250" y="2671327"/>
                <a:ext cx="17969" cy="34809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/>
              <p:cNvCxnSpPr>
                <a:stCxn id="180" idx="7"/>
                <a:endCxn id="177" idx="6"/>
              </p:cNvCxnSpPr>
              <p:nvPr/>
            </p:nvCxnSpPr>
            <p:spPr>
              <a:xfrm flipH="1" flipV="1">
                <a:off x="5567925" y="2750625"/>
                <a:ext cx="187306" cy="57594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/>
              <p:cNvCxnSpPr>
                <a:stCxn id="179" idx="2"/>
                <a:endCxn id="178" idx="6"/>
              </p:cNvCxnSpPr>
              <p:nvPr/>
            </p:nvCxnSpPr>
            <p:spPr>
              <a:xfrm flipH="1">
                <a:off x="5531925" y="3019425"/>
                <a:ext cx="278325" cy="3600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/>
              <p:cNvCxnSpPr>
                <a:stCxn id="181" idx="3"/>
                <a:endCxn id="178" idx="6"/>
              </p:cNvCxnSpPr>
              <p:nvPr/>
            </p:nvCxnSpPr>
            <p:spPr>
              <a:xfrm flipH="1">
                <a:off x="5531925" y="2671327"/>
                <a:ext cx="368294" cy="38409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/>
              <p:cNvCxnSpPr>
                <a:stCxn id="182" idx="7"/>
                <a:endCxn id="179" idx="6"/>
              </p:cNvCxnSpPr>
              <p:nvPr/>
            </p:nvCxnSpPr>
            <p:spPr>
              <a:xfrm flipH="1" flipV="1">
                <a:off x="5882250" y="3019425"/>
                <a:ext cx="146206" cy="44581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/>
              <p:cNvCxnSpPr>
                <a:stCxn id="182" idx="3"/>
                <a:endCxn id="180" idx="7"/>
              </p:cNvCxnSpPr>
              <p:nvPr/>
            </p:nvCxnSpPr>
            <p:spPr>
              <a:xfrm flipH="1" flipV="1">
                <a:off x="5755231" y="3326568"/>
                <a:ext cx="222313" cy="189587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/>
              <p:cNvCxnSpPr>
                <a:stCxn id="185" idx="2"/>
                <a:endCxn id="188" idx="3"/>
              </p:cNvCxnSpPr>
              <p:nvPr/>
            </p:nvCxnSpPr>
            <p:spPr>
              <a:xfrm flipV="1">
                <a:off x="6507631" y="2676522"/>
                <a:ext cx="171494" cy="56299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/>
              <p:cNvCxnSpPr>
                <a:stCxn id="185" idx="2"/>
                <a:endCxn id="179" idx="6"/>
              </p:cNvCxnSpPr>
              <p:nvPr/>
            </p:nvCxnSpPr>
            <p:spPr>
              <a:xfrm flipH="1" flipV="1">
                <a:off x="5882250" y="3019425"/>
                <a:ext cx="625381" cy="220091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/>
              <p:cNvCxnSpPr>
                <a:stCxn id="185" idx="3"/>
                <a:endCxn id="184" idx="7"/>
              </p:cNvCxnSpPr>
              <p:nvPr/>
            </p:nvCxnSpPr>
            <p:spPr>
              <a:xfrm>
                <a:off x="6518175" y="3264972"/>
                <a:ext cx="50912" cy="27503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/>
              <p:cNvCxnSpPr>
                <a:stCxn id="188" idx="6"/>
                <a:endCxn id="186" idx="2"/>
              </p:cNvCxnSpPr>
              <p:nvPr/>
            </p:nvCxnSpPr>
            <p:spPr>
              <a:xfrm>
                <a:off x="6740581" y="2651066"/>
                <a:ext cx="248625" cy="70197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/>
              <p:cNvCxnSpPr>
                <a:stCxn id="183" idx="4"/>
                <a:endCxn id="188" idx="6"/>
              </p:cNvCxnSpPr>
              <p:nvPr/>
            </p:nvCxnSpPr>
            <p:spPr>
              <a:xfrm flipH="1">
                <a:off x="6740581" y="2469547"/>
                <a:ext cx="156037" cy="18151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/>
              <p:cNvCxnSpPr>
                <a:stCxn id="183" idx="5"/>
                <a:endCxn id="187" idx="0"/>
              </p:cNvCxnSpPr>
              <p:nvPr/>
            </p:nvCxnSpPr>
            <p:spPr>
              <a:xfrm>
                <a:off x="6922074" y="2459003"/>
                <a:ext cx="255532" cy="19416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/>
              <p:cNvCxnSpPr>
                <a:stCxn id="187" idx="5"/>
                <a:endCxn id="189" idx="1"/>
              </p:cNvCxnSpPr>
              <p:nvPr/>
            </p:nvCxnSpPr>
            <p:spPr>
              <a:xfrm>
                <a:off x="7203062" y="2714622"/>
                <a:ext cx="187213" cy="42323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/>
              <p:cNvCxnSpPr>
                <a:stCxn id="186" idx="4"/>
                <a:endCxn id="190" idx="1"/>
              </p:cNvCxnSpPr>
              <p:nvPr/>
            </p:nvCxnSpPr>
            <p:spPr>
              <a:xfrm>
                <a:off x="7025206" y="3389040"/>
                <a:ext cx="126944" cy="312895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/>
              <p:cNvCxnSpPr>
                <a:stCxn id="185" idx="6"/>
                <a:endCxn id="186" idx="2"/>
              </p:cNvCxnSpPr>
              <p:nvPr/>
            </p:nvCxnSpPr>
            <p:spPr>
              <a:xfrm>
                <a:off x="6579631" y="3239516"/>
                <a:ext cx="409575" cy="11352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/>
              <p:cNvCxnSpPr>
                <a:stCxn id="184" idx="7"/>
                <a:endCxn id="186" idx="2"/>
              </p:cNvCxnSpPr>
              <p:nvPr/>
            </p:nvCxnSpPr>
            <p:spPr>
              <a:xfrm flipV="1">
                <a:off x="6569087" y="3353040"/>
                <a:ext cx="420119" cy="18697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/>
              <p:cNvCxnSpPr>
                <a:stCxn id="184" idx="7"/>
                <a:endCxn id="190" idx="1"/>
              </p:cNvCxnSpPr>
              <p:nvPr/>
            </p:nvCxnSpPr>
            <p:spPr>
              <a:xfrm>
                <a:off x="6569087" y="3540010"/>
                <a:ext cx="583063" cy="161925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/>
              <p:cNvCxnSpPr>
                <a:stCxn id="189" idx="3"/>
                <a:endCxn id="186" idx="7"/>
              </p:cNvCxnSpPr>
              <p:nvPr/>
            </p:nvCxnSpPr>
            <p:spPr>
              <a:xfrm flipH="1">
                <a:off x="7050662" y="3188772"/>
                <a:ext cx="339613" cy="13881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/>
              <p:cNvCxnSpPr>
                <a:stCxn id="187" idx="0"/>
                <a:endCxn id="188" idx="6"/>
              </p:cNvCxnSpPr>
              <p:nvPr/>
            </p:nvCxnSpPr>
            <p:spPr>
              <a:xfrm flipH="1" flipV="1">
                <a:off x="6740581" y="2651066"/>
                <a:ext cx="437025" cy="210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Elipse 210"/>
              <p:cNvSpPr/>
              <p:nvPr/>
            </p:nvSpPr>
            <p:spPr>
              <a:xfrm>
                <a:off x="5981072" y="1938614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2" name="Elipse 211"/>
              <p:cNvSpPr/>
              <p:nvPr/>
            </p:nvSpPr>
            <p:spPr>
              <a:xfrm>
                <a:off x="6704581" y="2152110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3" name="Elipse 212"/>
              <p:cNvSpPr/>
              <p:nvPr/>
            </p:nvSpPr>
            <p:spPr>
              <a:xfrm>
                <a:off x="6295397" y="2207414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4" name="Elipse 213"/>
              <p:cNvSpPr/>
              <p:nvPr/>
            </p:nvSpPr>
            <p:spPr>
              <a:xfrm>
                <a:off x="5716072" y="2333959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5" name="Elipse 214"/>
              <p:cNvSpPr/>
              <p:nvPr/>
            </p:nvSpPr>
            <p:spPr>
              <a:xfrm>
                <a:off x="6374822" y="1833860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6" name="Elipse 215"/>
              <p:cNvSpPr/>
              <p:nvPr/>
            </p:nvSpPr>
            <p:spPr>
              <a:xfrm>
                <a:off x="6111250" y="2351959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7" name="Conector recto 216"/>
              <p:cNvCxnSpPr>
                <a:stCxn id="211" idx="5"/>
                <a:endCxn id="215" idx="3"/>
              </p:cNvCxnSpPr>
              <p:nvPr/>
            </p:nvCxnSpPr>
            <p:spPr>
              <a:xfrm flipV="1">
                <a:off x="6042528" y="1895316"/>
                <a:ext cx="342838" cy="10475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/>
              <p:cNvCxnSpPr>
                <a:stCxn id="214" idx="6"/>
                <a:endCxn id="215" idx="3"/>
              </p:cNvCxnSpPr>
              <p:nvPr/>
            </p:nvCxnSpPr>
            <p:spPr>
              <a:xfrm flipV="1">
                <a:off x="5788072" y="1895316"/>
                <a:ext cx="597294" cy="47464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/>
              <p:cNvCxnSpPr>
                <a:stCxn id="214" idx="6"/>
                <a:endCxn id="211" idx="5"/>
              </p:cNvCxnSpPr>
              <p:nvPr/>
            </p:nvCxnSpPr>
            <p:spPr>
              <a:xfrm flipV="1">
                <a:off x="5788072" y="2000070"/>
                <a:ext cx="254456" cy="36988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/>
              <p:cNvCxnSpPr>
                <a:stCxn id="213" idx="6"/>
                <a:endCxn id="212" idx="1"/>
              </p:cNvCxnSpPr>
              <p:nvPr/>
            </p:nvCxnSpPr>
            <p:spPr>
              <a:xfrm flipV="1">
                <a:off x="6367397" y="2162654"/>
                <a:ext cx="347728" cy="8076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/>
              <p:cNvCxnSpPr>
                <a:stCxn id="215" idx="3"/>
                <a:endCxn id="212" idx="1"/>
              </p:cNvCxnSpPr>
              <p:nvPr/>
            </p:nvCxnSpPr>
            <p:spPr>
              <a:xfrm>
                <a:off x="6385366" y="1895316"/>
                <a:ext cx="329759" cy="26733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/>
              <p:cNvCxnSpPr>
                <a:stCxn id="216" idx="7"/>
                <a:endCxn id="213" idx="4"/>
              </p:cNvCxnSpPr>
              <p:nvPr/>
            </p:nvCxnSpPr>
            <p:spPr>
              <a:xfrm flipV="1">
                <a:off x="6172706" y="2279414"/>
                <a:ext cx="158691" cy="8308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/>
              <p:cNvCxnSpPr>
                <a:stCxn id="216" idx="2"/>
                <a:endCxn id="214" idx="6"/>
              </p:cNvCxnSpPr>
              <p:nvPr/>
            </p:nvCxnSpPr>
            <p:spPr>
              <a:xfrm flipH="1" flipV="1">
                <a:off x="5788072" y="2369959"/>
                <a:ext cx="323178" cy="1800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/>
              <p:cNvCxnSpPr>
                <a:stCxn id="213" idx="1"/>
                <a:endCxn id="215" idx="3"/>
              </p:cNvCxnSpPr>
              <p:nvPr/>
            </p:nvCxnSpPr>
            <p:spPr>
              <a:xfrm flipV="1">
                <a:off x="6305941" y="1895316"/>
                <a:ext cx="79425" cy="32264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/>
              <p:cNvCxnSpPr>
                <a:stCxn id="188" idx="2"/>
                <a:endCxn id="213" idx="5"/>
              </p:cNvCxnSpPr>
              <p:nvPr/>
            </p:nvCxnSpPr>
            <p:spPr>
              <a:xfrm flipH="1" flipV="1">
                <a:off x="6356853" y="2268870"/>
                <a:ext cx="311728" cy="382196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/>
              <p:cNvCxnSpPr>
                <a:stCxn id="181" idx="0"/>
                <a:endCxn id="214" idx="6"/>
              </p:cNvCxnSpPr>
              <p:nvPr/>
            </p:nvCxnSpPr>
            <p:spPr>
              <a:xfrm flipH="1" flipV="1">
                <a:off x="5788072" y="2369959"/>
                <a:ext cx="137603" cy="23991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Elipse 172"/>
            <p:cNvSpPr/>
            <p:nvPr/>
          </p:nvSpPr>
          <p:spPr>
            <a:xfrm rot="4598413">
              <a:off x="5267777" y="2275121"/>
              <a:ext cx="1200968" cy="6973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173"/>
            <p:cNvSpPr/>
            <p:nvPr/>
          </p:nvSpPr>
          <p:spPr>
            <a:xfrm rot="20666537">
              <a:off x="6452211" y="2543694"/>
              <a:ext cx="1200968" cy="8393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174"/>
            <p:cNvSpPr/>
            <p:nvPr/>
          </p:nvSpPr>
          <p:spPr>
            <a:xfrm rot="21126529">
              <a:off x="5583947" y="1418101"/>
              <a:ext cx="1303861" cy="5913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175"/>
            <p:cNvSpPr/>
            <p:nvPr/>
          </p:nvSpPr>
          <p:spPr>
            <a:xfrm rot="21126529">
              <a:off x="6593785" y="1939167"/>
              <a:ext cx="786932" cy="44002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27" name="Conector recto de flecha 226"/>
          <p:cNvCxnSpPr/>
          <p:nvPr/>
        </p:nvCxnSpPr>
        <p:spPr>
          <a:xfrm>
            <a:off x="4577619" y="2867131"/>
            <a:ext cx="479273" cy="0"/>
          </a:xfrm>
          <a:prstGeom prst="straightConnector1">
            <a:avLst/>
          </a:prstGeom>
          <a:ln w="76200">
            <a:solidFill>
              <a:srgbClr val="000E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upo 227"/>
          <p:cNvGrpSpPr/>
          <p:nvPr/>
        </p:nvGrpSpPr>
        <p:grpSpPr>
          <a:xfrm>
            <a:off x="9813422" y="3410135"/>
            <a:ext cx="1225848" cy="1174284"/>
            <a:chOff x="8972732" y="4225749"/>
            <a:chExt cx="1637550" cy="1769828"/>
          </a:xfrm>
        </p:grpSpPr>
        <p:cxnSp>
          <p:nvCxnSpPr>
            <p:cNvPr id="229" name="Conector recto 228"/>
            <p:cNvCxnSpPr>
              <a:stCxn id="233" idx="3"/>
              <a:endCxn id="234" idx="0"/>
            </p:cNvCxnSpPr>
            <p:nvPr/>
          </p:nvCxnSpPr>
          <p:spPr>
            <a:xfrm flipH="1">
              <a:off x="9157276" y="4609278"/>
              <a:ext cx="158430" cy="500079"/>
            </a:xfrm>
            <a:prstGeom prst="line">
              <a:avLst/>
            </a:prstGeom>
            <a:ln w="76200">
              <a:solidFill>
                <a:srgbClr val="899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>
              <a:stCxn id="235" idx="1"/>
              <a:endCxn id="233" idx="5"/>
            </p:cNvCxnSpPr>
            <p:nvPr/>
          </p:nvCxnSpPr>
          <p:spPr>
            <a:xfrm flipH="1" flipV="1">
              <a:off x="9615249" y="4567761"/>
              <a:ext cx="610716" cy="257847"/>
            </a:xfrm>
            <a:prstGeom prst="line">
              <a:avLst/>
            </a:prstGeom>
            <a:ln w="76200">
              <a:solidFill>
                <a:srgbClr val="899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>
              <a:stCxn id="236" idx="7"/>
              <a:endCxn id="235" idx="3"/>
            </p:cNvCxnSpPr>
            <p:nvPr/>
          </p:nvCxnSpPr>
          <p:spPr>
            <a:xfrm flipV="1">
              <a:off x="10034126" y="5124463"/>
              <a:ext cx="233262" cy="487585"/>
            </a:xfrm>
            <a:prstGeom prst="line">
              <a:avLst/>
            </a:prstGeom>
            <a:ln w="76200">
              <a:solidFill>
                <a:srgbClr val="899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>
              <a:stCxn id="236" idx="1"/>
              <a:endCxn id="234" idx="5"/>
            </p:cNvCxnSpPr>
            <p:nvPr/>
          </p:nvCxnSpPr>
          <p:spPr>
            <a:xfrm flipH="1" flipV="1">
              <a:off x="9357049" y="5449349"/>
              <a:ext cx="377534" cy="204216"/>
            </a:xfrm>
            <a:prstGeom prst="line">
              <a:avLst/>
            </a:prstGeom>
            <a:ln w="76200">
              <a:solidFill>
                <a:srgbClr val="899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Elipse 232"/>
            <p:cNvSpPr/>
            <p:nvPr/>
          </p:nvSpPr>
          <p:spPr>
            <a:xfrm rot="21126529">
              <a:off x="9230932" y="4225749"/>
              <a:ext cx="427668" cy="426686"/>
            </a:xfrm>
            <a:prstGeom prst="ellipse">
              <a:avLst/>
            </a:prstGeom>
            <a:solidFill>
              <a:srgbClr val="2D46FF"/>
            </a:solidFill>
            <a:ln w="19050">
              <a:solidFill>
                <a:srgbClr val="2D4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33"/>
            <p:cNvSpPr/>
            <p:nvPr/>
          </p:nvSpPr>
          <p:spPr>
            <a:xfrm rot="21126529">
              <a:off x="8972732" y="5107337"/>
              <a:ext cx="427668" cy="426686"/>
            </a:xfrm>
            <a:prstGeom prst="ellipse">
              <a:avLst/>
            </a:prstGeom>
            <a:solidFill>
              <a:srgbClr val="2D46FF"/>
            </a:solidFill>
            <a:ln w="19050">
              <a:solidFill>
                <a:srgbClr val="2D4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34"/>
            <p:cNvSpPr/>
            <p:nvPr/>
          </p:nvSpPr>
          <p:spPr>
            <a:xfrm rot="21126529">
              <a:off x="10182614" y="4740934"/>
              <a:ext cx="427668" cy="426686"/>
            </a:xfrm>
            <a:prstGeom prst="ellipse">
              <a:avLst/>
            </a:prstGeom>
            <a:solidFill>
              <a:srgbClr val="2D46FF"/>
            </a:solidFill>
            <a:ln w="19050">
              <a:solidFill>
                <a:srgbClr val="2D4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35"/>
            <p:cNvSpPr/>
            <p:nvPr/>
          </p:nvSpPr>
          <p:spPr>
            <a:xfrm rot="21126529">
              <a:off x="9691232" y="5568891"/>
              <a:ext cx="427668" cy="426686"/>
            </a:xfrm>
            <a:prstGeom prst="ellipse">
              <a:avLst/>
            </a:prstGeom>
            <a:solidFill>
              <a:srgbClr val="2D46FF"/>
            </a:solidFill>
            <a:ln w="19050">
              <a:solidFill>
                <a:srgbClr val="2D4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9664347" y="1140346"/>
            <a:ext cx="2137739" cy="2030444"/>
            <a:chOff x="8924312" y="1559605"/>
            <a:chExt cx="2137739" cy="2030444"/>
          </a:xfrm>
        </p:grpSpPr>
        <p:grpSp>
          <p:nvGrpSpPr>
            <p:cNvPr id="238" name="Grupo 237"/>
            <p:cNvGrpSpPr/>
            <p:nvPr/>
          </p:nvGrpSpPr>
          <p:grpSpPr>
            <a:xfrm>
              <a:off x="8924312" y="1565418"/>
              <a:ext cx="1991806" cy="1929531"/>
              <a:chOff x="5459925" y="1833860"/>
              <a:chExt cx="1991806" cy="1929531"/>
            </a:xfrm>
          </p:grpSpPr>
          <p:sp>
            <p:nvSpPr>
              <p:cNvPr id="243" name="Elipse 242"/>
              <p:cNvSpPr/>
              <p:nvPr/>
            </p:nvSpPr>
            <p:spPr>
              <a:xfrm>
                <a:off x="5495925" y="2714625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4" name="Elipse 243"/>
              <p:cNvSpPr/>
              <p:nvPr/>
            </p:nvSpPr>
            <p:spPr>
              <a:xfrm>
                <a:off x="5459925" y="3019425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5" name="Elipse 244"/>
              <p:cNvSpPr/>
              <p:nvPr/>
            </p:nvSpPr>
            <p:spPr>
              <a:xfrm>
                <a:off x="5810249" y="2983424"/>
                <a:ext cx="125969" cy="12740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Elipse 245"/>
              <p:cNvSpPr/>
              <p:nvPr/>
            </p:nvSpPr>
            <p:spPr>
              <a:xfrm>
                <a:off x="5693775" y="3316024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7" name="Elipse 246"/>
              <p:cNvSpPr/>
              <p:nvPr/>
            </p:nvSpPr>
            <p:spPr>
              <a:xfrm>
                <a:off x="5889675" y="2609871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8" name="Elipse 247"/>
              <p:cNvSpPr/>
              <p:nvPr/>
            </p:nvSpPr>
            <p:spPr>
              <a:xfrm>
                <a:off x="5967000" y="3454699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9" name="Elipse 248"/>
              <p:cNvSpPr/>
              <p:nvPr/>
            </p:nvSpPr>
            <p:spPr>
              <a:xfrm>
                <a:off x="6860618" y="2397547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0" name="Elipse 249"/>
              <p:cNvSpPr/>
              <p:nvPr/>
            </p:nvSpPr>
            <p:spPr>
              <a:xfrm>
                <a:off x="6507631" y="352946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1" name="Elipse 250"/>
              <p:cNvSpPr/>
              <p:nvPr/>
            </p:nvSpPr>
            <p:spPr>
              <a:xfrm>
                <a:off x="6507631" y="320351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2" name="Elipse 251"/>
              <p:cNvSpPr/>
              <p:nvPr/>
            </p:nvSpPr>
            <p:spPr>
              <a:xfrm>
                <a:off x="6989205" y="3317039"/>
                <a:ext cx="110799" cy="10565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3" name="Elipse 252"/>
              <p:cNvSpPr/>
              <p:nvPr/>
            </p:nvSpPr>
            <p:spPr>
              <a:xfrm>
                <a:off x="7141606" y="265316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4" name="Elipse 253"/>
              <p:cNvSpPr/>
              <p:nvPr/>
            </p:nvSpPr>
            <p:spPr>
              <a:xfrm>
                <a:off x="6668581" y="2653166"/>
                <a:ext cx="92998" cy="72000"/>
              </a:xfrm>
              <a:prstGeom prst="ellipse">
                <a:avLst/>
              </a:prstGeom>
              <a:solidFill>
                <a:srgbClr val="2D4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5" name="Elipse 254"/>
              <p:cNvSpPr/>
              <p:nvPr/>
            </p:nvSpPr>
            <p:spPr>
              <a:xfrm>
                <a:off x="7379731" y="312731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6" name="Elipse 255"/>
              <p:cNvSpPr/>
              <p:nvPr/>
            </p:nvSpPr>
            <p:spPr>
              <a:xfrm>
                <a:off x="7141606" y="3691391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57" name="Conector recto 256"/>
              <p:cNvCxnSpPr>
                <a:stCxn id="243" idx="6"/>
                <a:endCxn id="247" idx="3"/>
              </p:cNvCxnSpPr>
              <p:nvPr/>
            </p:nvCxnSpPr>
            <p:spPr>
              <a:xfrm flipV="1">
                <a:off x="5567925" y="2671327"/>
                <a:ext cx="332294" cy="7929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/>
              <p:cNvCxnSpPr>
                <a:stCxn id="245" idx="6"/>
                <a:endCxn id="247" idx="3"/>
              </p:cNvCxnSpPr>
              <p:nvPr/>
            </p:nvCxnSpPr>
            <p:spPr>
              <a:xfrm flipH="1" flipV="1">
                <a:off x="5900219" y="2671327"/>
                <a:ext cx="35999" cy="37580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/>
              <p:cNvCxnSpPr>
                <a:stCxn id="246" idx="7"/>
                <a:endCxn id="243" idx="6"/>
              </p:cNvCxnSpPr>
              <p:nvPr/>
            </p:nvCxnSpPr>
            <p:spPr>
              <a:xfrm flipH="1" flipV="1">
                <a:off x="5567925" y="2750625"/>
                <a:ext cx="187306" cy="57594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cto 259"/>
              <p:cNvCxnSpPr>
                <a:stCxn id="245" idx="2"/>
                <a:endCxn id="244" idx="6"/>
              </p:cNvCxnSpPr>
              <p:nvPr/>
            </p:nvCxnSpPr>
            <p:spPr>
              <a:xfrm flipH="1">
                <a:off x="5531925" y="3047127"/>
                <a:ext cx="278324" cy="829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ector recto 260"/>
              <p:cNvCxnSpPr>
                <a:stCxn id="247" idx="3"/>
                <a:endCxn id="244" idx="6"/>
              </p:cNvCxnSpPr>
              <p:nvPr/>
            </p:nvCxnSpPr>
            <p:spPr>
              <a:xfrm flipH="1">
                <a:off x="5531925" y="2671327"/>
                <a:ext cx="368294" cy="38409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cto 261"/>
              <p:cNvCxnSpPr>
                <a:stCxn id="248" idx="7"/>
                <a:endCxn id="245" idx="6"/>
              </p:cNvCxnSpPr>
              <p:nvPr/>
            </p:nvCxnSpPr>
            <p:spPr>
              <a:xfrm flipH="1" flipV="1">
                <a:off x="5936218" y="3047127"/>
                <a:ext cx="92238" cy="418116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cto 262"/>
              <p:cNvCxnSpPr>
                <a:stCxn id="248" idx="3"/>
                <a:endCxn id="246" idx="7"/>
              </p:cNvCxnSpPr>
              <p:nvPr/>
            </p:nvCxnSpPr>
            <p:spPr>
              <a:xfrm flipH="1" flipV="1">
                <a:off x="5755231" y="3326568"/>
                <a:ext cx="222313" cy="189587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 recto 263"/>
              <p:cNvCxnSpPr>
                <a:stCxn id="251" idx="2"/>
                <a:endCxn id="254" idx="3"/>
              </p:cNvCxnSpPr>
              <p:nvPr/>
            </p:nvCxnSpPr>
            <p:spPr>
              <a:xfrm flipV="1">
                <a:off x="6507631" y="2714622"/>
                <a:ext cx="174569" cy="52489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/>
              <p:cNvCxnSpPr>
                <a:stCxn id="251" idx="2"/>
                <a:endCxn id="245" idx="6"/>
              </p:cNvCxnSpPr>
              <p:nvPr/>
            </p:nvCxnSpPr>
            <p:spPr>
              <a:xfrm flipH="1" flipV="1">
                <a:off x="5936218" y="3047127"/>
                <a:ext cx="571413" cy="19238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/>
              <p:cNvCxnSpPr>
                <a:stCxn id="251" idx="3"/>
                <a:endCxn id="250" idx="7"/>
              </p:cNvCxnSpPr>
              <p:nvPr/>
            </p:nvCxnSpPr>
            <p:spPr>
              <a:xfrm>
                <a:off x="6518175" y="3264972"/>
                <a:ext cx="50912" cy="27503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/>
              <p:cNvCxnSpPr>
                <a:stCxn id="254" idx="6"/>
                <a:endCxn id="252" idx="2"/>
              </p:cNvCxnSpPr>
              <p:nvPr/>
            </p:nvCxnSpPr>
            <p:spPr>
              <a:xfrm>
                <a:off x="6761579" y="2689166"/>
                <a:ext cx="227626" cy="68070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/>
              <p:cNvCxnSpPr>
                <a:stCxn id="249" idx="4"/>
                <a:endCxn id="254" idx="6"/>
              </p:cNvCxnSpPr>
              <p:nvPr/>
            </p:nvCxnSpPr>
            <p:spPr>
              <a:xfrm flipH="1">
                <a:off x="6761579" y="2469547"/>
                <a:ext cx="135039" cy="21961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/>
              <p:cNvCxnSpPr>
                <a:stCxn id="249" idx="5"/>
                <a:endCxn id="253" idx="0"/>
              </p:cNvCxnSpPr>
              <p:nvPr/>
            </p:nvCxnSpPr>
            <p:spPr>
              <a:xfrm>
                <a:off x="6922074" y="2459003"/>
                <a:ext cx="255532" cy="19416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/>
              <p:cNvCxnSpPr>
                <a:stCxn id="253" idx="5"/>
                <a:endCxn id="255" idx="1"/>
              </p:cNvCxnSpPr>
              <p:nvPr/>
            </p:nvCxnSpPr>
            <p:spPr>
              <a:xfrm>
                <a:off x="7203062" y="2714622"/>
                <a:ext cx="187213" cy="42323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/>
              <p:cNvCxnSpPr>
                <a:stCxn id="252" idx="4"/>
                <a:endCxn id="256" idx="1"/>
              </p:cNvCxnSpPr>
              <p:nvPr/>
            </p:nvCxnSpPr>
            <p:spPr>
              <a:xfrm>
                <a:off x="7044605" y="3422696"/>
                <a:ext cx="107545" cy="27923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/>
              <p:cNvCxnSpPr>
                <a:stCxn id="251" idx="6"/>
                <a:endCxn id="252" idx="2"/>
              </p:cNvCxnSpPr>
              <p:nvPr/>
            </p:nvCxnSpPr>
            <p:spPr>
              <a:xfrm>
                <a:off x="6579631" y="3239516"/>
                <a:ext cx="409574" cy="13035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/>
              <p:cNvCxnSpPr>
                <a:stCxn id="250" idx="7"/>
                <a:endCxn id="252" idx="2"/>
              </p:cNvCxnSpPr>
              <p:nvPr/>
            </p:nvCxnSpPr>
            <p:spPr>
              <a:xfrm flipV="1">
                <a:off x="6569087" y="3369868"/>
                <a:ext cx="420118" cy="17014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/>
              <p:cNvCxnSpPr>
                <a:stCxn id="250" idx="7"/>
                <a:endCxn id="256" idx="1"/>
              </p:cNvCxnSpPr>
              <p:nvPr/>
            </p:nvCxnSpPr>
            <p:spPr>
              <a:xfrm>
                <a:off x="6569087" y="3540010"/>
                <a:ext cx="583063" cy="161925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/>
              <p:cNvCxnSpPr>
                <a:stCxn id="255" idx="3"/>
                <a:endCxn id="252" idx="7"/>
              </p:cNvCxnSpPr>
              <p:nvPr/>
            </p:nvCxnSpPr>
            <p:spPr>
              <a:xfrm flipH="1">
                <a:off x="7083778" y="3188772"/>
                <a:ext cx="306497" cy="14374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/>
              <p:cNvCxnSpPr>
                <a:stCxn id="253" idx="0"/>
                <a:endCxn id="254" idx="6"/>
              </p:cNvCxnSpPr>
              <p:nvPr/>
            </p:nvCxnSpPr>
            <p:spPr>
              <a:xfrm flipH="1">
                <a:off x="6761579" y="2653166"/>
                <a:ext cx="416027" cy="3600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Elipse 276"/>
              <p:cNvSpPr/>
              <p:nvPr/>
            </p:nvSpPr>
            <p:spPr>
              <a:xfrm>
                <a:off x="5981072" y="1938614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6704581" y="2152110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Elipse 278"/>
              <p:cNvSpPr/>
              <p:nvPr/>
            </p:nvSpPr>
            <p:spPr>
              <a:xfrm>
                <a:off x="6295397" y="2174181"/>
                <a:ext cx="100566" cy="105233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Elipse 279"/>
              <p:cNvSpPr/>
              <p:nvPr/>
            </p:nvSpPr>
            <p:spPr>
              <a:xfrm>
                <a:off x="5716072" y="2333959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Elipse 280"/>
              <p:cNvSpPr/>
              <p:nvPr/>
            </p:nvSpPr>
            <p:spPr>
              <a:xfrm>
                <a:off x="6374822" y="1833860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Elipse 281"/>
              <p:cNvSpPr/>
              <p:nvPr/>
            </p:nvSpPr>
            <p:spPr>
              <a:xfrm>
                <a:off x="6111250" y="2351959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83" name="Conector recto 282"/>
              <p:cNvCxnSpPr>
                <a:stCxn id="277" idx="5"/>
                <a:endCxn id="281" idx="3"/>
              </p:cNvCxnSpPr>
              <p:nvPr/>
            </p:nvCxnSpPr>
            <p:spPr>
              <a:xfrm flipV="1">
                <a:off x="6042528" y="1895316"/>
                <a:ext cx="342838" cy="10475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/>
              <p:cNvCxnSpPr>
                <a:stCxn id="280" idx="6"/>
                <a:endCxn id="281" idx="3"/>
              </p:cNvCxnSpPr>
              <p:nvPr/>
            </p:nvCxnSpPr>
            <p:spPr>
              <a:xfrm flipV="1">
                <a:off x="5788072" y="1895316"/>
                <a:ext cx="597294" cy="47464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/>
              <p:cNvCxnSpPr>
                <a:stCxn id="280" idx="6"/>
                <a:endCxn id="277" idx="5"/>
              </p:cNvCxnSpPr>
              <p:nvPr/>
            </p:nvCxnSpPr>
            <p:spPr>
              <a:xfrm flipV="1">
                <a:off x="5788072" y="2000070"/>
                <a:ext cx="254456" cy="36988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/>
              <p:cNvCxnSpPr>
                <a:stCxn id="279" idx="6"/>
                <a:endCxn id="278" idx="1"/>
              </p:cNvCxnSpPr>
              <p:nvPr/>
            </p:nvCxnSpPr>
            <p:spPr>
              <a:xfrm flipV="1">
                <a:off x="6395963" y="2162654"/>
                <a:ext cx="319162" cy="6414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/>
              <p:cNvCxnSpPr>
                <a:stCxn id="281" idx="3"/>
                <a:endCxn id="278" idx="1"/>
              </p:cNvCxnSpPr>
              <p:nvPr/>
            </p:nvCxnSpPr>
            <p:spPr>
              <a:xfrm>
                <a:off x="6385366" y="1895316"/>
                <a:ext cx="329759" cy="26733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/>
              <p:cNvCxnSpPr>
                <a:stCxn id="282" idx="7"/>
                <a:endCxn id="279" idx="4"/>
              </p:cNvCxnSpPr>
              <p:nvPr/>
            </p:nvCxnSpPr>
            <p:spPr>
              <a:xfrm flipV="1">
                <a:off x="6172706" y="2279414"/>
                <a:ext cx="172974" cy="8308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/>
              <p:cNvCxnSpPr>
                <a:stCxn id="282" idx="2"/>
                <a:endCxn id="280" idx="6"/>
              </p:cNvCxnSpPr>
              <p:nvPr/>
            </p:nvCxnSpPr>
            <p:spPr>
              <a:xfrm flipH="1" flipV="1">
                <a:off x="5788072" y="2369959"/>
                <a:ext cx="323178" cy="1800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/>
              <p:cNvCxnSpPr>
                <a:stCxn id="279" idx="1"/>
                <a:endCxn id="281" idx="3"/>
              </p:cNvCxnSpPr>
              <p:nvPr/>
            </p:nvCxnSpPr>
            <p:spPr>
              <a:xfrm flipV="1">
                <a:off x="6310125" y="1895316"/>
                <a:ext cx="75241" cy="294276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/>
              <p:cNvCxnSpPr>
                <a:stCxn id="254" idx="2"/>
                <a:endCxn id="279" idx="5"/>
              </p:cNvCxnSpPr>
              <p:nvPr/>
            </p:nvCxnSpPr>
            <p:spPr>
              <a:xfrm flipH="1" flipV="1">
                <a:off x="6381235" y="2264003"/>
                <a:ext cx="287346" cy="42516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/>
              <p:cNvCxnSpPr>
                <a:stCxn id="247" idx="0"/>
                <a:endCxn id="280" idx="6"/>
              </p:cNvCxnSpPr>
              <p:nvPr/>
            </p:nvCxnSpPr>
            <p:spPr>
              <a:xfrm flipH="1" flipV="1">
                <a:off x="5788072" y="2369959"/>
                <a:ext cx="137603" cy="23991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Elipse 238"/>
            <p:cNvSpPr/>
            <p:nvPr/>
          </p:nvSpPr>
          <p:spPr>
            <a:xfrm rot="4598413">
              <a:off x="8676649" y="2482107"/>
              <a:ext cx="1200968" cy="6973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39"/>
            <p:cNvSpPr/>
            <p:nvPr/>
          </p:nvSpPr>
          <p:spPr>
            <a:xfrm rot="20666537">
              <a:off x="9861083" y="2750680"/>
              <a:ext cx="1200968" cy="8393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40"/>
            <p:cNvSpPr/>
            <p:nvPr/>
          </p:nvSpPr>
          <p:spPr>
            <a:xfrm rot="21126529">
              <a:off x="8988303" y="1559605"/>
              <a:ext cx="1303861" cy="6571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41"/>
            <p:cNvSpPr/>
            <p:nvPr/>
          </p:nvSpPr>
          <p:spPr>
            <a:xfrm rot="21126529">
              <a:off x="10002657" y="2146153"/>
              <a:ext cx="786932" cy="44002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93" name="Rectángulo 292"/>
          <p:cNvSpPr/>
          <p:nvPr/>
        </p:nvSpPr>
        <p:spPr>
          <a:xfrm>
            <a:off x="3037515" y="1517181"/>
            <a:ext cx="36021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s-ES" sz="2000" dirty="0" smtClean="0"/>
              <a:t>Subdivisión en </a:t>
            </a:r>
            <a:r>
              <a:rPr lang="es-ES" sz="2000" dirty="0" err="1" smtClean="0"/>
              <a:t>Clusters</a:t>
            </a:r>
            <a:endParaRPr lang="es-ES" sz="2000" dirty="0"/>
          </a:p>
        </p:txBody>
      </p:sp>
      <p:cxnSp>
        <p:nvCxnSpPr>
          <p:cNvPr id="294" name="Conector recto de flecha 293"/>
          <p:cNvCxnSpPr/>
          <p:nvPr/>
        </p:nvCxnSpPr>
        <p:spPr>
          <a:xfrm flipV="1">
            <a:off x="7218810" y="2282678"/>
            <a:ext cx="2178529" cy="19677"/>
          </a:xfrm>
          <a:prstGeom prst="straightConnector1">
            <a:avLst/>
          </a:prstGeom>
          <a:ln w="76200">
            <a:solidFill>
              <a:srgbClr val="000E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de flecha 296"/>
          <p:cNvCxnSpPr/>
          <p:nvPr/>
        </p:nvCxnSpPr>
        <p:spPr>
          <a:xfrm flipV="1">
            <a:off x="7467427" y="3798304"/>
            <a:ext cx="2178529" cy="19677"/>
          </a:xfrm>
          <a:prstGeom prst="straightConnector1">
            <a:avLst/>
          </a:prstGeom>
          <a:ln w="76200">
            <a:solidFill>
              <a:srgbClr val="000E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ángulo 297"/>
          <p:cNvSpPr/>
          <p:nvPr/>
        </p:nvSpPr>
        <p:spPr>
          <a:xfrm>
            <a:off x="6115159" y="1937321"/>
            <a:ext cx="3602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s-ES" sz="2000" dirty="0" smtClean="0"/>
              <a:t>Subgrupos del</a:t>
            </a:r>
          </a:p>
          <a:p>
            <a:pPr lvl="1" algn="ctr"/>
            <a:r>
              <a:rPr lang="es-ES" sz="2000" dirty="0" smtClean="0"/>
              <a:t>óptimo por </a:t>
            </a:r>
            <a:r>
              <a:rPr lang="es-ES" sz="2000" dirty="0" err="1" smtClean="0"/>
              <a:t>cluster</a:t>
            </a:r>
            <a:endParaRPr lang="es-ES" sz="2000" dirty="0"/>
          </a:p>
        </p:txBody>
      </p:sp>
      <p:sp>
        <p:nvSpPr>
          <p:cNvPr id="299" name="Rectángulo 298"/>
          <p:cNvSpPr/>
          <p:nvPr/>
        </p:nvSpPr>
        <p:spPr>
          <a:xfrm>
            <a:off x="6488831" y="3300201"/>
            <a:ext cx="36021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s-ES" sz="2000" dirty="0" err="1" smtClean="0"/>
              <a:t>Cluster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= Nodo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86247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:\UC3M_D\guilleTRABAJO\GESTION\UC3M Imagen Corporativa\BandaCorporativ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791" y="322852"/>
            <a:ext cx="5408930" cy="110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150883" y="2863692"/>
            <a:ext cx="98692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0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SELECCIÓN ÓPTIMA DE GRUPOS EN UNA RED SOCIAL: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0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APLICACIÓN AL MARKETING VIRAL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757721" y="322852"/>
            <a:ext cx="6066105" cy="1104265"/>
          </a:xfrm>
          <a:prstGeom prst="rect">
            <a:avLst/>
          </a:prstGeom>
          <a:solidFill>
            <a:srgbClr val="000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417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s-ES" dirty="0" smtClean="0"/>
              <a:t>1. </a:t>
            </a:r>
            <a:r>
              <a:rPr lang="es-ES" dirty="0" err="1" smtClean="0"/>
              <a:t>Introduction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3838670" y="4305449"/>
            <a:ext cx="2833736" cy="1500187"/>
          </a:xfrm>
        </p:spPr>
        <p:txBody>
          <a:bodyPr/>
          <a:lstStyle/>
          <a:p>
            <a:r>
              <a:rPr lang="es-ES" dirty="0" err="1" smtClean="0"/>
              <a:t>AutoEncoders</a:t>
            </a:r>
            <a:endParaRPr lang="es-ES" dirty="0" smtClean="0"/>
          </a:p>
          <a:p>
            <a:r>
              <a:rPr lang="es-ES" dirty="0" err="1" smtClean="0"/>
              <a:t>Variational</a:t>
            </a:r>
            <a:r>
              <a:rPr lang="es-ES" dirty="0" smtClean="0"/>
              <a:t> AE</a:t>
            </a:r>
            <a:endParaRPr lang="es-ES" dirty="0" smtClean="0"/>
          </a:p>
          <a:p>
            <a:r>
              <a:rPr lang="es-ES" dirty="0" err="1" smtClean="0"/>
              <a:t>Bayesian</a:t>
            </a:r>
            <a:r>
              <a:rPr lang="es-ES" dirty="0" smtClean="0"/>
              <a:t> AE</a:t>
            </a:r>
            <a:endParaRPr lang="es-ES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2. </a:t>
            </a:r>
            <a:r>
              <a:rPr lang="es-ES" cap="small" dirty="0" err="1" smtClean="0">
                <a:solidFill>
                  <a:schemeClr val="tx1"/>
                </a:solidFill>
              </a:rPr>
              <a:t>Improvements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err="1" smtClean="0">
                <a:solidFill>
                  <a:schemeClr val="tx1"/>
                </a:solidFill>
              </a:rPr>
              <a:t>Conclusions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err="1" smtClean="0">
                <a:solidFill>
                  <a:schemeClr val="tx1"/>
                </a:solidFill>
              </a:rPr>
              <a:t>Comparison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 smtClean="0">
                <a:solidFill>
                  <a:schemeClr val="tx1"/>
                </a:solidFill>
              </a:rPr>
              <a:t>1. </a:t>
            </a:r>
            <a:r>
              <a:rPr lang="es-ES" sz="2400" b="1" cap="small" dirty="0" err="1" smtClean="0">
                <a:solidFill>
                  <a:schemeClr val="tx1"/>
                </a:solidFill>
              </a:rPr>
              <a:t>Introduction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8462" y="932663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err="1" smtClean="0">
                <a:solidFill>
                  <a:schemeClr val="tx1"/>
                </a:solidFill>
              </a:rPr>
              <a:t>Variational</a:t>
            </a:r>
            <a:r>
              <a:rPr lang="es-ES" sz="1400" b="1" cap="small" dirty="0" smtClean="0">
                <a:solidFill>
                  <a:schemeClr val="tx1"/>
                </a:solidFill>
              </a:rPr>
              <a:t> AE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8462" y="569469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err="1" smtClean="0">
                <a:solidFill>
                  <a:schemeClr val="tx1"/>
                </a:solidFill>
              </a:rPr>
              <a:t>AutoEncoders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37564" y="1295858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err="1" smtClean="0">
                <a:solidFill>
                  <a:schemeClr val="tx1"/>
                </a:solidFill>
              </a:rPr>
              <a:t>Bayesian</a:t>
            </a:r>
            <a:r>
              <a:rPr lang="es-ES" sz="1400" b="1" cap="small" dirty="0" smtClean="0">
                <a:solidFill>
                  <a:schemeClr val="tx1"/>
                </a:solidFill>
              </a:rPr>
              <a:t> AE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44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Autoencoders</a:t>
            </a:r>
            <a:endParaRPr lang="es-ES" dirty="0"/>
          </a:p>
        </p:txBody>
      </p:sp>
      <p:sp>
        <p:nvSpPr>
          <p:cNvPr id="12" name="Rectángulo 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2. </a:t>
            </a:r>
            <a:r>
              <a:rPr lang="es-ES" cap="small" dirty="0" err="1" smtClean="0">
                <a:solidFill>
                  <a:schemeClr val="tx1"/>
                </a:solidFill>
              </a:rPr>
              <a:t>Improvements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8" name="Rectángulo 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err="1" smtClean="0">
                <a:solidFill>
                  <a:schemeClr val="tx1"/>
                </a:solidFill>
              </a:rPr>
              <a:t>Conclusions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9" name="Rectángulo 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err="1" smtClean="0">
                <a:solidFill>
                  <a:schemeClr val="tx1"/>
                </a:solidFill>
              </a:rPr>
              <a:t>Comparison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20" name="Rectángulo 9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 smtClean="0">
                <a:solidFill>
                  <a:schemeClr val="tx1"/>
                </a:solidFill>
              </a:rPr>
              <a:t>1. </a:t>
            </a:r>
            <a:r>
              <a:rPr lang="es-ES" sz="2400" b="1" cap="small" dirty="0" err="1" smtClean="0">
                <a:solidFill>
                  <a:schemeClr val="tx1"/>
                </a:solidFill>
              </a:rPr>
              <a:t>Introduction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22" name="Rectángulo 11"/>
          <p:cNvSpPr/>
          <p:nvPr/>
        </p:nvSpPr>
        <p:spPr>
          <a:xfrm>
            <a:off x="238462" y="569469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err="1">
                <a:solidFill>
                  <a:schemeClr val="tx1"/>
                </a:solidFill>
              </a:rPr>
              <a:t>AutoEncoders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24" name="Rectángulo 10"/>
          <p:cNvSpPr/>
          <p:nvPr/>
        </p:nvSpPr>
        <p:spPr>
          <a:xfrm>
            <a:off x="238462" y="93266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err="1" smtClean="0">
                <a:solidFill>
                  <a:schemeClr val="tx1"/>
                </a:solidFill>
              </a:rPr>
              <a:t>Variational</a:t>
            </a:r>
            <a:r>
              <a:rPr lang="es-ES" sz="1400" b="1" cap="small" dirty="0" smtClean="0">
                <a:solidFill>
                  <a:schemeClr val="tx1"/>
                </a:solidFill>
              </a:rPr>
              <a:t> AE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25" name="Rectángulo 12"/>
          <p:cNvSpPr/>
          <p:nvPr/>
        </p:nvSpPr>
        <p:spPr>
          <a:xfrm>
            <a:off x="237564" y="129585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err="1" smtClean="0">
                <a:solidFill>
                  <a:schemeClr val="tx1"/>
                </a:solidFill>
              </a:rPr>
              <a:t>Bayesian</a:t>
            </a:r>
            <a:r>
              <a:rPr lang="es-ES" sz="1400" b="1" cap="small" dirty="0" smtClean="0">
                <a:solidFill>
                  <a:schemeClr val="tx1"/>
                </a:solidFill>
              </a:rPr>
              <a:t> AE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34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Variational</a:t>
            </a:r>
            <a:r>
              <a:rPr lang="es-ES" dirty="0" smtClean="0"/>
              <a:t> </a:t>
            </a:r>
            <a:r>
              <a:rPr lang="es-ES" dirty="0" err="1" smtClean="0"/>
              <a:t>AutoEncoder</a:t>
            </a:r>
            <a:r>
              <a:rPr lang="es-ES" dirty="0" smtClean="0"/>
              <a:t> (VAE)</a:t>
            </a:r>
            <a:endParaRPr lang="es-ES" dirty="0"/>
          </a:p>
        </p:txBody>
      </p:sp>
      <p:sp>
        <p:nvSpPr>
          <p:cNvPr id="12" name="Rectángulo 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2. </a:t>
            </a:r>
            <a:r>
              <a:rPr lang="es-ES" cap="small" dirty="0" err="1" smtClean="0">
                <a:solidFill>
                  <a:schemeClr val="tx1"/>
                </a:solidFill>
              </a:rPr>
              <a:t>Improvements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8" name="Rectángulo 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err="1" smtClean="0">
                <a:solidFill>
                  <a:schemeClr val="tx1"/>
                </a:solidFill>
              </a:rPr>
              <a:t>Conclusions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9" name="Rectángulo 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err="1" smtClean="0">
                <a:solidFill>
                  <a:schemeClr val="tx1"/>
                </a:solidFill>
              </a:rPr>
              <a:t>Comparison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20" name="Rectángulo 9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 smtClean="0">
                <a:solidFill>
                  <a:schemeClr val="tx1"/>
                </a:solidFill>
              </a:rPr>
              <a:t>1. </a:t>
            </a:r>
            <a:r>
              <a:rPr lang="es-ES" sz="2400" b="1" cap="small" dirty="0" err="1" smtClean="0">
                <a:solidFill>
                  <a:schemeClr val="tx1"/>
                </a:solidFill>
              </a:rPr>
              <a:t>Introduction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21" name="Rectángulo 10"/>
          <p:cNvSpPr/>
          <p:nvPr/>
        </p:nvSpPr>
        <p:spPr>
          <a:xfrm>
            <a:off x="238462" y="932663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err="1" smtClean="0">
                <a:solidFill>
                  <a:schemeClr val="tx1"/>
                </a:solidFill>
              </a:rPr>
              <a:t>Variational</a:t>
            </a:r>
            <a:r>
              <a:rPr lang="es-ES" sz="1400" b="1" cap="small" dirty="0" smtClean="0">
                <a:solidFill>
                  <a:schemeClr val="tx1"/>
                </a:solidFill>
              </a:rPr>
              <a:t> AE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22" name="Rectángulo 11"/>
          <p:cNvSpPr/>
          <p:nvPr/>
        </p:nvSpPr>
        <p:spPr>
          <a:xfrm>
            <a:off x="238462" y="569469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err="1">
                <a:solidFill>
                  <a:schemeClr val="tx1"/>
                </a:solidFill>
              </a:rPr>
              <a:t>AutoEncoders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23" name="Rectángulo 12"/>
          <p:cNvSpPr/>
          <p:nvPr/>
        </p:nvSpPr>
        <p:spPr>
          <a:xfrm>
            <a:off x="237564" y="129585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err="1" smtClean="0">
                <a:solidFill>
                  <a:schemeClr val="tx1"/>
                </a:solidFill>
              </a:rPr>
              <a:t>Bayesian</a:t>
            </a:r>
            <a:r>
              <a:rPr lang="es-ES" sz="1400" b="1" cap="small" dirty="0" smtClean="0">
                <a:solidFill>
                  <a:schemeClr val="tx1"/>
                </a:solidFill>
              </a:rPr>
              <a:t> AE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2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Bayesian</a:t>
            </a:r>
            <a:r>
              <a:rPr lang="es-ES" dirty="0" smtClean="0"/>
              <a:t> </a:t>
            </a:r>
            <a:r>
              <a:rPr lang="es-ES" dirty="0" err="1" smtClean="0"/>
              <a:t>AutoEncoder</a:t>
            </a:r>
            <a:r>
              <a:rPr lang="es-ES" dirty="0" smtClean="0"/>
              <a:t> (BAE)</a:t>
            </a:r>
            <a:endParaRPr lang="es-ES" dirty="0"/>
          </a:p>
        </p:txBody>
      </p:sp>
      <p:sp>
        <p:nvSpPr>
          <p:cNvPr id="12" name="Rectángulo 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2. </a:t>
            </a:r>
            <a:r>
              <a:rPr lang="es-ES" cap="small" dirty="0" err="1" smtClean="0">
                <a:solidFill>
                  <a:schemeClr val="tx1"/>
                </a:solidFill>
              </a:rPr>
              <a:t>Improvements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8" name="Rectángulo 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err="1" smtClean="0">
                <a:solidFill>
                  <a:schemeClr val="tx1"/>
                </a:solidFill>
              </a:rPr>
              <a:t>Conclusions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9" name="Rectángulo 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err="1" smtClean="0">
                <a:solidFill>
                  <a:schemeClr val="tx1"/>
                </a:solidFill>
              </a:rPr>
              <a:t>Comparison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20" name="Rectángulo 9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 smtClean="0">
                <a:solidFill>
                  <a:schemeClr val="tx1"/>
                </a:solidFill>
              </a:rPr>
              <a:t>1. </a:t>
            </a:r>
            <a:r>
              <a:rPr lang="es-ES" sz="2400" b="1" cap="small" dirty="0" err="1" smtClean="0">
                <a:solidFill>
                  <a:schemeClr val="tx1"/>
                </a:solidFill>
              </a:rPr>
              <a:t>Introduction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21" name="Rectángulo 10"/>
          <p:cNvSpPr/>
          <p:nvPr/>
        </p:nvSpPr>
        <p:spPr>
          <a:xfrm>
            <a:off x="238462" y="93266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err="1" smtClean="0">
                <a:solidFill>
                  <a:schemeClr val="tx1"/>
                </a:solidFill>
              </a:rPr>
              <a:t>Variational</a:t>
            </a:r>
            <a:r>
              <a:rPr lang="es-ES" sz="1400" b="1" cap="small" dirty="0" smtClean="0">
                <a:solidFill>
                  <a:schemeClr val="tx1"/>
                </a:solidFill>
              </a:rPr>
              <a:t> AE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22" name="Rectángulo 11"/>
          <p:cNvSpPr/>
          <p:nvPr/>
        </p:nvSpPr>
        <p:spPr>
          <a:xfrm>
            <a:off x="238462" y="569469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err="1">
                <a:solidFill>
                  <a:schemeClr val="tx1"/>
                </a:solidFill>
              </a:rPr>
              <a:t>AutoEncoders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23" name="Rectángulo 12"/>
          <p:cNvSpPr/>
          <p:nvPr/>
        </p:nvSpPr>
        <p:spPr>
          <a:xfrm>
            <a:off x="237564" y="1295858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err="1" smtClean="0">
                <a:solidFill>
                  <a:schemeClr val="tx1"/>
                </a:solidFill>
              </a:rPr>
              <a:t>Bayesian</a:t>
            </a:r>
            <a:r>
              <a:rPr lang="es-ES" sz="1400" b="1" cap="small" dirty="0" smtClean="0">
                <a:solidFill>
                  <a:schemeClr val="tx1"/>
                </a:solidFill>
              </a:rPr>
              <a:t> AE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63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s-ES" dirty="0" smtClean="0"/>
              <a:t>2. </a:t>
            </a:r>
            <a:r>
              <a:rPr lang="es-ES" dirty="0" err="1" smtClean="0"/>
              <a:t>Improvements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3838670" y="4305449"/>
            <a:ext cx="3209830" cy="1500187"/>
          </a:xfrm>
        </p:spPr>
        <p:txBody>
          <a:bodyPr>
            <a:normAutofit/>
          </a:bodyPr>
          <a:lstStyle/>
          <a:p>
            <a:r>
              <a:rPr lang="es-ES" dirty="0" err="1" smtClean="0"/>
              <a:t>Convolution</a:t>
            </a:r>
            <a:endParaRPr lang="es-ES" dirty="0" smtClean="0"/>
          </a:p>
          <a:p>
            <a:r>
              <a:rPr lang="es-ES" dirty="0" err="1" smtClean="0"/>
              <a:t>Bayesian</a:t>
            </a:r>
            <a:r>
              <a:rPr lang="es-ES" dirty="0" smtClean="0"/>
              <a:t> + </a:t>
            </a:r>
            <a:r>
              <a:rPr lang="es-ES" dirty="0" err="1" smtClean="0"/>
              <a:t>Variational</a:t>
            </a:r>
            <a:endParaRPr lang="es-ES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2. </a:t>
            </a:r>
            <a:r>
              <a:rPr lang="es-ES" sz="2400" b="1" cap="small" dirty="0" smtClean="0">
                <a:solidFill>
                  <a:schemeClr val="tx1"/>
                </a:solidFill>
              </a:rPr>
              <a:t>Modelos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37564" y="2621638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Difusión de Innovación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37564" y="2258444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Centralidad Individual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36666" y="2984833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Selección de Modelo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29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Centralidades Individuales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2. </a:t>
            </a:r>
            <a:r>
              <a:rPr lang="es-ES" sz="2400" b="1" cap="small" dirty="0" smtClean="0">
                <a:solidFill>
                  <a:schemeClr val="tx1"/>
                </a:solidFill>
              </a:rPr>
              <a:t>Modelos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7564" y="262163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Difusión de Innovación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37564" y="2258444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Centralidad Individual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6666" y="298483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Selección de Modelo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048" y="1174764"/>
            <a:ext cx="6716712" cy="499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75250"/>
              </p:ext>
            </p:extLst>
          </p:nvPr>
        </p:nvGraphicFramePr>
        <p:xfrm>
          <a:off x="6872045" y="3271197"/>
          <a:ext cx="4950375" cy="326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9879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solidFill>
                      <a:srgbClr val="2D4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Nodo central</a:t>
                      </a:r>
                      <a:endParaRPr lang="es-ES" dirty="0"/>
                    </a:p>
                  </a:txBody>
                  <a:tcPr anchor="ctr">
                    <a:solidFill>
                      <a:srgbClr val="2D4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Valor</a:t>
                      </a:r>
                      <a:r>
                        <a:rPr lang="es-ES" baseline="0" dirty="0" smtClean="0"/>
                        <a:t> centralidad</a:t>
                      </a:r>
                      <a:endParaRPr lang="es-ES" dirty="0"/>
                    </a:p>
                  </a:txBody>
                  <a:tcPr anchor="ctr">
                    <a:solidFill>
                      <a:srgbClr val="2D4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917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Degree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917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Closeness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 y G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0,0714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17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Betweenness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17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Eigenvector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917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Page-Rank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0,147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426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704" y="0"/>
            <a:ext cx="8663249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Difusión – Modelo de Umbral Lineal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2. </a:t>
            </a:r>
            <a:r>
              <a:rPr lang="es-ES" sz="2400" b="1" cap="small" dirty="0" smtClean="0">
                <a:solidFill>
                  <a:schemeClr val="tx1"/>
                </a:solidFill>
              </a:rPr>
              <a:t>Modelos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7564" y="2621638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Difusión de Innovación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37564" y="2258444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Centralidad Individual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6666" y="298483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Selección de Modelo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32" name="Elipse 98"/>
          <p:cNvSpPr/>
          <p:nvPr/>
        </p:nvSpPr>
        <p:spPr>
          <a:xfrm>
            <a:off x="8240063" y="2877859"/>
            <a:ext cx="879963" cy="930528"/>
          </a:xfrm>
          <a:prstGeom prst="ellipse">
            <a:avLst/>
          </a:prstGeom>
          <a:solidFill>
            <a:srgbClr val="00741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0,5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Elipse 99"/>
          <p:cNvSpPr/>
          <p:nvPr/>
        </p:nvSpPr>
        <p:spPr>
          <a:xfrm>
            <a:off x="9998282" y="2877858"/>
            <a:ext cx="879963" cy="9305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0,6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Elipse 100"/>
          <p:cNvSpPr/>
          <p:nvPr/>
        </p:nvSpPr>
        <p:spPr>
          <a:xfrm>
            <a:off x="8240062" y="4753590"/>
            <a:ext cx="879963" cy="9305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0,8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Elipse 101"/>
          <p:cNvSpPr/>
          <p:nvPr/>
        </p:nvSpPr>
        <p:spPr>
          <a:xfrm>
            <a:off x="9998282" y="4753589"/>
            <a:ext cx="879963" cy="9305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0,4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6" name="Conector recto de flecha 102"/>
          <p:cNvCxnSpPr>
            <a:stCxn id="32" idx="6"/>
            <a:endCxn id="33" idx="2"/>
          </p:cNvCxnSpPr>
          <p:nvPr/>
        </p:nvCxnSpPr>
        <p:spPr>
          <a:xfrm flipV="1">
            <a:off x="9120026" y="3343122"/>
            <a:ext cx="8782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103"/>
          <p:cNvCxnSpPr>
            <a:stCxn id="33" idx="4"/>
            <a:endCxn id="35" idx="0"/>
          </p:cNvCxnSpPr>
          <p:nvPr/>
        </p:nvCxnSpPr>
        <p:spPr>
          <a:xfrm>
            <a:off x="10438264" y="3808388"/>
            <a:ext cx="0" cy="9452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104"/>
          <p:cNvCxnSpPr>
            <a:stCxn id="35" idx="2"/>
            <a:endCxn id="34" idx="6"/>
          </p:cNvCxnSpPr>
          <p:nvPr/>
        </p:nvCxnSpPr>
        <p:spPr>
          <a:xfrm flipH="1">
            <a:off x="9120025" y="5218855"/>
            <a:ext cx="87825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105"/>
          <p:cNvCxnSpPr>
            <a:stCxn id="34" idx="0"/>
            <a:endCxn id="32" idx="4"/>
          </p:cNvCxnSpPr>
          <p:nvPr/>
        </p:nvCxnSpPr>
        <p:spPr>
          <a:xfrm flipV="1">
            <a:off x="8680044" y="3808389"/>
            <a:ext cx="1" cy="9452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94"/>
          <p:cNvCxnSpPr>
            <a:stCxn id="32" idx="2"/>
            <a:endCxn id="32" idx="6"/>
          </p:cNvCxnSpPr>
          <p:nvPr/>
        </p:nvCxnSpPr>
        <p:spPr>
          <a:xfrm>
            <a:off x="8240063" y="3343124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95"/>
          <p:cNvCxnSpPr>
            <a:stCxn id="33" idx="6"/>
            <a:endCxn id="33" idx="2"/>
          </p:cNvCxnSpPr>
          <p:nvPr/>
        </p:nvCxnSpPr>
        <p:spPr>
          <a:xfrm flipH="1">
            <a:off x="9998282" y="3343123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96"/>
          <p:cNvCxnSpPr>
            <a:stCxn id="35" idx="6"/>
            <a:endCxn id="35" idx="2"/>
          </p:cNvCxnSpPr>
          <p:nvPr/>
        </p:nvCxnSpPr>
        <p:spPr>
          <a:xfrm flipH="1">
            <a:off x="9998282" y="5218853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97"/>
          <p:cNvCxnSpPr>
            <a:stCxn id="34" idx="6"/>
            <a:endCxn id="34" idx="2"/>
          </p:cNvCxnSpPr>
          <p:nvPr/>
        </p:nvCxnSpPr>
        <p:spPr>
          <a:xfrm flipH="1">
            <a:off x="8240062" y="5218855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89"/>
          <p:cNvSpPr txBox="1"/>
          <p:nvPr/>
        </p:nvSpPr>
        <p:spPr>
          <a:xfrm>
            <a:off x="9245659" y="2929246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0,7</a:t>
            </a:r>
            <a:endParaRPr lang="es-ES" sz="2400" dirty="0"/>
          </a:p>
        </p:txBody>
      </p:sp>
      <p:sp>
        <p:nvSpPr>
          <p:cNvPr id="45" name="CuadroTexto 90"/>
          <p:cNvSpPr txBox="1"/>
          <p:nvPr/>
        </p:nvSpPr>
        <p:spPr>
          <a:xfrm>
            <a:off x="9903090" y="3991148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0,5</a:t>
            </a:r>
            <a:endParaRPr lang="es-ES" sz="2400" dirty="0"/>
          </a:p>
        </p:txBody>
      </p:sp>
      <p:sp>
        <p:nvSpPr>
          <p:cNvPr id="46" name="CuadroTexto 91"/>
          <p:cNvSpPr txBox="1"/>
          <p:nvPr/>
        </p:nvSpPr>
        <p:spPr>
          <a:xfrm>
            <a:off x="9340850" y="4756622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0,6</a:t>
            </a:r>
            <a:endParaRPr lang="es-ES" sz="2400" dirty="0"/>
          </a:p>
        </p:txBody>
      </p:sp>
      <p:sp>
        <p:nvSpPr>
          <p:cNvPr id="47" name="CuadroTexto 92"/>
          <p:cNvSpPr txBox="1"/>
          <p:nvPr/>
        </p:nvSpPr>
        <p:spPr>
          <a:xfrm>
            <a:off x="8649358" y="4094936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0,6</a:t>
            </a:r>
            <a:endParaRPr lang="es-ES" sz="2400" dirty="0"/>
          </a:p>
        </p:txBody>
      </p:sp>
      <p:sp>
        <p:nvSpPr>
          <p:cNvPr id="48" name="32 CuadroTexto"/>
          <p:cNvSpPr txBox="1"/>
          <p:nvPr/>
        </p:nvSpPr>
        <p:spPr>
          <a:xfrm>
            <a:off x="8008890" y="5967908"/>
            <a:ext cx="311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 consigue alcanzar al nodo D</a:t>
            </a:r>
          </a:p>
          <a:p>
            <a:pPr algn="ctr"/>
            <a:r>
              <a:rPr lang="es-ES" dirty="0" smtClean="0"/>
              <a:t>Fin  de la difusión</a:t>
            </a:r>
            <a:endParaRPr lang="es-ES" dirty="0"/>
          </a:p>
        </p:txBody>
      </p:sp>
      <p:sp>
        <p:nvSpPr>
          <p:cNvPr id="49" name="Elipse 98"/>
          <p:cNvSpPr/>
          <p:nvPr/>
        </p:nvSpPr>
        <p:spPr>
          <a:xfrm>
            <a:off x="3946580" y="4039250"/>
            <a:ext cx="879963" cy="930528"/>
          </a:xfrm>
          <a:prstGeom prst="ellipse">
            <a:avLst/>
          </a:prstGeom>
          <a:solidFill>
            <a:srgbClr val="00741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0,5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0" name="Conector recto de flecha 102"/>
          <p:cNvCxnSpPr>
            <a:stCxn id="49" idx="6"/>
          </p:cNvCxnSpPr>
          <p:nvPr/>
        </p:nvCxnSpPr>
        <p:spPr>
          <a:xfrm flipV="1">
            <a:off x="4826543" y="4504513"/>
            <a:ext cx="8782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94"/>
          <p:cNvCxnSpPr>
            <a:stCxn id="49" idx="2"/>
            <a:endCxn id="49" idx="6"/>
          </p:cNvCxnSpPr>
          <p:nvPr/>
        </p:nvCxnSpPr>
        <p:spPr>
          <a:xfrm>
            <a:off x="3946580" y="4504515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89"/>
          <p:cNvSpPr txBox="1"/>
          <p:nvPr/>
        </p:nvSpPr>
        <p:spPr>
          <a:xfrm>
            <a:off x="4952176" y="4090637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0,7</a:t>
            </a:r>
            <a:endParaRPr lang="es-ES" sz="2400" dirty="0"/>
          </a:p>
        </p:txBody>
      </p:sp>
      <p:cxnSp>
        <p:nvCxnSpPr>
          <p:cNvPr id="53" name="39 Conector recto de flecha"/>
          <p:cNvCxnSpPr/>
          <p:nvPr/>
        </p:nvCxnSpPr>
        <p:spPr>
          <a:xfrm>
            <a:off x="3941379" y="3476953"/>
            <a:ext cx="362607" cy="740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40 Conector recto de flecha"/>
          <p:cNvCxnSpPr/>
          <p:nvPr/>
        </p:nvCxnSpPr>
        <p:spPr>
          <a:xfrm flipH="1">
            <a:off x="5276193" y="3382361"/>
            <a:ext cx="257504" cy="7199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3 Conector recto de flecha"/>
          <p:cNvCxnSpPr/>
          <p:nvPr/>
        </p:nvCxnSpPr>
        <p:spPr>
          <a:xfrm flipV="1">
            <a:off x="3846787" y="4848554"/>
            <a:ext cx="472965" cy="8040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6 CuadroTexto"/>
          <p:cNvSpPr txBox="1"/>
          <p:nvPr/>
        </p:nvSpPr>
        <p:spPr>
          <a:xfrm>
            <a:off x="4729656" y="2783271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Influencia sobre otro nodo</a:t>
            </a:r>
            <a:endParaRPr lang="es-ES" dirty="0"/>
          </a:p>
        </p:txBody>
      </p:sp>
      <p:sp>
        <p:nvSpPr>
          <p:cNvPr id="57" name="47 CuadroTexto"/>
          <p:cNvSpPr txBox="1"/>
          <p:nvPr/>
        </p:nvSpPr>
        <p:spPr>
          <a:xfrm>
            <a:off x="2879834" y="3124857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 del nodo</a:t>
            </a:r>
            <a:endParaRPr lang="es-ES" dirty="0"/>
          </a:p>
        </p:txBody>
      </p:sp>
      <p:sp>
        <p:nvSpPr>
          <p:cNvPr id="58" name="Elipse 99"/>
          <p:cNvSpPr/>
          <p:nvPr/>
        </p:nvSpPr>
        <p:spPr>
          <a:xfrm>
            <a:off x="5720564" y="4023485"/>
            <a:ext cx="879963" cy="9305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49 Rectángulo"/>
          <p:cNvSpPr/>
          <p:nvPr/>
        </p:nvSpPr>
        <p:spPr>
          <a:xfrm>
            <a:off x="5959364" y="3823794"/>
            <a:ext cx="1150883" cy="1277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0 CuadroTexto"/>
          <p:cNvSpPr txBox="1"/>
          <p:nvPr/>
        </p:nvSpPr>
        <p:spPr>
          <a:xfrm>
            <a:off x="2906110" y="567361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Valor de Umbral</a:t>
            </a:r>
            <a:endParaRPr lang="es-ES" dirty="0"/>
          </a:p>
        </p:txBody>
      </p:sp>
      <p:sp>
        <p:nvSpPr>
          <p:cNvPr id="61" name="51 CuadroTexto"/>
          <p:cNvSpPr txBox="1"/>
          <p:nvPr/>
        </p:nvSpPr>
        <p:spPr>
          <a:xfrm>
            <a:off x="3717436" y="2058059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Nomenclatura</a:t>
            </a:r>
            <a:endParaRPr lang="es-ES" sz="2400" b="1" dirty="0"/>
          </a:p>
        </p:txBody>
      </p:sp>
      <p:sp>
        <p:nvSpPr>
          <p:cNvPr id="62" name="52 CuadroTexto"/>
          <p:cNvSpPr txBox="1"/>
          <p:nvPr/>
        </p:nvSpPr>
        <p:spPr>
          <a:xfrm>
            <a:off x="8450321" y="2058059"/>
            <a:ext cx="2436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Difusión del grafo</a:t>
            </a:r>
            <a:endParaRPr lang="es-ES" sz="2400" b="1" dirty="0"/>
          </a:p>
        </p:txBody>
      </p:sp>
      <p:cxnSp>
        <p:nvCxnSpPr>
          <p:cNvPr id="63" name="53 Conector recto"/>
          <p:cNvCxnSpPr/>
          <p:nvPr/>
        </p:nvCxnSpPr>
        <p:spPr>
          <a:xfrm flipH="1">
            <a:off x="7062952" y="2594085"/>
            <a:ext cx="1" cy="3168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68 CuadroTexto"/>
          <p:cNvSpPr txBox="1"/>
          <p:nvPr/>
        </p:nvSpPr>
        <p:spPr>
          <a:xfrm>
            <a:off x="2608115" y="1084964"/>
            <a:ext cx="24668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b="1" dirty="0" smtClean="0"/>
              <a:t>Tipo: </a:t>
            </a:r>
            <a:r>
              <a:rPr lang="es-ES" sz="2700" dirty="0" smtClean="0"/>
              <a:t>Progresivo</a:t>
            </a:r>
            <a:endParaRPr lang="es-ES" sz="2700" dirty="0"/>
          </a:p>
        </p:txBody>
      </p:sp>
    </p:spTree>
    <p:extLst>
      <p:ext uri="{BB962C8B-B14F-4D97-AF65-F5344CB8AC3E}">
        <p14:creationId xmlns:p14="http://schemas.microsoft.com/office/powerpoint/2010/main" val="2387853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1377</Words>
  <Application>Microsoft Office PowerPoint</Application>
  <PresentationFormat>Widescreen</PresentationFormat>
  <Paragraphs>414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Times New Roman</vt:lpstr>
      <vt:lpstr>Wingdings</vt:lpstr>
      <vt:lpstr>Tema de Office</vt:lpstr>
      <vt:lpstr>PowerPoint Presentation</vt:lpstr>
      <vt:lpstr>Index</vt:lpstr>
      <vt:lpstr>1. Introduction</vt:lpstr>
      <vt:lpstr>Autoencoders</vt:lpstr>
      <vt:lpstr>Variational AutoEncoder (VAE)</vt:lpstr>
      <vt:lpstr>Bayesian AutoEncoder (BAE)</vt:lpstr>
      <vt:lpstr>2. Improvements</vt:lpstr>
      <vt:lpstr>Centralidades Individuales</vt:lpstr>
      <vt:lpstr>Difusión – Modelo de Umbral Lineal</vt:lpstr>
      <vt:lpstr>Selección de Modelo</vt:lpstr>
      <vt:lpstr>3. Implementación y Simulaciones</vt:lpstr>
      <vt:lpstr>Optimización – Función Biobjetivo</vt:lpstr>
      <vt:lpstr>Optimización – Threshold</vt:lpstr>
      <vt:lpstr>Optimización – Threshold</vt:lpstr>
      <vt:lpstr>Optimización – Búsqueda de Grupo Óptimo</vt:lpstr>
      <vt:lpstr>Optimización – Heurísticos</vt:lpstr>
      <vt:lpstr>Pruebas</vt:lpstr>
      <vt:lpstr>Resultados</vt:lpstr>
      <vt:lpstr>Resultados</vt:lpstr>
      <vt:lpstr>4. Conclusiones</vt:lpstr>
      <vt:lpstr>Conclusiones</vt:lpstr>
      <vt:lpstr>Adaptación al Mercado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Ibarrondo Luis</dc:creator>
  <cp:lastModifiedBy>Alberto Ibarrondo Luis</cp:lastModifiedBy>
  <cp:revision>197</cp:revision>
  <cp:lastPrinted>2015-07-27T20:22:27Z</cp:lastPrinted>
  <dcterms:created xsi:type="dcterms:W3CDTF">2015-07-24T10:42:44Z</dcterms:created>
  <dcterms:modified xsi:type="dcterms:W3CDTF">2018-02-10T16:48:00Z</dcterms:modified>
</cp:coreProperties>
</file>