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20"/>
  </p:sldMasterIdLst>
  <p:notesMasterIdLst>
    <p:notesMasterId r:id="rId37"/>
  </p:notesMasterIdLst>
  <p:handoutMasterIdLst>
    <p:handoutMasterId r:id="rId38"/>
  </p:handoutMasterIdLst>
  <p:sldIdLst>
    <p:sldId id="256" r:id="rId21"/>
    <p:sldId id="390" r:id="rId22"/>
    <p:sldId id="389" r:id="rId23"/>
    <p:sldId id="391" r:id="rId24"/>
    <p:sldId id="408" r:id="rId25"/>
    <p:sldId id="396" r:id="rId26"/>
    <p:sldId id="397" r:id="rId27"/>
    <p:sldId id="411" r:id="rId28"/>
    <p:sldId id="398" r:id="rId29"/>
    <p:sldId id="399" r:id="rId30"/>
    <p:sldId id="403" r:id="rId31"/>
    <p:sldId id="400" r:id="rId32"/>
    <p:sldId id="410" r:id="rId33"/>
    <p:sldId id="407" r:id="rId34"/>
    <p:sldId id="409" r:id="rId35"/>
    <p:sldId id="259" r:id="rId36"/>
  </p:sldIdLst>
  <p:sldSz cx="12192000" cy="6858000"/>
  <p:notesSz cx="6858000" cy="9144000"/>
  <p:embeddedFontLst>
    <p:embeddedFont>
      <p:font typeface="Ericsson Hilda" panose="00000500000000000000" pitchFamily="2" charset="0"/>
      <p:regular r:id="rId39"/>
      <p:bold r:id="rId40"/>
    </p:embeddedFont>
    <p:embeddedFont>
      <p:font typeface="Ericsson Hilda Light" panose="00000400000000000000" pitchFamily="2" charset="0"/>
      <p:regular r:id="rId41"/>
    </p:embeddedFont>
    <p:embeddedFont>
      <p:font typeface="Ericsson Technical Icons" panose="00000500000000000000" pitchFamily="2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1800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  <a:ea typeface="+mn-ea"/>
        <a:cs typeface="+mn-cs"/>
      </a:defRPr>
    </a:lvl1pPr>
    <a:lvl2pPr marL="36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2pPr>
    <a:lvl3pPr marL="54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3pPr>
    <a:lvl4pPr marL="72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4pPr>
    <a:lvl5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5pPr>
    <a:lvl6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6pPr>
    <a:lvl7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7pPr>
    <a:lvl8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8pPr>
    <a:lvl9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3284" autoAdjust="0"/>
  </p:normalViewPr>
  <p:slideViewPr>
    <p:cSldViewPr snapToGrid="0" snapToObjects="1" showGuides="1">
      <p:cViewPr varScale="1">
        <p:scale>
          <a:sx n="89" d="100"/>
          <a:sy n="89" d="100"/>
        </p:scale>
        <p:origin x="11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6.xml"/><Relationship Id="rId39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handoutMaster" Target="handoutMasters/handoutMaster1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1.xml"/><Relationship Id="rId29" Type="http://schemas.openxmlformats.org/officeDocument/2006/relationships/slide" Target="slides/slide9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1.xml"/><Relationship Id="rId44" Type="http://schemas.openxmlformats.org/officeDocument/2006/relationships/font" Target="fonts/font6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 document 2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1551-192072 Uen, Rev PA1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Test document 2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1551-192072 Uen, Rev PA1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025C45-59BE-40DD-BE03-3793F9FD93A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84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2018-09-13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C603A-E3F7-4693-8CAE-273DB5AFDF5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SCReAM tester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2017-09-21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DEF675E-05F7-4934-9EA2-0B837C1BEE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SCReAM tester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2017-09-21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664817C-4B21-4A94-A16A-73770649E7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3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4C2259-C1A0-4757-8658-7D20CF57BFF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0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5661D-DD10-4B41-B998-154916FC3CC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81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5661D-DD10-4B41-B998-154916FC3CC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26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41CF3-3243-42AB-B173-25C4361D847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28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CDA4F-9C6E-4A78-8306-2037A4C706A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47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4DA9A0-95B4-41A8-9245-021C155BE787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2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1288D-6C72-4971-B895-27E90722A10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</a:t>
            </a:r>
            <a:r>
              <a:rPr lang="en-US"/>
              <a:t>/subtitle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32940D27-CA2B-40E0-9351-B6997C5B1CC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D76AC379-37ED-447F-84CF-99B2FA69454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08DADFB-44CC-4810-9193-0C9F586CE66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CFCFB559-A45D-4D93-8B8A-2A073771DC9B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20F1184-2943-4F17-9C57-995EA200375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  <p:sp>
        <p:nvSpPr>
          <p:cNvPr id="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AB1CD1C-AD0D-4C0E-8012-BDF9F1E4C38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91359FFB-0008-48DA-9AC1-0BF25E2DAF5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280FD398-9480-44AE-B01C-23BDC7D4B6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60pt, Ericsson Black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4-lines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6D5DBE1-F5A0-4F54-BCB1-8A427840805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D6864809-1D53-4061-B7D9-DE48D1851CC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3DE5CAB-F1CD-46F4-A62E-430EE9957FF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3" name="FirstDividerHider">
            <a:extLst>
              <a:ext uri="{FF2B5EF4-FFF2-40B4-BE49-F238E27FC236}">
                <a16:creationId xmlns:a16="http://schemas.microsoft.com/office/drawing/2014/main" id="{1B42E3D4-F1BA-4FA4-8629-042A5D955B2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CE35F244-4CA9-45B5-839A-5AB7FA536D4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6BFCB29-C939-4442-981C-DE6A97866D1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5DB14D11-B866-4A2A-91D0-C3B832CEE12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CDFB9A14-FAD3-478A-957D-C7B532F6669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4262351-4A54-4EAA-990E-D909E1CAD758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9BD66F31-0AAE-4B3D-A430-83C75CF01F0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6AD250A-4DBC-40DE-AFFC-E7624FE87538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28B6DA1-0170-4C5B-ABCB-83F1E4B0ECB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0DF653D0-30ED-41D0-BFFB-04E42CAFEBC3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DDC2944-9064-423F-8989-C84E9A8FA79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F93BC53-EE81-4467-94F1-401BB663131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B66563DC-09D7-42B7-8E73-418D9D7ECF26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8FE6F9E-68CB-4EDC-92EF-E3371EEA23D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64BC3BB-EB1F-4C03-845A-197D7CB3D7F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372FDFB1-0D93-4BF5-BDB3-6A4094874BD7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0F60CD3-0F2D-42D6-B39D-C861213831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327327-50E0-4AA3-A3F9-F297582FC7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6000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</a:t>
            </a:r>
            <a:r>
              <a:rPr lang="en-US"/>
              <a:t>/subtitle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DFBA61-B916-44BD-A1D9-F41D32B7BCB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CBC50CB7-6B0D-450B-B130-80B8D545EA0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irstDividerHider">
            <a:extLst>
              <a:ext uri="{FF2B5EF4-FFF2-40B4-BE49-F238E27FC236}">
                <a16:creationId xmlns:a16="http://schemas.microsoft.com/office/drawing/2014/main" id="{27FCDB26-E6AD-44EC-BD53-56F02C5E322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E432ACF-022C-4E4D-A91E-50BCA41421CC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606D1A8B-C4B2-4268-874C-B191201F240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5B4E638F-9BC6-4741-A3D8-E259C93F0F0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A859F72-32B2-47EB-8CB5-BCF639CDADF5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0A8558FD-ADE2-449D-8C7C-72434798ACAB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4EDD5C80-CD72-4597-8F70-395B8174120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D132C2F5-C047-4D1B-96E6-EFD016A7219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6DF41FE1-FAD6-4107-96B3-85F21A2C44F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BA79DC0-3D51-4FEF-91BA-AA694AFFEDC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F2C589A-70A9-4C1E-92FD-76B1E60A1A29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59EDBFA-5C9F-4AF5-93A6-F9835739569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35C405-D694-4150-B4C4-0B84A1A5CA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Eri.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372D240-75C4-4747-BB0C-CDA1A95650A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3D1CE28D-7CEF-40C9-BCBE-DC3F8D796B6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DD81FA4-E9EC-4B93-8FAA-8C7EE9DC027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D51E95B-B5A6-40B6-97CB-5F0FE563EB1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AD9DDA3-4022-4F46-A3AA-A6E9F60FB1B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FF233E17-CA98-40A3-BA47-478F1A44B29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137CA89-AFF7-46A6-A978-5D6CF4C2A39A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C0E82CD4-522A-40F4-A102-BDBFBDCF0D2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7D53C9C0-925C-4E10-98AB-FC8F3B8CF044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AF9F41B-2996-486A-A70E-B49B8FBA4F3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6894424-A363-4771-BFDF-A3CD35CCD7D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4C4A2-9E83-4451-8F6C-F4FA7B70C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</a:t>
            </a:r>
            <a:r>
              <a:rPr lang="en-US"/>
              <a:t>page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Black, Ericsson Hilda 20pt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3AD885ED-EA58-419A-BC0B-F06CF965942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D987856D-52F8-464C-915C-B2485053AA3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3" name="FirstDividerHider">
            <a:extLst>
              <a:ext uri="{FF2B5EF4-FFF2-40B4-BE49-F238E27FC236}">
                <a16:creationId xmlns:a16="http://schemas.microsoft.com/office/drawing/2014/main" id="{417661C0-2F80-41FC-8827-508BB33F923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0E7BBCA-E768-4FD9-82EA-32829778336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AEBC74CB-30D1-4194-B7F0-D691DE54F1D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A72F0A55-0A74-4EC8-A6C3-6ADA907353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5126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1D7684-BC36-44BA-9074-E0D05038847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BE1FD00-66D6-4BFC-BD91-2D678ADEEE6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1954EF9A-E11E-4334-BC30-2E9405F508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2305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27D3F0D-C903-4314-9038-82A30CA7029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8A652941-1185-4F42-8202-C6E502CAC81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0B9F5F07-6E63-456E-AAB2-A105F6BE39D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421DB2A-3017-4E73-8332-6B8D884A549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92105A3D-044B-49B8-A785-D93CD8A6D6C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A3A86C7D-7D12-4BF6-8892-EF043F36E2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6240464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5A81C5-0588-4509-B7B9-9497297F88E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FFABBFD-CC07-4D99-B535-2790CABA684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54A68D25-E1D7-496F-BC83-0E0E9B8A021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331958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8186267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7649" y="184416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D315487D-A0E7-4653-A60B-C8791DB563AB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CABEA97C-68C1-4FF0-BE0B-B792D9655202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815D3F0-43E8-418F-A5E4-30F31668DC0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2FB853D6-EB85-4EA1-BEFE-83E26640E4C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EDCD44CA-6216-40D7-A43C-C84DC0870CD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CBC5B28E-6B7A-401F-BD1E-DDD88CB8447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7A387F2-835E-495C-A46F-E0BAED03A9A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07CDD62-B47C-43AB-8BA0-F875DF45681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513FCE1-E8E6-4210-BB49-EE12F0F52E7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18C6E5A5-2F53-43D5-8F46-313E672024E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2963A4D-3277-42A5-8919-305DE5AD924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205B7888-FEC0-407C-8A00-83663A38EF7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E1242BA1-7F88-4EA2-ACA1-05CEF1F3A57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8FADF5-0F2E-41A5-9C74-2E60F7AC893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49"/>
            <a:ext cx="8353426" cy="3456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</a:t>
            </a:r>
            <a:r>
              <a:rPr lang="en-US"/>
              <a:t>page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66A1512-27D5-4CA8-94C5-10E56C30705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A8B20A30-91FD-419D-9146-821B86B73BE1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30276571-778A-43C8-820D-4E055433343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6AF4944C-91AD-4E60-A2B3-17D743F5F18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5B2537ED-0985-4CA8-A865-C2C6DFCB18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82D0536-1604-4F6D-87B4-5A2469D4C94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6" name="FirstDividerHider">
            <a:extLst>
              <a:ext uri="{FF2B5EF4-FFF2-40B4-BE49-F238E27FC236}">
                <a16:creationId xmlns:a16="http://schemas.microsoft.com/office/drawing/2014/main" id="{440C0979-D90E-4CC1-9A55-E0FC60A3073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  <a:endParaRPr lang="en-US" dirty="0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28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F4D3A834-11EE-4BDF-A704-0BF0873EFBA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0433F543-448A-444E-9F14-40B2B4890E55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0BFCB65-C4A0-4777-AB6F-CDDDEBA7BAE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1D0608-0A57-43BF-AD18-8DFD8B5D249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838A8D23-F70B-452E-9C9D-E3DA7113089F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1090122-906E-44AF-A054-14B12CB245F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A384A6-2ED7-4C73-9166-564C827C9CC4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B485CE7E-559D-4F8A-8F78-99EA15F84D0F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2C84FC9-A121-42A0-B02B-2C2E8358C2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8BB9017-2EBC-4916-882A-FAB5684DE9C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7977713C-CE7E-4BB3-8582-01A430C8528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F6A807-1479-4A4A-8685-DB8E37BEB19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15DEFEB-D8FB-411D-89D1-C457BD4FE531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3808AACC-49DC-42A4-9A06-0EAEA028062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3E2F9C47-A316-4B0F-8C2E-D42B253351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pic>
        <p:nvPicPr>
          <p:cNvPr id="3" name="image" descr="{&quot;templafy&quot;:{&quot;id&quot;:&quot;5d67e717-74bf-41a6-8dce-47082e2c1da1&quot;}}" title="Form.LogoInsertion.Pplogoname">
            <a:extLst>
              <a:ext uri="{FF2B5EF4-FFF2-40B4-BE49-F238E27FC236}">
                <a16:creationId xmlns:a16="http://schemas.microsoft.com/office/drawing/2014/main" id="{4C790698-A48D-4972-A5EF-97DB073033E3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9" cy="48243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1" r:id="rId13"/>
    <p:sldLayoutId id="2147483673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674" r:id="rId22"/>
    <p:sldLayoutId id="2147483706" r:id="rId23"/>
    <p:sldLayoutId id="2147483694" r:id="rId24"/>
    <p:sldLayoutId id="2147483682" r:id="rId25"/>
    <p:sldLayoutId id="2147483683" r:id="rId26"/>
    <p:sldLayoutId id="2147483684" r:id="rId27"/>
    <p:sldLayoutId id="2147483685" r:id="rId28"/>
    <p:sldLayoutId id="2147483675" r:id="rId29"/>
    <p:sldLayoutId id="2147483676" r:id="rId30"/>
    <p:sldLayoutId id="2147483686" r:id="rId31"/>
    <p:sldLayoutId id="2147483687" r:id="rId32"/>
    <p:sldLayoutId id="2147483688" r:id="rId33"/>
    <p:sldLayoutId id="2147483689" r:id="rId34"/>
    <p:sldLayoutId id="2147483696" r:id="rId35"/>
    <p:sldLayoutId id="2147483677" r:id="rId36"/>
    <p:sldLayoutId id="2147483678" r:id="rId37"/>
    <p:sldLayoutId id="2147483679" r:id="rId38"/>
    <p:sldLayoutId id="2147483680" r:id="rId39"/>
    <p:sldLayoutId id="2147483690" r:id="rId40"/>
    <p:sldLayoutId id="2147483681" r:id="rId41"/>
    <p:sldLayoutId id="2147483692" r:id="rId42"/>
    <p:sldLayoutId id="2147483704" r:id="rId43"/>
    <p:sldLayoutId id="2147483705" r:id="rId44"/>
    <p:sldLayoutId id="2147483707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1800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36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2pPr>
      <a:lvl3pPr marL="54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72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4pPr>
      <a:lvl5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6.xml"/><Relationship Id="rId5" Type="http://schemas.openxmlformats.org/officeDocument/2006/relationships/hyperlink" Target="mailto:ingemar.s.johansson@ericsson.com" TargetMode="Externa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meronSparr/increase-os-udp-buffers-to-improve-performance-51d167bb136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hyperlink" Target="https://github.com/EricssonResearch/screa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32C206-B37E-4E06-B2CB-C9C1B132F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2417">
            <a:off x="5327034" y="1486961"/>
            <a:ext cx="6855243" cy="3798764"/>
          </a:xfrm>
          <a:prstGeom prst="rect">
            <a:avLst/>
          </a:prstGeom>
          <a:effectLst>
            <a:outerShdw blurRad="50800" dist="127000" algn="tl" rotWithShape="0">
              <a:schemeClr val="tx2">
                <a:lumMod val="25000"/>
                <a:lumOff val="75000"/>
                <a:alpha val="40000"/>
              </a:schemeClr>
            </a:outerShdw>
          </a:effec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FB7F2E-244C-4B6B-9B3E-7A95539963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effectLst>
            <a:softEdge rad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30AF8-0BE7-413F-BD56-31161E2B0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76250"/>
            <a:ext cx="9369748" cy="3457576"/>
          </a:xfrm>
        </p:spPr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  <a:br>
              <a:rPr lang="en-US" dirty="0"/>
            </a:br>
            <a:r>
              <a:rPr lang="en-US" sz="5400" dirty="0"/>
              <a:t>2021-02-17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7EB667-106F-46F1-8137-95F985AAF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Ingemar Johansson</a:t>
            </a:r>
            <a:br>
              <a:rPr lang="en-US" dirty="0"/>
            </a:br>
            <a:r>
              <a:rPr lang="en-US" dirty="0"/>
              <a:t>Ericsson AB</a:t>
            </a:r>
          </a:p>
          <a:p>
            <a:r>
              <a:rPr lang="en-US" dirty="0">
                <a:hlinkClick r:id="rId5"/>
              </a:rPr>
              <a:t>ingemar.s.johansson@ericsson.com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1D8105-83E9-4D2C-81FA-363CDCC698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B14F5-CD07-4318-BF43-0A8BD7331BB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2FD056-977A-46CD-A820-5208DB6670B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1136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Detailed information is printed out every 200ms</a:t>
            </a:r>
          </a:p>
          <a:p>
            <a:r>
              <a:rPr lang="en-US" sz="1800" dirty="0"/>
              <a:t>Enabled with –verbose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nosummary</a:t>
            </a:r>
            <a:r>
              <a:rPr lang="en-US" sz="1600" dirty="0"/>
              <a:t> disables the summary report</a:t>
            </a:r>
          </a:p>
          <a:p>
            <a:r>
              <a:rPr lang="en-US" sz="1800" dirty="0"/>
              <a:t>8 columns of data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Time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Estimated queue delay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RTT [s] (average)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Congestion window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Bytes in flight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Total transmit bitrate [kbps]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Lost bitrate [kbps]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CE marked bitrate [kbps]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30DE6-0CE2-4110-A96D-CD25D1D47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607" y="3226757"/>
            <a:ext cx="6284302" cy="3545182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FDB8BE02-8B86-456F-A396-574F35F0F3D3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output verbose mode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12278B-4628-4FA2-8AA5-C8939607D2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176268"/>
            <a:ext cx="5472113" cy="4392613"/>
          </a:xfrm>
        </p:spPr>
        <p:txBody>
          <a:bodyPr/>
          <a:lstStyle/>
          <a:p>
            <a:r>
              <a:rPr lang="en-US" sz="1400" dirty="0"/>
              <a:t>The detailed per-ACK log generates one log per incoming ACK, stored in a text file</a:t>
            </a:r>
          </a:p>
          <a:p>
            <a:pPr lvl="1"/>
            <a:r>
              <a:rPr lang="en-US" sz="1400" dirty="0"/>
              <a:t>-</a:t>
            </a:r>
            <a:r>
              <a:rPr lang="en-US" sz="1400" dirty="0" err="1"/>
              <a:t>ntp</a:t>
            </a:r>
            <a:r>
              <a:rPr lang="en-US" sz="1400" dirty="0"/>
              <a:t> option enables NTP  timestamp</a:t>
            </a:r>
          </a:p>
          <a:p>
            <a:r>
              <a:rPr lang="en-US" sz="1400" dirty="0"/>
              <a:t>13 columns of data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Time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Estimated queue delay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RTT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Congestion window [byte]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in flight [byte]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Fast increase mode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Total transmit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Stream ID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RTP SN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newly </a:t>
            </a:r>
            <a:r>
              <a:rPr lang="en-US" sz="1000" dirty="0" err="1"/>
              <a:t>ACKed</a:t>
            </a:r>
            <a:endParaRPr lang="en-US" sz="1000" dirty="0"/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newly </a:t>
            </a:r>
            <a:r>
              <a:rPr lang="en-US" sz="1000" dirty="0" err="1"/>
              <a:t>ACKed</a:t>
            </a:r>
            <a:r>
              <a:rPr lang="en-US" sz="1000" dirty="0"/>
              <a:t> and CE marked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Media coder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Transmitted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 err="1"/>
              <a:t>ACKed</a:t>
            </a:r>
            <a:r>
              <a:rPr lang="en-US" sz="1000" dirty="0"/>
              <a:t>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Lost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CE Marked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Marker bit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2ED8F-3781-4202-9E6C-DCE4F79245DB}"/>
              </a:ext>
            </a:extLst>
          </p:cNvPr>
          <p:cNvSpPr/>
          <p:nvPr/>
        </p:nvSpPr>
        <p:spPr>
          <a:xfrm>
            <a:off x="5784851" y="1557338"/>
            <a:ext cx="6096000" cy="49013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1.4666,0.0009,0.1003, 28425,18983,1,1421877,0,212,2518,0,1421877,1421877,1338874,0,0,1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1.4666,0.0004,0.0802, 28425,15253,1,1421877,0,216,3730,0,1421877,1421877,1338874,0,0,1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1.4666,0.0009,0.0602, 28425,11523,1,1421877,0,220,3730,0,1421877,1421877,1338874,0,0,1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1.4666,0.0005,0.0403, 28425,7793,1,1421877,0,224,3730,0,1421877,1421877,1338874,0,0,1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1.4666,0.0000,0.0202, 28425,6581,1,1421877,0,225,1212,0,1421877,1421877,1338874,0,0,0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1.5465,0.0007,0.1001, 28425,20315,1,1462577,0,228,2518,0,1462577,1462577,1303788,0,0,1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1.5465,0.0003,0.0802, 28425,16252,1,1462577,0,232,4063,0,1462577,1462577,1303788,0,0,1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1.5465,0.0008,0.0602, 28425,12189,1,1462577,0,236,4063,0,1462577,1462577,1303788,0,0,1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1.5465,0.0004,0.0402, 28425,8126,1,1462577,0,240,4063,0,1462577,1462577,1303788,0,0,1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1.5465,0.0000,0.0203, 28425,6914,1,1462577,0,241,1212,0,1462577,1462577,1303788,0,0,0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1.6265,0.0008,0.1003, 28425,20315,1,1530568,0,244,2851,0,1530568,1530568,1259669,0,0,1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1.6265,0.0003,0.0802, 28425,16252,1,1530568,0,248,4063,0,1530568,1530568,1259669,0,0,1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14.6419,0.0126,0.0328, 309809,121390,0,43145928,0,35993,14544,0,43145928,43145928,43045184,0,0,0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14.6442,0.0147,0.0349, 309809,108058,0,43145928,0,36004,13332,0,43145928,43145928,43045184,0,0,0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14.6478,0.0153,0.0385, 309809,174623,0,43145928,0,36005,95,0,43145928,43145928,43045184,0,0,1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14.6478,0.0011,0.0214, 309809,164927,0,43145928,0,36013,9696,0,43145928,43145928,43045184,0,0,0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14.6501,0.0030,0.0232, 309809,192898,0,43145928,0,36024,13332,0,43145928,43145928,43045184,0,0,0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14.6523,0.0052,0.0254, 309809,178354,0,43145928,0,36036,14544,0,43145928,43145928,43045184,0,0,0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14.6546,0.0073,0.0275, 309809,165022,0,43145928,0,36047,13332,0,43145928,43145928,43045184,0,0,0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14.6570,0.0095,0.0298, 309809,151690,0,43145928,0,36058,13332,0,43145928,43145928,43045184,0,0,0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14.6594,0.0100,0.0304, 309809,138358,0,43145928,0,36069,13332,0,43145928,43145928,43045184,0,0,0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14.6616,0.0122,0.0324, 309809,123814,0,43145928,0,36081,14544,0,43145928,43145928,43045184,0,0,0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14.6639,0.0144,0.0346, 309809,110482,0,43145928,0,36092,13332,0,43145928,43145928,43045184,0,0,0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14.6673,0.0159,0.0381, 309809,168563,0,43145928,0,36095,2519,0,43145928,43145928,43045184,0,0,1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14.6673,0.0007,0.0209, 309809,161291,0,43145928,0,36101,7272,0,43145928,43145928,43045184,0,0,0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14.6697,0.0027,0.0230, 309809,195322,0,43145928,0,36112,13332,0,43145928,43145928,43045184,0,0,0</a:t>
            </a: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A5C22175-A9A4-4C85-971D-A58C24658E6C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Detailed per-ACK log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2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Indication of lost packets</a:t>
            </a:r>
          </a:p>
          <a:p>
            <a:r>
              <a:rPr lang="en-US" dirty="0"/>
              <a:t>The number of consecutive lost packets is </a:t>
            </a:r>
          </a:p>
          <a:p>
            <a:pPr lvl="1"/>
            <a:r>
              <a:rPr lang="en-US" dirty="0" err="1"/>
              <a:t>SN</a:t>
            </a:r>
            <a:r>
              <a:rPr lang="en-US" baseline="-25000" dirty="0" err="1"/>
              <a:t>received</a:t>
            </a:r>
            <a:r>
              <a:rPr lang="en-US" dirty="0"/>
              <a:t>-</a:t>
            </a:r>
            <a:r>
              <a:rPr lang="en-US" dirty="0" err="1"/>
              <a:t>SN</a:t>
            </a:r>
            <a:r>
              <a:rPr lang="en-US" baseline="-25000" dirty="0" err="1"/>
              <a:t>previous</a:t>
            </a:r>
            <a:r>
              <a:rPr lang="en-US" baseline="-25000" dirty="0"/>
              <a:t>-received</a:t>
            </a:r>
            <a:r>
              <a:rPr lang="en-US" dirty="0"/>
              <a:t> -1 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17895" cy="334327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E3063A3D-7CB8-43E8-87DF-3D09B5A7B207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Receiver side log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5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9167" y="1240601"/>
            <a:ext cx="11135785" cy="3852000"/>
          </a:xfrm>
        </p:spPr>
        <p:txBody>
          <a:bodyPr/>
          <a:lstStyle/>
          <a:p>
            <a:r>
              <a:rPr lang="en-US" dirty="0"/>
              <a:t>Firewalls may need to be opened up but it is most often not needed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/>
              <a:t>e.g</a:t>
            </a:r>
            <a:r>
              <a:rPr lang="en-US" sz="1800" dirty="0"/>
              <a:t> firewall-</a:t>
            </a:r>
            <a:r>
              <a:rPr lang="en-US" sz="1800" dirty="0" err="1"/>
              <a:t>cmd</a:t>
            </a:r>
            <a:endParaRPr lang="en-US" sz="1800" dirty="0"/>
          </a:p>
          <a:p>
            <a:pPr lvl="2"/>
            <a:r>
              <a:rPr lang="en-US" sz="1800" dirty="0" err="1"/>
              <a:t>sudo</a:t>
            </a:r>
            <a:r>
              <a:rPr lang="en-US" sz="1800" dirty="0"/>
              <a:t> firewall-</a:t>
            </a:r>
            <a:r>
              <a:rPr lang="en-US" sz="1800" dirty="0" err="1"/>
              <a:t>cmd</a:t>
            </a:r>
            <a:r>
              <a:rPr lang="en-US" sz="1800" dirty="0"/>
              <a:t> --zone=public --add-port=30122/</a:t>
            </a:r>
            <a:r>
              <a:rPr lang="en-US" sz="1800" dirty="0" err="1"/>
              <a:t>udp</a:t>
            </a:r>
            <a:endParaRPr lang="en-US" sz="1800" dirty="0"/>
          </a:p>
          <a:p>
            <a:pPr lvl="2"/>
            <a:endParaRPr lang="en-US" sz="1800" dirty="0"/>
          </a:p>
          <a:p>
            <a:r>
              <a:rPr lang="en-US" dirty="0"/>
              <a:t>Priority for </a:t>
            </a:r>
            <a:r>
              <a:rPr lang="en-US" dirty="0" err="1"/>
              <a:t>SCReAM</a:t>
            </a:r>
            <a:r>
              <a:rPr lang="en-US" dirty="0"/>
              <a:t> sender and receiver may need to be elevated to avoid that the </a:t>
            </a:r>
            <a:r>
              <a:rPr lang="en-US" dirty="0" err="1"/>
              <a:t>SCReAM</a:t>
            </a:r>
            <a:r>
              <a:rPr lang="en-US" dirty="0"/>
              <a:t> processes are halted by other processes</a:t>
            </a:r>
          </a:p>
          <a:p>
            <a:pPr lvl="1"/>
            <a:r>
              <a:rPr lang="en-US" sz="1800" dirty="0"/>
              <a:t>&gt;</a:t>
            </a:r>
            <a:r>
              <a:rPr lang="en-US" sz="1800" dirty="0" err="1"/>
              <a:t>sudo</a:t>
            </a:r>
            <a:r>
              <a:rPr lang="en-US" sz="1800" dirty="0"/>
              <a:t> nice -n - 10 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rx</a:t>
            </a:r>
            <a:r>
              <a:rPr lang="en-US" sz="1800" dirty="0"/>
              <a:t> …..</a:t>
            </a:r>
          </a:p>
          <a:p>
            <a:pPr lvl="1"/>
            <a:r>
              <a:rPr lang="en-US" sz="1800" dirty="0"/>
              <a:t>&gt;</a:t>
            </a:r>
            <a:r>
              <a:rPr lang="en-US" sz="1800" dirty="0" err="1"/>
              <a:t>sudo</a:t>
            </a:r>
            <a:r>
              <a:rPr lang="en-US" sz="1800" dirty="0"/>
              <a:t> nice -n - 10 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rx</a:t>
            </a:r>
            <a:r>
              <a:rPr lang="en-US" sz="1800" dirty="0"/>
              <a:t> …..</a:t>
            </a:r>
          </a:p>
          <a:p>
            <a:r>
              <a:rPr lang="en-US" dirty="0"/>
              <a:t>UDP sockets may need more memory at high bitrates to avoid packet loss </a:t>
            </a:r>
          </a:p>
          <a:p>
            <a:pPr lvl="1"/>
            <a:r>
              <a:rPr lang="en-US" sz="1600" dirty="0"/>
              <a:t>See </a:t>
            </a:r>
            <a:r>
              <a:rPr lang="en-US" sz="1600" dirty="0">
                <a:hlinkClick r:id="rId3"/>
              </a:rPr>
              <a:t>https://medium.com/@CameronSparr/increase-os-udp-buffers-to-improve-performance-51d167bb1360</a:t>
            </a:r>
            <a:r>
              <a:rPr lang="en-US" sz="1600" dirty="0"/>
              <a:t> for setting of </a:t>
            </a:r>
            <a:r>
              <a:rPr lang="en-US" sz="1600" dirty="0" err="1"/>
              <a:t>net.core.rmem_max</a:t>
            </a:r>
            <a:r>
              <a:rPr lang="en-US" sz="1600" dirty="0"/>
              <a:t>, </a:t>
            </a:r>
            <a:r>
              <a:rPr lang="en-US" sz="1600" dirty="0" err="1"/>
              <a:t>net.core.rmem_default</a:t>
            </a:r>
            <a:r>
              <a:rPr lang="en-US" sz="1600" dirty="0"/>
              <a:t>, </a:t>
            </a:r>
            <a:r>
              <a:rPr lang="en-US" sz="1600" dirty="0" err="1"/>
              <a:t>net.core.wmem_max</a:t>
            </a:r>
            <a:r>
              <a:rPr lang="en-US" sz="1600" dirty="0"/>
              <a:t> and </a:t>
            </a:r>
            <a:r>
              <a:rPr lang="en-US" sz="1600" dirty="0" err="1"/>
              <a:t>net.core.wmem_default</a:t>
            </a:r>
            <a:endParaRPr lang="en-US" sz="1600" dirty="0"/>
          </a:p>
          <a:p>
            <a:pPr marL="1836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2400" dirty="0"/>
          </a:p>
          <a:p>
            <a:pPr marL="355600" lvl="1" indent="0">
              <a:buNone/>
            </a:pPr>
            <a:endParaRPr lang="en-US" sz="2400" dirty="0"/>
          </a:p>
          <a:p>
            <a:pPr marL="0" indent="-1587">
              <a:buNone/>
            </a:pPr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2EE90D25-B69F-496C-A910-7DDB506C33A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Other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AD6D8-1A3A-4D25-9461-58AB4B9CA23A}"/>
              </a:ext>
            </a:extLst>
          </p:cNvPr>
          <p:cNvSpPr txBox="1"/>
          <p:nvPr/>
        </p:nvSpPr>
        <p:spPr>
          <a:xfrm>
            <a:off x="2185146" y="5383530"/>
            <a:ext cx="5323692" cy="1318484"/>
          </a:xfrm>
          <a:prstGeom prst="rect">
            <a:avLst/>
          </a:prstGeom>
          <a:ln w="57150">
            <a:solidFill>
              <a:schemeClr val="accent6"/>
            </a:solidFill>
          </a:ln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sz="1800" b="1" dirty="0" err="1"/>
              <a:t>sudo</a:t>
            </a:r>
            <a:r>
              <a:rPr lang="en-US" sz="1800" b="1" dirty="0"/>
              <a:t> </a:t>
            </a:r>
            <a:r>
              <a:rPr lang="en-US" sz="1800" b="1" dirty="0" err="1"/>
              <a:t>sysctl</a:t>
            </a:r>
            <a:r>
              <a:rPr lang="en-US" sz="1800" b="1" dirty="0"/>
              <a:t> -w </a:t>
            </a:r>
            <a:r>
              <a:rPr lang="en-US" sz="1800" b="1" dirty="0" err="1"/>
              <a:t>net.core.wmem_max</a:t>
            </a:r>
            <a:r>
              <a:rPr lang="en-US" sz="1800" b="1" dirty="0"/>
              <a:t>=26214400</a:t>
            </a:r>
          </a:p>
          <a:p>
            <a:pPr marL="0" indent="0">
              <a:buNone/>
            </a:pPr>
            <a:r>
              <a:rPr lang="en-US" sz="1800" b="1" dirty="0" err="1"/>
              <a:t>sudo</a:t>
            </a:r>
            <a:r>
              <a:rPr lang="en-US" sz="1800" b="1" dirty="0"/>
              <a:t> </a:t>
            </a:r>
            <a:r>
              <a:rPr lang="en-US" sz="1800" b="1" dirty="0" err="1"/>
              <a:t>sysctl</a:t>
            </a:r>
            <a:r>
              <a:rPr lang="en-US" sz="1800" b="1" dirty="0"/>
              <a:t> -w </a:t>
            </a:r>
            <a:r>
              <a:rPr lang="en-US" sz="1800" b="1" dirty="0" err="1"/>
              <a:t>net.core.wmem_default</a:t>
            </a:r>
            <a:r>
              <a:rPr lang="en-US" sz="1800" b="1" dirty="0"/>
              <a:t>=26214400</a:t>
            </a:r>
          </a:p>
          <a:p>
            <a:pPr marL="0" indent="0">
              <a:buNone/>
            </a:pPr>
            <a:r>
              <a:rPr lang="en-US" sz="1800" b="1" dirty="0" err="1"/>
              <a:t>sudo</a:t>
            </a:r>
            <a:r>
              <a:rPr lang="en-US" sz="1800" b="1" dirty="0"/>
              <a:t> </a:t>
            </a:r>
            <a:r>
              <a:rPr lang="en-US" sz="1800" b="1" dirty="0" err="1"/>
              <a:t>sysctl</a:t>
            </a:r>
            <a:r>
              <a:rPr lang="en-US" sz="1800" b="1" dirty="0"/>
              <a:t> -w </a:t>
            </a:r>
            <a:r>
              <a:rPr lang="en-US" sz="1800" b="1" dirty="0" err="1"/>
              <a:t>net.core.rmem_max</a:t>
            </a:r>
            <a:r>
              <a:rPr lang="en-US" sz="1800" b="1" dirty="0"/>
              <a:t>=26214400</a:t>
            </a:r>
          </a:p>
          <a:p>
            <a:pPr marL="0" indent="0">
              <a:buNone/>
            </a:pPr>
            <a:r>
              <a:rPr lang="en-US" sz="1800" b="1" dirty="0" err="1"/>
              <a:t>sudo</a:t>
            </a:r>
            <a:r>
              <a:rPr lang="en-US" sz="1800" b="1" dirty="0"/>
              <a:t> </a:t>
            </a:r>
            <a:r>
              <a:rPr lang="en-US" sz="1800" b="1" dirty="0" err="1"/>
              <a:t>sysctl</a:t>
            </a:r>
            <a:r>
              <a:rPr lang="en-US" sz="1800" b="1" dirty="0"/>
              <a:t> -w </a:t>
            </a:r>
            <a:r>
              <a:rPr lang="en-US" sz="1800" b="1" dirty="0" err="1"/>
              <a:t>net.core.rmem_default</a:t>
            </a:r>
            <a:r>
              <a:rPr lang="en-US" sz="1800" b="1" dirty="0"/>
              <a:t>=26214400</a:t>
            </a:r>
          </a:p>
        </p:txBody>
      </p:sp>
    </p:spTree>
    <p:extLst>
      <p:ext uri="{BB962C8B-B14F-4D97-AF65-F5344CB8AC3E}">
        <p14:creationId xmlns:p14="http://schemas.microsoft.com/office/powerpoint/2010/main" val="212468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D09A6D-759E-4065-A994-6055C503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208329"/>
            <a:ext cx="11135785" cy="3852000"/>
          </a:xfrm>
        </p:spPr>
        <p:txBody>
          <a:bodyPr/>
          <a:lstStyle/>
          <a:p>
            <a:r>
              <a:rPr lang="en-US" sz="1800" dirty="0"/>
              <a:t>Below a few examples, the options can be combined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-verbose &lt;receiver side IP&gt; &lt;port&gt;</a:t>
            </a:r>
          </a:p>
          <a:p>
            <a:pPr lvl="1"/>
            <a:r>
              <a:rPr lang="en-US" sz="1600" dirty="0"/>
              <a:t>Print statistics in verbose mode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-log test.txt &lt;receiver side IP&gt; &lt;port&gt;</a:t>
            </a:r>
          </a:p>
          <a:p>
            <a:pPr lvl="1"/>
            <a:r>
              <a:rPr lang="en-US" sz="1600" dirty="0"/>
              <a:t>Save detailed log to test.txt that can be visualized in </a:t>
            </a:r>
            <a:r>
              <a:rPr lang="en-US" sz="1600" dirty="0" err="1"/>
              <a:t>matlab</a:t>
            </a:r>
            <a:r>
              <a:rPr lang="en-US" sz="1600" dirty="0"/>
              <a:t> or octave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-key 2 10 &lt;receiver side IP&gt; &lt;port&gt;</a:t>
            </a:r>
          </a:p>
          <a:p>
            <a:pPr lvl="1"/>
            <a:r>
              <a:rPr lang="en-US" sz="1600" dirty="0"/>
              <a:t>Emulate a key frame (refresh frame) every 2s that is 10 times larger than the normal frame size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minrate</a:t>
            </a:r>
            <a:r>
              <a:rPr lang="en-US" sz="1800" dirty="0"/>
              <a:t> 2000 &lt;receiver side IP&gt; &lt;port&gt;</a:t>
            </a:r>
          </a:p>
          <a:p>
            <a:pPr lvl="1"/>
            <a:r>
              <a:rPr lang="en-US" sz="1600" dirty="0"/>
              <a:t>Set min bitrate to 2Mbps (default 100kbps)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maxrate</a:t>
            </a:r>
            <a:r>
              <a:rPr lang="en-US" sz="1800" dirty="0"/>
              <a:t> 20000 &lt;receiver side IP&gt; &lt;port&gt;</a:t>
            </a:r>
          </a:p>
          <a:p>
            <a:pPr lvl="1"/>
            <a:r>
              <a:rPr lang="en-US" sz="1600" dirty="0"/>
              <a:t>Set max bitrate to 20Mbps (default 100Mbps)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delaytarget</a:t>
            </a:r>
            <a:r>
              <a:rPr lang="en-US" sz="1800" dirty="0"/>
              <a:t> 0.05 &lt;receiver side IP&gt; &lt;port&gt;</a:t>
            </a:r>
          </a:p>
          <a:p>
            <a:pPr lvl="1"/>
            <a:r>
              <a:rPr lang="en-US" sz="1600" dirty="0"/>
              <a:t>Set delay target to 50ms (default 100ms), this makes the congestion controller more sensitive to congestion and gives lower jitter but can result in lower throughput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7540B0B0-E320-429A-8CEC-F2F4EA5C7E7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36610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FB5BE2-9C83-4557-BA1C-C38EF178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799999"/>
            <a:ext cx="6858603" cy="4629829"/>
          </a:xfrm>
        </p:spPr>
        <p:txBody>
          <a:bodyPr/>
          <a:lstStyle/>
          <a:p>
            <a:r>
              <a:rPr lang="en-US" dirty="0"/>
              <a:t>With octave or </a:t>
            </a:r>
            <a:r>
              <a:rPr lang="en-US" dirty="0" err="1"/>
              <a:t>matlab</a:t>
            </a:r>
            <a:r>
              <a:rPr lang="en-US" dirty="0"/>
              <a:t> installed, it is possible to plot and visualize the performance measurements.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Load the data file generated by the -log option</a:t>
            </a:r>
          </a:p>
          <a:p>
            <a:pPr lvl="1"/>
            <a:r>
              <a:rPr lang="en-US" dirty="0"/>
              <a:t>&gt;&gt; a = load(‘test.txt’)</a:t>
            </a:r>
          </a:p>
          <a:p>
            <a:pPr lvl="1"/>
            <a:r>
              <a:rPr lang="en-US" dirty="0"/>
              <a:t>Plot the throughput, queue delay and RTT, note that the drops in throughput every 30s is a </a:t>
            </a:r>
            <a:r>
              <a:rPr lang="en-US" dirty="0" err="1"/>
              <a:t>SCReAM</a:t>
            </a:r>
            <a:r>
              <a:rPr lang="en-US" dirty="0"/>
              <a:t> BW test feature.</a:t>
            </a:r>
          </a:p>
          <a:p>
            <a:pPr lvl="2"/>
            <a:r>
              <a:rPr lang="en-US" dirty="0"/>
              <a:t>&gt;&gt; </a:t>
            </a:r>
            <a:r>
              <a:rPr lang="en-US" dirty="0" err="1"/>
              <a:t>plot_thp_delay</a:t>
            </a:r>
            <a:r>
              <a:rPr lang="en-US" dirty="0"/>
              <a:t>(a,[0 100], 55, 0.2)</a:t>
            </a:r>
          </a:p>
          <a:p>
            <a:pPr lvl="1"/>
            <a:r>
              <a:rPr lang="en-US" dirty="0"/>
              <a:t>Plot a CDF of the RTT and queue delay</a:t>
            </a:r>
          </a:p>
          <a:p>
            <a:pPr lvl="2"/>
            <a:r>
              <a:rPr lang="en-US" dirty="0"/>
              <a:t>&gt;&gt; </a:t>
            </a:r>
            <a:r>
              <a:rPr lang="en-US" dirty="0" err="1"/>
              <a:t>plot_cdf</a:t>
            </a:r>
            <a:r>
              <a:rPr lang="en-US" dirty="0"/>
              <a:t>(a,[0 100]), 0.1)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81914-A5F9-48FE-AF3D-297291F6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484" y="85499"/>
            <a:ext cx="3922601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843F44-66DA-4DF2-A893-8AA4EEB6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483" y="3429000"/>
            <a:ext cx="3922601" cy="336222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EE86130A-1E91-4D34-899F-BFFE0CC0F2A9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Visualization of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7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3E3AD93F-911F-43C9-B70A-136D0FF1E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725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CB3761-0F43-43B4-9A6D-863CD255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SCReAM</a:t>
            </a:r>
            <a:r>
              <a:rPr lang="en-US" sz="2000" dirty="0"/>
              <a:t> BW test tool gives a measure of how high bitrate a reasonably good congestion controlled </a:t>
            </a:r>
            <a:r>
              <a:rPr lang="en-US" sz="2000" dirty="0" err="1"/>
              <a:t>realtime</a:t>
            </a:r>
            <a:r>
              <a:rPr lang="en-US" sz="2000" dirty="0"/>
              <a:t> media application can reach. </a:t>
            </a:r>
          </a:p>
          <a:p>
            <a:pPr lvl="1"/>
            <a:r>
              <a:rPr lang="en-US" sz="1800" dirty="0"/>
              <a:t>Enables testing of real time e2e performance in e.g. wireless access</a:t>
            </a:r>
          </a:p>
          <a:p>
            <a:pPr lvl="1"/>
            <a:r>
              <a:rPr lang="en-US" sz="1800" dirty="0"/>
              <a:t>Generates fake video frames (RTP media) </a:t>
            </a:r>
          </a:p>
          <a:p>
            <a:pPr lvl="2"/>
            <a:r>
              <a:rPr lang="en-US" sz="1800" dirty="0"/>
              <a:t>No media capture/rendering</a:t>
            </a:r>
          </a:p>
          <a:p>
            <a:pPr lvl="2"/>
            <a:r>
              <a:rPr lang="en-US" sz="1800" dirty="0"/>
              <a:t>Possible to generate key frames with a given interval</a:t>
            </a:r>
          </a:p>
          <a:p>
            <a:r>
              <a:rPr lang="en-US" sz="2000" dirty="0" err="1"/>
              <a:t>SCReAM</a:t>
            </a:r>
            <a:r>
              <a:rPr lang="en-US" sz="2000" dirty="0"/>
              <a:t> does congestion control</a:t>
            </a:r>
          </a:p>
          <a:p>
            <a:pPr lvl="1"/>
            <a:r>
              <a:rPr lang="en-US" sz="1800" dirty="0"/>
              <a:t>Default settings can be configured</a:t>
            </a:r>
          </a:p>
          <a:p>
            <a:pPr lvl="1"/>
            <a:r>
              <a:rPr lang="en-US" sz="1800" dirty="0"/>
              <a:t>Congestion control can be turned off completely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sz="2000" dirty="0"/>
              <a:t>Test tool  is implemented on two Ubuntu PCs</a:t>
            </a:r>
          </a:p>
          <a:p>
            <a:pPr lvl="1"/>
            <a:r>
              <a:rPr lang="en-US" sz="1800" dirty="0"/>
              <a:t>One RTP sender  </a:t>
            </a:r>
          </a:p>
          <a:p>
            <a:pPr lvl="1"/>
            <a:r>
              <a:rPr lang="en-US" sz="1800" dirty="0"/>
              <a:t>One Receiver</a:t>
            </a:r>
          </a:p>
          <a:p>
            <a:r>
              <a:rPr lang="en-US" sz="2000" dirty="0"/>
              <a:t>Media rates up to ~500Mbps can be tested</a:t>
            </a:r>
          </a:p>
          <a:p>
            <a:pPr lvl="1"/>
            <a:r>
              <a:rPr lang="en-US" sz="1800" dirty="0"/>
              <a:t>Modest complexity (~20% CPU on a Intel i7 8-core @ 2.80GHz) at 80Mbs</a:t>
            </a:r>
          </a:p>
          <a:p>
            <a:r>
              <a:rPr lang="en-US" sz="2000" dirty="0"/>
              <a:t>Application reports:</a:t>
            </a:r>
          </a:p>
          <a:p>
            <a:pPr lvl="1"/>
            <a:r>
              <a:rPr lang="en-US" sz="1800" dirty="0"/>
              <a:t>Bitrate</a:t>
            </a:r>
          </a:p>
          <a:p>
            <a:pPr lvl="1"/>
            <a:r>
              <a:rPr lang="en-US" sz="1800" dirty="0"/>
              <a:t>Loss</a:t>
            </a:r>
          </a:p>
          <a:p>
            <a:pPr lvl="1"/>
            <a:r>
              <a:rPr lang="en-US" sz="1800" dirty="0"/>
              <a:t>Estimated queue delay</a:t>
            </a:r>
          </a:p>
          <a:p>
            <a:pPr lvl="1"/>
            <a:r>
              <a:rPr lang="en-US" sz="1800" dirty="0"/>
              <a:t>RTT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3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375909"/>
            <a:ext cx="6876211" cy="4568015"/>
          </a:xfrm>
        </p:spPr>
        <p:txBody>
          <a:bodyPr/>
          <a:lstStyle/>
          <a:p>
            <a:r>
              <a:rPr lang="en-US" sz="1800" noProof="0" dirty="0" err="1"/>
              <a:t>SCReAM</a:t>
            </a:r>
            <a:r>
              <a:rPr lang="en-US" sz="1800" noProof="0" dirty="0"/>
              <a:t> = </a:t>
            </a:r>
            <a:r>
              <a:rPr lang="en-US" sz="1800" b="1" noProof="0" dirty="0"/>
              <a:t>S</a:t>
            </a:r>
            <a:r>
              <a:rPr lang="en-US" sz="1800" noProof="0" dirty="0"/>
              <a:t>elf-</a:t>
            </a:r>
            <a:r>
              <a:rPr lang="en-US" sz="1800" b="1" noProof="0" dirty="0"/>
              <a:t>C</a:t>
            </a:r>
            <a:r>
              <a:rPr lang="en-US" sz="1800" noProof="0" dirty="0"/>
              <a:t>locked </a:t>
            </a:r>
            <a:r>
              <a:rPr lang="en-US" sz="1800" b="1" noProof="0" dirty="0"/>
              <a:t>R</a:t>
            </a:r>
            <a:r>
              <a:rPr lang="en-US" sz="1800" noProof="0" dirty="0"/>
              <a:t>at</a:t>
            </a:r>
            <a:r>
              <a:rPr lang="en-US" sz="1800" b="1" noProof="0" dirty="0"/>
              <a:t>e</a:t>
            </a:r>
            <a:r>
              <a:rPr lang="en-US" sz="1800" noProof="0" dirty="0"/>
              <a:t> </a:t>
            </a:r>
            <a:r>
              <a:rPr lang="en-US" sz="1800" b="1" noProof="0" dirty="0"/>
              <a:t>A</a:t>
            </a:r>
            <a:r>
              <a:rPr lang="en-US" sz="1800" noProof="0" dirty="0"/>
              <a:t>daptation for </a:t>
            </a:r>
            <a:r>
              <a:rPr lang="en-US" sz="1800" b="1" noProof="0" dirty="0"/>
              <a:t>M</a:t>
            </a:r>
            <a:r>
              <a:rPr lang="en-US" sz="1800" noProof="0" dirty="0"/>
              <a:t>ultimedia</a:t>
            </a:r>
          </a:p>
          <a:p>
            <a:pPr lvl="1"/>
            <a:r>
              <a:rPr lang="en-US" sz="1600" noProof="0" dirty="0"/>
              <a:t>Window based congestion control </a:t>
            </a:r>
            <a:r>
              <a:rPr lang="en-US" sz="1600" noProof="0" dirty="0">
                <a:sym typeface="Wingdings" panose="05000000000000000000" pitchFamily="2" charset="2"/>
              </a:rPr>
              <a:t> like TCP but without the retransmissions</a:t>
            </a:r>
          </a:p>
          <a:p>
            <a:pPr lvl="1"/>
            <a:r>
              <a:rPr lang="en-US" sz="1600" noProof="0" dirty="0">
                <a:sym typeface="Wingdings" panose="05000000000000000000" pitchFamily="2" charset="2"/>
              </a:rPr>
              <a:t>Algorithm reacts on packet loss as well as delay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RTP packets can be queued up already in sender</a:t>
            </a:r>
            <a:r>
              <a:rPr lang="en-US" sz="1600" noProof="0" dirty="0">
                <a:sym typeface="Wingdings" panose="05000000000000000000" pitchFamily="2" charset="2"/>
              </a:rPr>
              <a:t> </a:t>
            </a:r>
            <a:endParaRPr lang="en-US" sz="1600" noProof="0" dirty="0"/>
          </a:p>
          <a:p>
            <a:r>
              <a:rPr lang="en-US" sz="1800" noProof="0" dirty="0"/>
              <a:t>Developed since 2014</a:t>
            </a:r>
          </a:p>
          <a:p>
            <a:pPr lvl="1"/>
            <a:r>
              <a:rPr lang="en-US" sz="1600" noProof="0" dirty="0"/>
              <a:t>Design goal : Good performance for wireless access (LTE, 5G)</a:t>
            </a:r>
          </a:p>
          <a:p>
            <a:pPr lvl="1"/>
            <a:r>
              <a:rPr lang="en-US" sz="1600" dirty="0"/>
              <a:t>IETF RFC8298 </a:t>
            </a:r>
            <a:endParaRPr lang="en-US" sz="1600" noProof="0" dirty="0"/>
          </a:p>
          <a:p>
            <a:r>
              <a:rPr lang="en-US" sz="1800" noProof="0" dirty="0"/>
              <a:t>Available as open source</a:t>
            </a:r>
          </a:p>
          <a:p>
            <a:pPr lvl="1"/>
            <a:r>
              <a:rPr lang="en-US" sz="1600" noProof="0" dirty="0">
                <a:hlinkClick r:id="rId4"/>
              </a:rPr>
              <a:t>https://github.com/EricssonResearch/scream</a:t>
            </a:r>
            <a:r>
              <a:rPr lang="en-US" sz="1600" noProof="0" dirty="0"/>
              <a:t> </a:t>
            </a:r>
          </a:p>
          <a:p>
            <a:r>
              <a:rPr lang="en-US" sz="1800" noProof="0" dirty="0"/>
              <a:t>All RTP streams can be congestion controlled</a:t>
            </a:r>
          </a:p>
          <a:p>
            <a:pPr lvl="1"/>
            <a:r>
              <a:rPr lang="en-US" sz="1600" noProof="0" dirty="0"/>
              <a:t>Video, Audio, Haptics</a:t>
            </a:r>
          </a:p>
          <a:p>
            <a:r>
              <a:rPr lang="en-US" sz="1800" dirty="0"/>
              <a:t>And… it works with ECN (Explicit Congestion Notification)</a:t>
            </a:r>
          </a:p>
          <a:p>
            <a:pPr lvl="1"/>
            <a:r>
              <a:rPr lang="en-US" sz="1400" noProof="0" dirty="0"/>
              <a:t>ECN makes it even more stable</a:t>
            </a:r>
          </a:p>
          <a:p>
            <a:pPr lvl="1"/>
            <a:r>
              <a:rPr lang="en-US" sz="1400" dirty="0"/>
              <a:t>And… it works with L4S!</a:t>
            </a:r>
            <a:endParaRPr lang="en-US" sz="1400" noProof="0" dirty="0"/>
          </a:p>
          <a:p>
            <a:pPr lvl="1"/>
            <a:endParaRPr lang="en-US" noProof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401145" y="908720"/>
          <a:ext cx="4503644" cy="579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Visio" r:id="rId5" imgW="2533577" imgH="3257685" progId="Visio.Drawing.11">
                  <p:embed/>
                </p:oleObj>
              </mc:Choice>
              <mc:Fallback>
                <p:oleObj name="Visio" r:id="rId5" imgW="2533577" imgH="3257685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1145" y="908720"/>
                        <a:ext cx="4503644" cy="57937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90DFB693-29C3-4BAE-9FB2-D998BE39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</p:spPr>
        <p:txBody>
          <a:bodyPr/>
          <a:lstStyle/>
          <a:p>
            <a:r>
              <a:rPr lang="en-US" dirty="0"/>
              <a:t>Key component : </a:t>
            </a:r>
            <a:r>
              <a:rPr lang="en-US" dirty="0" err="1"/>
              <a:t>SCReAM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4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777231" y="3869812"/>
            <a:ext cx="3350618" cy="2664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22702" y="4166752"/>
            <a:ext cx="990112" cy="2178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Cong.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Send.</a:t>
            </a:r>
            <a:br>
              <a:rPr lang="en-US" dirty="0"/>
            </a:br>
            <a:r>
              <a:rPr lang="en-US"/>
              <a:t> side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77231" y="3907064"/>
            <a:ext cx="1444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Sender PC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8666891" y="3860537"/>
            <a:ext cx="2005463" cy="2664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93133" y="3851262"/>
            <a:ext cx="1824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Receiver PC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8772204" y="4197343"/>
            <a:ext cx="990110" cy="2178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Cong.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Recv</a:t>
            </a:r>
            <a:r>
              <a:rPr lang="en-US" dirty="0"/>
              <a:t>.</a:t>
            </a:r>
            <a:br>
              <a:rPr lang="en-US"/>
            </a:br>
            <a:r>
              <a:rPr lang="en-US"/>
              <a:t>side</a:t>
            </a:r>
            <a:endParaRPr lang="en-US" dirty="0"/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 bwMode="auto">
          <a:xfrm flipV="1">
            <a:off x="6127849" y="5139190"/>
            <a:ext cx="2539042" cy="927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Connector 47"/>
          <p:cNvCxnSpPr>
            <a:cxnSpLocks/>
          </p:cNvCxnSpPr>
          <p:nvPr/>
        </p:nvCxnSpPr>
        <p:spPr bwMode="auto">
          <a:xfrm flipH="1">
            <a:off x="6127849" y="5274205"/>
            <a:ext cx="253904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6728540" y="466502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/>
              <a:t>Network</a:t>
            </a:r>
            <a:endParaRPr lang="en-US" dirty="0"/>
          </a:p>
        </p:txBody>
      </p:sp>
      <p:sp>
        <p:nvSpPr>
          <p:cNvPr id="52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6887721" cy="1253401"/>
          </a:xfrm>
        </p:spPr>
        <p:txBody>
          <a:bodyPr/>
          <a:lstStyle/>
          <a:p>
            <a:r>
              <a:rPr lang="en-US" noProof="0" dirty="0"/>
              <a:t>Sender PC transmits fake RTP media</a:t>
            </a:r>
          </a:p>
          <a:p>
            <a:r>
              <a:rPr lang="en-US" noProof="0" dirty="0"/>
              <a:t>Receiver PC generates feedback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2947797" y="4744536"/>
            <a:ext cx="1499562" cy="78161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Fake video </a:t>
            </a:r>
            <a:br>
              <a:rPr lang="en-US"/>
            </a:br>
            <a:r>
              <a:rPr lang="en-US"/>
              <a:t>encoder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 bwMode="auto">
          <a:xfrm>
            <a:off x="4447359" y="5139190"/>
            <a:ext cx="375343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4447359" y="5274205"/>
            <a:ext cx="37534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6" name="Title 8">
            <a:extLst>
              <a:ext uri="{FF2B5EF4-FFF2-40B4-BE49-F238E27FC236}">
                <a16:creationId xmlns:a16="http://schemas.microsoft.com/office/drawing/2014/main" id="{85BC982C-B433-4C4C-B986-C229C33831D4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 err="1"/>
              <a:t>SCReAM</a:t>
            </a:r>
            <a:r>
              <a:rPr lang="en-US" dirty="0"/>
              <a:t> test tool where 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6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913D8D-3222-450F-A805-E71DD598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side:</a:t>
            </a:r>
            <a:br>
              <a:rPr lang="en-US" dirty="0"/>
            </a:br>
            <a:r>
              <a:rPr lang="en-US" dirty="0"/>
              <a:t>&gt;./bin/scream-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&lt;sender side IP&gt; &lt;port&gt;</a:t>
            </a:r>
          </a:p>
          <a:p>
            <a:r>
              <a:rPr lang="en-US" dirty="0"/>
              <a:t>Sender side:</a:t>
            </a:r>
            <a:br>
              <a:rPr lang="en-US" dirty="0"/>
            </a:br>
            <a:r>
              <a:rPr lang="en-US" dirty="0"/>
              <a:t>&gt;./bin/scream-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tx</a:t>
            </a:r>
            <a:r>
              <a:rPr lang="en-US" dirty="0"/>
              <a:t> &lt;receiver side IP&gt; &lt;port&gt;</a:t>
            </a:r>
          </a:p>
          <a:p>
            <a:pPr lvl="1"/>
            <a:r>
              <a:rPr lang="en-US" dirty="0"/>
              <a:t>Will run test with basic settings, more examples later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37DA2-0CE9-4673-A4F5-4B65AD008616}"/>
              </a:ext>
            </a:extLst>
          </p:cNvPr>
          <p:cNvSpPr txBox="1"/>
          <p:nvPr/>
        </p:nvSpPr>
        <p:spPr>
          <a:xfrm>
            <a:off x="0" y="4141758"/>
            <a:ext cx="12192000" cy="259301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Please note 1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performance data (throughput, queue delay, RTT and packet loss)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obtained by this tool reflects what you can roughly expect when you use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SCReAM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congestion control for real video streams</a:t>
            </a:r>
          </a:p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Please note 2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Some Android based UEs have some odd NAT functionality that can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re-map port numbers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To avoid this : Start the application on the modem side first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7540726F-D75D-4455-89A8-EC5BB1AA5BDB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How to run it?</a:t>
            </a:r>
          </a:p>
        </p:txBody>
      </p:sp>
    </p:spTree>
    <p:extLst>
      <p:ext uri="{BB962C8B-B14F-4D97-AF65-F5344CB8AC3E}">
        <p14:creationId xmlns:p14="http://schemas.microsoft.com/office/powerpoint/2010/main" val="285986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SCReAM</a:t>
            </a:r>
            <a:r>
              <a:rPr lang="en-US" dirty="0"/>
              <a:t>-tester builds on Ubuntu</a:t>
            </a:r>
          </a:p>
          <a:p>
            <a:pPr lvl="1"/>
            <a:r>
              <a:rPr lang="en-US" dirty="0"/>
              <a:t>Sender and receiver built on different PC’s</a:t>
            </a:r>
          </a:p>
          <a:p>
            <a:pPr lvl="1"/>
            <a:endParaRPr lang="en-US" dirty="0"/>
          </a:p>
          <a:p>
            <a:r>
              <a:rPr lang="en-US" dirty="0"/>
              <a:t>cd to scream-</a:t>
            </a:r>
            <a:r>
              <a:rPr lang="en-US" dirty="0" err="1"/>
              <a:t>bw</a:t>
            </a:r>
            <a:r>
              <a:rPr lang="en-US" dirty="0"/>
              <a:t>-test folder</a:t>
            </a:r>
          </a:p>
          <a:p>
            <a:r>
              <a:rPr lang="en-US" dirty="0" err="1"/>
              <a:t>cmake</a:t>
            </a:r>
            <a:r>
              <a:rPr lang="en-US" dirty="0"/>
              <a:t> .</a:t>
            </a:r>
          </a:p>
          <a:p>
            <a:r>
              <a:rPr lang="en-US" dirty="0"/>
              <a:t>make</a:t>
            </a:r>
          </a:p>
          <a:p>
            <a:endParaRPr lang="en-US" dirty="0"/>
          </a:p>
          <a:p>
            <a:r>
              <a:rPr lang="en-US" dirty="0"/>
              <a:t>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tx</a:t>
            </a:r>
            <a:r>
              <a:rPr lang="en-US" dirty="0"/>
              <a:t>  is the sender application</a:t>
            </a:r>
          </a:p>
          <a:p>
            <a:r>
              <a:rPr lang="en-US" dirty="0"/>
              <a:t>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 is the receiver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DE9665AF-C48D-4C97-8ACD-554D2E29F2B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Compile/build</a:t>
            </a:r>
          </a:p>
        </p:txBody>
      </p:sp>
    </p:spTree>
    <p:extLst>
      <p:ext uri="{BB962C8B-B14F-4D97-AF65-F5344CB8AC3E}">
        <p14:creationId xmlns:p14="http://schemas.microsoft.com/office/powerpoint/2010/main" val="306734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79425" y="1016793"/>
            <a:ext cx="4798296" cy="5538989"/>
          </a:xfrm>
        </p:spPr>
        <p:txBody>
          <a:bodyPr/>
          <a:lstStyle/>
          <a:p>
            <a:r>
              <a:rPr lang="en-US" sz="1600" dirty="0"/>
              <a:t>By default the tester will run in rate adaptive mode with a RTP media rate that is almost constant (no key frames), the max rate is 200Mbps. In addition a summary report is printed on </a:t>
            </a:r>
            <a:r>
              <a:rPr lang="en-US" sz="1600" u="sng" dirty="0" err="1"/>
              <a:t>stdout</a:t>
            </a:r>
            <a:r>
              <a:rPr lang="en-US" sz="1600" u="sng" dirty="0"/>
              <a:t>.</a:t>
            </a:r>
            <a:r>
              <a:rPr lang="en-US" sz="1600" dirty="0"/>
              <a:t> Packet pacing is enabled by default</a:t>
            </a:r>
            <a:endParaRPr lang="en-US" sz="1600" u="sng" dirty="0"/>
          </a:p>
          <a:p>
            <a:r>
              <a:rPr lang="en-US" sz="1600" dirty="0"/>
              <a:t>A verbose, more detailed log can be printed on </a:t>
            </a:r>
            <a:r>
              <a:rPr lang="en-US" sz="1600" u="sng" dirty="0" err="1"/>
              <a:t>stdout</a:t>
            </a:r>
            <a:r>
              <a:rPr lang="en-US" sz="1600" dirty="0"/>
              <a:t> with the </a:t>
            </a:r>
            <a:r>
              <a:rPr lang="en-US" sz="1600" i="1" dirty="0"/>
              <a:t>–verbose </a:t>
            </a:r>
            <a:r>
              <a:rPr lang="en-US" sz="1600" dirty="0"/>
              <a:t>option</a:t>
            </a:r>
          </a:p>
          <a:p>
            <a:r>
              <a:rPr lang="en-US" sz="1600" dirty="0"/>
              <a:t>Detailed per-ACK log with</a:t>
            </a:r>
            <a:r>
              <a:rPr lang="en-US" sz="1600" i="1" dirty="0"/>
              <a:t> –log </a:t>
            </a:r>
            <a:r>
              <a:rPr lang="en-US" sz="1600" dirty="0"/>
              <a:t>option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itemlist</a:t>
            </a:r>
            <a:r>
              <a:rPr lang="en-US" sz="1600" dirty="0"/>
              <a:t> option adds a line in the beginning that describes the data columns, log file can be read with </a:t>
            </a:r>
            <a:r>
              <a:rPr lang="en-US" sz="1600" dirty="0" err="1"/>
              <a:t>readtable</a:t>
            </a:r>
            <a:r>
              <a:rPr lang="en-US" sz="1600" dirty="0"/>
              <a:t> in </a:t>
            </a:r>
            <a:r>
              <a:rPr lang="en-US" sz="1600" dirty="0" err="1"/>
              <a:t>matlab</a:t>
            </a:r>
            <a:r>
              <a:rPr lang="en-US" sz="1600" dirty="0"/>
              <a:t>.</a:t>
            </a:r>
          </a:p>
          <a:p>
            <a:r>
              <a:rPr lang="en-US" sz="1600" i="1" dirty="0"/>
              <a:t>-</a:t>
            </a:r>
            <a:r>
              <a:rPr lang="en-US" sz="1600" i="1" dirty="0" err="1"/>
              <a:t>clockdrift</a:t>
            </a:r>
            <a:r>
              <a:rPr lang="en-US" sz="1600" dirty="0"/>
              <a:t> option compensates for up to 0.05% faster clock on the receiver side</a:t>
            </a:r>
          </a:p>
          <a:p>
            <a:r>
              <a:rPr lang="en-US" sz="1600" kern="0" dirty="0"/>
              <a:t>For more truthful modeling of video</a:t>
            </a:r>
          </a:p>
          <a:p>
            <a:pPr lvl="1"/>
            <a:r>
              <a:rPr lang="en-US" sz="1400" kern="0" dirty="0"/>
              <a:t>-key </a:t>
            </a:r>
            <a:r>
              <a:rPr lang="en-US" sz="1400" i="1" kern="0" dirty="0"/>
              <a:t>interval multiplier</a:t>
            </a:r>
            <a:r>
              <a:rPr lang="en-US" sz="1400" kern="0" dirty="0"/>
              <a:t> </a:t>
            </a:r>
          </a:p>
          <a:p>
            <a:pPr lvl="2"/>
            <a:r>
              <a:rPr lang="en-US" sz="1400" kern="0" dirty="0"/>
              <a:t>Generates key frames every </a:t>
            </a:r>
            <a:r>
              <a:rPr lang="en-US" sz="1400" i="1" kern="0" dirty="0"/>
              <a:t>interval</a:t>
            </a:r>
            <a:r>
              <a:rPr lang="en-US" sz="1400" kern="0" dirty="0"/>
              <a:t> s with a size </a:t>
            </a:r>
            <a:r>
              <a:rPr lang="en-US" sz="1400" i="1" kern="0" dirty="0"/>
              <a:t>multiplier </a:t>
            </a:r>
            <a:r>
              <a:rPr lang="en-US" sz="1400" kern="0" dirty="0"/>
              <a:t>times larger than the “P-frames”</a:t>
            </a:r>
          </a:p>
          <a:p>
            <a:pPr lvl="1"/>
            <a:r>
              <a:rPr lang="en-US" sz="1400" kern="0" dirty="0"/>
              <a:t>-rand </a:t>
            </a:r>
            <a:r>
              <a:rPr lang="en-US" sz="1400" i="1" kern="0" dirty="0"/>
              <a:t>value</a:t>
            </a:r>
          </a:p>
          <a:p>
            <a:pPr lvl="2"/>
            <a:r>
              <a:rPr lang="en-US" sz="1400" kern="0" dirty="0"/>
              <a:t>Randomizes frame sizes +/- value %</a:t>
            </a:r>
          </a:p>
          <a:p>
            <a:endParaRPr lang="en-US" sz="1600" dirty="0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C5FD3901-0D0F-4B20-888F-41FC30BB4ED6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side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261FD9A-4F6A-4A66-9306-E040F308C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38" y="0"/>
            <a:ext cx="6629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6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Command line options explained to the right</a:t>
            </a:r>
          </a:p>
          <a:p>
            <a:r>
              <a:rPr lang="en-US" sz="2000" dirty="0"/>
              <a:t>For very low bitrates (</a:t>
            </a:r>
            <a:r>
              <a:rPr lang="en-US" sz="2000" dirty="0" err="1"/>
              <a:t>e.g</a:t>
            </a:r>
            <a:r>
              <a:rPr lang="en-US" sz="2000" dirty="0"/>
              <a:t> VoLTE):</a:t>
            </a:r>
          </a:p>
          <a:p>
            <a:pPr marL="355600" lvl="1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ackdiff</a:t>
            </a:r>
            <a:r>
              <a:rPr lang="en-US" sz="1600" dirty="0"/>
              <a:t> 1 -</a:t>
            </a:r>
            <a:r>
              <a:rPr lang="en-US" sz="1600" dirty="0" err="1"/>
              <a:t>nreported</a:t>
            </a:r>
            <a:r>
              <a:rPr lang="en-US" sz="1600" dirty="0"/>
              <a:t> 1</a:t>
            </a:r>
            <a:br>
              <a:rPr lang="en-US" sz="1600" dirty="0"/>
            </a:br>
            <a:r>
              <a:rPr lang="en-US" sz="1600" dirty="0"/>
              <a:t>reduces size of ACKs and gives info about each</a:t>
            </a:r>
            <a:br>
              <a:rPr lang="en-US" sz="1600" dirty="0"/>
            </a:br>
            <a:r>
              <a:rPr lang="en-US" sz="1600" dirty="0"/>
              <a:t>received RTP packet</a:t>
            </a:r>
          </a:p>
          <a:p>
            <a:endParaRPr lang="en-US" sz="2000" dirty="0"/>
          </a:p>
          <a:p>
            <a:pPr marL="355600" lvl="1" indent="0">
              <a:buNone/>
            </a:pPr>
            <a:r>
              <a:rPr lang="en-US" sz="1600" dirty="0"/>
              <a:t> </a:t>
            </a:r>
          </a:p>
          <a:p>
            <a:endParaRPr lang="en-US" sz="20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6151034" y="1800225"/>
            <a:ext cx="5473700" cy="223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kern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80870E8-669C-4569-AA1E-0297E2D29A2F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Receiver side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030931-F5A5-441B-9BE9-1187BBDCD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80" y="2727263"/>
            <a:ext cx="6338240" cy="124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6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summary output presents the most important data every 2s</a:t>
            </a:r>
          </a:p>
          <a:p>
            <a:r>
              <a:rPr lang="en-US" dirty="0"/>
              <a:t>Transmit rate</a:t>
            </a:r>
          </a:p>
          <a:p>
            <a:r>
              <a:rPr lang="en-US" dirty="0"/>
              <a:t>Packet loss rate (PLR), two values</a:t>
            </a:r>
          </a:p>
          <a:p>
            <a:pPr lvl="1"/>
            <a:r>
              <a:rPr lang="en-US" dirty="0"/>
              <a:t>Average over a 5s window</a:t>
            </a:r>
          </a:p>
          <a:p>
            <a:pPr lvl="1"/>
            <a:r>
              <a:rPr lang="en-US" dirty="0"/>
              <a:t>Long term average (entire test session)</a:t>
            </a:r>
          </a:p>
          <a:p>
            <a:r>
              <a:rPr lang="en-US" dirty="0"/>
              <a:t>RTT</a:t>
            </a:r>
          </a:p>
          <a:p>
            <a:r>
              <a:rPr lang="en-US" dirty="0"/>
              <a:t>Queue delay, i.e. the estimated queue delay.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8E3AA-E176-4F46-AB40-376F200B8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40" y="2531080"/>
            <a:ext cx="5604726" cy="420858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21B8F8C9-0529-4111-8E05-A0D9D7FB877D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output summary mode (default)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5621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l">
          <a:buNone/>
          <a:defRPr dirty="0">
            <a:solidFill>
              <a:schemeClr val="bg1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0" indent="0" algn="l">
          <a:buNone/>
          <a:defRPr dirty="0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7050925554934895","enableDocumentContentUpdater":true,"version":"1.9"}]]></TemplafySlideTemplate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7037983905678162","enableDocumentContentUpdater":true,"version":"1.9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TemplateConfiguration><![CDATA[{"documentContentValidatorConfiguration":{"enableDocumentContentValidator":false,"documentContentValidatorVersion":0},"elementsMetadata":[],"slideId":"637171128435648944","enableDocumentContentUpdater":true,"version":"1.9"}]]></TemplafySlideTemplateConfiguration>
</file>

<file path=customXml/item16.xml><?xml version="1.0" encoding="utf-8"?>
<TemplafySlideTemplateConfiguration><![CDATA[{"documentContentValidatorConfiguration":{"enableDocumentContentValidator":false,"documentContentValidatorVersion":0},"elementsMetadata":[],"slideId":"637171128435180813","enableDocumentContentUpdater":true,"version":"1.9"}]]></TemplafySlideTemplate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TemplateConfiguration><![CDATA[{"elementsMetadata":[{"type":"shape","id":"5d67e717-74bf-41a6-8dce-47082e2c1da1","elementConfiguration":{"inheritDimensions":"inheritNone","height":"1.34 cm","binding":"Form.LogoInsertion.Pplogoname","disableUpdates":false,"type":"image"}}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New presentation (Standard landscape)","templateDescription":"","enableDocumentContentUpdater":true,"version":"1.9"}]]></TemplafyTemplate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FormConfiguration><![CDATA[{"formFields":[{"required":true,"placeholder":"","lines":0,"type":"textBox","name":"DocumentTitle","label":"Document Title","helpTexts":{"prefix":"","postfix":""},"spacing":{},"fullyQualifiedName":"DocumentTitle"},{"dataSource":"Confidentiality","displayColumn":"confidentiality","hideIfNoUserInteractionRequired":false,"distinct":true,"required":true,"autoSelectFirstOption":false,"type":"dropDown","name":"ConfidentialityClass","label":"Confidentiality Class","helpTexts":{"prefix":"","postfix":""},"spacing":{},"fullyQualifiedName":"ConfidentialityClass"},{"dataSource":"External Confidentiality label","displayColumn":"externalConfidentiality","hideIfNoUserInteractionRequired":false,"distinct":true,"required":false,"autoSelectFirstOption":false,"defaultValue":"1","type":"dropDown","name":"ExternalConfidentialityLabel","label":"External Confidentiality label","helpTexts":{"prefix":"","postfix":"If no external confidentiality class then please choose the blank value"},"spacing":{},"fullyQualifiedName":"ExternalConfidentialityLabel"},{"dataSource":"PowerPoint Document Type","column":"documentType","required":false,"placeholder":"","autoSelectFirstOption":false,"type":"comboBox","name":"DocTypePresentation","label":"Document Type Presentation","helpTexts":{"prefix":"","postfix":"If the document type differs from the default value, click on the X to delete and type/choose another type."},"spacing":{},"fullyQualifiedName":"DocTypePresentation"},{"required":false,"placeholder":"","lines":0,"type":"textBox","name":"DocumentNumber","label":"Document Number","helpTexts":{"prefix":"","postfix":""},"spacing":{},"fullyQualifiedName":"DocumentNumber"},{"dataSource":"Language code","displayColumn":"showName","hideIfNoUserInteractionRequired":false,"distinct":true,"required":false,"autoSelectFirstOption":false,"defaultValue":"1","type":"dropDown","name":"LanguageCode","label":"Language Code","helpTexts":{"prefix":"","postfix":"The language code will be appended to the Document No."},"spacing":{},"fullyQualifiedName":"LanguageCode"},{"dataSource":"Revision","column":"revision","required":false,"placeholder":"","autoSelectFirstOption":false,"type":"comboBox","name":"Revision","label":"Revision","helpTexts":{"prefix":"","postfix":""},"spacing":{},"fullyQualifiedName":"Revision"},{"required":false,"type":"datePicker","name":"Date","label":"Date","helpTexts":{"prefix":"","postfix":""},"spacing":{},"fullyQualifiedName":"Date"},{"type":"heading","name":"FooterVisibilityOptions","label":"Footer Visibility Options","helpTexts":{"prefix":"","postfix":""},"spacing":{},"fullyQualifiedName":"FooterVisibilityOptions"},{"dataSource":"PPT FooterVisibility","displayColumn":"templateType","hideIfNoUserInteractionRequired":false,"distinct":true,"required":true,"autoSelectFirstOption":false,"defaultValue":"1","type":"dropDown","name":"TemplateType","label":"Is this a document or presentation?","helpTexts":{"prefix":"","postfix":""},"spacing":{},"fullyQualifiedName":"TemplateType"},{"dataSource":"PPT FooterVisibility","displayColumn":"docTitle_label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DocTitle","label":"Show document title in footer?","helpTexts":{"prefix":"","postfix":""},"spacing":{},"fullyQualifiedName":"DocTitle"},{"dataSource":"PPT FooterVisibility","displayColumn":"totalPageNo_text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TotalPageNo","label":"Page numbering","helpTexts":{"prefix":"","postfix":""},"spacing":{},"fullyQualifiedName":"TotalPageNo"},{"required":false,"placeholder":"","lines":0,"defaultValue":"{{UserProfile.Prepared}}","type":"textBox","name":"Prepared","label":"Prepared By (Subject Responsible)","helpTexts":{"prefix":"","postfix":""},"spacing":{},"fullyQualifiedName":"Prepared"},{"required":false,"placeholder":"","lines":0,"type":"textBox","name":"ApprovedBy","label":"Approved By (Document Responsible)","helpTexts":{"prefix":"","postfix":""},"spacing":{},"fullyQualifiedName":"ApprovedBy"},{"required":false,"placeholder":"","lines":0,"type":"textBox","name":"Checked","label":"Checked","helpTexts":{"prefix":"","postfix":""},"spacing":{},"fullyQualifiedName":"Checked"},{"required":false,"placeholder":"","lines":0,"type":"textBox","name":"Reference","label":"Reference","helpTexts":{"prefix":"","postfix":""},"spacing":{},"fullyQualifiedName":"Reference"},{"required":false,"placeholder":"","lines":0,"type":"textBox","name":"Keywords","label":"Keywords","helpTexts":{"prefix":"","postfix":""},"spacing":{},"fullyQualifiedName":"Keywords"}],"formDataEntries":[{"name":"DocumentTitle","value":"HfKMJ7wB7KPEWJpFWibMqg=="},{"name":"ConfidentialityClass","value":"cT/FOwTWaPknrhRlNMh4SQ=="},{"name":"ExternalConfidentialityLabel","value":"u2D/MG3wyuAQhkGvE2fPaA=="},{"name":"LanguageCode","value":"5wlu7ZdPxHQj1W0w+yTNSg=="},{"name":"Date","value":"vb48xUhp/+BouvbbBJesXw=="},{"name":"TemplateType","value":"PxVEvJY8nE7m/hY9622Sng=="},{"name":"DocTitle","value":"PxVEvJY8nE7m/hY9622Sng=="},{"name":"TotalPageNo","value":"PxVEvJY8nE7m/hY9622Sng=="},{"name":"Prepared","value":"PqdHBiLjqdpOMxfLUK9Tonaq9XwuinzCFKYJ7RK3+SI="}]}]]></TemplafyFormConfiguratio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3" ma:contentTypeDescription="Create a new document." ma:contentTypeScope="" ma:versionID="efb89547655977800231d60c8e2388d5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5147822fdb6803771ba7305cbc438486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7037983905221557","enableDocumentContentUpdater":true,"version":"1.9"}]]></TemplafySlideTemplateConfiguration>
</file>

<file path=customXml/item9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Props1.xml><?xml version="1.0" encoding="utf-8"?>
<ds:datastoreItem xmlns:ds="http://schemas.openxmlformats.org/officeDocument/2006/customXml" ds:itemID="{683FEB75-8CFA-449C-A6B1-B1E4A86A58A1}">
  <ds:schemaRefs/>
</ds:datastoreItem>
</file>

<file path=customXml/itemProps10.xml><?xml version="1.0" encoding="utf-8"?>
<ds:datastoreItem xmlns:ds="http://schemas.openxmlformats.org/officeDocument/2006/customXml" ds:itemID="{03AF3FDC-ACD1-46F3-A43E-782322DF9816}">
  <ds:schemaRefs/>
</ds:datastoreItem>
</file>

<file path=customXml/itemProps11.xml><?xml version="1.0" encoding="utf-8"?>
<ds:datastoreItem xmlns:ds="http://schemas.openxmlformats.org/officeDocument/2006/customXml" ds:itemID="{1CE36EA9-2186-4EB1-871A-8AE59C2A13BB}">
  <ds:schemaRefs/>
</ds:datastoreItem>
</file>

<file path=customXml/itemProps12.xml><?xml version="1.0" encoding="utf-8"?>
<ds:datastoreItem xmlns:ds="http://schemas.openxmlformats.org/officeDocument/2006/customXml" ds:itemID="{58CC0B31-82B9-497A-9A2E-F3F72D0BBDAD}">
  <ds:schemaRefs/>
</ds:datastoreItem>
</file>

<file path=customXml/itemProps13.xml><?xml version="1.0" encoding="utf-8"?>
<ds:datastoreItem xmlns:ds="http://schemas.openxmlformats.org/officeDocument/2006/customXml" ds:itemID="{C99E78A0-C9D4-446F-B674-4DD3E2B46C5D}">
  <ds:schemaRefs/>
</ds:datastoreItem>
</file>

<file path=customXml/itemProps14.xml><?xml version="1.0" encoding="utf-8"?>
<ds:datastoreItem xmlns:ds="http://schemas.openxmlformats.org/officeDocument/2006/customXml" ds:itemID="{32BA7684-6BE4-4F73-B22E-30934AB379B8}">
  <ds:schemaRefs/>
</ds:datastoreItem>
</file>

<file path=customXml/itemProps15.xml><?xml version="1.0" encoding="utf-8"?>
<ds:datastoreItem xmlns:ds="http://schemas.openxmlformats.org/officeDocument/2006/customXml" ds:itemID="{C750C5DC-043F-4BD3-940C-EB6F7625E286}">
  <ds:schemaRefs/>
</ds:datastoreItem>
</file>

<file path=customXml/itemProps16.xml><?xml version="1.0" encoding="utf-8"?>
<ds:datastoreItem xmlns:ds="http://schemas.openxmlformats.org/officeDocument/2006/customXml" ds:itemID="{AB2F4486-6448-49E3-8249-BB9C7492711D}">
  <ds:schemaRefs/>
</ds:datastoreItem>
</file>

<file path=customXml/itemProps17.xml><?xml version="1.0" encoding="utf-8"?>
<ds:datastoreItem xmlns:ds="http://schemas.openxmlformats.org/officeDocument/2006/customXml" ds:itemID="{847502A6-7CBE-43AF-BDF6-4D4423521D8C}">
  <ds:schemaRefs/>
</ds:datastoreItem>
</file>

<file path=customXml/itemProps18.xml><?xml version="1.0" encoding="utf-8"?>
<ds:datastoreItem xmlns:ds="http://schemas.openxmlformats.org/officeDocument/2006/customXml" ds:itemID="{07958A4E-FAB1-42E4-B6B5-29B01F63F87B}">
  <ds:schemaRefs/>
</ds:datastoreItem>
</file>

<file path=customXml/itemProps19.xml><?xml version="1.0" encoding="utf-8"?>
<ds:datastoreItem xmlns:ds="http://schemas.openxmlformats.org/officeDocument/2006/customXml" ds:itemID="{B9AEDDE3-EA02-4A8F-B8F8-0606A0AA45FC}">
  <ds:schemaRefs/>
</ds:datastoreItem>
</file>

<file path=customXml/itemProps2.xml><?xml version="1.0" encoding="utf-8"?>
<ds:datastoreItem xmlns:ds="http://schemas.openxmlformats.org/officeDocument/2006/customXml" ds:itemID="{D92C3DF5-A179-4E2D-BD20-07044B39171F}">
  <ds:schemaRefs/>
</ds:datastoreItem>
</file>

<file path=customXml/itemProps3.xml><?xml version="1.0" encoding="utf-8"?>
<ds:datastoreItem xmlns:ds="http://schemas.openxmlformats.org/officeDocument/2006/customXml" ds:itemID="{058EED06-94C4-4781-888F-0A8BB816B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1255f-bb7b-4dc9-b051-584cc104eb44"/>
    <ds:schemaRef ds:uri="a6550eff-0fc9-443f-8e77-72cbcf778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56F2EE69-0CCA-4F48-BE22-EC4A886C57A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92e1255f-bb7b-4dc9-b051-584cc104eb44"/>
    <ds:schemaRef ds:uri="http://schemas.openxmlformats.org/package/2006/metadata/core-properties"/>
    <ds:schemaRef ds:uri="http://schemas.microsoft.com/office/2006/documentManagement/types"/>
    <ds:schemaRef ds:uri="a6550eff-0fc9-443f-8e77-72cbcf778382"/>
    <ds:schemaRef ds:uri="http://www.w3.org/XML/1998/namespace"/>
    <ds:schemaRef ds:uri="http://purl.org/dc/dcmitype/"/>
  </ds:schemaRefs>
</ds:datastoreItem>
</file>

<file path=customXml/itemProps6.xml><?xml version="1.0" encoding="utf-8"?>
<ds:datastoreItem xmlns:ds="http://schemas.openxmlformats.org/officeDocument/2006/customXml" ds:itemID="{D72A95EB-8536-47FD-944A-8DD76726FC96}">
  <ds:schemaRefs/>
</ds:datastoreItem>
</file>

<file path=customXml/itemProps7.xml><?xml version="1.0" encoding="utf-8"?>
<ds:datastoreItem xmlns:ds="http://schemas.openxmlformats.org/officeDocument/2006/customXml" ds:itemID="{822D38AD-8010-4CD3-BD6B-117CB8DF70A4}">
  <ds:schemaRefs/>
</ds:datastoreItem>
</file>

<file path=customXml/itemProps8.xml><?xml version="1.0" encoding="utf-8"?>
<ds:datastoreItem xmlns:ds="http://schemas.openxmlformats.org/officeDocument/2006/customXml" ds:itemID="{72516535-7702-46AF-9B1F-8623A67A824E}">
  <ds:schemaRefs/>
</ds:datastoreItem>
</file>

<file path=customXml/itemProps9.xml><?xml version="1.0" encoding="utf-8"?>
<ds:datastoreItem xmlns:ds="http://schemas.openxmlformats.org/officeDocument/2006/customXml" ds:itemID="{C09F197C-6A49-47D0-B877-F8880798967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757</TotalTime>
  <Words>1537</Words>
  <Application>Microsoft Office PowerPoint</Application>
  <PresentationFormat>Widescreen</PresentationFormat>
  <Paragraphs>242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Ericsson Hilda</vt:lpstr>
      <vt:lpstr>Ericsson Technical Icons</vt:lpstr>
      <vt:lpstr>Courier New</vt:lpstr>
      <vt:lpstr>Arial</vt:lpstr>
      <vt:lpstr>Ericsson Hilda Light</vt:lpstr>
      <vt:lpstr>PresentationTemplate2017</vt:lpstr>
      <vt:lpstr>Visio</vt:lpstr>
      <vt:lpstr>SCReAM BW test tool 2021-02-17</vt:lpstr>
      <vt:lpstr>SCReAM BW test tool </vt:lpstr>
      <vt:lpstr>Key component : SCReAM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SCReAM BW test</dc:title>
  <dc:creator>Ingemar Johansson S Ericsson AB</dc:creator>
  <cp:keywords/>
  <dc:description> 
Rev </dc:description>
  <cp:lastModifiedBy>Ingemar Johansson S</cp:lastModifiedBy>
  <cp:revision>178</cp:revision>
  <dcterms:created xsi:type="dcterms:W3CDTF">2019-04-23T15:12:54Z</dcterms:created>
  <dcterms:modified xsi:type="dcterms:W3CDTF">2021-02-17T12:06:34Z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2019-11-19T09:14:07.2291793Z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637037983894866703</vt:lpwstr>
  </property>
  <property fmtid="{D5CDD505-2E9C-101B-9397-08002B2CF9AE}" pid="11" name="TemplafyUserProfileId">
    <vt:lpwstr>637109802896415158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Open</vt:lpwstr>
  </property>
  <property fmtid="{D5CDD505-2E9C-101B-9397-08002B2CF9AE}" pid="15" name="ExtConf">
    <vt:lpwstr>Public</vt:lpwstr>
  </property>
  <property fmtid="{D5CDD505-2E9C-101B-9397-08002B2CF9AE}" pid="16" name="Prepared">
    <vt:lpwstr>Ingemar Johansson S Ericsson AB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2020-03-20</vt:lpwstr>
  </property>
  <property fmtid="{D5CDD505-2E9C-101B-9397-08002B2CF9AE}" pid="21" name="Reference">
    <vt:lpwstr/>
  </property>
  <property fmtid="{D5CDD505-2E9C-101B-9397-08002B2CF9AE}" pid="22" name="Title">
    <vt:lpwstr>SCReAM BW test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false</vt:lpwstr>
  </property>
  <property fmtid="{D5CDD505-2E9C-101B-9397-08002B2CF9AE}" pid="30" name="IsPresentation">
    <vt:lpwstr>true</vt:lpwstr>
  </property>
  <property fmtid="{D5CDD505-2E9C-101B-9397-08002B2CF9AE}" pid="31" name="PageNumberVisible">
    <vt:lpwstr>PageX</vt:lpwstr>
  </property>
  <property fmtid="{D5CDD505-2E9C-101B-9397-08002B2CF9AE}" pid="32" name="Revision">
    <vt:lpwstr/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</Properties>
</file>