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Hilda" panose="00000500000000000000" pitchFamily="2" charset="0"/>
      <p:regular r:id="rId39"/>
      <p:bold r:id="rId40"/>
    </p:embeddedFont>
    <p:embeddedFont>
      <p:font typeface="Ericsson Hilda Light" panose="00000400000000000000" pitchFamily="2" charset="0"/>
      <p:regular r:id="rId41"/>
    </p:embeddedFont>
    <p:embeddedFont>
      <p:font typeface="Ericsson Technical Icons" panose="000005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5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9B0EB0B-32F1-44AF-873F-76D2041FD60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FCCDACB-8646-4FF0-BE9A-888990334A9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EB0BD48-4B76-4E8F-B89D-3CC9C94F5CE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1B8A68D-4A22-4850-A554-581913112E9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9A2A857-8AA2-4DEF-AE16-D8F39F6CB87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0116754-92DB-4050-9032-1FEC4912293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9157249-2568-4CB9-B757-68B1D8F97B0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A2E96AF-73EF-4156-BAE4-7CEA16C3FBD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64A9BBE9-9190-4EDF-9825-DE06957E6F7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FEBAF7A-F75A-426B-A4B4-75216B4BF9D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485CF1EC-BEE5-476F-8587-3B408826BF2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35056AA-1CCE-459F-B7A6-8ED2EDC2FC5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D2BF82C9-28C0-4137-8A4E-72F8413A062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03E9166-D26A-4D07-8FFA-A796F05B4A6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14DD31A-5E7C-40A9-974C-05A97ECC36E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1B012F2-D3D3-4811-B2F2-16723028480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E0CF207-20D3-4162-8E75-69D1958C795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CD03271-1A55-4FFB-93B4-054A4A7A6A1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9CEA849-5E6B-48D1-82BA-636362EFA22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E7CAA79-7FCB-45AC-961C-96225C68B6C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928B449-6381-4B26-B937-346BA4FC2C8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A2790D3-ECF9-4F30-9152-F66E1D841CC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26DEE38-A107-4734-925E-21E509B9DF3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45DFDF6-4ADE-4DE8-B192-40C12F697E2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364CC24-13CC-40B8-BF5F-226B538B9D4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C148506-E9FC-47C4-B403-3D3DA5C9AE7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ABF7CCE-B55E-4409-82D9-E95C8212B5D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F550298-DD6F-4259-BC6F-E383F5980E1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DFCA28F-5741-4C33-B69F-C78E055EF07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E3194C1-5627-4C48-A3AB-AE7715F09A5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535CCE5-B2EF-4643-ACA5-8B309E06F35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8F2EBC6-1097-4825-9E48-724F2865536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CE807DD-C082-4322-B0ED-54385FC0273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3D3769FB-7E60-4983-AE85-DDCDBB17F71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13FB835-9D61-41A6-9C08-0CAE75F2AB1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7AC60D3-D940-4437-AE2F-A7F8B940BA6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AFFAA1D4-1517-4EA7-9223-94CA475C932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A692DD62-616B-494A-A7B1-DA4E1AD25C0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047FC3B-5FA8-422C-985E-4B897019C72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2BF234DB-AE9A-48FD-9509-A1D6867B191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58143D3-03D4-45C0-9A51-0A6AD7736F1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8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2020-05-29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76268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ntp</a:t>
            </a:r>
            <a:r>
              <a:rPr lang="en-US" sz="1400" dirty="0"/>
              <a:t> option enables NTP  timestamp</a:t>
            </a:r>
          </a:p>
          <a:p>
            <a:r>
              <a:rPr lang="en-US" sz="1400" dirty="0"/>
              <a:t>13 columns of data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Time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Estimated queue delay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RTT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Congestion window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in flight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Fast increase mode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Total transmit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Stream ID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RTP SN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endParaRPr lang="en-US" sz="1000" dirty="0"/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r>
              <a:rPr lang="en-US" sz="1000" dirty="0"/>
              <a:t> and CE marked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Media coder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Transmitted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 err="1"/>
              <a:t>ACKed</a:t>
            </a:r>
            <a:r>
              <a:rPr lang="en-US" sz="1000" dirty="0"/>
              <a:t>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Lost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CE Marked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Marker bit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5784851" y="1557338"/>
            <a:ext cx="6096000" cy="49013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1.4666,0.0009,0.1003, 28425,18983,1,1421877,0,212,2518,0,1421877,1421877,1338874,0,0,1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1.4666,0.0004,0.0802, 28425,15253,1,1421877,0,216,3730,0,1421877,1421877,1338874,0,0,1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1.4666,0.0009,0.0602, 28425,11523,1,1421877,0,220,3730,0,1421877,1421877,1338874,0,0,1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1.4666,0.0005,0.0403, 28425,7793,1,1421877,0,224,3730,0,1421877,1421877,1338874,0,0,1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1.4666,0.0000,0.0202, 28425,6581,1,1421877,0,225,1212,0,1421877,1421877,1338874,0,0,0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1.5465,0.0007,0.1001, 28425,20315,1,1462577,0,228,2518,0,1462577,1462577,1303788,0,0,1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1.5465,0.0003,0.0802, 28425,16252,1,1462577,0,232,4063,0,1462577,1462577,1303788,0,0,1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1.5465,0.0008,0.0602, 28425,12189,1,1462577,0,236,4063,0,1462577,1462577,1303788,0,0,1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1.5465,0.0004,0.0402, 28425,8126,1,1462577,0,240,4063,0,1462577,1462577,1303788,0,0,1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1.5465,0.0000,0.0203, 28425,6914,1,1462577,0,241,1212,0,1462577,1462577,1303788,0,0,0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1.6265,0.0008,0.1003, 28425,20315,1,1530568,0,244,2851,0,1530568,1530568,1259669,0,0,1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1.6265,0.0003,0.0802, 28425,16252,1,1530568,0,248,4063,0,1530568,1530568,1259669,0,0,1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14.6419,0.0126,0.0328, 309809,121390,0,43145928,0,35993,14544,0,43145928,43145928,43045184,0,0,0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14.6442,0.0147,0.0349, 309809,108058,0,43145928,0,36004,13332,0,43145928,43145928,43045184,0,0,0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14.6478,0.0153,0.0385, 309809,174623,0,43145928,0,36005,95,0,43145928,43145928,43045184,0,0,1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14.6478,0.0011,0.0214, 309809,164927,0,43145928,0,36013,9696,0,43145928,43145928,43045184,0,0,0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14.6501,0.0030,0.0232, 309809,192898,0,43145928,0,36024,13332,0,43145928,43145928,43045184,0,0,0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14.6523,0.0052,0.0254, 309809,178354,0,43145928,0,36036,14544,0,43145928,43145928,43045184,0,0,0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14.6546,0.0073,0.0275, 309809,165022,0,43145928,0,36047,13332,0,43145928,43145928,43045184,0,0,0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14.6570,0.0095,0.0298, 309809,151690,0,43145928,0,36058,13332,0,43145928,43145928,43045184,0,0,0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14.6594,0.0100,0.0304, 309809,138358,0,43145928,0,36069,13332,0,43145928,43145928,43045184,0,0,0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14.6616,0.0122,0.0324, 309809,123814,0,43145928,0,36081,14544,0,43145928,43145928,43045184,0,0,0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14.6639,0.0144,0.0346, 309809,110482,0,43145928,0,36092,13332,0,43145928,43145928,43045184,0,0,0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14.6673,0.0159,0.0381, 309809,168563,0,43145928,0,36095,2519,0,43145928,43145928,43045184,0,0,1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14.6673,0.0007,0.0209, 309809,161291,0,43145928,0,36101,7272,0,43145928,43145928,43045184,0,0,0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14.6697,0.0027,0.0230, 309809,195322,0,43145928,0,36112,13332,0,43145928,43145928,43045184,0,0,0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sz="2400" dirty="0"/>
              <a:t>Firewalls may need to be opened up but it is most often not needed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e.g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--add-port=30122/</a:t>
            </a:r>
            <a:r>
              <a:rPr lang="en-US" dirty="0" err="1"/>
              <a:t>udp</a:t>
            </a:r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Priority for </a:t>
            </a:r>
            <a:r>
              <a:rPr lang="en-US" sz="2400" dirty="0" err="1"/>
              <a:t>SCReAM</a:t>
            </a:r>
            <a:r>
              <a:rPr lang="en-US" sz="2400" dirty="0"/>
              <a:t> sender and receiver may need to be elevated to avoid that the </a:t>
            </a:r>
            <a:r>
              <a:rPr lang="en-US" sz="2400" dirty="0" err="1"/>
              <a:t>SCReAM</a:t>
            </a:r>
            <a:r>
              <a:rPr lang="en-US" sz="2400" dirty="0"/>
              <a:t> processes are halted by other processes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Note .. Two minus (-) characters !</a:t>
            </a:r>
          </a:p>
          <a:p>
            <a:r>
              <a:rPr lang="en-US" sz="2400" dirty="0"/>
              <a:t>UDP sockets may need more memory at high bitrates to avoid packet loss 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3"/>
              </a:rPr>
              <a:t>https://medium.com/@CameronSparr/increase-os-udp-buffers-to-improve-performance-51d167bb1360</a:t>
            </a:r>
            <a:r>
              <a:rPr lang="en-US" sz="1800" dirty="0"/>
              <a:t> for setting of </a:t>
            </a:r>
            <a:r>
              <a:rPr lang="en-US" sz="1800" dirty="0" err="1"/>
              <a:t>net.core.rmem_max</a:t>
            </a:r>
            <a:r>
              <a:rPr lang="en-US" sz="1800" dirty="0"/>
              <a:t>, </a:t>
            </a:r>
            <a:r>
              <a:rPr lang="en-US" sz="1800" dirty="0" err="1"/>
              <a:t>net.core.rmem_default</a:t>
            </a:r>
            <a:r>
              <a:rPr lang="en-US" sz="1800" dirty="0"/>
              <a:t>, </a:t>
            </a:r>
            <a:r>
              <a:rPr lang="en-US" sz="1800" dirty="0" err="1"/>
              <a:t>net.core.wmem_max</a:t>
            </a:r>
            <a:r>
              <a:rPr lang="en-US" sz="1800" dirty="0"/>
              <a:t> and </a:t>
            </a:r>
            <a:r>
              <a:rPr lang="en-US" sz="1800" dirty="0" err="1"/>
              <a:t>net.core.wmem_default</a:t>
            </a: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 dirty="0"/>
              <a:t>One Receiver</a:t>
            </a:r>
          </a:p>
          <a:p>
            <a:r>
              <a:rPr lang="en-US" sz="2000" dirty="0"/>
              <a:t>Media rates up to ~500Mbps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016794"/>
            <a:ext cx="5128273" cy="5364956"/>
          </a:xfrm>
        </p:spPr>
        <p:txBody>
          <a:bodyPr/>
          <a:lstStyle/>
          <a:p>
            <a:r>
              <a:rPr lang="en-US" sz="1600" dirty="0"/>
              <a:t>Command line options explained to the right </a:t>
            </a:r>
          </a:p>
          <a:p>
            <a:r>
              <a:rPr lang="en-US" sz="1600" dirty="0"/>
              <a:t>By default the tester will run in rate adaptive mode with a RTP media rate that is almost constant (no key frames), the max rate is 200Mbps. In addition a summary report is printed on </a:t>
            </a:r>
            <a:r>
              <a:rPr lang="en-US" sz="1600" u="sng" dirty="0" err="1"/>
              <a:t>stdout</a:t>
            </a:r>
            <a:r>
              <a:rPr lang="en-US" sz="1600" u="sng" dirty="0"/>
              <a:t>.</a:t>
            </a:r>
            <a:r>
              <a:rPr lang="en-US" sz="1600" dirty="0"/>
              <a:t> Packet pacing is enabled by default</a:t>
            </a:r>
            <a:endParaRPr lang="en-US" sz="1600" u="sng" dirty="0"/>
          </a:p>
          <a:p>
            <a:r>
              <a:rPr lang="en-US" sz="1600" dirty="0"/>
              <a:t>A verbose, more detailed log can be printed on </a:t>
            </a:r>
            <a:r>
              <a:rPr lang="en-US" sz="1600" u="sng" dirty="0" err="1"/>
              <a:t>stdout</a:t>
            </a:r>
            <a:r>
              <a:rPr lang="en-US" sz="1600" dirty="0"/>
              <a:t> with the </a:t>
            </a:r>
            <a:r>
              <a:rPr lang="en-US" sz="1600" i="1" dirty="0"/>
              <a:t>–verbose </a:t>
            </a:r>
            <a:r>
              <a:rPr lang="en-US" sz="1600" dirty="0"/>
              <a:t>option</a:t>
            </a:r>
          </a:p>
          <a:p>
            <a:r>
              <a:rPr lang="en-US" sz="1600" dirty="0"/>
              <a:t>Detailed per-ACK log with</a:t>
            </a:r>
            <a:r>
              <a:rPr lang="en-US" sz="1600" i="1" dirty="0"/>
              <a:t> –log </a:t>
            </a:r>
            <a:r>
              <a:rPr lang="en-US" sz="1600" dirty="0"/>
              <a:t>option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itemlist</a:t>
            </a:r>
            <a:r>
              <a:rPr lang="en-US" sz="1600" dirty="0"/>
              <a:t> option adds a line in the beginning that describes the data columns, log file can be read with </a:t>
            </a:r>
            <a:r>
              <a:rPr lang="en-US" sz="1600" dirty="0" err="1"/>
              <a:t>readtable</a:t>
            </a:r>
            <a:r>
              <a:rPr lang="en-US" sz="1600" dirty="0"/>
              <a:t> in </a:t>
            </a:r>
            <a:r>
              <a:rPr lang="en-US" sz="1600" dirty="0" err="1"/>
              <a:t>matlab</a:t>
            </a:r>
            <a:r>
              <a:rPr lang="en-US" sz="1600" dirty="0"/>
              <a:t>.</a:t>
            </a:r>
          </a:p>
          <a:p>
            <a:r>
              <a:rPr lang="en-US" sz="1600" i="1" dirty="0"/>
              <a:t>-</a:t>
            </a:r>
            <a:r>
              <a:rPr lang="en-US" sz="1600" i="1" dirty="0" err="1"/>
              <a:t>clockdrift</a:t>
            </a:r>
            <a:r>
              <a:rPr lang="en-US" sz="1600" dirty="0"/>
              <a:t> option compensates for up to 0.05% faster clock on the receiver side</a:t>
            </a:r>
          </a:p>
          <a:p>
            <a:r>
              <a:rPr lang="en-US" sz="1600" kern="0" dirty="0"/>
              <a:t>For more truthful modeling of video</a:t>
            </a:r>
          </a:p>
          <a:p>
            <a:pPr lvl="1"/>
            <a:r>
              <a:rPr lang="en-US" sz="1400" kern="0" dirty="0"/>
              <a:t>-key </a:t>
            </a:r>
            <a:r>
              <a:rPr lang="en-US" sz="1400" i="1" kern="0" dirty="0"/>
              <a:t>interval multiplier</a:t>
            </a:r>
            <a:r>
              <a:rPr lang="en-US" sz="1400" kern="0" dirty="0"/>
              <a:t> </a:t>
            </a:r>
          </a:p>
          <a:p>
            <a:pPr lvl="2"/>
            <a:r>
              <a:rPr lang="en-US" sz="1400" kern="0" dirty="0"/>
              <a:t>Generates key frames every </a:t>
            </a:r>
            <a:r>
              <a:rPr lang="en-US" sz="1400" i="1" kern="0" dirty="0"/>
              <a:t>interval</a:t>
            </a:r>
            <a:r>
              <a:rPr lang="en-US" sz="1400" kern="0" dirty="0"/>
              <a:t> s with a size </a:t>
            </a:r>
            <a:r>
              <a:rPr lang="en-US" sz="1400" i="1" kern="0" dirty="0"/>
              <a:t>multiplier </a:t>
            </a:r>
            <a:r>
              <a:rPr lang="en-US" sz="1400" kern="0" dirty="0"/>
              <a:t>times larger than the “P-frames”</a:t>
            </a:r>
          </a:p>
          <a:p>
            <a:pPr lvl="1"/>
            <a:r>
              <a:rPr lang="en-US" sz="1400" kern="0" dirty="0"/>
              <a:t>-rand </a:t>
            </a:r>
            <a:r>
              <a:rPr lang="en-US" sz="1400" i="1" kern="0" dirty="0"/>
              <a:t>value</a:t>
            </a:r>
          </a:p>
          <a:p>
            <a:pPr lvl="2"/>
            <a:r>
              <a:rPr lang="en-US" sz="1400" kern="0" dirty="0"/>
              <a:t>Randomizes frame sizes +/- value %</a:t>
            </a:r>
          </a:p>
          <a:p>
            <a:endParaRPr lang="en-US" sz="1600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B49A7B29-4692-4F5F-A0B5-A5B1636E8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10" y="853488"/>
            <a:ext cx="6307483" cy="574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30931-F5A5-441B-9BE9-1187BBDC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0" y="2727263"/>
            <a:ext cx="6338240" cy="12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3.xml><?xml version="1.0" encoding="utf-8"?>
<TemplafySlideFormConfiguration><![CDATA[{"formFields":[],"formDataEntries":[]}]]></TemplafySlideFormConfiguration>
</file>

<file path=customXml/item1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58CC0B31-82B9-497A-9A2E-F3F72D0BBDAD}">
  <ds:schemaRefs/>
</ds:datastoreItem>
</file>

<file path=customXml/itemProps10.xml><?xml version="1.0" encoding="utf-8"?>
<ds:datastoreItem xmlns:ds="http://schemas.openxmlformats.org/officeDocument/2006/customXml" ds:itemID="{D92C3DF5-A179-4E2D-BD20-07044B39171F}">
  <ds:schemaRefs/>
</ds:datastoreItem>
</file>

<file path=customXml/itemProps11.xml><?xml version="1.0" encoding="utf-8"?>
<ds:datastoreItem xmlns:ds="http://schemas.openxmlformats.org/officeDocument/2006/customXml" ds:itemID="{C750C5DC-043F-4BD3-940C-EB6F7625E286}">
  <ds:schemaRefs/>
</ds:datastoreItem>
</file>

<file path=customXml/itemProps12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13.xml><?xml version="1.0" encoding="utf-8"?>
<ds:datastoreItem xmlns:ds="http://schemas.openxmlformats.org/officeDocument/2006/customXml" ds:itemID="{B9AEDDE3-EA02-4A8F-B8F8-0606A0AA45FC}">
  <ds:schemaRefs/>
</ds:datastoreItem>
</file>

<file path=customXml/itemProps14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15.xml><?xml version="1.0" encoding="utf-8"?>
<ds:datastoreItem xmlns:ds="http://schemas.openxmlformats.org/officeDocument/2006/customXml" ds:itemID="{C09F197C-6A49-47D0-B877-F88807989676}">
  <ds:schemaRefs/>
</ds:datastoreItem>
</file>

<file path=customXml/itemProps16.xml><?xml version="1.0" encoding="utf-8"?>
<ds:datastoreItem xmlns:ds="http://schemas.openxmlformats.org/officeDocument/2006/customXml" ds:itemID="{32BA7684-6BE4-4F73-B22E-30934AB379B8}">
  <ds:schemaRefs/>
</ds:datastoreItem>
</file>

<file path=customXml/itemProps17.xml><?xml version="1.0" encoding="utf-8"?>
<ds:datastoreItem xmlns:ds="http://schemas.openxmlformats.org/officeDocument/2006/customXml" ds:itemID="{72516535-7702-46AF-9B1F-8623A67A824E}">
  <ds:schemaRefs/>
</ds:datastoreItem>
</file>

<file path=customXml/itemProps18.xml><?xml version="1.0" encoding="utf-8"?>
<ds:datastoreItem xmlns:ds="http://schemas.openxmlformats.org/officeDocument/2006/customXml" ds:itemID="{C99E78A0-C9D4-446F-B674-4DD3E2B46C5D}">
  <ds:schemaRefs/>
</ds:datastoreItem>
</file>

<file path=customXml/itemProps19.xml><?xml version="1.0" encoding="utf-8"?>
<ds:datastoreItem xmlns:ds="http://schemas.openxmlformats.org/officeDocument/2006/customXml" ds:itemID="{07958A4E-FAB1-42E4-B6B5-29B01F63F87B}">
  <ds:schemaRefs/>
</ds:datastoreItem>
</file>

<file path=customXml/itemProps2.xml><?xml version="1.0" encoding="utf-8"?>
<ds:datastoreItem xmlns:ds="http://schemas.openxmlformats.org/officeDocument/2006/customXml" ds:itemID="{683FEB75-8CFA-449C-A6B1-B1E4A86A58A1}">
  <ds:schemaRefs/>
</ds:datastoreItem>
</file>

<file path=customXml/itemProps3.xml><?xml version="1.0" encoding="utf-8"?>
<ds:datastoreItem xmlns:ds="http://schemas.openxmlformats.org/officeDocument/2006/customXml" ds:itemID="{03AF3FDC-ACD1-46F3-A43E-782322DF9816}">
  <ds:schemaRefs/>
</ds:datastoreItem>
</file>

<file path=customXml/itemProps4.xml><?xml version="1.0" encoding="utf-8"?>
<ds:datastoreItem xmlns:ds="http://schemas.openxmlformats.org/officeDocument/2006/customXml" ds:itemID="{847502A6-7CBE-43AF-BDF6-4D4423521D8C}">
  <ds:schemaRefs/>
</ds:datastoreItem>
</file>

<file path=customXml/itemProps5.xml><?xml version="1.0" encoding="utf-8"?>
<ds:datastoreItem xmlns:ds="http://schemas.openxmlformats.org/officeDocument/2006/customXml" ds:itemID="{822D38AD-8010-4CD3-BD6B-117CB8DF70A4}">
  <ds:schemaRefs/>
</ds:datastoreItem>
</file>

<file path=customXml/itemProps6.xml><?xml version="1.0" encoding="utf-8"?>
<ds:datastoreItem xmlns:ds="http://schemas.openxmlformats.org/officeDocument/2006/customXml" ds:itemID="{AB2F4486-6448-49E3-8249-BB9C7492711D}">
  <ds:schemaRefs/>
</ds:datastoreItem>
</file>

<file path=customXml/itemProps7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D72A95EB-8536-47FD-944A-8DD76726FC96}">
  <ds:schemaRefs/>
</ds:datastoreItem>
</file>

<file path=customXml/itemProps9.xml><?xml version="1.0" encoding="utf-8"?>
<ds:datastoreItem xmlns:ds="http://schemas.openxmlformats.org/officeDocument/2006/customXml" ds:itemID="{1CE36EA9-2186-4EB1-871A-8AE59C2A13B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749</TotalTime>
  <Words>1329</Words>
  <Application>Microsoft Office PowerPoint</Application>
  <PresentationFormat>Widescreen</PresentationFormat>
  <Paragraphs>240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Ericsson Hilda</vt:lpstr>
      <vt:lpstr>Ericsson Technical Icons</vt:lpstr>
      <vt:lpstr>Ericsson Hilda Light</vt:lpstr>
      <vt:lpstr>Courier New</vt:lpstr>
      <vt:lpstr>Arial</vt:lpstr>
      <vt:lpstr>PresentationTemplate2017</vt:lpstr>
      <vt:lpstr>Visio</vt:lpstr>
      <vt:lpstr>SCReAM BW test tool 2020-05-29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166</cp:revision>
  <dcterms:created xsi:type="dcterms:W3CDTF">2019-04-23T15:12:54Z</dcterms:created>
  <dcterms:modified xsi:type="dcterms:W3CDTF">2020-05-29T06:27:09Z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