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</p:embeddedFont>
    <p:embeddedFont>
      <p:font typeface="Ericsson Hilda Light" panose="00000400000000000000" pitchFamily="2" charset="0"/>
      <p:regular r:id="rId41"/>
    </p:embeddedFont>
    <p:embeddedFont>
      <p:font typeface="Ericsson Technical Icons" panose="000005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62" d="100"/>
          <a:sy n="6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62D2535-6665-4802-84AE-74D7EBA1669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16E7308-F5B2-415C-9E55-A52F249EAD6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823537E-391E-4E4D-8765-9AEFE738880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8049AC5-FC58-42B0-9488-BED2432A9FB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5CC6DB4-C460-491E-BDA5-EFD676F848D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12FB58F-AACF-403A-ABBB-7E8D17F8A2D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05F4D16-988D-4270-80BF-DFACB75C2CC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7FA43E7-F9AC-4569-B756-82A47BE355A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BEA399E-25B6-4158-B66F-74B986D0703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6296F93-1C02-424F-8288-3392D414F2D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CDC8725-FDC9-48F4-8D74-A2505479465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0F98E73-649E-415F-800F-E1475477B47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BA5A759-EB0B-4642-9D1A-6C1895047DB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F1648DC-6301-4857-9DDC-134B88974D3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7716C36-567F-40EB-A99C-71498D8245D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6DBDA91-6235-41FA-8454-00C23BB5DE0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989F935-D1F1-49CF-B0EA-AFD65A54D7E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4C784A2-5957-4DA5-A2E8-4D1087135DC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6DFB972-C3D4-4FE1-AD61-FAA3C6CB283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88B4F1D-CF2C-4E25-9068-1AF6E438DE8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573A8FC-525F-4EAE-ADAD-F2AAD124609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F352563-A4C5-4205-B2B9-B7540F11754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4AE421F-75B4-4E34-ADB1-A07DAB916DB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138514E-A377-4969-B371-D398842854C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2E8ED26-B8DC-48A4-B68B-4814C7353A3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F05DB7E-68CD-45AC-A979-022B0E05596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6C31DD3-174A-472C-9360-472CC7B56DC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841F6C6-88A6-44A1-8717-882CFB51EF6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279D8CF-093D-4654-BF69-AFFAC2DD0BC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F83655A-579B-40A8-99CB-2A68DAB5728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9997036-37EA-4B9F-A14D-DF041E5316B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E656380-4DFF-4D60-A0A1-82EFC29FBB8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4D9AC68-C182-485C-A980-09E523B7F59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66CFE76-7659-4598-9AF3-91E39A0F1DE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80E78B2-CC35-4A3B-88EB-50A0732FBE8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9E0A78D-14D5-4136-8338-E54F5F9A31D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A084469-1BED-48E5-BD61-0B63C7E8FCB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934B01C-7E43-489C-972F-38F32115171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36895CA-37FA-478C-AC4E-E9942B1914E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EDED6123-9200-4225-AA0D-55A167E443B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9181C8B-6529-4D5B-8264-8F7EDBA46D5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7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2020-06-09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76268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Time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Estimated queue delay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RTT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Congestion window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in flight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Fast increase mode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Total transmit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Stream ID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RTP SN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endParaRPr lang="en-US" sz="1000" dirty="0"/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r>
              <a:rPr lang="en-US" sz="1000" dirty="0"/>
              <a:t> and CE marked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Media coder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Transmitted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/>
              <a:t>ACKed</a:t>
            </a:r>
            <a:r>
              <a:rPr lang="en-US" sz="1000" dirty="0"/>
              <a:t>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Lost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CE Marked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Marker bit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5784851" y="1557338"/>
            <a:ext cx="6096000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1.4666,0.0009,0.1003, 28425,18983,1,1421877,0,212,2518,0,1421877,1421877,1338874,0,0,1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1.4666,0.0004,0.0802, 28425,15253,1,1421877,0,216,3730,0,1421877,1421877,1338874,0,0,1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1.4666,0.0009,0.0602, 28425,11523,1,1421877,0,220,3730,0,1421877,1421877,1338874,0,0,1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1.4666,0.0005,0.0403, 28425,7793,1,1421877,0,224,3730,0,1421877,1421877,1338874,0,0,1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1.4666,0.0000,0.0202, 28425,6581,1,1421877,0,225,1212,0,1421877,1421877,1338874,0,0,0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1.5465,0.0007,0.1001, 28425,20315,1,1462577,0,228,2518,0,1462577,1462577,1303788,0,0,1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1.5465,0.0003,0.0802, 28425,16252,1,1462577,0,232,4063,0,1462577,1462577,1303788,0,0,1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1.5465,0.0008,0.0602, 28425,12189,1,1462577,0,236,4063,0,1462577,1462577,1303788,0,0,1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1.5465,0.0004,0.0402, 28425,8126,1,1462577,0,240,4063,0,1462577,1462577,1303788,0,0,1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1.5465,0.0000,0.0203, 28425,6914,1,1462577,0,241,1212,0,1462577,1462577,1303788,0,0,0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1.6265,0.0008,0.1003, 28425,20315,1,1530568,0,244,2851,0,1530568,1530568,1259669,0,0,1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1.6265,0.0003,0.0802, 28425,16252,1,1530568,0,248,4063,0,1530568,1530568,1259669,0,0,1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14.6419,0.0126,0.0328, 309809,121390,0,43145928,0,35993,14544,0,43145928,43145928,43045184,0,0,0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14.6442,0.0147,0.0349, 309809,108058,0,43145928,0,36004,13332,0,43145928,43145928,43045184,0,0,0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14.6478,0.0153,0.0385, 309809,174623,0,43145928,0,36005,95,0,43145928,43145928,43045184,0,0,1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14.6478,0.0011,0.0214, 309809,164927,0,43145928,0,36013,9696,0,43145928,43145928,43045184,0,0,0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14.6501,0.0030,0.0232, 309809,192898,0,43145928,0,36024,13332,0,43145928,43145928,43045184,0,0,0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14.6523,0.0052,0.0254, 309809,178354,0,43145928,0,36036,14544,0,43145928,43145928,43045184,0,0,0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14.6546,0.0073,0.0275, 309809,165022,0,43145928,0,36047,13332,0,43145928,43145928,43045184,0,0,0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14.6570,0.0095,0.0298, 309809,151690,0,43145928,0,36058,13332,0,43145928,43145928,43045184,0,0,0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14.6594,0.0100,0.0304, 309809,138358,0,43145928,0,36069,13332,0,43145928,43145928,43045184,0,0,0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14.6616,0.0122,0.0324, 309809,123814,0,43145928,0,36081,14544,0,43145928,43145928,43045184,0,0,0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14.6639,0.0144,0.0346, 309809,110482,0,43145928,0,36092,13332,0,43145928,43145928,43045184,0,0,0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14.6673,0.0159,0.0381, 309809,168563,0,43145928,0,36095,2519,0,43145928,43145928,43045184,0,0,1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14.6673,0.0007,0.0209, 309809,161291,0,43145928,0,36101,7272,0,43145928,43145928,43045184,0,0,0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14.6697,0.0027,0.0230, 309809,195322,0,43145928,0,36112,13332,0,43145928,43145928,43045184,0,0,0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Note .. Two minus (-) characters !</a:t>
            </a:r>
          </a:p>
          <a:p>
            <a:r>
              <a:rPr lang="en-US" sz="2400" dirty="0"/>
              <a:t>UDP 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016793"/>
            <a:ext cx="4798296" cy="5538989"/>
          </a:xfrm>
        </p:spPr>
        <p:txBody>
          <a:bodyPr/>
          <a:lstStyle/>
          <a:p>
            <a:r>
              <a:rPr lang="en-US" sz="16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1600" u="sng" dirty="0" err="1"/>
              <a:t>stdout</a:t>
            </a:r>
            <a:r>
              <a:rPr lang="en-US" sz="1600" u="sng" dirty="0"/>
              <a:t>.</a:t>
            </a:r>
            <a:r>
              <a:rPr lang="en-US" sz="1600" dirty="0"/>
              <a:t> Packet pacing is enabled by default</a:t>
            </a:r>
            <a:endParaRPr lang="en-US" sz="1600" u="sng" dirty="0"/>
          </a:p>
          <a:p>
            <a:r>
              <a:rPr lang="en-US" sz="1600" dirty="0"/>
              <a:t>A verbose, more detailed log can be printed on </a:t>
            </a:r>
            <a:r>
              <a:rPr lang="en-US" sz="1600" u="sng" dirty="0" err="1"/>
              <a:t>stdout</a:t>
            </a:r>
            <a:r>
              <a:rPr lang="en-US" sz="1600" dirty="0"/>
              <a:t> with the </a:t>
            </a:r>
            <a:r>
              <a:rPr lang="en-US" sz="1600" i="1" dirty="0"/>
              <a:t>–verbose </a:t>
            </a:r>
            <a:r>
              <a:rPr lang="en-US" sz="1600" dirty="0"/>
              <a:t>option</a:t>
            </a:r>
          </a:p>
          <a:p>
            <a:r>
              <a:rPr lang="en-US" sz="1600" dirty="0"/>
              <a:t>Detailed per-ACK log with</a:t>
            </a:r>
            <a:r>
              <a:rPr lang="en-US" sz="1600" i="1" dirty="0"/>
              <a:t> –log </a:t>
            </a:r>
            <a:r>
              <a:rPr lang="en-US" sz="1600" dirty="0"/>
              <a:t>option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itemlist</a:t>
            </a:r>
            <a:r>
              <a:rPr lang="en-US" sz="1600" dirty="0"/>
              <a:t> option adds a line in the beginning that describes the data columns, log file can be read with </a:t>
            </a:r>
            <a:r>
              <a:rPr lang="en-US" sz="1600" dirty="0" err="1"/>
              <a:t>readtable</a:t>
            </a:r>
            <a:r>
              <a:rPr lang="en-US" sz="1600" dirty="0"/>
              <a:t> in </a:t>
            </a:r>
            <a:r>
              <a:rPr lang="en-US" sz="1600" dirty="0" err="1"/>
              <a:t>matlab</a:t>
            </a:r>
            <a:r>
              <a:rPr lang="en-US" sz="1600" dirty="0"/>
              <a:t>.</a:t>
            </a:r>
          </a:p>
          <a:p>
            <a:r>
              <a:rPr lang="en-US" sz="1600" i="1" dirty="0"/>
              <a:t>-</a:t>
            </a:r>
            <a:r>
              <a:rPr lang="en-US" sz="1600" i="1" dirty="0" err="1"/>
              <a:t>clockdrift</a:t>
            </a:r>
            <a:r>
              <a:rPr lang="en-US" sz="1600" dirty="0"/>
              <a:t> option compensates for up to 0.05% faster clock on the receiver side</a:t>
            </a:r>
          </a:p>
          <a:p>
            <a:r>
              <a:rPr lang="en-US" sz="1600" kern="0" dirty="0"/>
              <a:t>For more truthful modeling of video</a:t>
            </a:r>
          </a:p>
          <a:p>
            <a:pPr lvl="1"/>
            <a:r>
              <a:rPr lang="en-US" sz="1400" kern="0" dirty="0"/>
              <a:t>-key </a:t>
            </a:r>
            <a:r>
              <a:rPr lang="en-US" sz="1400" i="1" kern="0" dirty="0"/>
              <a:t>interval multiplier</a:t>
            </a:r>
            <a:r>
              <a:rPr lang="en-US" sz="1400" kern="0" dirty="0"/>
              <a:t> </a:t>
            </a:r>
          </a:p>
          <a:p>
            <a:pPr lvl="2"/>
            <a:r>
              <a:rPr lang="en-US" sz="1400" kern="0" dirty="0"/>
              <a:t>Generates key frames every </a:t>
            </a:r>
            <a:r>
              <a:rPr lang="en-US" sz="1400" i="1" kern="0" dirty="0"/>
              <a:t>interval</a:t>
            </a:r>
            <a:r>
              <a:rPr lang="en-US" sz="1400" kern="0" dirty="0"/>
              <a:t> s with a size </a:t>
            </a:r>
            <a:r>
              <a:rPr lang="en-US" sz="1400" i="1" kern="0" dirty="0"/>
              <a:t>multiplier </a:t>
            </a:r>
            <a:r>
              <a:rPr lang="en-US" sz="1400" kern="0" dirty="0"/>
              <a:t>times larger than the “P-frames”</a:t>
            </a:r>
          </a:p>
          <a:p>
            <a:pPr lvl="1"/>
            <a:r>
              <a:rPr lang="en-US" sz="1400" kern="0" dirty="0"/>
              <a:t>-rand </a:t>
            </a:r>
            <a:r>
              <a:rPr lang="en-US" sz="1400" i="1" kern="0" dirty="0"/>
              <a:t>value</a:t>
            </a:r>
          </a:p>
          <a:p>
            <a:pPr lvl="2"/>
            <a:r>
              <a:rPr lang="en-US" sz="1400" kern="0" dirty="0"/>
              <a:t>Randomizes frame sizes +/- value %</a:t>
            </a:r>
          </a:p>
          <a:p>
            <a:endParaRPr lang="en-US" sz="1600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2D0B2C3-F3E0-4C29-BEE5-8DC734A2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21" y="0"/>
            <a:ext cx="6914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30931-F5A5-441B-9BE9-1187BBDC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2727263"/>
            <a:ext cx="6338240" cy="12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2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13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03AF3FDC-ACD1-46F3-A43E-782322DF9816}">
  <ds:schemaRefs/>
</ds:datastoreItem>
</file>

<file path=customXml/itemProps10.xml><?xml version="1.0" encoding="utf-8"?>
<ds:datastoreItem xmlns:ds="http://schemas.openxmlformats.org/officeDocument/2006/customXml" ds:itemID="{822D38AD-8010-4CD3-BD6B-117CB8DF70A4}">
  <ds:schemaRefs/>
</ds:datastoreItem>
</file>

<file path=customXml/itemProps11.xml><?xml version="1.0" encoding="utf-8"?>
<ds:datastoreItem xmlns:ds="http://schemas.openxmlformats.org/officeDocument/2006/customXml" ds:itemID="{C09F197C-6A49-47D0-B877-F88807989676}">
  <ds:schemaRefs/>
</ds:datastoreItem>
</file>

<file path=customXml/itemProps12.xml><?xml version="1.0" encoding="utf-8"?>
<ds:datastoreItem xmlns:ds="http://schemas.openxmlformats.org/officeDocument/2006/customXml" ds:itemID="{D92C3DF5-A179-4E2D-BD20-07044B39171F}">
  <ds:schemaRefs/>
</ds:datastoreItem>
</file>

<file path=customXml/itemProps13.xml><?xml version="1.0" encoding="utf-8"?>
<ds:datastoreItem xmlns:ds="http://schemas.openxmlformats.org/officeDocument/2006/customXml" ds:itemID="{07958A4E-FAB1-42E4-B6B5-29B01F63F87B}">
  <ds:schemaRefs/>
</ds:datastoreItem>
</file>

<file path=customXml/itemProps14.xml><?xml version="1.0" encoding="utf-8"?>
<ds:datastoreItem xmlns:ds="http://schemas.openxmlformats.org/officeDocument/2006/customXml" ds:itemID="{847502A6-7CBE-43AF-BDF6-4D4423521D8C}">
  <ds:schemaRefs/>
</ds:datastoreItem>
</file>

<file path=customXml/itemProps15.xml><?xml version="1.0" encoding="utf-8"?>
<ds:datastoreItem xmlns:ds="http://schemas.openxmlformats.org/officeDocument/2006/customXml" ds:itemID="{1CE36EA9-2186-4EB1-871A-8AE59C2A13BB}">
  <ds:schemaRefs/>
</ds:datastoreItem>
</file>

<file path=customXml/itemProps16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17.xml><?xml version="1.0" encoding="utf-8"?>
<ds:datastoreItem xmlns:ds="http://schemas.openxmlformats.org/officeDocument/2006/customXml" ds:itemID="{D72A95EB-8536-47FD-944A-8DD76726FC96}">
  <ds:schemaRefs/>
</ds:datastoreItem>
</file>

<file path=customXml/itemProps18.xml><?xml version="1.0" encoding="utf-8"?>
<ds:datastoreItem xmlns:ds="http://schemas.openxmlformats.org/officeDocument/2006/customXml" ds:itemID="{B9AEDDE3-EA02-4A8F-B8F8-0606A0AA45FC}">
  <ds:schemaRefs/>
</ds:datastoreItem>
</file>

<file path=customXml/itemProps19.xml><?xml version="1.0" encoding="utf-8"?>
<ds:datastoreItem xmlns:ds="http://schemas.openxmlformats.org/officeDocument/2006/customXml" ds:itemID="{C99E78A0-C9D4-446F-B674-4DD3E2B46C5D}">
  <ds:schemaRefs/>
</ds:datastoreItem>
</file>

<file path=customXml/itemProps2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2516535-7702-46AF-9B1F-8623A67A824E}">
  <ds:schemaRefs/>
</ds:datastoreItem>
</file>

<file path=customXml/itemProps5.xml><?xml version="1.0" encoding="utf-8"?>
<ds:datastoreItem xmlns:ds="http://schemas.openxmlformats.org/officeDocument/2006/customXml" ds:itemID="{683FEB75-8CFA-449C-A6B1-B1E4A86A58A1}">
  <ds:schemaRefs/>
</ds:datastoreItem>
</file>

<file path=customXml/itemProps6.xml><?xml version="1.0" encoding="utf-8"?>
<ds:datastoreItem xmlns:ds="http://schemas.openxmlformats.org/officeDocument/2006/customXml" ds:itemID="{32BA7684-6BE4-4F73-B22E-30934AB379B8}">
  <ds:schemaRefs/>
</ds:datastoreItem>
</file>

<file path=customXml/itemProps7.xml><?xml version="1.0" encoding="utf-8"?>
<ds:datastoreItem xmlns:ds="http://schemas.openxmlformats.org/officeDocument/2006/customXml" ds:itemID="{58CC0B31-82B9-497A-9A2E-F3F72D0BBDAD}">
  <ds:schemaRefs/>
</ds:datastoreItem>
</file>

<file path=customXml/itemProps8.xml><?xml version="1.0" encoding="utf-8"?>
<ds:datastoreItem xmlns:ds="http://schemas.openxmlformats.org/officeDocument/2006/customXml" ds:itemID="{AB2F4486-6448-49E3-8249-BB9C7492711D}">
  <ds:schemaRefs/>
</ds:datastoreItem>
</file>

<file path=customXml/itemProps9.xml><?xml version="1.0" encoding="utf-8"?>
<ds:datastoreItem xmlns:ds="http://schemas.openxmlformats.org/officeDocument/2006/customXml" ds:itemID="{C750C5DC-043F-4BD3-940C-EB6F7625E28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750</TotalTime>
  <Words>1322</Words>
  <Application>Microsoft Office PowerPoint</Application>
  <PresentationFormat>Widescreen</PresentationFormat>
  <Paragraphs>239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Ericsson Hilda</vt:lpstr>
      <vt:lpstr>Ericsson Technical Icons</vt:lpstr>
      <vt:lpstr>Ericsson Hilda Light</vt:lpstr>
      <vt:lpstr>Courier New</vt:lpstr>
      <vt:lpstr>Arial</vt:lpstr>
      <vt:lpstr>PresentationTemplate2017</vt:lpstr>
      <vt:lpstr>Visio</vt:lpstr>
      <vt:lpstr>SCReAM BW test tool 2020-06-09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168</cp:revision>
  <dcterms:created xsi:type="dcterms:W3CDTF">2019-04-23T15:12:54Z</dcterms:created>
  <dcterms:modified xsi:type="dcterms:W3CDTF">2020-06-09T09:41:51Z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