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Capital TT" panose="02000503000000020004" pitchFamily="2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0600073-DB4F-46E2-A68F-01152A24D97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9B84D9A-A083-43D9-BE1B-62BDB888B2A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C0DCC2A-5261-4859-A219-CABB1AAC843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98ECBDE-ED5E-4F19-9AD9-FFF1B431743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CF1FE0B-CBAB-4D97-B660-FA67CA9A301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DCFF22F-C6D8-4589-BE12-97C622E42C4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EE5181D-105A-4DC5-83B6-665831D096C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48A46A2-67F9-4C9A-BD07-81D31E59DB0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AFD57B1-DBB7-450A-AF58-FC8E0B7208F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345486F-9A4A-4C9B-981E-356B697F797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9A29876-DB8B-4E53-9F4C-E992F580189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48DB9FB-8A8C-4E77-897A-B52E5682DB2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CCE248E-18D0-4BC4-B36D-498AB9E33DA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E8015394-B0B0-4865-B555-7F43BE131A9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F66DAB2-1D73-45C8-B763-87B37BE6CE2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4A88DFA-CC5B-4028-B853-867D519F23D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57AC70E-3EC2-46E7-A7EF-7510C17C4FD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E33D1E9-AF3C-45B9-9CCC-838428AA013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DECF39C-0FFF-43C5-A95B-F4526ABE5E5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88678A2-9F26-4B1F-B575-0B8E1EA11DB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8E20478-00D7-4D51-845F-C7B5EF43C51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D615CC4-4E64-4257-954E-C6B0E98366A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E99FF0B-C61C-4E0D-9E2F-E8B11D8B00B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A105209-5003-4FC6-A785-B3D158D258B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77A1C07-7E71-45A5-9C63-CBA95D73696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FA6CF80-1EAF-4386-9F95-48ADD077827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06464C8-B84F-4E00-B595-6FD1D3D6035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1A416DA-DECF-4E22-BE48-04CB4002C84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347BBF8-C01F-4881-9784-A6C26CE9F7D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92D7D59-3759-4013-BAE4-0720F304B8C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0D93646-4FED-4FAD-B6DE-E82D0EC2625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D1C418B-E623-452D-B02F-8B1E1D3FA76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EBB6B80-DB88-494F-8128-DE666F8DAE3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FA72F9E-BA71-4228-9977-BB1AE640E31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05887CF-F682-4DB2-A75C-F9C373DA509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29E20D6-ED3F-4676-907B-730B7573BB7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DA35740-B1CF-4B36-BDFC-BFA8F5F7B1D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6A2F094-CF86-4C61-A254-4B13D88A40D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F7F410C-821C-4E43-90BC-D3570ED9BD2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9006D0B-CD3B-40DC-9685-B0AB1C76EA1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E57F10B2-3270-4B53-BD0A-E497562DFEF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4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/>
            </a:br>
            <a:r>
              <a:rPr lang="en-US" sz="5400"/>
              <a:t>2020-05-06</a:t>
            </a:r>
            <a:endParaRPr lang="en-US" sz="5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378146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r>
              <a:rPr lang="en-US" sz="1400" dirty="0"/>
              <a:t>13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RTT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Total transmit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Stream ID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newly </a:t>
            </a:r>
            <a:r>
              <a:rPr lang="en-US" sz="1200" dirty="0" err="1"/>
              <a:t>ACKed</a:t>
            </a:r>
            <a:endParaRPr lang="en-US" sz="1200" dirty="0"/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newly </a:t>
            </a:r>
            <a:r>
              <a:rPr lang="en-US" sz="1200" dirty="0" err="1"/>
              <a:t>ACKed</a:t>
            </a:r>
            <a:r>
              <a:rPr lang="en-US" sz="1200" dirty="0"/>
              <a:t> and CE marked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Media coder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Transmitted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 err="1"/>
              <a:t>ACKed</a:t>
            </a:r>
            <a:r>
              <a:rPr lang="en-US" sz="1200" dirty="0"/>
              <a:t>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Lost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CE marked bitrate [bps]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6492913" y="1416862"/>
            <a:ext cx="6096000" cy="45781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0.071,0.000,0.065, 12500,7720,0,0,2424,0,0,0,0,0,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0.281,0.010,0.174, 12500,112,25343,0,15104,0,126715,25343,0,0,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0.349,0.016,0.068, 21106,8820,240232,0,12792,0,253449,240232,126734,0,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0.403,0.001,0.053, 35659,8932,418697,0,13892,0,405461,418697,382325,0,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0.491,0.010,0.062, 25106,7720,671988,0,13892,0,658752,671988,659978,0,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0.612,0.029,0.082, 25106,10144,1026836,0,12792,0,1013600,1026836,937632,0,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0.711,0.009,0.060, 25229,7143,1059941,0,14141,0,1033487,1059941,1066566,0,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0.811,0.008,0.060, 25229,5931,1058417,0,15137,0,1058417,1058417,815952,0,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0.940,0.033,0.086, 25229,11604,1105407,0,14836,0,1105407,1105407,840743,0,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1.039,0.014,0.065, 29084,11331,1157763,0,16512,0,1157763,1157763,1137264,0,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1.132,0.006,0.059, 30627,7665,1214285,0,17118,0,1214285,1214285,1211413,0,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1.253,0.023,0.077, 30627,10434,1271821,0,17754,0,1271821,1271821,1270809,0,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30.535,0.013,0.060, 313866,166287,22373506,0,41847,0,22840770,22373506,22187054,0,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30.542,0.014,0.064, 313866,186891,22373506,0,10908,0,22840770,22373506,22187054,0,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30.549,0.023,0.070, 313866,197476,22373506,0,26664,0,22840770,22373506,22187054,0,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30.554,0.023,0.072, 313866,180508,22373506,0,16968,0,22840770,22373506,22187054,0,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30.554,0.012,0.058, 313866,169923,22373506,0,27553,0,22840770,22373506,22187054,0,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30.561,0.014,0.064, 313866,191739,22373506,0,37249,0,22840770,22373506,22187054,0,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30.561,0.016,0.062, 312510,182043,22373506,0,9696,0,22840770,22373506,22187054,0,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30.566,0.018,0.066, 312510,195375,22373506,0,19392,0,22840770,22373506,22187054,0,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30.572,0.020,0.071, 312510,188992,22871936,0,29088,0,22850056,22871936,22226894,0,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30.572,0.021,0.069, 312510,179296,22871936,0,9696,0,22850056,22871936,22226894,0,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30.578,0.012,0.062, 312510,177195,22871936,0,20281,0,22850056,22871936,22226894,0,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30.578,0.014,0.061, 312510,167499,22871936,0,29977,0,22850056,22871936,22226894,0,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30.585,0.015,0.065, 312510,195375,22871936,0,39673,0,22850056,22871936,22226894,0,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Note .. Two minus (-) characters !</a:t>
            </a:r>
          </a:p>
          <a:p>
            <a:r>
              <a:rPr lang="en-US" sz="2400" dirty="0"/>
              <a:t>UDP 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586489"/>
            <a:ext cx="5472113" cy="4392613"/>
          </a:xfrm>
        </p:spPr>
        <p:txBody>
          <a:bodyPr/>
          <a:lstStyle/>
          <a:p>
            <a:r>
              <a:rPr lang="en-US" sz="2000" dirty="0"/>
              <a:t>Command line options explained to the right </a:t>
            </a:r>
          </a:p>
          <a:p>
            <a:r>
              <a:rPr lang="en-US" sz="20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2000" u="sng" dirty="0" err="1"/>
              <a:t>stdout</a:t>
            </a:r>
            <a:r>
              <a:rPr lang="en-US" sz="2000" u="sng" dirty="0"/>
              <a:t>.</a:t>
            </a:r>
            <a:r>
              <a:rPr lang="en-US" sz="2000" dirty="0"/>
              <a:t> Packet pacing is enabled by default</a:t>
            </a:r>
            <a:endParaRPr lang="en-US" sz="2000" u="sng" dirty="0"/>
          </a:p>
          <a:p>
            <a:r>
              <a:rPr lang="en-US" sz="2000" dirty="0"/>
              <a:t>A verbose, more detailed log can be printed on </a:t>
            </a:r>
            <a:r>
              <a:rPr lang="en-US" sz="2000" u="sng" dirty="0" err="1"/>
              <a:t>stdout</a:t>
            </a:r>
            <a:r>
              <a:rPr lang="en-US" sz="2000" dirty="0"/>
              <a:t> with the </a:t>
            </a:r>
            <a:r>
              <a:rPr lang="en-US" sz="2000" i="1" dirty="0"/>
              <a:t>–verbose </a:t>
            </a:r>
            <a:r>
              <a:rPr lang="en-US" sz="2000" dirty="0"/>
              <a:t>option</a:t>
            </a:r>
          </a:p>
          <a:p>
            <a:r>
              <a:rPr lang="en-US" sz="2000" dirty="0"/>
              <a:t>Detailed per-ACK log with</a:t>
            </a:r>
            <a:r>
              <a:rPr lang="en-US" sz="2000" i="1" dirty="0"/>
              <a:t> –log </a:t>
            </a:r>
            <a:r>
              <a:rPr lang="en-US" sz="2000" dirty="0"/>
              <a:t>option</a:t>
            </a:r>
          </a:p>
          <a:p>
            <a:r>
              <a:rPr lang="en-US" i="1" dirty="0"/>
              <a:t>-</a:t>
            </a:r>
            <a:r>
              <a:rPr lang="en-US" i="1" dirty="0" err="1"/>
              <a:t>clockdrift</a:t>
            </a:r>
            <a:r>
              <a:rPr lang="en-US" dirty="0"/>
              <a:t> option compensates for up to 0.05% faster clock on the receiver side</a:t>
            </a:r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096000" y="1073394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For more truthful modeling of video</a:t>
            </a:r>
          </a:p>
          <a:p>
            <a:pPr lvl="1"/>
            <a:r>
              <a:rPr lang="en-US" sz="1800" kern="0" dirty="0"/>
              <a:t>-key </a:t>
            </a:r>
            <a:r>
              <a:rPr lang="en-US" sz="1800" i="1" kern="0" dirty="0"/>
              <a:t>interval multiplier</a:t>
            </a:r>
            <a:r>
              <a:rPr lang="en-US" sz="1800" kern="0" dirty="0"/>
              <a:t> </a:t>
            </a:r>
          </a:p>
          <a:p>
            <a:pPr lvl="1"/>
            <a:r>
              <a:rPr lang="en-US" sz="1800" kern="0" dirty="0"/>
              <a:t>Generates key frames every </a:t>
            </a:r>
            <a:r>
              <a:rPr lang="en-US" sz="1800" i="1" kern="0" dirty="0"/>
              <a:t>interval</a:t>
            </a:r>
            <a:r>
              <a:rPr lang="en-US" sz="1800" kern="0" dirty="0"/>
              <a:t> s with a size </a:t>
            </a:r>
            <a:r>
              <a:rPr lang="en-US" sz="1800" i="1" kern="0" dirty="0"/>
              <a:t>multiplier </a:t>
            </a:r>
            <a:r>
              <a:rPr lang="en-US" sz="1800" kern="0" dirty="0"/>
              <a:t>times larger than the “P-frames”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C079A6A1-F61C-4125-A05E-28138632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54" y="2387472"/>
            <a:ext cx="5179083" cy="43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C49E164-B7DA-4D8C-A34A-5134DE24D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34" y="2471057"/>
            <a:ext cx="5942648" cy="122253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2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TemplafySlideFormConfiguration><![CDATA[{"formFields":[],"formDataEntries":[]}]]></TemplafySlideForm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58CC0B31-82B9-497A-9A2E-F3F72D0BBDAD}">
  <ds:schemaRefs/>
</ds:datastoreItem>
</file>

<file path=customXml/itemProps10.xml><?xml version="1.0" encoding="utf-8"?>
<ds:datastoreItem xmlns:ds="http://schemas.openxmlformats.org/officeDocument/2006/customXml" ds:itemID="{07958A4E-FAB1-42E4-B6B5-29B01F63F87B}">
  <ds:schemaRefs/>
</ds:datastoreItem>
</file>

<file path=customXml/itemProps11.xml><?xml version="1.0" encoding="utf-8"?>
<ds:datastoreItem xmlns:ds="http://schemas.openxmlformats.org/officeDocument/2006/customXml" ds:itemID="{C09F197C-6A49-47D0-B877-F88807989676}">
  <ds:schemaRefs/>
</ds:datastoreItem>
</file>

<file path=customXml/itemProps12.xml><?xml version="1.0" encoding="utf-8"?>
<ds:datastoreItem xmlns:ds="http://schemas.openxmlformats.org/officeDocument/2006/customXml" ds:itemID="{D92C3DF5-A179-4E2D-BD20-07044B39171F}">
  <ds:schemaRefs/>
</ds:datastoreItem>
</file>

<file path=customXml/itemProps13.xml><?xml version="1.0" encoding="utf-8"?>
<ds:datastoreItem xmlns:ds="http://schemas.openxmlformats.org/officeDocument/2006/customXml" ds:itemID="{1CE36EA9-2186-4EB1-871A-8AE59C2A13BB}">
  <ds:schemaRefs/>
</ds:datastoreItem>
</file>

<file path=customXml/itemProps14.xml><?xml version="1.0" encoding="utf-8"?>
<ds:datastoreItem xmlns:ds="http://schemas.openxmlformats.org/officeDocument/2006/customXml" ds:itemID="{D72A95EB-8536-47FD-944A-8DD76726FC96}">
  <ds:schemaRefs/>
</ds:datastoreItem>
</file>

<file path=customXml/itemProps15.xml><?xml version="1.0" encoding="utf-8"?>
<ds:datastoreItem xmlns:ds="http://schemas.openxmlformats.org/officeDocument/2006/customXml" ds:itemID="{C99E78A0-C9D4-446F-B674-4DD3E2B46C5D}">
  <ds:schemaRefs/>
</ds:datastoreItem>
</file>

<file path=customXml/itemProps16.xml><?xml version="1.0" encoding="utf-8"?>
<ds:datastoreItem xmlns:ds="http://schemas.openxmlformats.org/officeDocument/2006/customXml" ds:itemID="{C750C5DC-043F-4BD3-940C-EB6F7625E286}">
  <ds:schemaRefs/>
</ds:datastoreItem>
</file>

<file path=customXml/itemProps17.xml><?xml version="1.0" encoding="utf-8"?>
<ds:datastoreItem xmlns:ds="http://schemas.openxmlformats.org/officeDocument/2006/customXml" ds:itemID="{32BA7684-6BE4-4F73-B22E-30934AB379B8}">
  <ds:schemaRefs/>
</ds:datastoreItem>
</file>

<file path=customXml/itemProps18.xml><?xml version="1.0" encoding="utf-8"?>
<ds:datastoreItem xmlns:ds="http://schemas.openxmlformats.org/officeDocument/2006/customXml" ds:itemID="{AB2F4486-6448-49E3-8249-BB9C7492711D}">
  <ds:schemaRefs/>
</ds:datastoreItem>
</file>

<file path=customXml/itemProps19.xml><?xml version="1.0" encoding="utf-8"?>
<ds:datastoreItem xmlns:ds="http://schemas.openxmlformats.org/officeDocument/2006/customXml" ds:itemID="{847502A6-7CBE-43AF-BDF6-4D4423521D8C}">
  <ds:schemaRefs/>
</ds:datastoreItem>
</file>

<file path=customXml/itemProps2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AEDDE3-EA02-4A8F-B8F8-0606A0AA45FC}">
  <ds:schemaRefs/>
</ds:datastoreItem>
</file>

<file path=customXml/itemProps4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822D38AD-8010-4CD3-BD6B-117CB8DF70A4}">
  <ds:schemaRefs/>
</ds:datastoreItem>
</file>

<file path=customXml/itemProps7.xml><?xml version="1.0" encoding="utf-8"?>
<ds:datastoreItem xmlns:ds="http://schemas.openxmlformats.org/officeDocument/2006/customXml" ds:itemID="{72516535-7702-46AF-9B1F-8623A67A824E}">
  <ds:schemaRefs/>
</ds:datastoreItem>
</file>

<file path=customXml/itemProps8.xml><?xml version="1.0" encoding="utf-8"?>
<ds:datastoreItem xmlns:ds="http://schemas.openxmlformats.org/officeDocument/2006/customXml" ds:itemID="{03AF3FDC-ACD1-46F3-A43E-782322DF9816}">
  <ds:schemaRefs/>
</ds:datastoreItem>
</file>

<file path=customXml/itemProps9.xml><?xml version="1.0" encoding="utf-8"?>
<ds:datastoreItem xmlns:ds="http://schemas.openxmlformats.org/officeDocument/2006/customXml" ds:itemID="{683FEB75-8CFA-449C-A6B1-B1E4A86A58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704</TotalTime>
  <Words>1303</Words>
  <Application>Microsoft Office PowerPoint</Application>
  <PresentationFormat>Widescreen</PresentationFormat>
  <Paragraphs>231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Ericsson Hilda Light</vt:lpstr>
      <vt:lpstr>Arial</vt:lpstr>
      <vt:lpstr>Courier New</vt:lpstr>
      <vt:lpstr>Ericsson Capital TT</vt:lpstr>
      <vt:lpstr>Ericsson Hilda</vt:lpstr>
      <vt:lpstr>Ericsson Technical Icons</vt:lpstr>
      <vt:lpstr>PresentationTemplate2017</vt:lpstr>
      <vt:lpstr>Visio</vt:lpstr>
      <vt:lpstr>SCReAM BW test tool 2020-05-06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146</cp:revision>
  <dcterms:created xsi:type="dcterms:W3CDTF">2019-04-23T15:12:54Z</dcterms:created>
  <dcterms:modified xsi:type="dcterms:W3CDTF">2020-05-06T06:55:04Z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