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32004000" cy="21488400"/>
  <p:notesSz cx="6858000" cy="9144000"/>
  <p:defaultTextStyle>
    <a:defPPr>
      <a:defRPr lang="en-US"/>
    </a:defPPr>
    <a:lvl1pPr marL="0" algn="l" defTabSz="1528328" rtl="0" eaLnBrk="1" latinLnBrk="0" hangingPunct="1">
      <a:defRPr sz="6000" kern="1200">
        <a:solidFill>
          <a:schemeClr val="tx1"/>
        </a:solidFill>
        <a:latin typeface="+mn-lt"/>
        <a:ea typeface="+mn-ea"/>
        <a:cs typeface="+mn-cs"/>
      </a:defRPr>
    </a:lvl1pPr>
    <a:lvl2pPr marL="1528328" algn="l" defTabSz="1528328" rtl="0" eaLnBrk="1" latinLnBrk="0" hangingPunct="1">
      <a:defRPr sz="6000" kern="1200">
        <a:solidFill>
          <a:schemeClr val="tx1"/>
        </a:solidFill>
        <a:latin typeface="+mn-lt"/>
        <a:ea typeface="+mn-ea"/>
        <a:cs typeface="+mn-cs"/>
      </a:defRPr>
    </a:lvl2pPr>
    <a:lvl3pPr marL="3056656" algn="l" defTabSz="1528328" rtl="0" eaLnBrk="1" latinLnBrk="0" hangingPunct="1">
      <a:defRPr sz="6000" kern="1200">
        <a:solidFill>
          <a:schemeClr val="tx1"/>
        </a:solidFill>
        <a:latin typeface="+mn-lt"/>
        <a:ea typeface="+mn-ea"/>
        <a:cs typeface="+mn-cs"/>
      </a:defRPr>
    </a:lvl3pPr>
    <a:lvl4pPr marL="4584984" algn="l" defTabSz="1528328" rtl="0" eaLnBrk="1" latinLnBrk="0" hangingPunct="1">
      <a:defRPr sz="6000" kern="1200">
        <a:solidFill>
          <a:schemeClr val="tx1"/>
        </a:solidFill>
        <a:latin typeface="+mn-lt"/>
        <a:ea typeface="+mn-ea"/>
        <a:cs typeface="+mn-cs"/>
      </a:defRPr>
    </a:lvl4pPr>
    <a:lvl5pPr marL="6113313" algn="l" defTabSz="1528328" rtl="0" eaLnBrk="1" latinLnBrk="0" hangingPunct="1">
      <a:defRPr sz="6000" kern="1200">
        <a:solidFill>
          <a:schemeClr val="tx1"/>
        </a:solidFill>
        <a:latin typeface="+mn-lt"/>
        <a:ea typeface="+mn-ea"/>
        <a:cs typeface="+mn-cs"/>
      </a:defRPr>
    </a:lvl5pPr>
    <a:lvl6pPr marL="7641641" algn="l" defTabSz="1528328" rtl="0" eaLnBrk="1" latinLnBrk="0" hangingPunct="1">
      <a:defRPr sz="6000" kern="1200">
        <a:solidFill>
          <a:schemeClr val="tx1"/>
        </a:solidFill>
        <a:latin typeface="+mn-lt"/>
        <a:ea typeface="+mn-ea"/>
        <a:cs typeface="+mn-cs"/>
      </a:defRPr>
    </a:lvl6pPr>
    <a:lvl7pPr marL="9169969" algn="l" defTabSz="1528328" rtl="0" eaLnBrk="1" latinLnBrk="0" hangingPunct="1">
      <a:defRPr sz="6000" kern="1200">
        <a:solidFill>
          <a:schemeClr val="tx1"/>
        </a:solidFill>
        <a:latin typeface="+mn-lt"/>
        <a:ea typeface="+mn-ea"/>
        <a:cs typeface="+mn-cs"/>
      </a:defRPr>
    </a:lvl7pPr>
    <a:lvl8pPr marL="10698297" algn="l" defTabSz="1528328" rtl="0" eaLnBrk="1" latinLnBrk="0" hangingPunct="1">
      <a:defRPr sz="6000" kern="1200">
        <a:solidFill>
          <a:schemeClr val="tx1"/>
        </a:solidFill>
        <a:latin typeface="+mn-lt"/>
        <a:ea typeface="+mn-ea"/>
        <a:cs typeface="+mn-cs"/>
      </a:defRPr>
    </a:lvl8pPr>
    <a:lvl9pPr marL="12226625" algn="l" defTabSz="1528328" rtl="0" eaLnBrk="1" latinLnBrk="0" hangingPunct="1">
      <a:defRPr sz="6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45" d="100"/>
          <a:sy n="45" d="100"/>
        </p:scale>
        <p:origin x="-976" y="-160"/>
      </p:cViewPr>
      <p:guideLst>
        <p:guide orient="horz" pos="6768"/>
        <p:guide pos="100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6675333"/>
            <a:ext cx="27203400" cy="4606078"/>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2176760"/>
            <a:ext cx="22402800" cy="5491480"/>
          </a:xfrm>
        </p:spPr>
        <p:txBody>
          <a:bodyPr/>
          <a:lstStyle>
            <a:lvl1pPr marL="0" indent="0" algn="ctr">
              <a:buNone/>
              <a:defRPr>
                <a:solidFill>
                  <a:schemeClr val="tx1">
                    <a:tint val="75000"/>
                  </a:schemeClr>
                </a:solidFill>
              </a:defRPr>
            </a:lvl1pPr>
            <a:lvl2pPr marL="1528328" indent="0" algn="ctr">
              <a:buNone/>
              <a:defRPr>
                <a:solidFill>
                  <a:schemeClr val="tx1">
                    <a:tint val="75000"/>
                  </a:schemeClr>
                </a:solidFill>
              </a:defRPr>
            </a:lvl2pPr>
            <a:lvl3pPr marL="3056656" indent="0" algn="ctr">
              <a:buNone/>
              <a:defRPr>
                <a:solidFill>
                  <a:schemeClr val="tx1">
                    <a:tint val="75000"/>
                  </a:schemeClr>
                </a:solidFill>
              </a:defRPr>
            </a:lvl3pPr>
            <a:lvl4pPr marL="4584984" indent="0" algn="ctr">
              <a:buNone/>
              <a:defRPr>
                <a:solidFill>
                  <a:schemeClr val="tx1">
                    <a:tint val="75000"/>
                  </a:schemeClr>
                </a:solidFill>
              </a:defRPr>
            </a:lvl4pPr>
            <a:lvl5pPr marL="6113313" indent="0" algn="ctr">
              <a:buNone/>
              <a:defRPr>
                <a:solidFill>
                  <a:schemeClr val="tx1">
                    <a:tint val="75000"/>
                  </a:schemeClr>
                </a:solidFill>
              </a:defRPr>
            </a:lvl5pPr>
            <a:lvl6pPr marL="7641641" indent="0" algn="ctr">
              <a:buNone/>
              <a:defRPr>
                <a:solidFill>
                  <a:schemeClr val="tx1">
                    <a:tint val="75000"/>
                  </a:schemeClr>
                </a:solidFill>
              </a:defRPr>
            </a:lvl6pPr>
            <a:lvl7pPr marL="9169969" indent="0" algn="ctr">
              <a:buNone/>
              <a:defRPr>
                <a:solidFill>
                  <a:schemeClr val="tx1">
                    <a:tint val="75000"/>
                  </a:schemeClr>
                </a:solidFill>
              </a:defRPr>
            </a:lvl7pPr>
            <a:lvl8pPr marL="10698297" indent="0" algn="ctr">
              <a:buNone/>
              <a:defRPr>
                <a:solidFill>
                  <a:schemeClr val="tx1">
                    <a:tint val="75000"/>
                  </a:schemeClr>
                </a:solidFill>
              </a:defRPr>
            </a:lvl8pPr>
            <a:lvl9pPr marL="1222662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C7282B-5302-3945-9E01-08CF17B3E628}" type="datetimeFigureOut">
              <a:rPr lang="en-US" smtClean="0"/>
              <a:pPr/>
              <a:t>10/2/08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7282B-5302-3945-9E01-08CF17B3E628}" type="datetimeFigureOut">
              <a:rPr lang="en-US" smtClean="0"/>
              <a:pPr/>
              <a:t>10/2/08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860534"/>
            <a:ext cx="7200900" cy="1833477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860534"/>
            <a:ext cx="21069300" cy="183347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7282B-5302-3945-9E01-08CF17B3E628}" type="datetimeFigureOut">
              <a:rPr lang="en-US" smtClean="0"/>
              <a:pPr/>
              <a:t>10/2/08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7282B-5302-3945-9E01-08CF17B3E628}" type="datetimeFigureOut">
              <a:rPr lang="en-US" smtClean="0"/>
              <a:pPr/>
              <a:t>10/2/08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6" y="13808288"/>
            <a:ext cx="27203400" cy="4267835"/>
          </a:xfrm>
        </p:spPr>
        <p:txBody>
          <a:bodyPr anchor="t"/>
          <a:lstStyle>
            <a:lvl1pPr algn="l">
              <a:defRPr sz="134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6" y="9107702"/>
            <a:ext cx="27203400" cy="4700586"/>
          </a:xfrm>
        </p:spPr>
        <p:txBody>
          <a:bodyPr anchor="b"/>
          <a:lstStyle>
            <a:lvl1pPr marL="0" indent="0">
              <a:buNone/>
              <a:defRPr sz="6700">
                <a:solidFill>
                  <a:schemeClr val="tx1">
                    <a:tint val="75000"/>
                  </a:schemeClr>
                </a:solidFill>
              </a:defRPr>
            </a:lvl1pPr>
            <a:lvl2pPr marL="1528328" indent="0">
              <a:buNone/>
              <a:defRPr sz="6000">
                <a:solidFill>
                  <a:schemeClr val="tx1">
                    <a:tint val="75000"/>
                  </a:schemeClr>
                </a:solidFill>
              </a:defRPr>
            </a:lvl2pPr>
            <a:lvl3pPr marL="3056656" indent="0">
              <a:buNone/>
              <a:defRPr sz="5300">
                <a:solidFill>
                  <a:schemeClr val="tx1">
                    <a:tint val="75000"/>
                  </a:schemeClr>
                </a:solidFill>
              </a:defRPr>
            </a:lvl3pPr>
            <a:lvl4pPr marL="4584984" indent="0">
              <a:buNone/>
              <a:defRPr sz="4700">
                <a:solidFill>
                  <a:schemeClr val="tx1">
                    <a:tint val="75000"/>
                  </a:schemeClr>
                </a:solidFill>
              </a:defRPr>
            </a:lvl4pPr>
            <a:lvl5pPr marL="6113313" indent="0">
              <a:buNone/>
              <a:defRPr sz="4700">
                <a:solidFill>
                  <a:schemeClr val="tx1">
                    <a:tint val="75000"/>
                  </a:schemeClr>
                </a:solidFill>
              </a:defRPr>
            </a:lvl5pPr>
            <a:lvl6pPr marL="7641641" indent="0">
              <a:buNone/>
              <a:defRPr sz="4700">
                <a:solidFill>
                  <a:schemeClr val="tx1">
                    <a:tint val="75000"/>
                  </a:schemeClr>
                </a:solidFill>
              </a:defRPr>
            </a:lvl6pPr>
            <a:lvl7pPr marL="9169969" indent="0">
              <a:buNone/>
              <a:defRPr sz="4700">
                <a:solidFill>
                  <a:schemeClr val="tx1">
                    <a:tint val="75000"/>
                  </a:schemeClr>
                </a:solidFill>
              </a:defRPr>
            </a:lvl7pPr>
            <a:lvl8pPr marL="10698297" indent="0">
              <a:buNone/>
              <a:defRPr sz="4700">
                <a:solidFill>
                  <a:schemeClr val="tx1">
                    <a:tint val="75000"/>
                  </a:schemeClr>
                </a:solidFill>
              </a:defRPr>
            </a:lvl8pPr>
            <a:lvl9pPr marL="12226625" indent="0">
              <a:buNone/>
              <a:defRPr sz="4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7282B-5302-3945-9E01-08CF17B3E628}" type="datetimeFigureOut">
              <a:rPr lang="en-US" smtClean="0"/>
              <a:pPr/>
              <a:t>10/2/08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5013961"/>
            <a:ext cx="14135100" cy="14181351"/>
          </a:xfrm>
        </p:spPr>
        <p:txBody>
          <a:bodyPr/>
          <a:lstStyle>
            <a:lvl1pPr>
              <a:defRPr sz="9400"/>
            </a:lvl1pPr>
            <a:lvl2pPr>
              <a:defRPr sz="8000"/>
            </a:lvl2pPr>
            <a:lvl3pPr>
              <a:defRPr sz="67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5013961"/>
            <a:ext cx="14135100" cy="14181351"/>
          </a:xfrm>
        </p:spPr>
        <p:txBody>
          <a:bodyPr/>
          <a:lstStyle>
            <a:lvl1pPr>
              <a:defRPr sz="9400"/>
            </a:lvl1pPr>
            <a:lvl2pPr>
              <a:defRPr sz="8000"/>
            </a:lvl2pPr>
            <a:lvl3pPr>
              <a:defRPr sz="67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7282B-5302-3945-9E01-08CF17B3E628}" type="datetimeFigureOut">
              <a:rPr lang="en-US" smtClean="0"/>
              <a:pPr/>
              <a:t>10/2/08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4810021"/>
            <a:ext cx="14140658" cy="2004588"/>
          </a:xfrm>
        </p:spPr>
        <p:txBody>
          <a:bodyPr anchor="b"/>
          <a:lstStyle>
            <a:lvl1pPr marL="0" indent="0">
              <a:buNone/>
              <a:defRPr sz="8000" b="1"/>
            </a:lvl1pPr>
            <a:lvl2pPr marL="1528328" indent="0">
              <a:buNone/>
              <a:defRPr sz="6700" b="1"/>
            </a:lvl2pPr>
            <a:lvl3pPr marL="3056656" indent="0">
              <a:buNone/>
              <a:defRPr sz="6000" b="1"/>
            </a:lvl3pPr>
            <a:lvl4pPr marL="4584984" indent="0">
              <a:buNone/>
              <a:defRPr sz="5300" b="1"/>
            </a:lvl4pPr>
            <a:lvl5pPr marL="6113313" indent="0">
              <a:buNone/>
              <a:defRPr sz="5300" b="1"/>
            </a:lvl5pPr>
            <a:lvl6pPr marL="7641641" indent="0">
              <a:buNone/>
              <a:defRPr sz="5300" b="1"/>
            </a:lvl6pPr>
            <a:lvl7pPr marL="9169969" indent="0">
              <a:buNone/>
              <a:defRPr sz="5300" b="1"/>
            </a:lvl7pPr>
            <a:lvl8pPr marL="10698297" indent="0">
              <a:buNone/>
              <a:defRPr sz="5300" b="1"/>
            </a:lvl8pPr>
            <a:lvl9pPr marL="12226625" indent="0">
              <a:buNone/>
              <a:defRPr sz="5300" b="1"/>
            </a:lvl9pPr>
          </a:lstStyle>
          <a:p>
            <a:pPr lvl="0"/>
            <a:r>
              <a:rPr lang="en-US" smtClean="0"/>
              <a:t>Click to edit Master text styles</a:t>
            </a:r>
          </a:p>
        </p:txBody>
      </p:sp>
      <p:sp>
        <p:nvSpPr>
          <p:cNvPr id="4" name="Content Placeholder 3"/>
          <p:cNvSpPr>
            <a:spLocks noGrp="1"/>
          </p:cNvSpPr>
          <p:nvPr>
            <p:ph sz="half" idx="2"/>
          </p:nvPr>
        </p:nvSpPr>
        <p:spPr>
          <a:xfrm>
            <a:off x="1600200" y="6814609"/>
            <a:ext cx="14140658" cy="12380702"/>
          </a:xfrm>
        </p:spPr>
        <p:txBody>
          <a:bodyPr/>
          <a:lstStyle>
            <a:lvl1pPr>
              <a:defRPr sz="8000"/>
            </a:lvl1pPr>
            <a:lvl2pPr>
              <a:defRPr sz="6700"/>
            </a:lvl2pPr>
            <a:lvl3pPr>
              <a:defRPr sz="6000"/>
            </a:lvl3pPr>
            <a:lvl4pPr>
              <a:defRPr sz="5300"/>
            </a:lvl4pPr>
            <a:lvl5pPr>
              <a:defRPr sz="5300"/>
            </a:lvl5pPr>
            <a:lvl6pPr>
              <a:defRPr sz="5300"/>
            </a:lvl6pPr>
            <a:lvl7pPr>
              <a:defRPr sz="5300"/>
            </a:lvl7pPr>
            <a:lvl8pPr>
              <a:defRPr sz="5300"/>
            </a:lvl8pPr>
            <a:lvl9pPr>
              <a:defRPr sz="5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89" y="4810021"/>
            <a:ext cx="14146213" cy="2004588"/>
          </a:xfrm>
        </p:spPr>
        <p:txBody>
          <a:bodyPr anchor="b"/>
          <a:lstStyle>
            <a:lvl1pPr marL="0" indent="0">
              <a:buNone/>
              <a:defRPr sz="8000" b="1"/>
            </a:lvl1pPr>
            <a:lvl2pPr marL="1528328" indent="0">
              <a:buNone/>
              <a:defRPr sz="6700" b="1"/>
            </a:lvl2pPr>
            <a:lvl3pPr marL="3056656" indent="0">
              <a:buNone/>
              <a:defRPr sz="6000" b="1"/>
            </a:lvl3pPr>
            <a:lvl4pPr marL="4584984" indent="0">
              <a:buNone/>
              <a:defRPr sz="5300" b="1"/>
            </a:lvl4pPr>
            <a:lvl5pPr marL="6113313" indent="0">
              <a:buNone/>
              <a:defRPr sz="5300" b="1"/>
            </a:lvl5pPr>
            <a:lvl6pPr marL="7641641" indent="0">
              <a:buNone/>
              <a:defRPr sz="5300" b="1"/>
            </a:lvl6pPr>
            <a:lvl7pPr marL="9169969" indent="0">
              <a:buNone/>
              <a:defRPr sz="5300" b="1"/>
            </a:lvl7pPr>
            <a:lvl8pPr marL="10698297" indent="0">
              <a:buNone/>
              <a:defRPr sz="5300" b="1"/>
            </a:lvl8pPr>
            <a:lvl9pPr marL="12226625" indent="0">
              <a:buNone/>
              <a:defRPr sz="5300" b="1"/>
            </a:lvl9pPr>
          </a:lstStyle>
          <a:p>
            <a:pPr lvl="0"/>
            <a:r>
              <a:rPr lang="en-US" smtClean="0"/>
              <a:t>Click to edit Master text styles</a:t>
            </a:r>
          </a:p>
        </p:txBody>
      </p:sp>
      <p:sp>
        <p:nvSpPr>
          <p:cNvPr id="6" name="Content Placeholder 5"/>
          <p:cNvSpPr>
            <a:spLocks noGrp="1"/>
          </p:cNvSpPr>
          <p:nvPr>
            <p:ph sz="quarter" idx="4"/>
          </p:nvPr>
        </p:nvSpPr>
        <p:spPr>
          <a:xfrm>
            <a:off x="16257589" y="6814609"/>
            <a:ext cx="14146213" cy="12380702"/>
          </a:xfrm>
        </p:spPr>
        <p:txBody>
          <a:bodyPr/>
          <a:lstStyle>
            <a:lvl1pPr>
              <a:defRPr sz="8000"/>
            </a:lvl1pPr>
            <a:lvl2pPr>
              <a:defRPr sz="6700"/>
            </a:lvl2pPr>
            <a:lvl3pPr>
              <a:defRPr sz="6000"/>
            </a:lvl3pPr>
            <a:lvl4pPr>
              <a:defRPr sz="5300"/>
            </a:lvl4pPr>
            <a:lvl5pPr>
              <a:defRPr sz="5300"/>
            </a:lvl5pPr>
            <a:lvl6pPr>
              <a:defRPr sz="5300"/>
            </a:lvl6pPr>
            <a:lvl7pPr>
              <a:defRPr sz="5300"/>
            </a:lvl7pPr>
            <a:lvl8pPr>
              <a:defRPr sz="5300"/>
            </a:lvl8pPr>
            <a:lvl9pPr>
              <a:defRPr sz="5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C7282B-5302-3945-9E01-08CF17B3E628}" type="datetimeFigureOut">
              <a:rPr lang="en-US" smtClean="0"/>
              <a:pPr/>
              <a:t>10/2/08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C7282B-5302-3945-9E01-08CF17B3E628}" type="datetimeFigureOut">
              <a:rPr lang="en-US" smtClean="0"/>
              <a:pPr/>
              <a:t>10/2/08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7282B-5302-3945-9E01-08CF17B3E628}" type="datetimeFigureOut">
              <a:rPr lang="en-US" smtClean="0"/>
              <a:pPr/>
              <a:t>10/2/08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2" y="855557"/>
            <a:ext cx="10529096" cy="3641090"/>
          </a:xfrm>
        </p:spPr>
        <p:txBody>
          <a:bodyPr anchor="b"/>
          <a:lstStyle>
            <a:lvl1pPr algn="l">
              <a:defRPr sz="6700" b="1"/>
            </a:lvl1pPr>
          </a:lstStyle>
          <a:p>
            <a:r>
              <a:rPr lang="en-US" smtClean="0"/>
              <a:t>Click to edit Master title style</a:t>
            </a:r>
            <a:endParaRPr lang="en-US"/>
          </a:p>
        </p:txBody>
      </p:sp>
      <p:sp>
        <p:nvSpPr>
          <p:cNvPr id="3" name="Content Placeholder 2"/>
          <p:cNvSpPr>
            <a:spLocks noGrp="1"/>
          </p:cNvSpPr>
          <p:nvPr>
            <p:ph idx="1"/>
          </p:nvPr>
        </p:nvSpPr>
        <p:spPr>
          <a:xfrm>
            <a:off x="12512675" y="855558"/>
            <a:ext cx="17891125" cy="18339754"/>
          </a:xfrm>
        </p:spPr>
        <p:txBody>
          <a:bodyPr/>
          <a:lstStyle>
            <a:lvl1pPr>
              <a:defRPr sz="10700"/>
            </a:lvl1pPr>
            <a:lvl2pPr>
              <a:defRPr sz="9400"/>
            </a:lvl2pPr>
            <a:lvl3pPr>
              <a:defRPr sz="8000"/>
            </a:lvl3pPr>
            <a:lvl4pPr>
              <a:defRPr sz="6700"/>
            </a:lvl4pPr>
            <a:lvl5pPr>
              <a:defRPr sz="6700"/>
            </a:lvl5pPr>
            <a:lvl6pPr>
              <a:defRPr sz="6700"/>
            </a:lvl6pPr>
            <a:lvl7pPr>
              <a:defRPr sz="6700"/>
            </a:lvl7pPr>
            <a:lvl8pPr>
              <a:defRPr sz="6700"/>
            </a:lvl8pPr>
            <a:lvl9pPr>
              <a:defRPr sz="6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2" y="4496648"/>
            <a:ext cx="10529096" cy="14698664"/>
          </a:xfrm>
        </p:spPr>
        <p:txBody>
          <a:bodyPr/>
          <a:lstStyle>
            <a:lvl1pPr marL="0" indent="0">
              <a:buNone/>
              <a:defRPr sz="4700"/>
            </a:lvl1pPr>
            <a:lvl2pPr marL="1528328" indent="0">
              <a:buNone/>
              <a:defRPr sz="4000"/>
            </a:lvl2pPr>
            <a:lvl3pPr marL="3056656" indent="0">
              <a:buNone/>
              <a:defRPr sz="3300"/>
            </a:lvl3pPr>
            <a:lvl4pPr marL="4584984" indent="0">
              <a:buNone/>
              <a:defRPr sz="3000"/>
            </a:lvl4pPr>
            <a:lvl5pPr marL="6113313" indent="0">
              <a:buNone/>
              <a:defRPr sz="3000"/>
            </a:lvl5pPr>
            <a:lvl6pPr marL="7641641" indent="0">
              <a:buNone/>
              <a:defRPr sz="3000"/>
            </a:lvl6pPr>
            <a:lvl7pPr marL="9169969" indent="0">
              <a:buNone/>
              <a:defRPr sz="3000"/>
            </a:lvl7pPr>
            <a:lvl8pPr marL="10698297" indent="0">
              <a:buNone/>
              <a:defRPr sz="3000"/>
            </a:lvl8pPr>
            <a:lvl9pPr marL="12226625"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7282B-5302-3945-9E01-08CF17B3E628}" type="datetimeFigureOut">
              <a:rPr lang="en-US" smtClean="0"/>
              <a:pPr/>
              <a:t>10/2/08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15041880"/>
            <a:ext cx="19202400" cy="1775779"/>
          </a:xfrm>
        </p:spPr>
        <p:txBody>
          <a:bodyPr anchor="b"/>
          <a:lstStyle>
            <a:lvl1pPr algn="l">
              <a:defRPr sz="6700" b="1"/>
            </a:lvl1pPr>
          </a:lstStyle>
          <a:p>
            <a:r>
              <a:rPr lang="en-US" smtClean="0"/>
              <a:t>Click to edit Master title style</a:t>
            </a:r>
            <a:endParaRPr lang="en-US"/>
          </a:p>
        </p:txBody>
      </p:sp>
      <p:sp>
        <p:nvSpPr>
          <p:cNvPr id="3" name="Picture Placeholder 2"/>
          <p:cNvSpPr>
            <a:spLocks noGrp="1"/>
          </p:cNvSpPr>
          <p:nvPr>
            <p:ph type="pic" idx="1"/>
          </p:nvPr>
        </p:nvSpPr>
        <p:spPr>
          <a:xfrm>
            <a:off x="6273008" y="1920028"/>
            <a:ext cx="19202400" cy="12893040"/>
          </a:xfrm>
        </p:spPr>
        <p:txBody>
          <a:bodyPr/>
          <a:lstStyle>
            <a:lvl1pPr marL="0" indent="0">
              <a:buNone/>
              <a:defRPr sz="10700"/>
            </a:lvl1pPr>
            <a:lvl2pPr marL="1528328" indent="0">
              <a:buNone/>
              <a:defRPr sz="9400"/>
            </a:lvl2pPr>
            <a:lvl3pPr marL="3056656" indent="0">
              <a:buNone/>
              <a:defRPr sz="8000"/>
            </a:lvl3pPr>
            <a:lvl4pPr marL="4584984" indent="0">
              <a:buNone/>
              <a:defRPr sz="6700"/>
            </a:lvl4pPr>
            <a:lvl5pPr marL="6113313" indent="0">
              <a:buNone/>
              <a:defRPr sz="6700"/>
            </a:lvl5pPr>
            <a:lvl6pPr marL="7641641" indent="0">
              <a:buNone/>
              <a:defRPr sz="6700"/>
            </a:lvl6pPr>
            <a:lvl7pPr marL="9169969" indent="0">
              <a:buNone/>
              <a:defRPr sz="6700"/>
            </a:lvl7pPr>
            <a:lvl8pPr marL="10698297" indent="0">
              <a:buNone/>
              <a:defRPr sz="6700"/>
            </a:lvl8pPr>
            <a:lvl9pPr marL="12226625" indent="0">
              <a:buNone/>
              <a:defRPr sz="6700"/>
            </a:lvl9pPr>
          </a:lstStyle>
          <a:p>
            <a:endParaRPr lang="en-US"/>
          </a:p>
        </p:txBody>
      </p:sp>
      <p:sp>
        <p:nvSpPr>
          <p:cNvPr id="4" name="Text Placeholder 3"/>
          <p:cNvSpPr>
            <a:spLocks noGrp="1"/>
          </p:cNvSpPr>
          <p:nvPr>
            <p:ph type="body" sz="half" idx="2"/>
          </p:nvPr>
        </p:nvSpPr>
        <p:spPr>
          <a:xfrm>
            <a:off x="6273008" y="16817659"/>
            <a:ext cx="19202400" cy="2521901"/>
          </a:xfrm>
        </p:spPr>
        <p:txBody>
          <a:bodyPr/>
          <a:lstStyle>
            <a:lvl1pPr marL="0" indent="0">
              <a:buNone/>
              <a:defRPr sz="4700"/>
            </a:lvl1pPr>
            <a:lvl2pPr marL="1528328" indent="0">
              <a:buNone/>
              <a:defRPr sz="4000"/>
            </a:lvl2pPr>
            <a:lvl3pPr marL="3056656" indent="0">
              <a:buNone/>
              <a:defRPr sz="3300"/>
            </a:lvl3pPr>
            <a:lvl4pPr marL="4584984" indent="0">
              <a:buNone/>
              <a:defRPr sz="3000"/>
            </a:lvl4pPr>
            <a:lvl5pPr marL="6113313" indent="0">
              <a:buNone/>
              <a:defRPr sz="3000"/>
            </a:lvl5pPr>
            <a:lvl6pPr marL="7641641" indent="0">
              <a:buNone/>
              <a:defRPr sz="3000"/>
            </a:lvl6pPr>
            <a:lvl7pPr marL="9169969" indent="0">
              <a:buNone/>
              <a:defRPr sz="3000"/>
            </a:lvl7pPr>
            <a:lvl8pPr marL="10698297" indent="0">
              <a:buNone/>
              <a:defRPr sz="3000"/>
            </a:lvl8pPr>
            <a:lvl9pPr marL="12226625"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7282B-5302-3945-9E01-08CF17B3E628}" type="datetimeFigureOut">
              <a:rPr lang="en-US" smtClean="0"/>
              <a:pPr/>
              <a:t>10/2/08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85387-912F-2B45-9196-DC20AC13F1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860532"/>
            <a:ext cx="28803600" cy="3581400"/>
          </a:xfrm>
          <a:prstGeom prst="rect">
            <a:avLst/>
          </a:prstGeom>
        </p:spPr>
        <p:txBody>
          <a:bodyPr vert="horz" lIns="305666" tIns="152833" rIns="305666" bIns="15283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5013961"/>
            <a:ext cx="28803600" cy="14181351"/>
          </a:xfrm>
          <a:prstGeom prst="rect">
            <a:avLst/>
          </a:prstGeom>
        </p:spPr>
        <p:txBody>
          <a:bodyPr vert="horz" lIns="305666" tIns="152833" rIns="305666" bIns="1528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19916565"/>
            <a:ext cx="7467600" cy="1144058"/>
          </a:xfrm>
          <a:prstGeom prst="rect">
            <a:avLst/>
          </a:prstGeom>
        </p:spPr>
        <p:txBody>
          <a:bodyPr vert="horz" lIns="305666" tIns="152833" rIns="305666" bIns="152833" rtlCol="0" anchor="ctr"/>
          <a:lstStyle>
            <a:lvl1pPr algn="l">
              <a:defRPr sz="4000">
                <a:solidFill>
                  <a:schemeClr val="tx1">
                    <a:tint val="75000"/>
                  </a:schemeClr>
                </a:solidFill>
              </a:defRPr>
            </a:lvl1pPr>
          </a:lstStyle>
          <a:p>
            <a:fld id="{9DC7282B-5302-3945-9E01-08CF17B3E628}" type="datetimeFigureOut">
              <a:rPr lang="en-US" smtClean="0"/>
              <a:pPr/>
              <a:t>10/2/08</a:t>
            </a:fld>
            <a:endParaRPr lang="en-US"/>
          </a:p>
        </p:txBody>
      </p:sp>
      <p:sp>
        <p:nvSpPr>
          <p:cNvPr id="5" name="Footer Placeholder 4"/>
          <p:cNvSpPr>
            <a:spLocks noGrp="1"/>
          </p:cNvSpPr>
          <p:nvPr>
            <p:ph type="ftr" sz="quarter" idx="3"/>
          </p:nvPr>
        </p:nvSpPr>
        <p:spPr>
          <a:xfrm>
            <a:off x="10934700" y="19916565"/>
            <a:ext cx="10134600" cy="1144058"/>
          </a:xfrm>
          <a:prstGeom prst="rect">
            <a:avLst/>
          </a:prstGeom>
        </p:spPr>
        <p:txBody>
          <a:bodyPr vert="horz" lIns="305666" tIns="152833" rIns="305666" bIns="152833" rtlCol="0" anchor="ctr"/>
          <a:lstStyle>
            <a:lvl1pPr algn="ctr">
              <a:defRPr sz="4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19916565"/>
            <a:ext cx="7467600" cy="1144058"/>
          </a:xfrm>
          <a:prstGeom prst="rect">
            <a:avLst/>
          </a:prstGeom>
        </p:spPr>
        <p:txBody>
          <a:bodyPr vert="horz" lIns="305666" tIns="152833" rIns="305666" bIns="152833" rtlCol="0" anchor="ctr"/>
          <a:lstStyle>
            <a:lvl1pPr algn="r">
              <a:defRPr sz="4000">
                <a:solidFill>
                  <a:schemeClr val="tx1">
                    <a:tint val="75000"/>
                  </a:schemeClr>
                </a:solidFill>
              </a:defRPr>
            </a:lvl1pPr>
          </a:lstStyle>
          <a:p>
            <a:fld id="{DE885387-912F-2B45-9196-DC20AC13F1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28328" rtl="0" eaLnBrk="1" latinLnBrk="0" hangingPunct="1">
        <a:spcBef>
          <a:spcPct val="0"/>
        </a:spcBef>
        <a:buNone/>
        <a:defRPr sz="14700" kern="1200">
          <a:solidFill>
            <a:schemeClr val="tx1"/>
          </a:solidFill>
          <a:latin typeface="+mj-lt"/>
          <a:ea typeface="+mj-ea"/>
          <a:cs typeface="+mj-cs"/>
        </a:defRPr>
      </a:lvl1pPr>
    </p:titleStyle>
    <p:bodyStyle>
      <a:lvl1pPr marL="1146246" indent="-1146246" algn="l" defTabSz="1528328" rtl="0" eaLnBrk="1" latinLnBrk="0" hangingPunct="1">
        <a:spcBef>
          <a:spcPct val="20000"/>
        </a:spcBef>
        <a:buFont typeface="Arial"/>
        <a:buChar char="•"/>
        <a:defRPr sz="10700" kern="1200">
          <a:solidFill>
            <a:schemeClr val="tx1"/>
          </a:solidFill>
          <a:latin typeface="+mn-lt"/>
          <a:ea typeface="+mn-ea"/>
          <a:cs typeface="+mn-cs"/>
        </a:defRPr>
      </a:lvl1pPr>
      <a:lvl2pPr marL="2483533" indent="-955205" algn="l" defTabSz="1528328" rtl="0" eaLnBrk="1" latinLnBrk="0" hangingPunct="1">
        <a:spcBef>
          <a:spcPct val="20000"/>
        </a:spcBef>
        <a:buFont typeface="Arial"/>
        <a:buChar char="–"/>
        <a:defRPr sz="9400" kern="1200">
          <a:solidFill>
            <a:schemeClr val="tx1"/>
          </a:solidFill>
          <a:latin typeface="+mn-lt"/>
          <a:ea typeface="+mn-ea"/>
          <a:cs typeface="+mn-cs"/>
        </a:defRPr>
      </a:lvl2pPr>
      <a:lvl3pPr marL="3820820" indent="-764164" algn="l" defTabSz="1528328" rtl="0" eaLnBrk="1" latinLnBrk="0" hangingPunct="1">
        <a:spcBef>
          <a:spcPct val="20000"/>
        </a:spcBef>
        <a:buFont typeface="Arial"/>
        <a:buChar char="•"/>
        <a:defRPr sz="8000" kern="1200">
          <a:solidFill>
            <a:schemeClr val="tx1"/>
          </a:solidFill>
          <a:latin typeface="+mn-lt"/>
          <a:ea typeface="+mn-ea"/>
          <a:cs typeface="+mn-cs"/>
        </a:defRPr>
      </a:lvl3pPr>
      <a:lvl4pPr marL="5349149" indent="-764164" algn="l" defTabSz="1528328" rtl="0" eaLnBrk="1" latinLnBrk="0" hangingPunct="1">
        <a:spcBef>
          <a:spcPct val="20000"/>
        </a:spcBef>
        <a:buFont typeface="Arial"/>
        <a:buChar char="–"/>
        <a:defRPr sz="6700" kern="1200">
          <a:solidFill>
            <a:schemeClr val="tx1"/>
          </a:solidFill>
          <a:latin typeface="+mn-lt"/>
          <a:ea typeface="+mn-ea"/>
          <a:cs typeface="+mn-cs"/>
        </a:defRPr>
      </a:lvl4pPr>
      <a:lvl5pPr marL="6877477" indent="-764164" algn="l" defTabSz="1528328" rtl="0" eaLnBrk="1" latinLnBrk="0" hangingPunct="1">
        <a:spcBef>
          <a:spcPct val="20000"/>
        </a:spcBef>
        <a:buFont typeface="Arial"/>
        <a:buChar char="»"/>
        <a:defRPr sz="6700" kern="1200">
          <a:solidFill>
            <a:schemeClr val="tx1"/>
          </a:solidFill>
          <a:latin typeface="+mn-lt"/>
          <a:ea typeface="+mn-ea"/>
          <a:cs typeface="+mn-cs"/>
        </a:defRPr>
      </a:lvl5pPr>
      <a:lvl6pPr marL="8405805" indent="-764164" algn="l" defTabSz="1528328" rtl="0" eaLnBrk="1" latinLnBrk="0" hangingPunct="1">
        <a:spcBef>
          <a:spcPct val="20000"/>
        </a:spcBef>
        <a:buFont typeface="Arial"/>
        <a:buChar char="•"/>
        <a:defRPr sz="6700" kern="1200">
          <a:solidFill>
            <a:schemeClr val="tx1"/>
          </a:solidFill>
          <a:latin typeface="+mn-lt"/>
          <a:ea typeface="+mn-ea"/>
          <a:cs typeface="+mn-cs"/>
        </a:defRPr>
      </a:lvl6pPr>
      <a:lvl7pPr marL="9934133" indent="-764164" algn="l" defTabSz="1528328" rtl="0" eaLnBrk="1" latinLnBrk="0" hangingPunct="1">
        <a:spcBef>
          <a:spcPct val="20000"/>
        </a:spcBef>
        <a:buFont typeface="Arial"/>
        <a:buChar char="•"/>
        <a:defRPr sz="6700" kern="1200">
          <a:solidFill>
            <a:schemeClr val="tx1"/>
          </a:solidFill>
          <a:latin typeface="+mn-lt"/>
          <a:ea typeface="+mn-ea"/>
          <a:cs typeface="+mn-cs"/>
        </a:defRPr>
      </a:lvl7pPr>
      <a:lvl8pPr marL="11462461" indent="-764164" algn="l" defTabSz="1528328" rtl="0" eaLnBrk="1" latinLnBrk="0" hangingPunct="1">
        <a:spcBef>
          <a:spcPct val="20000"/>
        </a:spcBef>
        <a:buFont typeface="Arial"/>
        <a:buChar char="•"/>
        <a:defRPr sz="6700" kern="1200">
          <a:solidFill>
            <a:schemeClr val="tx1"/>
          </a:solidFill>
          <a:latin typeface="+mn-lt"/>
          <a:ea typeface="+mn-ea"/>
          <a:cs typeface="+mn-cs"/>
        </a:defRPr>
      </a:lvl8pPr>
      <a:lvl9pPr marL="12990789" indent="-764164" algn="l" defTabSz="1528328" rtl="0" eaLnBrk="1" latinLnBrk="0" hangingPunct="1">
        <a:spcBef>
          <a:spcPct val="20000"/>
        </a:spcBef>
        <a:buFont typeface="Arial"/>
        <a:buChar char="•"/>
        <a:defRPr sz="6700" kern="1200">
          <a:solidFill>
            <a:schemeClr val="tx1"/>
          </a:solidFill>
          <a:latin typeface="+mn-lt"/>
          <a:ea typeface="+mn-ea"/>
          <a:cs typeface="+mn-cs"/>
        </a:defRPr>
      </a:lvl9pPr>
    </p:bodyStyle>
    <p:otherStyle>
      <a:defPPr>
        <a:defRPr lang="en-US"/>
      </a:defPPr>
      <a:lvl1pPr marL="0" algn="l" defTabSz="1528328" rtl="0" eaLnBrk="1" latinLnBrk="0" hangingPunct="1">
        <a:defRPr sz="6000" kern="1200">
          <a:solidFill>
            <a:schemeClr val="tx1"/>
          </a:solidFill>
          <a:latin typeface="+mn-lt"/>
          <a:ea typeface="+mn-ea"/>
          <a:cs typeface="+mn-cs"/>
        </a:defRPr>
      </a:lvl1pPr>
      <a:lvl2pPr marL="1528328" algn="l" defTabSz="1528328" rtl="0" eaLnBrk="1" latinLnBrk="0" hangingPunct="1">
        <a:defRPr sz="6000" kern="1200">
          <a:solidFill>
            <a:schemeClr val="tx1"/>
          </a:solidFill>
          <a:latin typeface="+mn-lt"/>
          <a:ea typeface="+mn-ea"/>
          <a:cs typeface="+mn-cs"/>
        </a:defRPr>
      </a:lvl2pPr>
      <a:lvl3pPr marL="3056656" algn="l" defTabSz="1528328" rtl="0" eaLnBrk="1" latinLnBrk="0" hangingPunct="1">
        <a:defRPr sz="6000" kern="1200">
          <a:solidFill>
            <a:schemeClr val="tx1"/>
          </a:solidFill>
          <a:latin typeface="+mn-lt"/>
          <a:ea typeface="+mn-ea"/>
          <a:cs typeface="+mn-cs"/>
        </a:defRPr>
      </a:lvl3pPr>
      <a:lvl4pPr marL="4584984" algn="l" defTabSz="1528328" rtl="0" eaLnBrk="1" latinLnBrk="0" hangingPunct="1">
        <a:defRPr sz="6000" kern="1200">
          <a:solidFill>
            <a:schemeClr val="tx1"/>
          </a:solidFill>
          <a:latin typeface="+mn-lt"/>
          <a:ea typeface="+mn-ea"/>
          <a:cs typeface="+mn-cs"/>
        </a:defRPr>
      </a:lvl4pPr>
      <a:lvl5pPr marL="6113313" algn="l" defTabSz="1528328" rtl="0" eaLnBrk="1" latinLnBrk="0" hangingPunct="1">
        <a:defRPr sz="6000" kern="1200">
          <a:solidFill>
            <a:schemeClr val="tx1"/>
          </a:solidFill>
          <a:latin typeface="+mn-lt"/>
          <a:ea typeface="+mn-ea"/>
          <a:cs typeface="+mn-cs"/>
        </a:defRPr>
      </a:lvl5pPr>
      <a:lvl6pPr marL="7641641" algn="l" defTabSz="1528328" rtl="0" eaLnBrk="1" latinLnBrk="0" hangingPunct="1">
        <a:defRPr sz="6000" kern="1200">
          <a:solidFill>
            <a:schemeClr val="tx1"/>
          </a:solidFill>
          <a:latin typeface="+mn-lt"/>
          <a:ea typeface="+mn-ea"/>
          <a:cs typeface="+mn-cs"/>
        </a:defRPr>
      </a:lvl6pPr>
      <a:lvl7pPr marL="9169969" algn="l" defTabSz="1528328" rtl="0" eaLnBrk="1" latinLnBrk="0" hangingPunct="1">
        <a:defRPr sz="6000" kern="1200">
          <a:solidFill>
            <a:schemeClr val="tx1"/>
          </a:solidFill>
          <a:latin typeface="+mn-lt"/>
          <a:ea typeface="+mn-ea"/>
          <a:cs typeface="+mn-cs"/>
        </a:defRPr>
      </a:lvl7pPr>
      <a:lvl8pPr marL="10698297" algn="l" defTabSz="1528328" rtl="0" eaLnBrk="1" latinLnBrk="0" hangingPunct="1">
        <a:defRPr sz="6000" kern="1200">
          <a:solidFill>
            <a:schemeClr val="tx1"/>
          </a:solidFill>
          <a:latin typeface="+mn-lt"/>
          <a:ea typeface="+mn-ea"/>
          <a:cs typeface="+mn-cs"/>
        </a:defRPr>
      </a:lvl8pPr>
      <a:lvl9pPr marL="12226625" algn="l" defTabSz="1528328"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4" Type="http://schemas.openxmlformats.org/officeDocument/2006/relationships/image" Target="../media/image3.png"/><Relationship Id="rId10" Type="http://schemas.openxmlformats.org/officeDocument/2006/relationships/image" Target="../media/image7.png"/><Relationship Id="rId5" Type="http://schemas.openxmlformats.org/officeDocument/2006/relationships/image" Target="../media/image3.pdf"/><Relationship Id="rId7"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png"/><Relationship Id="rId9" Type="http://schemas.openxmlformats.org/officeDocument/2006/relationships/image" Target="../media/image6.png"/><Relationship Id="rId3" Type="http://schemas.openxmlformats.org/officeDocument/2006/relationships/image" Target="../media/image2.pdf"/><Relationship Id="rId6"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1600200" y="860532"/>
            <a:ext cx="28803600" cy="1654068"/>
          </a:xfrm>
        </p:spPr>
        <p:txBody>
          <a:bodyPr>
            <a:noAutofit/>
          </a:bodyPr>
          <a:lstStyle/>
          <a:p>
            <a:r>
              <a:rPr lang="en-US" sz="9600" dirty="0" smtClean="0"/>
              <a:t>Developments in the Starlink Software Collection</a:t>
            </a:r>
            <a:endParaRPr lang="en-US" sz="9600" dirty="0"/>
          </a:p>
        </p:txBody>
      </p:sp>
      <p:sp>
        <p:nvSpPr>
          <p:cNvPr id="7" name="TextBox 6"/>
          <p:cNvSpPr txBox="1"/>
          <p:nvPr/>
        </p:nvSpPr>
        <p:spPr>
          <a:xfrm>
            <a:off x="7848600" y="2514600"/>
            <a:ext cx="16535400" cy="479532"/>
          </a:xfrm>
          <a:prstGeom prst="rect">
            <a:avLst/>
          </a:prstGeom>
          <a:noFill/>
        </p:spPr>
        <p:txBody>
          <a:bodyPr wrap="square" rtlCol="0">
            <a:spAutoFit/>
          </a:bodyPr>
          <a:lstStyle/>
          <a:p>
            <a:r>
              <a:rPr lang="en-US" sz="2400" dirty="0" smtClean="0"/>
              <a:t>Tim Jenness (JAC), David Berry (</a:t>
            </a:r>
            <a:r>
              <a:rPr lang="en-US" sz="2400" dirty="0" err="1" smtClean="0"/>
              <a:t>UCLan</a:t>
            </a:r>
            <a:r>
              <a:rPr lang="en-US" sz="2400" dirty="0" smtClean="0"/>
              <a:t>), Brad Cavanagh (JAC), Malcolm Currie (RAL), Peter Draper (Durham), Frossie Economou (JAC)</a:t>
            </a:r>
            <a:endParaRPr lang="en-US" sz="2400" dirty="0"/>
          </a:p>
        </p:txBody>
      </p:sp>
      <p:sp>
        <p:nvSpPr>
          <p:cNvPr id="8" name="TextBox 7"/>
          <p:cNvSpPr txBox="1"/>
          <p:nvPr/>
        </p:nvSpPr>
        <p:spPr>
          <a:xfrm>
            <a:off x="11049000" y="3810000"/>
            <a:ext cx="10477500" cy="7294304"/>
          </a:xfrm>
          <a:prstGeom prst="rect">
            <a:avLst/>
          </a:prstGeom>
          <a:noFill/>
        </p:spPr>
        <p:txBody>
          <a:bodyPr wrap="square" rtlCol="0">
            <a:spAutoFit/>
          </a:bodyPr>
          <a:lstStyle/>
          <a:p>
            <a:r>
              <a:rPr lang="en-US" b="1" dirty="0" smtClean="0">
                <a:latin typeface="+mj-lt"/>
              </a:rPr>
              <a:t>Provenance</a:t>
            </a:r>
            <a:endParaRPr lang="en-US" b="1" dirty="0" smtClean="0">
              <a:latin typeface="+mj-lt"/>
            </a:endParaRPr>
          </a:p>
          <a:p>
            <a:r>
              <a:rPr lang="en-US" sz="2400" dirty="0" smtClean="0"/>
              <a:t>A key functionality of modern science archives</a:t>
            </a:r>
            <a:r>
              <a:rPr lang="en-US" sz="2400" dirty="0" smtClean="0"/>
              <a:t> </a:t>
            </a:r>
            <a:r>
              <a:rPr lang="en-US" sz="2400" dirty="0" smtClean="0"/>
              <a:t>is the ability to track which raw observations contributed to a particular reduced data product. Whilst it is possible for the data pipeline to keep track of input files and then fix up headers in the products, the approach</a:t>
            </a:r>
            <a:r>
              <a:rPr lang="en-US" sz="2400" dirty="0" smtClean="0"/>
              <a:t> </a:t>
            </a:r>
            <a:r>
              <a:rPr lang="en-US" sz="2400" dirty="0" smtClean="0"/>
              <a:t>we have taken</a:t>
            </a:r>
            <a:r>
              <a:rPr lang="en-US" sz="2400" dirty="0" smtClean="0"/>
              <a:t> </a:t>
            </a:r>
            <a:r>
              <a:rPr lang="en-US" sz="2400" dirty="0" smtClean="0"/>
              <a:t>is for each individual </a:t>
            </a:r>
            <a:r>
              <a:rPr lang="en-US" sz="2400" dirty="0" smtClean="0"/>
              <a:t>DR</a:t>
            </a:r>
            <a:r>
              <a:rPr lang="en-US" sz="2400" dirty="0" smtClean="0"/>
              <a:t> application</a:t>
            </a:r>
            <a:r>
              <a:rPr lang="en-US" sz="2400" dirty="0" smtClean="0"/>
              <a:t> </a:t>
            </a:r>
            <a:r>
              <a:rPr lang="en-US" sz="2400" dirty="0" smtClean="0"/>
              <a:t>to track provenance automatically. This has a key advantage in simplifying pipeline infrastructure whilst ensuring that products reduced outside the pipeline environment also track provenance. The core Starlink applications (including KAPPA, CCDPACK, and SMURF) have all been modified to make use of this feature but the key thing to note is that the change in each application is tiny with the real work being done by the file I/O library. The I/O library (NDF for Starlink) has been modified to provide triggers each time a data array is read (memory mapped or copied) and output data files are automatically opened at the end of processing to receive any provenance from input files</a:t>
            </a:r>
            <a:r>
              <a:rPr lang="en-US" sz="2400" dirty="0" smtClean="0"/>
              <a:t>. All ancestors are </a:t>
            </a:r>
            <a:r>
              <a:rPr lang="en-US" sz="2400" dirty="0" smtClean="0"/>
              <a:t>stored in each output file such that intermediate files are not required to check provenance. Root ancestors created by applications handling raw data files insert a unique observation identifier into the provenance information in order to be able to relate products to the original raw data files.</a:t>
            </a:r>
            <a:endParaRPr lang="en-US" sz="2400" dirty="0"/>
          </a:p>
        </p:txBody>
      </p:sp>
      <p:sp>
        <p:nvSpPr>
          <p:cNvPr id="9" name="TextBox 8"/>
          <p:cNvSpPr txBox="1"/>
          <p:nvPr/>
        </p:nvSpPr>
        <p:spPr>
          <a:xfrm>
            <a:off x="914401" y="7412296"/>
            <a:ext cx="8991600" cy="7294304"/>
          </a:xfrm>
          <a:prstGeom prst="rect">
            <a:avLst/>
          </a:prstGeom>
          <a:noFill/>
        </p:spPr>
        <p:txBody>
          <a:bodyPr wrap="square" rtlCol="0">
            <a:spAutoFit/>
          </a:bodyPr>
          <a:lstStyle/>
          <a:p>
            <a:r>
              <a:rPr lang="en-US" b="1" dirty="0" smtClean="0">
                <a:latin typeface="+mj-lt"/>
              </a:rPr>
              <a:t>Thread Support</a:t>
            </a:r>
            <a:endParaRPr lang="en-US" dirty="0" smtClean="0"/>
          </a:p>
          <a:p>
            <a:r>
              <a:rPr lang="en-US" sz="2400" dirty="0" smtClean="0"/>
              <a:t>Now that multi-core architectures are common-place and data rates are still increasing, it is important to add support for multiple threads in the data reduction algorithms. Historically the Starlink software was written in Fortran 77 (inherently unsafe) or when in C has included a dependence on many global variables (mainly because it was a port of a Fortran program or library that used COMMON blocks).  Due to the processing demands of HARP and SCUBA-2 we have begun work adding threads to our applications and making some of the key libraries thread-safe.</a:t>
            </a:r>
          </a:p>
          <a:p>
            <a:endParaRPr lang="en-US" sz="2400" dirty="0" smtClean="0"/>
          </a:p>
          <a:p>
            <a:pPr>
              <a:buFont typeface="Arial"/>
              <a:buChar char="•"/>
            </a:pPr>
            <a:r>
              <a:rPr lang="en-US" sz="2400" dirty="0" smtClean="0"/>
              <a:t> The AST library is now thread-safe. </a:t>
            </a:r>
          </a:p>
          <a:p>
            <a:pPr>
              <a:buFont typeface="Arial"/>
              <a:buChar char="•"/>
            </a:pPr>
            <a:r>
              <a:rPr lang="en-US" sz="2400" dirty="0" smtClean="0"/>
              <a:t> The Error Message system (EMS) library can now handle error contexts in multiple threads using thread-local storage</a:t>
            </a:r>
          </a:p>
          <a:p>
            <a:pPr>
              <a:buFont typeface="Arial"/>
              <a:buChar char="•"/>
            </a:pPr>
            <a:r>
              <a:rPr lang="en-US" sz="2400" dirty="0" smtClean="0"/>
              <a:t> The SCUBA-2 and HARP data processing application (SMURF) can now use multiple threads when </a:t>
            </a:r>
            <a:r>
              <a:rPr lang="en-US" sz="2400" dirty="0" err="1" smtClean="0"/>
              <a:t>regridding</a:t>
            </a:r>
            <a:r>
              <a:rPr lang="en-US" sz="2400" dirty="0" smtClean="0"/>
              <a:t> cubes (</a:t>
            </a:r>
            <a:r>
              <a:rPr lang="en-US" sz="2400" dirty="0" err="1" smtClean="0"/>
              <a:t>regridding</a:t>
            </a:r>
            <a:r>
              <a:rPr lang="en-US" sz="2400" dirty="0" smtClean="0"/>
              <a:t> separate frequency channels independently) or making SCUBA-2 images (make maps from each file in a separate thread and then combine).</a:t>
            </a:r>
            <a:endParaRPr lang="en-US" sz="2400" dirty="0"/>
          </a:p>
        </p:txBody>
      </p:sp>
      <p:sp>
        <p:nvSpPr>
          <p:cNvPr id="10" name="TextBox 9"/>
          <p:cNvSpPr txBox="1"/>
          <p:nvPr/>
        </p:nvSpPr>
        <p:spPr>
          <a:xfrm>
            <a:off x="914400" y="14706600"/>
            <a:ext cx="8991600" cy="5078313"/>
          </a:xfrm>
          <a:prstGeom prst="rect">
            <a:avLst/>
          </a:prstGeom>
          <a:noFill/>
        </p:spPr>
        <p:txBody>
          <a:bodyPr wrap="square" rtlCol="0">
            <a:spAutoFit/>
          </a:bodyPr>
          <a:lstStyle/>
          <a:p>
            <a:r>
              <a:rPr lang="en-US" b="1" dirty="0" smtClean="0">
                <a:latin typeface="+mj-lt"/>
              </a:rPr>
              <a:t>Starlink and the VO</a:t>
            </a:r>
            <a:endParaRPr lang="en-US" dirty="0" smtClean="0"/>
          </a:p>
          <a:p>
            <a:r>
              <a:rPr lang="en-US" sz="2400" dirty="0" smtClean="0"/>
              <a:t>The JCMT Science Archive is committed to being fully VO-compliant, but this requires that users have tools to access the diverse data products. We are modifying GAIA to enable it to use SIAP queries and wish to extend it, in conjunction with CADC, to support data cube queries since they are a primary product of our heterodyne instrumentation. Also, submillimetre images and cubes are usually full of amorphous emission ill-suited to a point source description, so GAIA needs to be able to </a:t>
            </a:r>
            <a:r>
              <a:rPr lang="en-US" sz="2400" dirty="0" err="1" smtClean="0"/>
              <a:t>visualise</a:t>
            </a:r>
            <a:r>
              <a:rPr lang="en-US" sz="2400" dirty="0" smtClean="0"/>
              <a:t> clump outlines, such as those found using the CUPID application,  and retrieve those outlines from the JSA. GAIA and SPLAT already use the PLASTIC protocol for inter-process communication but we intend to  switch to SAMP.</a:t>
            </a:r>
            <a:endParaRPr lang="en-US" sz="2400" dirty="0"/>
          </a:p>
        </p:txBody>
      </p:sp>
      <p:sp>
        <p:nvSpPr>
          <p:cNvPr id="11" name="TextBox 10"/>
          <p:cNvSpPr txBox="1"/>
          <p:nvPr/>
        </p:nvSpPr>
        <p:spPr>
          <a:xfrm>
            <a:off x="21869400" y="3810000"/>
            <a:ext cx="9262702" cy="12095616"/>
          </a:xfrm>
          <a:prstGeom prst="rect">
            <a:avLst/>
          </a:prstGeom>
          <a:noFill/>
        </p:spPr>
        <p:txBody>
          <a:bodyPr wrap="square" rtlCol="0">
            <a:spAutoFit/>
          </a:bodyPr>
          <a:lstStyle/>
          <a:p>
            <a:r>
              <a:rPr lang="en-US" b="1" dirty="0" smtClean="0">
                <a:latin typeface="+mj-lt"/>
              </a:rPr>
              <a:t>Application Enhancements</a:t>
            </a:r>
            <a:endParaRPr lang="en-US" dirty="0" smtClean="0"/>
          </a:p>
          <a:p>
            <a:r>
              <a:rPr lang="en-US" sz="2400" dirty="0" smtClean="0"/>
              <a:t>In addition to the changes described elsewhere in this poster there have been enhancements to the applications. Also, the binary release of the Starlink software is now </a:t>
            </a:r>
            <a:r>
              <a:rPr lang="en-US" sz="2400" dirty="0" err="1" smtClean="0"/>
              <a:t>relocatable</a:t>
            </a:r>
            <a:r>
              <a:rPr lang="en-US" sz="2400" dirty="0" smtClean="0"/>
              <a:t> into any directory. Of the more than 100 changes in the last year, the most significant are listed below.</a:t>
            </a:r>
          </a:p>
          <a:p>
            <a:pPr>
              <a:buFont typeface="Arial"/>
              <a:buChar char="•"/>
            </a:pPr>
            <a:endParaRPr lang="en-US" sz="2400" dirty="0" smtClean="0"/>
          </a:p>
          <a:p>
            <a:pPr>
              <a:buFont typeface="Arial"/>
              <a:buChar char="•"/>
            </a:pPr>
            <a:r>
              <a:rPr lang="en-US" sz="2400" smtClean="0"/>
              <a:t> GAIA</a:t>
            </a:r>
            <a:endParaRPr lang="en-US" sz="2400" dirty="0" smtClean="0"/>
          </a:p>
          <a:p>
            <a:pPr lvl="1">
              <a:buFont typeface="Arial"/>
              <a:buChar char="•"/>
            </a:pPr>
            <a:r>
              <a:rPr lang="en-US" sz="2400" dirty="0" smtClean="0"/>
              <a:t> can now browse components in NDF and FITS files in addition to the primary data array.</a:t>
            </a:r>
            <a:endParaRPr lang="en-US" sz="2400" dirty="0" smtClean="0"/>
          </a:p>
          <a:p>
            <a:pPr lvl="1">
              <a:buFont typeface="Arial"/>
              <a:buChar char="•"/>
            </a:pPr>
            <a:r>
              <a:rPr lang="en-US" sz="2400" dirty="0" smtClean="0"/>
              <a:t> It </a:t>
            </a:r>
            <a:r>
              <a:rPr lang="en-US" sz="2400" dirty="0" smtClean="0"/>
              <a:t>is now possible to screen grab the active window.</a:t>
            </a:r>
            <a:endParaRPr lang="en-US" sz="2400" dirty="0" smtClean="0"/>
          </a:p>
          <a:p>
            <a:pPr>
              <a:buFont typeface="Arial"/>
              <a:buChar char="•"/>
            </a:pPr>
            <a:r>
              <a:rPr lang="en-US" sz="2400" dirty="0" smtClean="0"/>
              <a:t> KAPPA</a:t>
            </a:r>
          </a:p>
          <a:p>
            <a:pPr lvl="1">
              <a:buFont typeface="Arial"/>
              <a:buChar char="•"/>
            </a:pPr>
            <a:r>
              <a:rPr lang="en-US" sz="2400" dirty="0" smtClean="0"/>
              <a:t> WCSSLIDE </a:t>
            </a:r>
            <a:r>
              <a:rPr lang="en-US" sz="2400" dirty="0" smtClean="0"/>
              <a:t>can be used to apply pointing shifts to the world coordinates of an image.</a:t>
            </a:r>
            <a:endParaRPr lang="en-US" sz="2400" dirty="0" smtClean="0"/>
          </a:p>
          <a:p>
            <a:pPr lvl="1">
              <a:buFont typeface="Arial"/>
              <a:buChar char="•"/>
            </a:pPr>
            <a:r>
              <a:rPr lang="en-US" sz="2400" dirty="0" smtClean="0"/>
              <a:t> PLUCK </a:t>
            </a:r>
            <a:r>
              <a:rPr lang="en-US" sz="2400" dirty="0" smtClean="0"/>
              <a:t>allows a spectrum to be extracted from a cube at an arbitrary position (using </a:t>
            </a:r>
            <a:r>
              <a:rPr lang="en-US" sz="2400" dirty="0" err="1" smtClean="0"/>
              <a:t>regridding</a:t>
            </a:r>
            <a:r>
              <a:rPr lang="en-US" sz="2400" dirty="0" smtClean="0"/>
              <a:t> techniques).</a:t>
            </a:r>
            <a:endParaRPr lang="en-US" sz="2400" dirty="0" smtClean="0"/>
          </a:p>
          <a:p>
            <a:pPr lvl="1">
              <a:buFont typeface="Arial"/>
              <a:buChar char="•"/>
            </a:pPr>
            <a:r>
              <a:rPr lang="en-US" sz="2400" dirty="0" smtClean="0"/>
              <a:t> MFITTREND </a:t>
            </a:r>
            <a:r>
              <a:rPr lang="en-US" sz="2400" dirty="0" smtClean="0"/>
              <a:t>can now use </a:t>
            </a:r>
            <a:r>
              <a:rPr lang="en-US" sz="2400" dirty="0" err="1" smtClean="0"/>
              <a:t>spline</a:t>
            </a:r>
            <a:r>
              <a:rPr lang="en-US" sz="2400" dirty="0" smtClean="0"/>
              <a:t> fitting to remove baseline features from data cubes.</a:t>
            </a:r>
            <a:endParaRPr lang="en-US" sz="2400" dirty="0" smtClean="0"/>
          </a:p>
          <a:p>
            <a:pPr lvl="1">
              <a:buFont typeface="Arial"/>
              <a:buChar char="•"/>
            </a:pPr>
            <a:r>
              <a:rPr lang="en-US" sz="2400" dirty="0" smtClean="0"/>
              <a:t> Applications </a:t>
            </a:r>
            <a:r>
              <a:rPr lang="en-US" sz="2400" dirty="0" smtClean="0"/>
              <a:t>have been </a:t>
            </a:r>
            <a:r>
              <a:rPr lang="en-US" sz="2400" dirty="0" smtClean="0"/>
              <a:t>added </a:t>
            </a:r>
            <a:r>
              <a:rPr lang="en-US" sz="2400" dirty="0" smtClean="0"/>
              <a:t>for manipulating provenance.</a:t>
            </a:r>
            <a:endParaRPr lang="en-US" sz="2400" dirty="0" smtClean="0"/>
          </a:p>
          <a:p>
            <a:pPr lvl="1">
              <a:buFont typeface="Arial"/>
              <a:buChar char="•"/>
            </a:pPr>
            <a:r>
              <a:rPr lang="en-US" sz="2400" dirty="0" smtClean="0"/>
              <a:t> The </a:t>
            </a:r>
            <a:r>
              <a:rPr lang="en-US" sz="2400" dirty="0" smtClean="0"/>
              <a:t>MSTATS application now offers a wider selection of statistics.</a:t>
            </a:r>
            <a:endParaRPr lang="en-US" sz="2400" dirty="0" smtClean="0"/>
          </a:p>
          <a:p>
            <a:pPr>
              <a:buFont typeface="Arial"/>
              <a:buChar char="•"/>
            </a:pPr>
            <a:r>
              <a:rPr lang="en-US" sz="2400" dirty="0" smtClean="0"/>
              <a:t> SMURF</a:t>
            </a:r>
          </a:p>
          <a:p>
            <a:pPr lvl="1">
              <a:buFont typeface="Arial"/>
              <a:buChar char="•"/>
            </a:pPr>
            <a:r>
              <a:rPr lang="en-US" sz="2400" dirty="0" smtClean="0"/>
              <a:t> A </a:t>
            </a:r>
            <a:r>
              <a:rPr lang="en-US" sz="2400" dirty="0" smtClean="0"/>
              <a:t>time series file can now be created from a data cube and a reference time series. This allows a baseline mask to be calculated for the raw data or for an iterative reduction technique to be used.</a:t>
            </a:r>
            <a:endParaRPr lang="en-US" sz="2400" dirty="0" smtClean="0"/>
          </a:p>
          <a:p>
            <a:pPr>
              <a:buFont typeface="Arial"/>
              <a:buChar char="•"/>
            </a:pPr>
            <a:r>
              <a:rPr lang="en-US" sz="2400" dirty="0" smtClean="0"/>
              <a:t> PICARD</a:t>
            </a:r>
          </a:p>
          <a:p>
            <a:pPr lvl="1">
              <a:buFont typeface="Arial"/>
              <a:buChar char="•"/>
            </a:pPr>
            <a:r>
              <a:rPr lang="en-US" sz="2400" dirty="0" smtClean="0"/>
              <a:t> A </a:t>
            </a:r>
            <a:r>
              <a:rPr lang="en-US" sz="2400" dirty="0" smtClean="0"/>
              <a:t>recipe is now available for automatic baseline removal of data cubes. This uses feature detection using the CUPID application  to locate emission regions in a smoothed cube before fitting baselines.</a:t>
            </a:r>
          </a:p>
        </p:txBody>
      </p:sp>
      <p:pic>
        <p:nvPicPr>
          <p:cNvPr id="15" name="Picture 14" descr="Starlink_Project_logo.png"/>
          <p:cNvPicPr>
            <a:picLocks noChangeAspect="1"/>
          </p:cNvPicPr>
          <p:nvPr/>
        </p:nvPicPr>
        <p:blipFill>
          <a:blip r:embed="rId2"/>
          <a:stretch>
            <a:fillRect/>
          </a:stretch>
        </p:blipFill>
        <p:spPr>
          <a:xfrm>
            <a:off x="28879800" y="860532"/>
            <a:ext cx="2252302" cy="2133600"/>
          </a:xfrm>
          <a:prstGeom prst="rect">
            <a:avLst/>
          </a:prstGeom>
        </p:spPr>
      </p:pic>
      <p:sp>
        <p:nvSpPr>
          <p:cNvPr id="16" name="TextBox 15"/>
          <p:cNvSpPr txBox="1"/>
          <p:nvPr/>
        </p:nvSpPr>
        <p:spPr>
          <a:xfrm>
            <a:off x="914400" y="3810000"/>
            <a:ext cx="8991600" cy="3416320"/>
          </a:xfrm>
          <a:prstGeom prst="rect">
            <a:avLst/>
          </a:prstGeom>
          <a:noFill/>
        </p:spPr>
        <p:txBody>
          <a:bodyPr wrap="square" rtlCol="0">
            <a:spAutoFit/>
          </a:bodyPr>
          <a:lstStyle/>
          <a:p>
            <a:r>
              <a:rPr lang="en-US" sz="2400" dirty="0" smtClean="0"/>
              <a:t>The Starlink Software Collection is now an open source software project using primarily the Gnu General Public License. Since the demise of the Starlink Project in 2005, the Joint Astronomy Centre has been leading development of the software in order to enhance the processing and visualization of 3D data (RA, declination and frequency) from </a:t>
            </a:r>
            <a:r>
              <a:rPr lang="en-US" sz="2400" dirty="0" err="1" smtClean="0"/>
              <a:t>JCMT’s</a:t>
            </a:r>
            <a:r>
              <a:rPr lang="en-US" sz="2400" dirty="0" smtClean="0"/>
              <a:t> heterodyne instrumentation, to support the UKIRT and JCMT data reduction pipelines, and also to facilitate the ingestion of pipelined data products into the JCMT Science Archive (JSA) hosted at CADC.</a:t>
            </a:r>
            <a:endParaRPr lang="en-US" sz="2400" dirty="0"/>
          </a:p>
        </p:txBody>
      </p:sp>
      <p:sp>
        <p:nvSpPr>
          <p:cNvPr id="17" name="TextBox 16"/>
          <p:cNvSpPr txBox="1"/>
          <p:nvPr/>
        </p:nvSpPr>
        <p:spPr>
          <a:xfrm>
            <a:off x="11049000" y="20142368"/>
            <a:ext cx="10477500" cy="1015663"/>
          </a:xfrm>
          <a:prstGeom prst="rect">
            <a:avLst/>
          </a:prstGeom>
          <a:noFill/>
        </p:spPr>
        <p:txBody>
          <a:bodyPr wrap="square" rtlCol="0">
            <a:spAutoFit/>
          </a:bodyPr>
          <a:lstStyle/>
          <a:p>
            <a:r>
              <a:rPr lang="en-US" dirty="0" smtClean="0"/>
              <a:t>http://</a:t>
            </a:r>
            <a:r>
              <a:rPr lang="en-US" dirty="0" err="1" smtClean="0"/>
              <a:t>starlink.jach.hawaii.edu</a:t>
            </a:r>
            <a:endParaRPr lang="en-US" dirty="0"/>
          </a:p>
        </p:txBody>
      </p:sp>
      <p:pic>
        <p:nvPicPr>
          <p:cNvPr id="18" name="Picture 17" descr="STFC RGB.eps"/>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914401" y="19981003"/>
            <a:ext cx="5410199" cy="1177028"/>
          </a:xfrm>
          <a:prstGeom prst="rect">
            <a:avLst/>
          </a:prstGeom>
        </p:spPr>
      </p:pic>
      <p:pic>
        <p:nvPicPr>
          <p:cNvPr id="19" name="Picture 18" descr="jaclogo-color-cmyk.eps"/>
          <p:cNvPicPr>
            <a:picLocks noChangeAspect="1"/>
          </p:cNvPicPr>
          <p:nvPr/>
        </p:nvPicPr>
        <mc:AlternateContent xmlns:ma="http://schemas.microsoft.com/office/mac/drawingml/2008/main">
          <mc:Choice Requires="ma">
            <p:blipFill>
              <a:blip r:embed="rId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6"/>
              <a:stretch>
                <a:fillRect/>
              </a:stretch>
            </p:blipFill>
          </mc:Fallback>
        </mc:AlternateContent>
        <p:spPr>
          <a:xfrm>
            <a:off x="914401" y="860532"/>
            <a:ext cx="2540000" cy="2540000"/>
          </a:xfrm>
          <a:prstGeom prst="rect">
            <a:avLst/>
          </a:prstGeom>
        </p:spPr>
      </p:pic>
      <p:sp>
        <p:nvSpPr>
          <p:cNvPr id="20" name="TextBox 19"/>
          <p:cNvSpPr txBox="1"/>
          <p:nvPr/>
        </p:nvSpPr>
        <p:spPr>
          <a:xfrm>
            <a:off x="21869400" y="15849600"/>
            <a:ext cx="9262702" cy="4708981"/>
          </a:xfrm>
          <a:prstGeom prst="rect">
            <a:avLst/>
          </a:prstGeom>
          <a:noFill/>
        </p:spPr>
        <p:txBody>
          <a:bodyPr wrap="square" rtlCol="0">
            <a:spAutoFit/>
          </a:bodyPr>
          <a:lstStyle/>
          <a:p>
            <a:r>
              <a:rPr lang="en-US" b="1" dirty="0" smtClean="0">
                <a:latin typeface="+mj-lt"/>
              </a:rPr>
              <a:t>Obtaining the Software</a:t>
            </a:r>
          </a:p>
          <a:p>
            <a:r>
              <a:rPr lang="en-US" sz="2400" dirty="0" smtClean="0"/>
              <a:t>The Joint Astronomy Centre releases binary distributions for a number of platforms (32- and 64-bit Linux, based on Centos5.2, and Mac OS X </a:t>
            </a:r>
            <a:r>
              <a:rPr lang="en-US" sz="2400" dirty="0"/>
              <a:t>I</a:t>
            </a:r>
            <a:r>
              <a:rPr lang="en-US" sz="2400" dirty="0" smtClean="0"/>
              <a:t>ntel and </a:t>
            </a:r>
            <a:r>
              <a:rPr lang="en-US" sz="2400" dirty="0" err="1" smtClean="0"/>
              <a:t>powerPC</a:t>
            </a:r>
            <a:r>
              <a:rPr lang="en-US" sz="2400" dirty="0" smtClean="0"/>
              <a:t> (using Tiger, since Leopard X11 is not compatible with Tiger</a:t>
            </a:r>
            <a:r>
              <a:rPr lang="en-US" sz="2400" dirty="0" smtClean="0"/>
              <a:t>)). </a:t>
            </a:r>
            <a:r>
              <a:rPr lang="en-US" sz="2400" dirty="0" smtClean="0"/>
              <a:t>The most recent release</a:t>
            </a:r>
            <a:r>
              <a:rPr lang="en-US" sz="2400" dirty="0" smtClean="0"/>
              <a:t> </a:t>
            </a:r>
            <a:r>
              <a:rPr lang="en-US" sz="2400" dirty="0" smtClean="0"/>
              <a:t>is</a:t>
            </a:r>
            <a:r>
              <a:rPr lang="en-US" sz="2400" dirty="0" smtClean="0"/>
              <a:t> </a:t>
            </a:r>
            <a:r>
              <a:rPr lang="en-US" sz="2400" dirty="0" smtClean="0"/>
              <a:t>named </a:t>
            </a:r>
            <a:r>
              <a:rPr lang="en-US" sz="2400" i="1" dirty="0" err="1" smtClean="0"/>
              <a:t>lehuakona</a:t>
            </a:r>
            <a:r>
              <a:rPr lang="en-US" sz="2400" dirty="0" smtClean="0"/>
              <a:t>. It</a:t>
            </a:r>
            <a:r>
              <a:rPr lang="en-US" sz="2400" dirty="0" smtClean="0"/>
              <a:t> </a:t>
            </a:r>
            <a:r>
              <a:rPr lang="en-US" sz="2400" dirty="0" smtClean="0"/>
              <a:t>will</a:t>
            </a:r>
            <a:r>
              <a:rPr lang="en-US" sz="2400" dirty="0" smtClean="0"/>
              <a:t> </a:t>
            </a:r>
            <a:r>
              <a:rPr lang="en-US" sz="2400" dirty="0" smtClean="0"/>
              <a:t>be</a:t>
            </a:r>
            <a:r>
              <a:rPr lang="en-US" sz="2400" dirty="0" smtClean="0"/>
              <a:t> </a:t>
            </a:r>
            <a:r>
              <a:rPr lang="en-US" sz="2400" dirty="0" smtClean="0"/>
              <a:t>available</a:t>
            </a:r>
            <a:r>
              <a:rPr lang="en-US" sz="2400" dirty="0" smtClean="0"/>
              <a:t> </a:t>
            </a:r>
            <a:r>
              <a:rPr lang="en-US" sz="2400" dirty="0" smtClean="0"/>
              <a:t>from http://</a:t>
            </a:r>
            <a:r>
              <a:rPr lang="en-US" sz="2400" dirty="0" err="1" smtClean="0"/>
              <a:t>starlink.jach.hawaii.edu</a:t>
            </a:r>
            <a:r>
              <a:rPr lang="en-US" sz="2400" dirty="0" smtClean="0"/>
              <a:t>.</a:t>
            </a:r>
          </a:p>
          <a:p>
            <a:endParaRPr lang="en-US" sz="2400" dirty="0" smtClean="0"/>
          </a:p>
          <a:p>
            <a:r>
              <a:rPr lang="en-US" sz="2400" dirty="0" smtClean="0"/>
              <a:t>The source code is also freely available for download. It is known to build on Linux, Solaris 10 (32- and 64-bit), Mac OS X (Intel, PowerPC, 32- and 64-bit) and with a number of compilers  including Gnu </a:t>
            </a:r>
            <a:r>
              <a:rPr lang="en-US" sz="2400" dirty="0" err="1" smtClean="0"/>
              <a:t>gcc</a:t>
            </a:r>
            <a:r>
              <a:rPr lang="en-US" sz="2400" dirty="0" smtClean="0"/>
              <a:t> with g95 or </a:t>
            </a:r>
            <a:r>
              <a:rPr lang="en-US" sz="2400" dirty="0" err="1" smtClean="0"/>
              <a:t>gfortran</a:t>
            </a:r>
            <a:r>
              <a:rPr lang="en-US" sz="2400" dirty="0" smtClean="0"/>
              <a:t>,  Sun and Intel compilers.</a:t>
            </a:r>
            <a:endParaRPr lang="en-US" sz="2400" dirty="0"/>
          </a:p>
        </p:txBody>
      </p:sp>
      <p:cxnSp>
        <p:nvCxnSpPr>
          <p:cNvPr id="25" name="Straight Arrow Connector 24"/>
          <p:cNvCxnSpPr>
            <a:stCxn id="46" idx="3"/>
            <a:endCxn id="48" idx="1"/>
          </p:cNvCxnSpPr>
          <p:nvPr/>
        </p:nvCxnSpPr>
        <p:spPr>
          <a:xfrm>
            <a:off x="13336845" y="12961144"/>
            <a:ext cx="1598355" cy="2209704"/>
          </a:xfrm>
          <a:prstGeom prst="bentConnector3">
            <a:avLst>
              <a:gd name="adj1" fmla="val 50000"/>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44" idx="3"/>
            <a:endCxn id="48" idx="1"/>
          </p:cNvCxnSpPr>
          <p:nvPr/>
        </p:nvCxnSpPr>
        <p:spPr>
          <a:xfrm flipV="1">
            <a:off x="13336845" y="15170848"/>
            <a:ext cx="1598355" cy="2354401"/>
          </a:xfrm>
          <a:prstGeom prst="bentConnector3">
            <a:avLst>
              <a:gd name="adj1" fmla="val 50000"/>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8" idx="3"/>
            <a:endCxn id="53" idx="1"/>
          </p:cNvCxnSpPr>
          <p:nvPr/>
        </p:nvCxnSpPr>
        <p:spPr>
          <a:xfrm>
            <a:off x="18211800" y="15170848"/>
            <a:ext cx="457201" cy="158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4325600" y="18226676"/>
            <a:ext cx="6934200" cy="1754327"/>
          </a:xfrm>
          <a:prstGeom prst="rect">
            <a:avLst/>
          </a:prstGeom>
          <a:noFill/>
        </p:spPr>
        <p:txBody>
          <a:bodyPr wrap="square" rtlCol="0">
            <a:spAutoFit/>
          </a:bodyPr>
          <a:lstStyle/>
          <a:p>
            <a:r>
              <a:rPr lang="en-US" sz="1800" dirty="0" smtClean="0"/>
              <a:t>In this example, data from two distinct observations are </a:t>
            </a:r>
            <a:r>
              <a:rPr lang="en-US" sz="1800" dirty="0" err="1" smtClean="0"/>
              <a:t>mosaicked</a:t>
            </a:r>
            <a:r>
              <a:rPr lang="en-US" sz="1800" dirty="0" smtClean="0"/>
              <a:t> into a single data cube. The extracted spectrum has a reference to its direct parent (the </a:t>
            </a:r>
            <a:r>
              <a:rPr lang="en-US" sz="1800" dirty="0" err="1" smtClean="0"/>
              <a:t>coadded</a:t>
            </a:r>
            <a:r>
              <a:rPr lang="en-US" sz="1800" dirty="0" smtClean="0"/>
              <a:t> cube) and also references to the raw time series spectra. The </a:t>
            </a:r>
            <a:r>
              <a:rPr lang="en-US" sz="1800" dirty="0" err="1" smtClean="0"/>
              <a:t>coadded</a:t>
            </a:r>
            <a:r>
              <a:rPr lang="en-US" sz="1800" dirty="0" smtClean="0"/>
              <a:t> cube has references to the two input cubes and also the raw time series. </a:t>
            </a:r>
            <a:r>
              <a:rPr lang="en-US" sz="1800" dirty="0" smtClean="0"/>
              <a:t>T</a:t>
            </a:r>
            <a:r>
              <a:rPr lang="en-US" sz="1800" dirty="0" smtClean="0"/>
              <a:t>he input data cubes just refer to the raw data. The black vertical lines are due to missing receptors on the array.</a:t>
            </a:r>
            <a:endParaRPr lang="en-US" sz="1800" dirty="0"/>
          </a:p>
        </p:txBody>
      </p:sp>
      <p:pic>
        <p:nvPicPr>
          <p:cNvPr id="44" name="Picture 43" descr="rimg55.bmp"/>
          <p:cNvPicPr>
            <a:picLocks noChangeAspect="1"/>
          </p:cNvPicPr>
          <p:nvPr/>
        </p:nvPicPr>
        <p:blipFill>
          <a:blip r:embed="rId7"/>
          <a:stretch>
            <a:fillRect/>
          </a:stretch>
        </p:blipFill>
        <p:spPr>
          <a:xfrm>
            <a:off x="11376898" y="15265585"/>
            <a:ext cx="1959947" cy="4519328"/>
          </a:xfrm>
          <a:prstGeom prst="rect">
            <a:avLst/>
          </a:prstGeom>
        </p:spPr>
      </p:pic>
      <p:pic>
        <p:nvPicPr>
          <p:cNvPr id="46" name="Picture 45" descr="rimg56.bmp"/>
          <p:cNvPicPr>
            <a:picLocks noChangeAspect="1"/>
          </p:cNvPicPr>
          <p:nvPr/>
        </p:nvPicPr>
        <p:blipFill>
          <a:blip r:embed="rId8"/>
          <a:stretch>
            <a:fillRect/>
          </a:stretch>
        </p:blipFill>
        <p:spPr>
          <a:xfrm>
            <a:off x="11049000" y="11104166"/>
            <a:ext cx="2287845" cy="3713956"/>
          </a:xfrm>
          <a:prstGeom prst="rect">
            <a:avLst/>
          </a:prstGeom>
        </p:spPr>
      </p:pic>
      <p:pic>
        <p:nvPicPr>
          <p:cNvPr id="48" name="Picture 47" descr="group.bmp"/>
          <p:cNvPicPr>
            <a:picLocks noChangeAspect="1"/>
          </p:cNvPicPr>
          <p:nvPr/>
        </p:nvPicPr>
        <p:blipFill>
          <a:blip r:embed="rId9"/>
          <a:stretch>
            <a:fillRect/>
          </a:stretch>
        </p:blipFill>
        <p:spPr>
          <a:xfrm>
            <a:off x="14935200" y="12331699"/>
            <a:ext cx="3276600" cy="5678297"/>
          </a:xfrm>
          <a:prstGeom prst="rect">
            <a:avLst/>
          </a:prstGeom>
        </p:spPr>
      </p:pic>
      <p:pic>
        <p:nvPicPr>
          <p:cNvPr id="53" name="Picture 52" descr="Spectrum.bmp"/>
          <p:cNvPicPr>
            <a:picLocks noChangeAspect="1"/>
          </p:cNvPicPr>
          <p:nvPr/>
        </p:nvPicPr>
        <p:blipFill>
          <a:blip r:embed="rId10"/>
          <a:stretch>
            <a:fillRect/>
          </a:stretch>
        </p:blipFill>
        <p:spPr>
          <a:xfrm>
            <a:off x="18669001" y="14232860"/>
            <a:ext cx="2857500" cy="18759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14225</TotalTime>
  <Words>1176</Words>
  <Application>Microsoft Macintosh PowerPoint</Application>
  <PresentationFormat>Custom</PresentationFormat>
  <Paragraphs>35</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Developments in the Starlink Software Collection</vt:lpstr>
    </vt:vector>
  </TitlesOfParts>
  <Company>Joint Astronomy Centre</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Developments in the Starlink Software Collection</dc:title>
  <dc:creator>Tim Jenness</dc:creator>
  <cp:lastModifiedBy>Tim Jenness</cp:lastModifiedBy>
  <cp:revision>22</cp:revision>
  <cp:lastPrinted>2008-10-09T02:55:30Z</cp:lastPrinted>
  <dcterms:created xsi:type="dcterms:W3CDTF">2008-10-03T02:53:40Z</dcterms:created>
  <dcterms:modified xsi:type="dcterms:W3CDTF">2008-10-09T21:07:22Z</dcterms:modified>
</cp:coreProperties>
</file>