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4" r:id="rId11"/>
    <p:sldId id="265" r:id="rId12"/>
    <p:sldId id="269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6F2-3AE8-834F-B3CB-591C32B37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E94F0-53B9-9F47-A42F-9F05549B9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0AFE-1ABB-9246-A08D-D84131F1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5578-EB90-2248-B09B-CF0F7A7E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CCB9A-59A8-F14D-A06B-EC81C014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69A3-E3C7-8442-921E-21442F0D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BF07-4AFB-A448-830A-7463D213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C17B-89C2-2544-AADC-076E3B70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BDDB-B17E-D943-A701-D018BB06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2C34-49C3-9141-845F-4DE5B931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4B51C-3CE7-F845-89AC-BB2BAB4B6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9962D-DDA2-9F49-A048-FC0830980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5126-428C-4543-95CD-022998D1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72F4-B117-3E46-AD3A-0A374A28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87F3-3EF5-CA4F-9D3A-46CE0B6E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ADCE-C558-9844-A9E3-C9609112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28F8-6AFD-C149-9875-9BE13D88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755F-7371-AF4D-AC37-7B144244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2EF0-DA7F-664C-9630-343868A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9FAF7-965A-B54E-B9FC-62028068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F0E2-07A2-BA46-A646-F5706697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FC107-5463-6A4C-8491-9F506555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F46E-B8BB-DE4F-A795-8ECE35D7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B4BA-FE65-124D-9927-AA22B014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D774-EDEF-2A4A-B6E8-35E1AA7A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766F-D57C-4C46-82C6-0BB4B29D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D9DC-371B-FF40-B14F-0DAAAB5B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4876-1AD8-4C46-8F96-143F4861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BBE64-351A-2343-932B-8910A7C4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5AA6A-718C-7B40-8BA9-ACE53635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9352-F9C5-6146-A1F4-002151D9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F619-9DAA-DE4D-82EE-F3AAAAD2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06F6-5406-E94B-A908-ED4EB71B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02A2D-A874-D540-B831-20148FBB7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7B98-F735-6744-AB16-6D884D7EF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4407E-B63B-6243-8D9F-77E15262E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4DE3-E02C-C240-81FD-611D40E0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013F5-04FC-9F4C-B05E-EFA34232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38726-B43E-5A47-822F-4891CCD0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E7E7-C7C5-C246-8600-7E5E7441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FF246-DE33-B240-8536-EF8C7A21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5A904-0D31-CC48-AD3A-3F92D06A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F81E1-37B0-3A46-A415-F6B90C00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4F19B-0944-6B40-B3AF-D69836C4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F1232-E7EA-994E-A569-8A8090EA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93499-155A-6A44-9082-A681CD31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8478-D57D-0B4E-AB50-4277C7E4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C2FC-C997-B44F-8CA6-1CBB1A94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C7636-E2CD-934D-9284-1343895C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F4335-F413-8B49-9961-39EA14D6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5030F-508E-4C41-B357-A5D67131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A6F43-03AF-A644-987F-4C22C1D3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E14B-A964-1E4C-8586-8410EA10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0D8D6-74F4-4843-80F6-E571A7B61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93C93-3B82-A34B-936E-98DDE54E7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6C45-91EE-AF4C-A7D6-B41A91EA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1CCA5-08C8-7344-9F25-913662CB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3010-D576-0843-9C33-BA10B623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8DE8D-7BE3-534C-A7A5-B83C2335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DA8AD-4B96-E24B-9C16-162326A5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7ED4-0E07-1343-8FBE-A4C294B54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F8DFD-D52C-C84E-B50D-58955506C12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82C01-0268-B847-880C-5E165E6FB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96E-516E-7D45-980E-44E70B797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080E-A09C-E640-861E-165A2B2F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4078-FC90-9144-B06C-3AAB16D24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Tock Community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A0272-EEAB-9545-A686-C160023EC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Tock World 5</a:t>
            </a:r>
          </a:p>
          <a:p>
            <a:r>
              <a:rPr lang="en-US" dirty="0"/>
              <a:t>July 20, 2022</a:t>
            </a:r>
          </a:p>
        </p:txBody>
      </p:sp>
    </p:spTree>
    <p:extLst>
      <p:ext uri="{BB962C8B-B14F-4D97-AF65-F5344CB8AC3E}">
        <p14:creationId xmlns:p14="http://schemas.microsoft.com/office/powerpoint/2010/main" val="292423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A4D8-7563-5D43-A70B-EB6753A1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Tock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3A47-43A6-4747-8E76-4CEF0845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OTA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Porting larger changes to all boards/capsules</a:t>
            </a:r>
          </a:p>
          <a:p>
            <a:r>
              <a:rPr lang="en-US" dirty="0"/>
              <a:t>IPv6/</a:t>
            </a:r>
            <a:r>
              <a:rPr lang="en-US" dirty="0" err="1"/>
              <a:t>WiFi</a:t>
            </a:r>
            <a:r>
              <a:rPr lang="en-US" dirty="0"/>
              <a:t> connectivity</a:t>
            </a:r>
          </a:p>
          <a:p>
            <a:pPr lvl="1"/>
            <a:r>
              <a:rPr lang="en-US" dirty="0"/>
              <a:t>LoRa + BLE</a:t>
            </a:r>
          </a:p>
          <a:p>
            <a:r>
              <a:rPr lang="en-US" dirty="0"/>
              <a:t>Idea: tooling/abstractions/</a:t>
            </a:r>
            <a:r>
              <a:rPr lang="en-US" dirty="0" err="1"/>
              <a:t>lints</a:t>
            </a:r>
            <a:r>
              <a:rPr lang="en-US" dirty="0"/>
              <a:t>/documentation to make contributions easier to write “correctly”</a:t>
            </a:r>
          </a:p>
          <a:p>
            <a:pPr lvl="1"/>
            <a:r>
              <a:rPr lang="en-US" dirty="0"/>
              <a:t>Example: not calling upcalls from </a:t>
            </a:r>
            <a:r>
              <a:rPr lang="en-US" dirty="0" err="1"/>
              <a:t>downcalls</a:t>
            </a:r>
            <a:r>
              <a:rPr lang="en-US" dirty="0"/>
              <a:t> in capsules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5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4F29-9CC2-DF49-86E6-95E01C65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Items that could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7B81-01B5-4E44-9110-F111C401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progress: work through PRs during core calls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Separate core “Tock essential” features/mechanisms from other features and mechanisms tock could support</a:t>
            </a:r>
          </a:p>
          <a:p>
            <a:pPr lvl="1"/>
            <a:r>
              <a:rPr lang="en-US" dirty="0"/>
              <a:t>Difficult to explicitly separate those two</a:t>
            </a:r>
          </a:p>
          <a:p>
            <a:pPr lvl="1"/>
            <a:r>
              <a:rPr lang="en-US" dirty="0"/>
              <a:t>Maybe have two repositories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Have optional (“nightly”) features that are behind config until demonstrated robust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Have tiered capsules, not flat hierarchy</a:t>
            </a:r>
          </a:p>
          <a:p>
            <a:pPr lvl="1"/>
            <a:r>
              <a:rPr lang="en-US" dirty="0"/>
              <a:t>Capsules come with HILs, however, complicates this</a:t>
            </a:r>
          </a:p>
        </p:txBody>
      </p:sp>
    </p:spTree>
    <p:extLst>
      <p:ext uri="{BB962C8B-B14F-4D97-AF65-F5344CB8AC3E}">
        <p14:creationId xmlns:p14="http://schemas.microsoft.com/office/powerpoint/2010/main" val="195769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B4FB-E94C-4147-8887-76AC90AF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Development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DFE4-7342-DC49-A16A-7DF73A22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growing the core kernel too big</a:t>
            </a:r>
          </a:p>
          <a:p>
            <a:pPr lvl="1"/>
            <a:r>
              <a:rPr lang="en-US" dirty="0"/>
              <a:t>Should not support ALL use cases</a:t>
            </a:r>
          </a:p>
          <a:p>
            <a:r>
              <a:rPr lang="en-US" dirty="0"/>
              <a:t>Supporting multiple architectures</a:t>
            </a:r>
          </a:p>
          <a:p>
            <a:pPr lvl="1"/>
            <a:r>
              <a:rPr lang="en-US" dirty="0"/>
              <a:t>Improvement might help RISC-V, to upstream need to support all </a:t>
            </a:r>
            <a:r>
              <a:rPr lang="en-US" dirty="0" err="1"/>
              <a:t>archs</a:t>
            </a:r>
            <a:endParaRPr lang="en-US" dirty="0"/>
          </a:p>
          <a:p>
            <a:pPr lvl="1"/>
            <a:r>
              <a:rPr lang="en-US" dirty="0"/>
              <a:t>Development overhead, slow pace!</a:t>
            </a:r>
          </a:p>
          <a:p>
            <a:pPr lvl="1"/>
            <a:r>
              <a:rPr lang="en-US" dirty="0"/>
              <a:t>CI should help</a:t>
            </a:r>
          </a:p>
          <a:p>
            <a:pPr lvl="2"/>
            <a:r>
              <a:rPr lang="en-US" dirty="0"/>
              <a:t>However, might show there is an issue, then have to debug</a:t>
            </a:r>
          </a:p>
          <a:p>
            <a:pPr lvl="1"/>
            <a:r>
              <a:rPr lang="en-US" dirty="0"/>
              <a:t>Managing and supporting many different HW platforms is a </a:t>
            </a:r>
            <a:r>
              <a:rPr lang="en-US" b="1" dirty="0"/>
              <a:t>major impediment to community growth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need funding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905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375-A007-A541-ADB4-DBC0F61D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organizational structures are needed to manage the types of contributions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E2F9-5F9E-AC4F-B51C-7B269122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Need some forum to manage what changes are acceptable to tock</a:t>
            </a:r>
          </a:p>
          <a:p>
            <a:r>
              <a:rPr lang="en-US" dirty="0"/>
              <a:t>Management organization that is neutral</a:t>
            </a:r>
          </a:p>
          <a:p>
            <a:pPr lvl="1"/>
            <a:r>
              <a:rPr lang="en-US" dirty="0"/>
              <a:t>No single contingent/organization has overall control</a:t>
            </a:r>
          </a:p>
          <a:p>
            <a:r>
              <a:rPr lang="en-US" dirty="0"/>
              <a:t>Concretely: who is allowed to merge PRs</a:t>
            </a:r>
          </a:p>
          <a:p>
            <a:r>
              <a:rPr lang="en-US" dirty="0"/>
              <a:t>Idea 1</a:t>
            </a:r>
          </a:p>
          <a:p>
            <a:pPr lvl="1"/>
            <a:r>
              <a:rPr lang="en-US" dirty="0"/>
              <a:t>Three people are the governing body</a:t>
            </a:r>
          </a:p>
          <a:p>
            <a:pPr lvl="2"/>
            <a:r>
              <a:rPr lang="en-US" dirty="0"/>
              <a:t>One from industry, one from researchers, one from educators and hobbyists</a:t>
            </a:r>
          </a:p>
          <a:p>
            <a:pPr lvl="1"/>
            <a:r>
              <a:rPr lang="en-US" dirty="0"/>
              <a:t>Four (or some number) working groups</a:t>
            </a:r>
          </a:p>
          <a:p>
            <a:pPr lvl="2"/>
            <a:r>
              <a:rPr lang="en-US" dirty="0"/>
              <a:t>Each WG oversees some component and have their own policies</a:t>
            </a:r>
          </a:p>
          <a:p>
            <a:pPr lvl="1"/>
            <a:r>
              <a:rPr lang="en-US" dirty="0"/>
              <a:t>Notes</a:t>
            </a:r>
          </a:p>
          <a:p>
            <a:pPr lvl="2"/>
            <a:r>
              <a:rPr lang="en-US" dirty="0"/>
              <a:t>This is similar to how Rust is organized</a:t>
            </a:r>
          </a:p>
          <a:p>
            <a:pPr lvl="2"/>
            <a:r>
              <a:rPr lang="en-US" dirty="0"/>
              <a:t>Many working groups </a:t>
            </a:r>
            <a:r>
              <a:rPr lang="en-US" dirty="0">
                <a:sym typeface="Wingdings" pitchFamily="2" charset="2"/>
              </a:rPr>
              <a:t> many potential meetings, ton of overhead</a:t>
            </a:r>
          </a:p>
          <a:p>
            <a:r>
              <a:rPr lang="en-US" dirty="0">
                <a:sym typeface="Wingdings" pitchFamily="2" charset="2"/>
              </a:rPr>
              <a:t>Focus on safety and security needs organization committed to preserving that value proposition</a:t>
            </a:r>
          </a:p>
          <a:p>
            <a:pPr lvl="1"/>
            <a:r>
              <a:rPr lang="en-US" dirty="0">
                <a:sym typeface="Wingdings" pitchFamily="2" charset="2"/>
              </a:rPr>
              <a:t>Slow development in certain cases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71DC-727C-5C41-8CB5-207C1007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and release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206C-8A99-C146-9AC1-ACC89A3E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/>
              <a:t>Useful for practitioners: predictable release schedule helpful</a:t>
            </a:r>
          </a:p>
          <a:p>
            <a:pPr lvl="1"/>
            <a:r>
              <a:rPr lang="en-US" dirty="0"/>
              <a:t>Want features to be included in releases</a:t>
            </a:r>
          </a:p>
          <a:p>
            <a:pPr lvl="1"/>
            <a:r>
              <a:rPr lang="en-US" dirty="0"/>
              <a:t>Want to be able to use tagged version</a:t>
            </a:r>
          </a:p>
          <a:p>
            <a:r>
              <a:rPr lang="en-US" dirty="0"/>
              <a:t>Want to understand feature/</a:t>
            </a:r>
            <a:r>
              <a:rPr lang="en-US" dirty="0" err="1"/>
              <a:t>api</a:t>
            </a:r>
            <a:r>
              <a:rPr lang="en-US" dirty="0"/>
              <a:t> stability</a:t>
            </a:r>
          </a:p>
          <a:p>
            <a:r>
              <a:rPr lang="en-US" dirty="0"/>
              <a:t>Want to understand roadmap</a:t>
            </a:r>
          </a:p>
          <a:p>
            <a:r>
              <a:rPr lang="en-US" dirty="0"/>
              <a:t>Release process history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Initially: release every two months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Moved to release “when important features ready”</a:t>
            </a:r>
          </a:p>
          <a:p>
            <a:r>
              <a:rPr lang="en-US" dirty="0"/>
              <a:t>Current release process</a:t>
            </a:r>
          </a:p>
          <a:p>
            <a:pPr lvl="1"/>
            <a:r>
              <a:rPr lang="en-US" dirty="0"/>
              <a:t>When enough features/excitement to do testing, gear up for release</a:t>
            </a:r>
          </a:p>
          <a:p>
            <a:pPr lvl="1"/>
            <a:r>
              <a:rPr lang="en-US" dirty="0"/>
              <a:t>Enumerate features to include, test when those features done, do release</a:t>
            </a:r>
          </a:p>
          <a:p>
            <a:r>
              <a:rPr lang="en-US" dirty="0"/>
              <a:t>Strawman: tag release every two months</a:t>
            </a:r>
          </a:p>
          <a:p>
            <a:pPr lvl="1"/>
            <a:r>
              <a:rPr lang="en-US" dirty="0"/>
              <a:t>No testing, not helpful</a:t>
            </a:r>
          </a:p>
          <a:p>
            <a:r>
              <a:rPr lang="en-US" dirty="0"/>
              <a:t>Idea 1: At each release, make a list of features to be include in next release</a:t>
            </a:r>
          </a:p>
          <a:p>
            <a:pPr lvl="1"/>
            <a:r>
              <a:rPr lang="en-US" dirty="0"/>
              <a:t>When those features are done, do release</a:t>
            </a:r>
          </a:p>
          <a:p>
            <a:r>
              <a:rPr lang="en-US" dirty="0"/>
              <a:t>Stability</a:t>
            </a:r>
          </a:p>
          <a:p>
            <a:pPr lvl="1"/>
            <a:r>
              <a:rPr lang="en-US" dirty="0"/>
              <a:t>Have provided stability at </a:t>
            </a:r>
            <a:r>
              <a:rPr lang="en-US" dirty="0" err="1"/>
              <a:t>syscall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Have NOT provided stability for in-kernel interfaces</a:t>
            </a:r>
          </a:p>
          <a:p>
            <a:r>
              <a:rPr lang="en-US" dirty="0"/>
              <a:t>Release cadence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New funding and support could help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3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1D09-B31A-B941-8F4D-C5C66F6C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Priorities for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8489-1394-294C-867F-A56EF286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702"/>
            <a:ext cx="10515600" cy="5240261"/>
          </a:xfrm>
        </p:spPr>
        <p:txBody>
          <a:bodyPr numCol="2">
            <a:normAutofit fontScale="55000" lnSpcReduction="2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Ballpark: ~$750k/year for two years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Money not guaranteed long term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Need sustainability</a:t>
            </a:r>
          </a:p>
          <a:p>
            <a:r>
              <a:rPr lang="en-US" dirty="0"/>
              <a:t>Testing infrastructure</a:t>
            </a:r>
          </a:p>
          <a:p>
            <a:pPr lvl="1"/>
            <a:r>
              <a:rPr lang="en-US" dirty="0"/>
              <a:t>Space for equipment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CI</a:t>
            </a:r>
          </a:p>
          <a:p>
            <a:r>
              <a:rPr lang="en-US" dirty="0"/>
              <a:t>Tock Conference (“</a:t>
            </a:r>
            <a:r>
              <a:rPr lang="en-US" dirty="0" err="1"/>
              <a:t>TockConf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Outreach event</a:t>
            </a:r>
          </a:p>
          <a:p>
            <a:pPr lvl="1"/>
            <a:r>
              <a:rPr lang="en-US" dirty="0"/>
              <a:t>Summer 2024 (event culmination of funding)</a:t>
            </a:r>
          </a:p>
          <a:p>
            <a:pPr lvl="1"/>
            <a:r>
              <a:rPr lang="en-US" dirty="0"/>
              <a:t>Logistics and planning</a:t>
            </a:r>
          </a:p>
          <a:p>
            <a:r>
              <a:rPr lang="en-US" dirty="0"/>
              <a:t>Tutorials and workshops and demos</a:t>
            </a:r>
          </a:p>
          <a:p>
            <a:pPr lvl="1"/>
            <a:r>
              <a:rPr lang="en-US" dirty="0"/>
              <a:t>At existing conferences</a:t>
            </a:r>
          </a:p>
          <a:p>
            <a:pPr lvl="1"/>
            <a:r>
              <a:rPr lang="en-US" dirty="0"/>
              <a:t>In partnership with OT/</a:t>
            </a:r>
            <a:r>
              <a:rPr lang="en-US" dirty="0" err="1"/>
              <a:t>lowrisc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2023</a:t>
            </a:r>
          </a:p>
          <a:p>
            <a:r>
              <a:rPr lang="en-US" dirty="0"/>
              <a:t>Virtual workshop (“</a:t>
            </a:r>
            <a:r>
              <a:rPr lang="en-US" dirty="0" err="1"/>
              <a:t>TockWeb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Send hardware to participants</a:t>
            </a:r>
          </a:p>
          <a:p>
            <a:pPr lvl="1"/>
            <a:r>
              <a:rPr lang="en-US" dirty="0"/>
              <a:t>Need to verify participants can get things working in advance</a:t>
            </a:r>
          </a:p>
          <a:p>
            <a:r>
              <a:rPr lang="en-US" dirty="0"/>
              <a:t>Project manager</a:t>
            </a:r>
          </a:p>
          <a:p>
            <a:pPr lvl="1"/>
            <a:r>
              <a:rPr lang="en-US" dirty="0"/>
              <a:t>Track PRs, features, progress</a:t>
            </a:r>
          </a:p>
          <a:p>
            <a:r>
              <a:rPr lang="en-US" dirty="0"/>
              <a:t>Community manager</a:t>
            </a:r>
          </a:p>
          <a:p>
            <a:pPr lvl="1"/>
            <a:r>
              <a:rPr lang="en-US" dirty="0"/>
              <a:t>Run meetings</a:t>
            </a:r>
          </a:p>
          <a:p>
            <a:pPr lvl="1"/>
            <a:r>
              <a:rPr lang="en-US" dirty="0"/>
              <a:t>Take notes</a:t>
            </a:r>
          </a:p>
          <a:p>
            <a:pPr lvl="1"/>
            <a:r>
              <a:rPr lang="en-US" dirty="0"/>
              <a:t>Maintaining blog/website/twitter</a:t>
            </a:r>
          </a:p>
          <a:p>
            <a:r>
              <a:rPr lang="en-US" dirty="0"/>
              <a:t>Tutorial workshop lead</a:t>
            </a:r>
          </a:p>
          <a:p>
            <a:pPr lvl="1"/>
            <a:r>
              <a:rPr lang="en-US" dirty="0"/>
              <a:t>Develop materials for outreach/workshops</a:t>
            </a:r>
          </a:p>
          <a:p>
            <a:pPr lvl="1"/>
            <a:r>
              <a:rPr lang="en-US" dirty="0"/>
              <a:t>Host workshops</a:t>
            </a:r>
          </a:p>
          <a:p>
            <a:r>
              <a:rPr lang="en-US" dirty="0"/>
              <a:t>Creating 501cX organization</a:t>
            </a:r>
          </a:p>
          <a:p>
            <a:pPr lvl="1"/>
            <a:r>
              <a:rPr lang="en-US" dirty="0"/>
              <a:t>Tock Foundation</a:t>
            </a:r>
          </a:p>
          <a:p>
            <a:r>
              <a:rPr lang="en-US" dirty="0"/>
              <a:t>Training Lead</a:t>
            </a:r>
          </a:p>
          <a:p>
            <a:pPr lvl="1"/>
            <a:r>
              <a:rPr lang="en-US" dirty="0"/>
              <a:t>Creates training material</a:t>
            </a:r>
          </a:p>
          <a:p>
            <a:pPr lvl="1"/>
            <a:r>
              <a:rPr lang="en-US" dirty="0"/>
              <a:t>Runs training events at companies</a:t>
            </a:r>
          </a:p>
          <a:p>
            <a:r>
              <a:rPr lang="en-US" dirty="0"/>
              <a:t>Fundraising lead</a:t>
            </a:r>
          </a:p>
          <a:p>
            <a:pPr lvl="1"/>
            <a:r>
              <a:rPr lang="en-US" dirty="0"/>
              <a:t>Recruiting member companies</a:t>
            </a:r>
          </a:p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Lead work on necessary but otherwise undone work</a:t>
            </a:r>
          </a:p>
          <a:p>
            <a:r>
              <a:rPr lang="en-US" dirty="0"/>
              <a:t>Testing/development lab</a:t>
            </a:r>
          </a:p>
          <a:p>
            <a:pPr lvl="1"/>
            <a:r>
              <a:rPr lang="en-US" dirty="0"/>
              <a:t>Remote access to tock-related HW</a:t>
            </a:r>
          </a:p>
          <a:p>
            <a:r>
              <a:rPr lang="en-US" dirty="0"/>
              <a:t>Online (</a:t>
            </a:r>
            <a:r>
              <a:rPr lang="en-US" dirty="0" err="1"/>
              <a:t>coursera</a:t>
            </a:r>
            <a:r>
              <a:rPr lang="en-US" dirty="0"/>
              <a:t>) courses</a:t>
            </a:r>
          </a:p>
          <a:p>
            <a:pPr lvl="1"/>
            <a:r>
              <a:rPr lang="en-US" dirty="0"/>
              <a:t>Free</a:t>
            </a:r>
          </a:p>
          <a:p>
            <a:r>
              <a:rPr lang="en-US" dirty="0"/>
              <a:t>Setup licensing and copyright</a:t>
            </a:r>
          </a:p>
          <a:p>
            <a:r>
              <a:rPr lang="en-US" dirty="0"/>
              <a:t>Security audits</a:t>
            </a:r>
          </a:p>
        </p:txBody>
      </p:sp>
    </p:spTree>
    <p:extLst>
      <p:ext uri="{BB962C8B-B14F-4D97-AF65-F5344CB8AC3E}">
        <p14:creationId xmlns:p14="http://schemas.microsoft.com/office/powerpoint/2010/main" val="64197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931B-6624-EA47-919D-7480E18E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2EF8-15B3-1641-9D92-6DC57E05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“Internal” role</a:t>
            </a:r>
          </a:p>
          <a:p>
            <a:pPr lvl="1"/>
            <a:r>
              <a:rPr lang="en-US" dirty="0"/>
              <a:t>Project management</a:t>
            </a:r>
          </a:p>
          <a:p>
            <a:pPr lvl="1"/>
            <a:r>
              <a:rPr lang="en-US" dirty="0"/>
              <a:t>Coordinate meetings</a:t>
            </a:r>
          </a:p>
          <a:p>
            <a:pPr lvl="1"/>
            <a:r>
              <a:rPr lang="en-US" dirty="0"/>
              <a:t>Manage developers and testing</a:t>
            </a:r>
          </a:p>
          <a:p>
            <a:r>
              <a:rPr lang="en-US" dirty="0"/>
              <a:t>Director of “External” role</a:t>
            </a:r>
          </a:p>
          <a:p>
            <a:pPr lvl="1"/>
            <a:r>
              <a:rPr lang="en-US" dirty="0"/>
              <a:t>Workshops</a:t>
            </a:r>
          </a:p>
          <a:p>
            <a:pPr lvl="1"/>
            <a:r>
              <a:rPr lang="en-US" dirty="0"/>
              <a:t>Outreach</a:t>
            </a:r>
          </a:p>
          <a:p>
            <a:pPr lvl="1"/>
            <a:r>
              <a:rPr lang="en-US" dirty="0"/>
              <a:t>Fundraising/affiliates</a:t>
            </a:r>
          </a:p>
        </p:txBody>
      </p:sp>
    </p:spTree>
    <p:extLst>
      <p:ext uri="{BB962C8B-B14F-4D97-AF65-F5344CB8AC3E}">
        <p14:creationId xmlns:p14="http://schemas.microsoft.com/office/powerpoint/2010/main" val="40179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BB38-C5BF-394B-8680-3EA51DD0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outreach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2F5A-17F7-B148-A962-FF3903CC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Rust users</a:t>
            </a:r>
          </a:p>
          <a:p>
            <a:pPr lvl="1"/>
            <a:r>
              <a:rPr lang="en-US" dirty="0"/>
              <a:t>People find tock because they like rust, want to write apps in rust, but </a:t>
            </a:r>
            <a:r>
              <a:rPr lang="en-US" dirty="0" err="1"/>
              <a:t>libtock-rs</a:t>
            </a:r>
            <a:r>
              <a:rPr lang="en-US" dirty="0"/>
              <a:t> not fully supported yet</a:t>
            </a:r>
          </a:p>
          <a:p>
            <a:pPr lvl="1"/>
            <a:r>
              <a:rPr lang="en-US" dirty="0" err="1"/>
              <a:t>Libtock-rs</a:t>
            </a:r>
            <a:r>
              <a:rPr lang="en-US" dirty="0"/>
              <a:t> doesn’t have a stable tock release to use</a:t>
            </a:r>
          </a:p>
          <a:p>
            <a:r>
              <a:rPr lang="en-US" dirty="0"/>
              <a:t>Getting started guide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book.tockos.org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480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0A64-7704-C842-B2CE-9517D5B1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403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dirty="0"/>
              <a:t>Whom to involve in 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D7AE-7BF8-DC4B-9EC2-DB3AAEFC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702"/>
            <a:ext cx="10515600" cy="5240261"/>
          </a:xfrm>
        </p:spPr>
        <p:txBody>
          <a:bodyPr>
            <a:normAutofit/>
          </a:bodyPr>
          <a:lstStyle/>
          <a:p>
            <a:r>
              <a:rPr lang="en-US" dirty="0"/>
              <a:t>Hobbyists?</a:t>
            </a:r>
          </a:p>
          <a:p>
            <a:pPr lvl="1"/>
            <a:r>
              <a:rPr lang="en-US" dirty="0"/>
              <a:t>Engaging hobbyists provides better first start for professionals as well</a:t>
            </a:r>
          </a:p>
          <a:p>
            <a:pPr lvl="1"/>
            <a:r>
              <a:rPr lang="en-US" dirty="0"/>
              <a:t>Visibility via blog posts, projects (</a:t>
            </a:r>
            <a:r>
              <a:rPr lang="en-US" dirty="0" err="1"/>
              <a:t>hackaday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Supporting hobbyists could help support research explorations too</a:t>
            </a:r>
          </a:p>
          <a:p>
            <a:pPr lvl="1"/>
            <a:r>
              <a:rPr lang="en-US" dirty="0"/>
              <a:t>Perhaps Tock is not a good fit for hobbyists, Arduino is just too easy</a:t>
            </a:r>
          </a:p>
          <a:p>
            <a:pPr lvl="2"/>
            <a:r>
              <a:rPr lang="en-US" dirty="0"/>
              <a:t>Tock is appealing to embedded rust hobbyists</a:t>
            </a:r>
          </a:p>
          <a:p>
            <a:pPr lvl="2"/>
            <a:r>
              <a:rPr lang="en-US" dirty="0"/>
              <a:t>Tinkers probably not interested in tock overhead</a:t>
            </a:r>
          </a:p>
          <a:p>
            <a:pPr lvl="1"/>
            <a:r>
              <a:rPr lang="en-US" dirty="0"/>
              <a:t>Supporting RPi </a:t>
            </a:r>
            <a:r>
              <a:rPr lang="en-US" dirty="0" err="1"/>
              <a:t>pico+w</a:t>
            </a:r>
            <a:r>
              <a:rPr lang="en-US" dirty="0"/>
              <a:t> could be a huge driver for attracting hobbyists</a:t>
            </a:r>
          </a:p>
          <a:p>
            <a:r>
              <a:rPr lang="en-US" dirty="0"/>
              <a:t>Educators, students</a:t>
            </a:r>
          </a:p>
          <a:p>
            <a:pPr lvl="1"/>
            <a:r>
              <a:rPr lang="en-US" dirty="0"/>
              <a:t>Tock useful for embedded OS (IoT)</a:t>
            </a:r>
          </a:p>
          <a:p>
            <a:pPr lvl="1"/>
            <a:r>
              <a:rPr lang="en-US" dirty="0"/>
              <a:t>OS design class perhaps good match for tock, OS class not so much (need to do virtual memory, for example)</a:t>
            </a:r>
          </a:p>
        </p:txBody>
      </p:sp>
    </p:spTree>
    <p:extLst>
      <p:ext uri="{BB962C8B-B14F-4D97-AF65-F5344CB8AC3E}">
        <p14:creationId xmlns:p14="http://schemas.microsoft.com/office/powerpoint/2010/main" val="119064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D7AE-7BF8-DC4B-9EC2-DB3AAEFC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015"/>
            <a:ext cx="10515600" cy="5585948"/>
          </a:xfrm>
        </p:spPr>
        <p:txBody>
          <a:bodyPr>
            <a:normAutofit/>
          </a:bodyPr>
          <a:lstStyle/>
          <a:p>
            <a:r>
              <a:rPr lang="en-US" dirty="0"/>
              <a:t>Open-source community</a:t>
            </a:r>
          </a:p>
          <a:p>
            <a:pPr lvl="1"/>
            <a:r>
              <a:rPr lang="en-US" dirty="0"/>
              <a:t>OK to work on imperfect system</a:t>
            </a:r>
          </a:p>
          <a:p>
            <a:r>
              <a:rPr lang="en-US" dirty="0"/>
              <a:t>Industrial users</a:t>
            </a:r>
          </a:p>
          <a:p>
            <a:pPr lvl="1"/>
            <a:r>
              <a:rPr lang="en-US" dirty="0"/>
              <a:t>Investment for sustainability</a:t>
            </a:r>
          </a:p>
          <a:p>
            <a:pPr lvl="1"/>
            <a:r>
              <a:rPr lang="en-US" dirty="0"/>
              <a:t>Use case: security chips</a:t>
            </a:r>
          </a:p>
          <a:p>
            <a:pPr lvl="1"/>
            <a:r>
              <a:rPr lang="en-US" dirty="0"/>
              <a:t>Use case: general embedded platforms</a:t>
            </a:r>
          </a:p>
          <a:p>
            <a:pPr lvl="1"/>
            <a:r>
              <a:rPr lang="en-US" dirty="0"/>
              <a:t>Use case: multi-app sensor network use cases</a:t>
            </a:r>
          </a:p>
          <a:p>
            <a:pPr lvl="1"/>
            <a:r>
              <a:rPr lang="en-US" dirty="0"/>
              <a:t>Use case: combining secure apps + general embedded apps</a:t>
            </a:r>
          </a:p>
          <a:p>
            <a:pPr lvl="1"/>
            <a:r>
              <a:rPr lang="en-US" dirty="0"/>
              <a:t>Use case: chip companies (replace </a:t>
            </a:r>
            <a:r>
              <a:rPr lang="en-US" dirty="0" err="1"/>
              <a:t>softdevice</a:t>
            </a:r>
            <a:r>
              <a:rPr lang="en-US" dirty="0"/>
              <a:t>, for example)</a:t>
            </a:r>
          </a:p>
          <a:p>
            <a:pPr lvl="1"/>
            <a:r>
              <a:rPr lang="en-US" dirty="0"/>
              <a:t>Use case: medical devices</a:t>
            </a:r>
          </a:p>
          <a:p>
            <a:pPr lvl="1"/>
            <a:r>
              <a:rPr lang="en-US" dirty="0"/>
              <a:t>Use case: regulated devices</a:t>
            </a:r>
          </a:p>
          <a:p>
            <a:pPr lvl="1"/>
            <a:r>
              <a:rPr lang="en-US" dirty="0"/>
              <a:t>Use case: automotive (rust compiler similar to existing industry tools)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7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D7AE-7BF8-DC4B-9EC2-DB3AAEFC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015"/>
            <a:ext cx="10515600" cy="5585948"/>
          </a:xfrm>
        </p:spPr>
        <p:txBody>
          <a:bodyPr>
            <a:normAutofit/>
          </a:bodyPr>
          <a:lstStyle/>
          <a:p>
            <a:r>
              <a:rPr lang="en-US" dirty="0"/>
              <a:t>Researchers</a:t>
            </a:r>
          </a:p>
          <a:p>
            <a:pPr lvl="1"/>
            <a:r>
              <a:rPr lang="en-US" dirty="0"/>
              <a:t>Case 1: Use Tock as an OS for some research project</a:t>
            </a:r>
          </a:p>
          <a:p>
            <a:pPr lvl="1"/>
            <a:r>
              <a:rPr lang="en-US" dirty="0"/>
              <a:t>Case 2: Operating system research itself</a:t>
            </a:r>
          </a:p>
          <a:p>
            <a:pPr lvl="1"/>
            <a:r>
              <a:rPr lang="en-US" dirty="0"/>
              <a:t>Not all research outcomes will be </a:t>
            </a:r>
            <a:r>
              <a:rPr lang="en-US" dirty="0" err="1"/>
              <a:t>upstreamed</a:t>
            </a:r>
            <a:r>
              <a:rPr lang="en-US" dirty="0"/>
              <a:t> (or should be </a:t>
            </a:r>
            <a:r>
              <a:rPr lang="en-US" dirty="0" err="1"/>
              <a:t>upstreamed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visibility</a:t>
            </a:r>
          </a:p>
          <a:p>
            <a:pPr lvl="1"/>
            <a:r>
              <a:rPr lang="en-US" dirty="0">
                <a:sym typeface="Wingdings" pitchFamily="2" charset="2"/>
              </a:rPr>
              <a:t>Tock is accessible for researchers (tractable OS)</a:t>
            </a:r>
          </a:p>
          <a:p>
            <a:pPr lvl="2"/>
            <a:r>
              <a:rPr lang="en-US" dirty="0">
                <a:sym typeface="Wingdings" pitchFamily="2" charset="2"/>
              </a:rPr>
              <a:t>Rust presents new opportunities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4E04-093F-944D-A42F-BBD2E776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differentiates Tock?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95D0-F66F-3E4E-A0DD-14A2A72E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RISC-V support</a:t>
            </a:r>
          </a:p>
          <a:p>
            <a:pPr lvl="1"/>
            <a:r>
              <a:rPr lang="en-US" dirty="0"/>
              <a:t>No great hardware yet</a:t>
            </a:r>
          </a:p>
          <a:p>
            <a:pPr lvl="1"/>
            <a:r>
              <a:rPr lang="en-US" dirty="0"/>
              <a:t>Zephyr + </a:t>
            </a:r>
            <a:r>
              <a:rPr lang="en-US" dirty="0" err="1"/>
              <a:t>FreeRTOS</a:t>
            </a:r>
            <a:r>
              <a:rPr lang="en-US" dirty="0"/>
              <a:t> </a:t>
            </a:r>
            <a:r>
              <a:rPr lang="en-US" i="1" dirty="0"/>
              <a:t>do</a:t>
            </a:r>
            <a:r>
              <a:rPr lang="en-US" dirty="0"/>
              <a:t> support RISC-V</a:t>
            </a:r>
          </a:p>
          <a:p>
            <a:r>
              <a:rPr lang="en-US" dirty="0"/>
              <a:t>Dynamic app loading</a:t>
            </a:r>
          </a:p>
          <a:p>
            <a:r>
              <a:rPr lang="en-US" dirty="0"/>
              <a:t>Pluggable interfaces, traits, makes it possible for researchers to insert their own feature in specific parts of tock</a:t>
            </a:r>
          </a:p>
          <a:p>
            <a:r>
              <a:rPr lang="en-US" dirty="0"/>
              <a:t>Smallness and modularity</a:t>
            </a:r>
          </a:p>
          <a:p>
            <a:pPr lvl="1"/>
            <a:r>
              <a:rPr lang="en-US" dirty="0"/>
              <a:t>Not expansive system that does everything</a:t>
            </a:r>
          </a:p>
          <a:p>
            <a:pPr lvl="1"/>
            <a:r>
              <a:rPr lang="en-US" dirty="0"/>
              <a:t>You should only have to “pay” for what you actually use with a compiled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796B-BAD6-094F-B2AC-BDC74732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could</a:t>
            </a:r>
            <a:r>
              <a:rPr lang="en-US" dirty="0"/>
              <a:t> differentiate Tock?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9E36-7EA2-4647-8D78-1E6D4342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Rust</a:t>
            </a:r>
          </a:p>
          <a:p>
            <a:pPr lvl="1"/>
            <a:r>
              <a:rPr lang="en-US" dirty="0"/>
              <a:t>Could run as WASM in browser?</a:t>
            </a:r>
          </a:p>
          <a:p>
            <a:pPr lvl="1"/>
            <a:r>
              <a:rPr lang="en-US" dirty="0" err="1"/>
              <a:t>TinkerCAD</a:t>
            </a:r>
            <a:r>
              <a:rPr lang="en-US" dirty="0"/>
              <a:t> -&gt; integrate with new digital and simulated 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C65-502C-9149-88CB-FC3FFDC7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going to contribute to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56F8-5E6D-4F46-9414-982C0056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Types of contributions</a:t>
            </a:r>
          </a:p>
          <a:p>
            <a:pPr lvl="1"/>
            <a:r>
              <a:rPr lang="en-US" dirty="0"/>
              <a:t>Source code</a:t>
            </a:r>
          </a:p>
          <a:p>
            <a:pPr lvl="2"/>
            <a:r>
              <a:rPr lang="en-US" dirty="0"/>
              <a:t>Adding new things</a:t>
            </a:r>
          </a:p>
          <a:p>
            <a:pPr lvl="3"/>
            <a:r>
              <a:rPr lang="en-US" dirty="0"/>
              <a:t>Who supports over time?</a:t>
            </a:r>
          </a:p>
          <a:p>
            <a:pPr lvl="2"/>
            <a:r>
              <a:rPr lang="en-US" dirty="0"/>
              <a:t>Improve existing things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Blog posts</a:t>
            </a:r>
          </a:p>
          <a:p>
            <a:r>
              <a:rPr lang="en-US" dirty="0"/>
              <a:t>Should tock contributor core grow?</a:t>
            </a:r>
          </a:p>
          <a:p>
            <a:pPr lvl="1"/>
            <a:r>
              <a:rPr lang="en-US" dirty="0"/>
              <a:t>Yes!</a:t>
            </a:r>
          </a:p>
          <a:p>
            <a:pPr lvl="2"/>
            <a:r>
              <a:rPr lang="en-US" dirty="0"/>
              <a:t>Features needed to realize tock goals take developer effort, more developer effort means we can meet more goals.</a:t>
            </a:r>
          </a:p>
          <a:p>
            <a:pPr lvl="2"/>
            <a:r>
              <a:rPr lang="en-US" dirty="0"/>
              <a:t>Need more people to help support boards.</a:t>
            </a:r>
          </a:p>
          <a:p>
            <a:pPr lvl="1"/>
            <a:r>
              <a:rPr lang="en-US" dirty="0"/>
              <a:t>No!</a:t>
            </a:r>
          </a:p>
          <a:p>
            <a:pPr lvl="2"/>
            <a:r>
              <a:rPr lang="en-US" dirty="0"/>
              <a:t>Don’t want contributions that cause as many problems as they create.</a:t>
            </a:r>
          </a:p>
          <a:p>
            <a:r>
              <a:rPr lang="en-US" dirty="0"/>
              <a:t>Not all contributors are equal</a:t>
            </a:r>
          </a:p>
          <a:p>
            <a:pPr lvl="1"/>
            <a:r>
              <a:rPr lang="en-US" dirty="0"/>
              <a:t>If you find a lot of contributors, some likely to be good!</a:t>
            </a:r>
          </a:p>
        </p:txBody>
      </p:sp>
    </p:spTree>
    <p:extLst>
      <p:ext uri="{BB962C8B-B14F-4D97-AF65-F5344CB8AC3E}">
        <p14:creationId xmlns:p14="http://schemas.microsoft.com/office/powerpoint/2010/main" val="277466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C65-502C-9149-88CB-FC3FFDC7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going to contribute to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56F8-5E6D-4F46-9414-982C0056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Ideas</a:t>
            </a:r>
          </a:p>
          <a:p>
            <a:pPr lvl="1"/>
            <a:r>
              <a:rPr lang="en-US" dirty="0"/>
              <a:t>Documentation: education / teachers</a:t>
            </a:r>
          </a:p>
          <a:p>
            <a:pPr lvl="1"/>
            <a:r>
              <a:rPr lang="en-US" dirty="0"/>
              <a:t>Testing: industry</a:t>
            </a:r>
          </a:p>
          <a:p>
            <a:pPr lvl="1"/>
            <a:r>
              <a:rPr lang="en-US" dirty="0"/>
              <a:t>OS extensions: research</a:t>
            </a:r>
          </a:p>
          <a:p>
            <a:pPr lvl="1"/>
            <a:r>
              <a:rPr lang="en-US" dirty="0"/>
              <a:t>Bug fixes: students</a:t>
            </a:r>
          </a:p>
        </p:txBody>
      </p:sp>
    </p:spTree>
    <p:extLst>
      <p:ext uri="{BB962C8B-B14F-4D97-AF65-F5344CB8AC3E}">
        <p14:creationId xmlns:p14="http://schemas.microsoft.com/office/powerpoint/2010/main" val="32422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1151</Words>
  <Application>Microsoft Macintosh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Tock Community Discussion</vt:lpstr>
      <vt:lpstr>Community outreach</vt:lpstr>
      <vt:lpstr>Whom to involve in Tock</vt:lpstr>
      <vt:lpstr>PowerPoint Presentation</vt:lpstr>
      <vt:lpstr>PowerPoint Presentation</vt:lpstr>
      <vt:lpstr>What differentiates Tock?</vt:lpstr>
      <vt:lpstr>What could differentiate Tock?</vt:lpstr>
      <vt:lpstr>Who is going to contribute to the project?</vt:lpstr>
      <vt:lpstr>Who is going to contribute to the project?</vt:lpstr>
      <vt:lpstr>What does Tock need?</vt:lpstr>
      <vt:lpstr>Policies and Items that could be done</vt:lpstr>
      <vt:lpstr>Tock Development Concerns</vt:lpstr>
      <vt:lpstr>What organizational structures are needed to manage the types of contributions we want?</vt:lpstr>
      <vt:lpstr>Roadmap and release cadence</vt:lpstr>
      <vt:lpstr>Priorities for funding</vt:lpstr>
      <vt:lpstr>Support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Tock Community</dc:title>
  <dc:creator>Campbell, Brad (bjc8c)</dc:creator>
  <cp:lastModifiedBy>Campbell, Brad (bjc8c)</cp:lastModifiedBy>
  <cp:revision>10</cp:revision>
  <dcterms:created xsi:type="dcterms:W3CDTF">2022-07-20T14:39:03Z</dcterms:created>
  <dcterms:modified xsi:type="dcterms:W3CDTF">2022-07-20T17:50:42Z</dcterms:modified>
</cp:coreProperties>
</file>