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6"/>
  </p:notesMasterIdLst>
  <p:sldIdLst>
    <p:sldId id="256" r:id="rId2"/>
    <p:sldId id="1987" r:id="rId3"/>
    <p:sldId id="1988" r:id="rId4"/>
    <p:sldId id="1989" r:id="rId5"/>
    <p:sldId id="1990" r:id="rId6"/>
    <p:sldId id="275" r:id="rId7"/>
    <p:sldId id="276" r:id="rId8"/>
    <p:sldId id="328" r:id="rId9"/>
    <p:sldId id="1998" r:id="rId10"/>
    <p:sldId id="1994" r:id="rId11"/>
    <p:sldId id="1995" r:id="rId12"/>
    <p:sldId id="1996" r:id="rId13"/>
    <p:sldId id="1997" r:id="rId14"/>
    <p:sldId id="1999" r:id="rId15"/>
    <p:sldId id="2000" r:id="rId16"/>
    <p:sldId id="2001" r:id="rId17"/>
    <p:sldId id="2002" r:id="rId18"/>
    <p:sldId id="2003" r:id="rId19"/>
    <p:sldId id="2005" r:id="rId20"/>
    <p:sldId id="1991" r:id="rId21"/>
    <p:sldId id="2006" r:id="rId22"/>
    <p:sldId id="2007" r:id="rId23"/>
    <p:sldId id="323" r:id="rId24"/>
    <p:sldId id="1992" r:id="rId2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  <a:srgbClr val="002F6C"/>
    <a:srgbClr val="FFC000"/>
    <a:srgbClr val="2F468A"/>
    <a:srgbClr val="3C58AD"/>
    <a:srgbClr val="D55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2" autoAdjust="0"/>
    <p:restoredTop sz="96208"/>
  </p:normalViewPr>
  <p:slideViewPr>
    <p:cSldViewPr snapToGrid="0">
      <p:cViewPr varScale="1">
        <p:scale>
          <a:sx n="113" d="100"/>
          <a:sy n="113" d="100"/>
        </p:scale>
        <p:origin x="17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829A-C801-414B-9062-70F3EA61D97A}" type="datetimeFigureOut">
              <a:rPr lang="en-US" smtClean="0"/>
              <a:t>7/19/22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A99D1-313B-447B-B1F7-051EC4AE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bfdb0444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bfdb0444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8849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bfdb0444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bfdb0444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0865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bfdb0444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bfdb0444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80811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no visibility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66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no visibility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92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79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1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2097"/>
            <a:ext cx="6858000" cy="1803653"/>
          </a:xfrm>
        </p:spPr>
        <p:txBody>
          <a:bodyPr anchor="ctr"/>
          <a:lstStyle>
            <a:lvl1pPr algn="ctr">
              <a:defRPr sz="37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67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2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207" y="959224"/>
            <a:ext cx="8929217" cy="4188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476" y="177254"/>
            <a:ext cx="997802" cy="6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3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2F6C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spcAft>
          <a:spcPts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17.emf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355" y="935302"/>
            <a:ext cx="8005313" cy="1989667"/>
          </a:xfrm>
        </p:spPr>
        <p:txBody>
          <a:bodyPr>
            <a:noAutofit/>
          </a:bodyPr>
          <a:lstStyle/>
          <a:p>
            <a:r>
              <a:rPr lang="en-US" sz="3600" dirty="0" err="1"/>
              <a:t>Repurposable</a:t>
            </a:r>
            <a:r>
              <a:rPr lang="en-US" sz="3600" dirty="0"/>
              <a:t> Devices</a:t>
            </a:r>
            <a:br>
              <a:rPr lang="en-US" sz="3600" dirty="0"/>
            </a:br>
            <a:r>
              <a:rPr lang="en-US" sz="3600" dirty="0"/>
              <a:t>and Tock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21063"/>
            <a:ext cx="6858000" cy="1379802"/>
          </a:xfrm>
        </p:spPr>
        <p:txBody>
          <a:bodyPr>
            <a:normAutofit/>
          </a:bodyPr>
          <a:lstStyle/>
          <a:p>
            <a:r>
              <a:rPr lang="en-US" dirty="0"/>
              <a:t>Tock World 5</a:t>
            </a:r>
          </a:p>
          <a:p>
            <a:r>
              <a:rPr lang="en-US" dirty="0"/>
              <a:t>July 19, 2022</a:t>
            </a:r>
          </a:p>
          <a:p>
            <a:r>
              <a:rPr lang="en-US" dirty="0"/>
              <a:t>Brad Campbell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bradjc@virginia.edu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6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D7BD-2018-924F-8E59-E2F8282A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software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F8932-914A-464D-9AD3-78F17DCB9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8" y="959224"/>
            <a:ext cx="4837326" cy="4188245"/>
          </a:xfrm>
        </p:spPr>
        <p:txBody>
          <a:bodyPr>
            <a:normAutofit/>
          </a:bodyPr>
          <a:lstStyle/>
          <a:p>
            <a:r>
              <a:rPr lang="en-US" sz="2000" dirty="0"/>
              <a:t>Tests execute on the test monitor</a:t>
            </a:r>
          </a:p>
          <a:p>
            <a:r>
              <a:rPr lang="en-US" sz="2000" dirty="0"/>
              <a:t>Test framework:</a:t>
            </a:r>
          </a:p>
          <a:p>
            <a:pPr lvl="1"/>
            <a:r>
              <a:rPr lang="en-US" sz="1800" dirty="0"/>
              <a:t>Loads tests to run</a:t>
            </a:r>
          </a:p>
          <a:p>
            <a:pPr lvl="1"/>
            <a:r>
              <a:rPr lang="en-US" sz="1800" dirty="0"/>
              <a:t>Initializes the device under test</a:t>
            </a:r>
          </a:p>
          <a:p>
            <a:pPr lvl="1"/>
            <a:r>
              <a:rPr lang="en-US" sz="1800" dirty="0"/>
              <a:t>Parses inputs from device and monitors energy, events, and state</a:t>
            </a:r>
          </a:p>
          <a:p>
            <a:pPr lvl="1"/>
            <a:r>
              <a:rPr lang="en-US" sz="1800" dirty="0"/>
              <a:t>Compares observations to test requirements (pass/fail)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76B04-CC0D-FE40-B334-FB3F773D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6961DF-007B-1044-B6E1-80EA6C3EDF80}"/>
              </a:ext>
            </a:extLst>
          </p:cNvPr>
          <p:cNvGrpSpPr/>
          <p:nvPr/>
        </p:nvGrpSpPr>
        <p:grpSpPr>
          <a:xfrm>
            <a:off x="2630055" y="4683599"/>
            <a:ext cx="5946720" cy="650106"/>
            <a:chOff x="2523475" y="4804031"/>
            <a:chExt cx="5946720" cy="6501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C3769C-ABF2-BA41-A7FA-AE6CA5AD6B2F}"/>
                </a:ext>
              </a:extLst>
            </p:cNvPr>
            <p:cNvSpPr txBox="1"/>
            <p:nvPr/>
          </p:nvSpPr>
          <p:spPr>
            <a:xfrm>
              <a:off x="2728269" y="4992472"/>
              <a:ext cx="5741926" cy="46166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txBody>
            <a:bodyPr wrap="square" lIns="182880" tIns="91440" rIns="182880" bIns="91440" rtlCol="0">
              <a:spAutoFit/>
            </a:bodyPr>
            <a:lstStyle/>
            <a:p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Tests are written in code, but compiled separately.</a:t>
              </a:r>
            </a:p>
          </p:txBody>
        </p:sp>
        <p:sp>
          <p:nvSpPr>
            <p:cNvPr id="8" name="5-Point Star 7">
              <a:extLst>
                <a:ext uri="{FF2B5EF4-FFF2-40B4-BE49-F238E27FC236}">
                  <a16:creationId xmlns:a16="http://schemas.microsoft.com/office/drawing/2014/main" id="{AFF736D1-662E-EE49-935A-85A805A2CB0C}"/>
                </a:ext>
              </a:extLst>
            </p:cNvPr>
            <p:cNvSpPr/>
            <p:nvPr/>
          </p:nvSpPr>
          <p:spPr>
            <a:xfrm>
              <a:off x="2523475" y="4804031"/>
              <a:ext cx="409588" cy="409588"/>
            </a:xfrm>
            <a:prstGeom prst="star5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60D76CA-C461-7444-B8A6-E12D4891292C}"/>
              </a:ext>
            </a:extLst>
          </p:cNvPr>
          <p:cNvSpPr txBox="1"/>
          <p:nvPr/>
        </p:nvSpPr>
        <p:spPr>
          <a:xfrm>
            <a:off x="5398959" y="1496728"/>
            <a:ext cx="338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[software framework architecture diagram]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2DC62F-5DBF-5C4D-9618-27E95753E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188" y="959224"/>
            <a:ext cx="3626326" cy="362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6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13DB-B477-544F-AEEB-98E3442B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Issue</a:t>
            </a:r>
            <a:r>
              <a:rPr lang="en-US" dirty="0"/>
              <a:t> #1: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9F293-9C82-B446-B666-E68516D1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7" y="959225"/>
            <a:ext cx="6658605" cy="2066780"/>
          </a:xfrm>
        </p:spPr>
        <p:txBody>
          <a:bodyPr>
            <a:normAutofit/>
          </a:bodyPr>
          <a:lstStyle/>
          <a:p>
            <a:r>
              <a:rPr lang="en-US" sz="1600" dirty="0"/>
              <a:t>Energy is a </a:t>
            </a:r>
            <a:r>
              <a:rPr lang="en-US" sz="1600" dirty="0">
                <a:solidFill>
                  <a:schemeClr val="accent5"/>
                </a:solidFill>
              </a:rPr>
              <a:t>critical challenge</a:t>
            </a:r>
            <a:r>
              <a:rPr lang="en-US" sz="1600" dirty="0"/>
              <a:t> in IoT devices</a:t>
            </a:r>
          </a:p>
          <a:p>
            <a:r>
              <a:rPr lang="en-US" sz="1600" dirty="0"/>
              <a:t>Storing or collecting energy typically dominates the size</a:t>
            </a:r>
          </a:p>
          <a:p>
            <a:r>
              <a:rPr lang="en-US" sz="1600" dirty="0"/>
              <a:t>Less energy consumption: longer device lifetime, less maintenance, overall lower cost of operation</a:t>
            </a:r>
          </a:p>
          <a:p>
            <a:r>
              <a:rPr lang="en-US" sz="1600" dirty="0"/>
              <a:t>Smartphones, for example, include energy tracking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A8F88-264E-7240-86E7-E6CA60FE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11</a:t>
            </a:fld>
            <a:endParaRPr lang="en-US"/>
          </a:p>
        </p:txBody>
      </p:sp>
      <p:pic>
        <p:nvPicPr>
          <p:cNvPr id="8194" name="Picture 2" descr="iPhone 12&amp;#39; could get bigger battery because of smaller circuitry |  AppleInsider">
            <a:extLst>
              <a:ext uri="{FF2B5EF4-FFF2-40B4-BE49-F238E27FC236}">
                <a16:creationId xmlns:a16="http://schemas.microsoft.com/office/drawing/2014/main" id="{5305C351-C42A-094B-941F-ADE9A7FD15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1" t="9862" r="53402" b="5060"/>
          <a:stretch/>
        </p:blipFill>
        <p:spPr bwMode="auto">
          <a:xfrm>
            <a:off x="8130283" y="959224"/>
            <a:ext cx="770133" cy="152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Solar Powered Noise Sensor | Voltaic Systems Blog">
            <a:extLst>
              <a:ext uri="{FF2B5EF4-FFF2-40B4-BE49-F238E27FC236}">
                <a16:creationId xmlns:a16="http://schemas.microsoft.com/office/drawing/2014/main" id="{22BA6359-2F63-2840-992D-C1C45081A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318" y="567531"/>
            <a:ext cx="725356" cy="107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CE5C45-1F07-C449-A7B9-17CB8A4C80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117" y="1923457"/>
            <a:ext cx="1067861" cy="17656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E11AFAC-00B9-D344-9445-B57C780A2C29}"/>
              </a:ext>
            </a:extLst>
          </p:cNvPr>
          <p:cNvSpPr txBox="1">
            <a:spLocks/>
          </p:cNvSpPr>
          <p:nvPr/>
        </p:nvSpPr>
        <p:spPr>
          <a:xfrm>
            <a:off x="107206" y="4443736"/>
            <a:ext cx="7726467" cy="1280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Example questions:</a:t>
            </a:r>
          </a:p>
          <a:p>
            <a:pPr lvl="1"/>
            <a:r>
              <a:rPr lang="en-US" sz="1400" dirty="0"/>
              <a:t>My IoT device is drawing too much power, but why?</a:t>
            </a:r>
          </a:p>
          <a:p>
            <a:pPr lvl="1"/>
            <a:r>
              <a:rPr lang="en-US" sz="1400" dirty="0"/>
              <a:t>Will this change affect the power draw?</a:t>
            </a:r>
          </a:p>
          <a:p>
            <a:pPr lvl="1"/>
            <a:r>
              <a:rPr lang="en-US" sz="1400" dirty="0"/>
              <a:t>Which OS uses less power?</a:t>
            </a: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9DD18657-5F48-CD43-84FF-961DC8735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38" y="3996890"/>
            <a:ext cx="2208197" cy="142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1C792669-8125-3D4A-B7EA-2406A798EFFD}"/>
              </a:ext>
            </a:extLst>
          </p:cNvPr>
          <p:cNvGrpSpPr/>
          <p:nvPr/>
        </p:nvGrpSpPr>
        <p:grpSpPr>
          <a:xfrm>
            <a:off x="427029" y="2670585"/>
            <a:ext cx="5601221" cy="1490120"/>
            <a:chOff x="427029" y="2670585"/>
            <a:chExt cx="5601221" cy="149012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EE41540-AD52-224A-A511-3E8D00DF7E58}"/>
                </a:ext>
              </a:extLst>
            </p:cNvPr>
            <p:cNvGrpSpPr/>
            <p:nvPr/>
          </p:nvGrpSpPr>
          <p:grpSpPr>
            <a:xfrm>
              <a:off x="427029" y="2670585"/>
              <a:ext cx="5601221" cy="1490120"/>
              <a:chOff x="427029" y="2670585"/>
              <a:chExt cx="5601221" cy="149012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E3D567E-23AC-B74B-A570-01562BB47BFF}"/>
                  </a:ext>
                </a:extLst>
              </p:cNvPr>
              <p:cNvGrpSpPr/>
              <p:nvPr/>
            </p:nvGrpSpPr>
            <p:grpSpPr>
              <a:xfrm>
                <a:off x="1980030" y="2670585"/>
                <a:ext cx="4048220" cy="1490120"/>
                <a:chOff x="627475" y="2704808"/>
                <a:chExt cx="4048220" cy="149012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DE17D76-10C1-434F-9418-540A5E7C8F2F}"/>
                    </a:ext>
                  </a:extLst>
                </p:cNvPr>
                <p:cNvSpPr/>
                <p:nvPr/>
              </p:nvSpPr>
              <p:spPr>
                <a:xfrm>
                  <a:off x="2158738" y="3186260"/>
                  <a:ext cx="999241" cy="502875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MCU</a:t>
                  </a:r>
                </a:p>
              </p:txBody>
            </p:sp>
            <p:pic>
              <p:nvPicPr>
                <p:cNvPr id="8198" name="Picture 6" descr="Human Brain Icon Vector Stock Illustration - Download Image Now - iStock">
                  <a:extLst>
                    <a:ext uri="{FF2B5EF4-FFF2-40B4-BE49-F238E27FC236}">
                      <a16:creationId xmlns:a16="http://schemas.microsoft.com/office/drawing/2014/main" id="{7130B994-AEDA-A449-85C0-DA0EE842531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779" t="12543" r="14895" b="12017"/>
                <a:stretch/>
              </p:blipFill>
              <p:spPr bwMode="auto">
                <a:xfrm>
                  <a:off x="2803211" y="3303093"/>
                  <a:ext cx="254523" cy="2692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947F1822-DFF5-C843-B743-EA130820FB2B}"/>
                    </a:ext>
                  </a:extLst>
                </p:cNvPr>
                <p:cNvSpPr/>
                <p:nvPr/>
              </p:nvSpPr>
              <p:spPr>
                <a:xfrm>
                  <a:off x="837260" y="3045885"/>
                  <a:ext cx="999241" cy="263951"/>
                </a:xfrm>
                <a:prstGeom prst="roundRect">
                  <a:avLst/>
                </a:pr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Light Sensor</a:t>
                  </a:r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F414A5B4-70BE-EF4B-AEB0-A09DD606C1BD}"/>
                    </a:ext>
                  </a:extLst>
                </p:cNvPr>
                <p:cNvSpPr/>
                <p:nvPr/>
              </p:nvSpPr>
              <p:spPr>
                <a:xfrm>
                  <a:off x="766967" y="3440325"/>
                  <a:ext cx="1067861" cy="263951"/>
                </a:xfrm>
                <a:prstGeom prst="roundRect">
                  <a:avLst/>
                </a:pr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Motion Sensor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A4463248-624B-1943-882A-B5ECF2F408CC}"/>
                    </a:ext>
                  </a:extLst>
                </p:cNvPr>
                <p:cNvSpPr/>
                <p:nvPr/>
              </p:nvSpPr>
              <p:spPr>
                <a:xfrm>
                  <a:off x="970958" y="3832138"/>
                  <a:ext cx="863870" cy="263951"/>
                </a:xfrm>
                <a:prstGeom prst="roundRect">
                  <a:avLst/>
                </a:pr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CO2 Sensor</a:t>
                  </a:r>
                </a:p>
              </p:txBody>
            </p:sp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BB25A88B-0BCD-E94C-805A-5FFAE3726C2A}"/>
                    </a:ext>
                  </a:extLst>
                </p:cNvPr>
                <p:cNvSpPr/>
                <p:nvPr/>
              </p:nvSpPr>
              <p:spPr>
                <a:xfrm>
                  <a:off x="3503372" y="3172603"/>
                  <a:ext cx="1067861" cy="394441"/>
                </a:xfrm>
                <a:prstGeom prst="round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Wireless Radio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57C63C42-5DCF-6C4C-84CD-D454DD5A8722}"/>
                    </a:ext>
                  </a:extLst>
                </p:cNvPr>
                <p:cNvSpPr/>
                <p:nvPr/>
              </p:nvSpPr>
              <p:spPr>
                <a:xfrm>
                  <a:off x="2226423" y="3824165"/>
                  <a:ext cx="863870" cy="263951"/>
                </a:xfrm>
                <a:prstGeom prst="roundRect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Battery</a:t>
                  </a:r>
                </a:p>
              </p:txBody>
            </p:sp>
            <p:cxnSp>
              <p:nvCxnSpPr>
                <p:cNvPr id="15" name="Elbow Connector 14">
                  <a:extLst>
                    <a:ext uri="{FF2B5EF4-FFF2-40B4-BE49-F238E27FC236}">
                      <a16:creationId xmlns:a16="http://schemas.microsoft.com/office/drawing/2014/main" id="{7DCD1634-C1A0-0A4E-B00D-17721293D7EC}"/>
                    </a:ext>
                  </a:extLst>
                </p:cNvPr>
                <p:cNvCxnSpPr>
                  <a:stCxn id="12" idx="3"/>
                  <a:endCxn id="11" idx="1"/>
                </p:cNvCxnSpPr>
                <p:nvPr/>
              </p:nvCxnSpPr>
              <p:spPr>
                <a:xfrm>
                  <a:off x="1836501" y="3177861"/>
                  <a:ext cx="322237" cy="259837"/>
                </a:xfrm>
                <a:prstGeom prst="bentConnector3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Elbow Connector 20">
                  <a:extLst>
                    <a:ext uri="{FF2B5EF4-FFF2-40B4-BE49-F238E27FC236}">
                      <a16:creationId xmlns:a16="http://schemas.microsoft.com/office/drawing/2014/main" id="{7242972C-70DD-1045-A69B-30244A943FEF}"/>
                    </a:ext>
                  </a:extLst>
                </p:cNvPr>
                <p:cNvCxnSpPr>
                  <a:stCxn id="17" idx="3"/>
                  <a:endCxn id="11" idx="1"/>
                </p:cNvCxnSpPr>
                <p:nvPr/>
              </p:nvCxnSpPr>
              <p:spPr>
                <a:xfrm flipV="1">
                  <a:off x="1834828" y="3437698"/>
                  <a:ext cx="323910" cy="134603"/>
                </a:xfrm>
                <a:prstGeom prst="bentConnector3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Elbow Connector 22">
                  <a:extLst>
                    <a:ext uri="{FF2B5EF4-FFF2-40B4-BE49-F238E27FC236}">
                      <a16:creationId xmlns:a16="http://schemas.microsoft.com/office/drawing/2014/main" id="{0EB5F2F1-BDB0-C64C-AB9A-873185179418}"/>
                    </a:ext>
                  </a:extLst>
                </p:cNvPr>
                <p:cNvCxnSpPr>
                  <a:stCxn id="18" idx="3"/>
                  <a:endCxn id="11" idx="1"/>
                </p:cNvCxnSpPr>
                <p:nvPr/>
              </p:nvCxnSpPr>
              <p:spPr>
                <a:xfrm flipV="1">
                  <a:off x="1834828" y="3437698"/>
                  <a:ext cx="323910" cy="526416"/>
                </a:xfrm>
                <a:prstGeom prst="bentConnector3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Elbow Connector 27">
                  <a:extLst>
                    <a:ext uri="{FF2B5EF4-FFF2-40B4-BE49-F238E27FC236}">
                      <a16:creationId xmlns:a16="http://schemas.microsoft.com/office/drawing/2014/main" id="{ED30E3E9-CFD7-0C49-9486-D05A7EDDF413}"/>
                    </a:ext>
                  </a:extLst>
                </p:cNvPr>
                <p:cNvCxnSpPr>
                  <a:stCxn id="20" idx="0"/>
                  <a:endCxn id="11" idx="2"/>
                </p:cNvCxnSpPr>
                <p:nvPr/>
              </p:nvCxnSpPr>
              <p:spPr>
                <a:xfrm rot="5400000" flipH="1" flipV="1">
                  <a:off x="2590843" y="3756650"/>
                  <a:ext cx="135030" cy="1"/>
                </a:xfrm>
                <a:prstGeom prst="bentConnector3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Elbow Connector 29">
                  <a:extLst>
                    <a:ext uri="{FF2B5EF4-FFF2-40B4-BE49-F238E27FC236}">
                      <a16:creationId xmlns:a16="http://schemas.microsoft.com/office/drawing/2014/main" id="{0C54FA98-C026-3B42-96E0-1A63BBA70EF3}"/>
                    </a:ext>
                  </a:extLst>
                </p:cNvPr>
                <p:cNvCxnSpPr>
                  <a:cxnSpLocks/>
                  <a:stCxn id="19" idx="1"/>
                  <a:endCxn id="11" idx="3"/>
                </p:cNvCxnSpPr>
                <p:nvPr/>
              </p:nvCxnSpPr>
              <p:spPr>
                <a:xfrm rot="10800000" flipV="1">
                  <a:off x="3157980" y="3369824"/>
                  <a:ext cx="345393" cy="67874"/>
                </a:xfrm>
                <a:prstGeom prst="bentConnector3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EECEF74-903F-BC4D-82D4-7494F04A276A}"/>
                    </a:ext>
                  </a:extLst>
                </p:cNvPr>
                <p:cNvSpPr/>
                <p:nvPr/>
              </p:nvSpPr>
              <p:spPr>
                <a:xfrm>
                  <a:off x="659876" y="2931736"/>
                  <a:ext cx="4015819" cy="126319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79423DDB-A860-9445-AD91-FBD8CBCCDFA5}"/>
                    </a:ext>
                  </a:extLst>
                </p:cNvPr>
                <p:cNvSpPr/>
                <p:nvPr/>
              </p:nvSpPr>
              <p:spPr>
                <a:xfrm>
                  <a:off x="3506823" y="3700162"/>
                  <a:ext cx="1067861" cy="263951"/>
                </a:xfrm>
                <a:prstGeom prst="roundRect">
                  <a:avLst/>
                </a:prstGeom>
                <a:noFill/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LCD Screen</a:t>
                  </a:r>
                </a:p>
              </p:txBody>
            </p:sp>
            <p:cxnSp>
              <p:nvCxnSpPr>
                <p:cNvPr id="33" name="Elbow Connector 32">
                  <a:extLst>
                    <a:ext uri="{FF2B5EF4-FFF2-40B4-BE49-F238E27FC236}">
                      <a16:creationId xmlns:a16="http://schemas.microsoft.com/office/drawing/2014/main" id="{05C33198-C233-074A-B012-002005B03D93}"/>
                    </a:ext>
                  </a:extLst>
                </p:cNvPr>
                <p:cNvCxnSpPr>
                  <a:stCxn id="35" idx="1"/>
                  <a:endCxn id="11" idx="3"/>
                </p:cNvCxnSpPr>
                <p:nvPr/>
              </p:nvCxnSpPr>
              <p:spPr>
                <a:xfrm rot="10800000">
                  <a:off x="3157979" y="3437698"/>
                  <a:ext cx="348844" cy="394440"/>
                </a:xfrm>
                <a:prstGeom prst="bentConnector3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E3E987D-62A5-1147-80DD-EDB11A3DCE44}"/>
                    </a:ext>
                  </a:extLst>
                </p:cNvPr>
                <p:cNvSpPr txBox="1"/>
                <p:nvPr/>
              </p:nvSpPr>
              <p:spPr>
                <a:xfrm>
                  <a:off x="627475" y="2704808"/>
                  <a:ext cx="134684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Typical IoT Device</a:t>
                  </a: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ECC13E0-B879-6048-BA2C-2BB87D579A3D}"/>
                  </a:ext>
                </a:extLst>
              </p:cNvPr>
              <p:cNvSpPr txBox="1"/>
              <p:nvPr/>
            </p:nvSpPr>
            <p:spPr>
              <a:xfrm>
                <a:off x="427029" y="3122578"/>
                <a:ext cx="15845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Energy is consumed by each physical component on the device.</a:t>
                </a:r>
              </a:p>
            </p:txBody>
          </p:sp>
        </p:grpSp>
        <p:pic>
          <p:nvPicPr>
            <p:cNvPr id="43" name="Picture 42" descr="wireless.pdf">
              <a:extLst>
                <a:ext uri="{FF2B5EF4-FFF2-40B4-BE49-F238E27FC236}">
                  <a16:creationId xmlns:a16="http://schemas.microsoft.com/office/drawing/2014/main" id="{8FAE1882-8052-AA4E-8C77-6097658D4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708638">
              <a:off x="5619195" y="3170654"/>
              <a:ext cx="308672" cy="308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212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13DB-B477-544F-AEEB-98E3442B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an energy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9F293-9C82-B446-B666-E68516D1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8" y="959225"/>
            <a:ext cx="4684978" cy="3691797"/>
          </a:xfrm>
        </p:spPr>
        <p:txBody>
          <a:bodyPr>
            <a:normAutofit/>
          </a:bodyPr>
          <a:lstStyle/>
          <a:p>
            <a:r>
              <a:rPr lang="en-US" sz="1600" dirty="0"/>
              <a:t>Test monitor observes the energy consumption of each hardware component</a:t>
            </a:r>
          </a:p>
          <a:p>
            <a:r>
              <a:rPr lang="en-US" sz="1600" dirty="0"/>
              <a:t>Opaque: no modification or insight into OS</a:t>
            </a:r>
          </a:p>
          <a:p>
            <a:r>
              <a:rPr lang="en-US" sz="1600" dirty="0"/>
              <a:t>Energy test:</a:t>
            </a:r>
          </a:p>
          <a:p>
            <a:pPr lvl="1"/>
            <a:r>
              <a:rPr lang="en-US" sz="1200" dirty="0"/>
              <a:t>Define the component to evaluate</a:t>
            </a:r>
          </a:p>
          <a:p>
            <a:pPr lvl="1"/>
            <a:r>
              <a:rPr lang="en-US" sz="1200" dirty="0"/>
              <a:t>Set allowed energy bounds</a:t>
            </a:r>
          </a:p>
          <a:p>
            <a:pPr lvl="1"/>
            <a:r>
              <a:rPr lang="en-US" sz="1200" dirty="0"/>
              <a:t>Run the device determine if conditions are met</a:t>
            </a:r>
          </a:p>
          <a:p>
            <a:pPr lvl="1"/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A8F88-264E-7240-86E7-E6CA60FE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12</a:t>
            </a:fld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EBB0C5-0A8E-424C-AA41-DD3187F21CB7}"/>
              </a:ext>
            </a:extLst>
          </p:cNvPr>
          <p:cNvSpPr/>
          <p:nvPr/>
        </p:nvSpPr>
        <p:spPr>
          <a:xfrm>
            <a:off x="363246" y="3325436"/>
            <a:ext cx="4269992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EnergyTest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"radio-packet-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test name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radio_send_app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”, 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test app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test operations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&amp;[Operation::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reset_device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(),     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reset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Operation::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idle_testbed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(5000)],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5s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&amp;[Criterion::Energy(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EnergyCriterion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::new(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EnergyStat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::Total)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with_max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(350))]   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max 350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mJ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274B03D-65B9-E941-A89D-3190128FE8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5"/>
          <a:stretch/>
        </p:blipFill>
        <p:spPr>
          <a:xfrm>
            <a:off x="4223180" y="5853162"/>
            <a:ext cx="3391787" cy="168693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97B740F-8710-594D-B74A-BCFE140DB76E}"/>
              </a:ext>
            </a:extLst>
          </p:cNvPr>
          <p:cNvSpPr txBox="1"/>
          <p:nvPr/>
        </p:nvSpPr>
        <p:spPr>
          <a:xfrm>
            <a:off x="6754055" y="6006199"/>
            <a:ext cx="131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Criterion (maximum limit)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30796D-B98E-3647-99C5-7A18B4DCC9DB}"/>
              </a:ext>
            </a:extLst>
          </p:cNvPr>
          <p:cNvCxnSpPr>
            <a:cxnSpLocks/>
          </p:cNvCxnSpPr>
          <p:nvPr/>
        </p:nvCxnSpPr>
        <p:spPr>
          <a:xfrm flipH="1" flipV="1">
            <a:off x="6754055" y="6006200"/>
            <a:ext cx="133394" cy="25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8112168-E209-3A45-AB9D-1240D7914E6F}"/>
              </a:ext>
            </a:extLst>
          </p:cNvPr>
          <p:cNvSpPr txBox="1"/>
          <p:nvPr/>
        </p:nvSpPr>
        <p:spPr>
          <a:xfrm>
            <a:off x="4691541" y="6726978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Monitored trace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D315A0-0FD1-7745-839F-7AAF4181B21E}"/>
              </a:ext>
            </a:extLst>
          </p:cNvPr>
          <p:cNvCxnSpPr>
            <a:cxnSpLocks/>
          </p:cNvCxnSpPr>
          <p:nvPr/>
        </p:nvCxnSpPr>
        <p:spPr>
          <a:xfrm flipV="1">
            <a:off x="5470465" y="6540822"/>
            <a:ext cx="178228" cy="25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FE9BC2-293B-E243-BCED-BA1ECF707810}"/>
              </a:ext>
            </a:extLst>
          </p:cNvPr>
          <p:cNvGrpSpPr/>
          <p:nvPr/>
        </p:nvGrpSpPr>
        <p:grpSpPr>
          <a:xfrm>
            <a:off x="4911766" y="809734"/>
            <a:ext cx="4048220" cy="1490120"/>
            <a:chOff x="4911766" y="809734"/>
            <a:chExt cx="4048220" cy="149012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7B8810D-532B-3B4D-8B6E-97A11D22930E}"/>
                </a:ext>
              </a:extLst>
            </p:cNvPr>
            <p:cNvGrpSpPr/>
            <p:nvPr/>
          </p:nvGrpSpPr>
          <p:grpSpPr>
            <a:xfrm>
              <a:off x="4911766" y="809734"/>
              <a:ext cx="4048220" cy="1490120"/>
              <a:chOff x="627475" y="2704808"/>
              <a:chExt cx="4048220" cy="149012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4591D7E-DC79-7340-84E1-268FE1DF86DD}"/>
                  </a:ext>
                </a:extLst>
              </p:cNvPr>
              <p:cNvSpPr/>
              <p:nvPr/>
            </p:nvSpPr>
            <p:spPr>
              <a:xfrm>
                <a:off x="2158738" y="3186260"/>
                <a:ext cx="999241" cy="50287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MCU</a:t>
                </a:r>
              </a:p>
            </p:txBody>
          </p:sp>
          <p:pic>
            <p:nvPicPr>
              <p:cNvPr id="50" name="Picture 6" descr="Human Brain Icon Vector Stock Illustration - Download Image Now - iStock">
                <a:extLst>
                  <a:ext uri="{FF2B5EF4-FFF2-40B4-BE49-F238E27FC236}">
                    <a16:creationId xmlns:a16="http://schemas.microsoft.com/office/drawing/2014/main" id="{E1E4A4FC-D344-9D49-A323-635B1B791F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79" t="12543" r="14895" b="12017"/>
              <a:stretch/>
            </p:blipFill>
            <p:spPr bwMode="auto">
              <a:xfrm>
                <a:off x="2803211" y="3303093"/>
                <a:ext cx="254523" cy="2692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B7860FD1-3284-2D4A-BF4E-D6743E241F49}"/>
                  </a:ext>
                </a:extLst>
              </p:cNvPr>
              <p:cNvSpPr/>
              <p:nvPr/>
            </p:nvSpPr>
            <p:spPr>
              <a:xfrm>
                <a:off x="837260" y="3045885"/>
                <a:ext cx="999241" cy="263951"/>
              </a:xfrm>
              <a:prstGeom prst="round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Light Sensor</a:t>
                </a:r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826BC6F4-2599-ED49-B461-B6A955BFFF37}"/>
                  </a:ext>
                </a:extLst>
              </p:cNvPr>
              <p:cNvSpPr/>
              <p:nvPr/>
            </p:nvSpPr>
            <p:spPr>
              <a:xfrm>
                <a:off x="766967" y="3440325"/>
                <a:ext cx="1067861" cy="263951"/>
              </a:xfrm>
              <a:prstGeom prst="round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Motion Sensor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71795AA5-1886-E244-B49F-39C0FA8D50AC}"/>
                  </a:ext>
                </a:extLst>
              </p:cNvPr>
              <p:cNvSpPr/>
              <p:nvPr/>
            </p:nvSpPr>
            <p:spPr>
              <a:xfrm>
                <a:off x="970958" y="3832138"/>
                <a:ext cx="863870" cy="263951"/>
              </a:xfrm>
              <a:prstGeom prst="round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CO2 Sensor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F26E935C-A5A6-1142-9589-D8DC49B94812}"/>
                  </a:ext>
                </a:extLst>
              </p:cNvPr>
              <p:cNvSpPr/>
              <p:nvPr/>
            </p:nvSpPr>
            <p:spPr>
              <a:xfrm>
                <a:off x="3503372" y="3169776"/>
                <a:ext cx="1067861" cy="397268"/>
              </a:xfrm>
              <a:prstGeom prst="round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Wireless Radio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0D18F366-BE82-7246-88B3-29AE512C0EF4}"/>
                  </a:ext>
                </a:extLst>
              </p:cNvPr>
              <p:cNvSpPr/>
              <p:nvPr/>
            </p:nvSpPr>
            <p:spPr>
              <a:xfrm>
                <a:off x="2226423" y="3824165"/>
                <a:ext cx="863870" cy="263951"/>
              </a:xfrm>
              <a:prstGeom prst="round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Battery</a:t>
                </a:r>
              </a:p>
            </p:txBody>
          </p:sp>
          <p:cxnSp>
            <p:nvCxnSpPr>
              <p:cNvPr id="56" name="Elbow Connector 55">
                <a:extLst>
                  <a:ext uri="{FF2B5EF4-FFF2-40B4-BE49-F238E27FC236}">
                    <a16:creationId xmlns:a16="http://schemas.microsoft.com/office/drawing/2014/main" id="{4231E3C3-4E52-F343-B5F8-DBACD172A8FC}"/>
                  </a:ext>
                </a:extLst>
              </p:cNvPr>
              <p:cNvCxnSpPr>
                <a:stCxn id="51" idx="3"/>
                <a:endCxn id="49" idx="1"/>
              </p:cNvCxnSpPr>
              <p:nvPr/>
            </p:nvCxnSpPr>
            <p:spPr>
              <a:xfrm>
                <a:off x="1836501" y="3177861"/>
                <a:ext cx="322237" cy="259837"/>
              </a:xfrm>
              <a:prstGeom prst="bentConnector3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Elbow Connector 56">
                <a:extLst>
                  <a:ext uri="{FF2B5EF4-FFF2-40B4-BE49-F238E27FC236}">
                    <a16:creationId xmlns:a16="http://schemas.microsoft.com/office/drawing/2014/main" id="{5D500A35-724B-9141-807E-DB1DC1CFC22F}"/>
                  </a:ext>
                </a:extLst>
              </p:cNvPr>
              <p:cNvCxnSpPr>
                <a:stCxn id="52" idx="3"/>
                <a:endCxn id="49" idx="1"/>
              </p:cNvCxnSpPr>
              <p:nvPr/>
            </p:nvCxnSpPr>
            <p:spPr>
              <a:xfrm flipV="1">
                <a:off x="1834828" y="3437698"/>
                <a:ext cx="323910" cy="134603"/>
              </a:xfrm>
              <a:prstGeom prst="bentConnector3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Elbow Connector 57">
                <a:extLst>
                  <a:ext uri="{FF2B5EF4-FFF2-40B4-BE49-F238E27FC236}">
                    <a16:creationId xmlns:a16="http://schemas.microsoft.com/office/drawing/2014/main" id="{046DD555-2F28-E941-A701-1E94732FA4B1}"/>
                  </a:ext>
                </a:extLst>
              </p:cNvPr>
              <p:cNvCxnSpPr>
                <a:stCxn id="53" idx="3"/>
                <a:endCxn id="49" idx="1"/>
              </p:cNvCxnSpPr>
              <p:nvPr/>
            </p:nvCxnSpPr>
            <p:spPr>
              <a:xfrm flipV="1">
                <a:off x="1834828" y="3437698"/>
                <a:ext cx="323910" cy="526416"/>
              </a:xfrm>
              <a:prstGeom prst="bentConnector3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Elbow Connector 58">
                <a:extLst>
                  <a:ext uri="{FF2B5EF4-FFF2-40B4-BE49-F238E27FC236}">
                    <a16:creationId xmlns:a16="http://schemas.microsoft.com/office/drawing/2014/main" id="{41F9BD45-C6D0-F74B-BE81-3BC840F0A924}"/>
                  </a:ext>
                </a:extLst>
              </p:cNvPr>
              <p:cNvCxnSpPr>
                <a:stCxn id="55" idx="0"/>
                <a:endCxn id="49" idx="2"/>
              </p:cNvCxnSpPr>
              <p:nvPr/>
            </p:nvCxnSpPr>
            <p:spPr>
              <a:xfrm rot="5400000" flipH="1" flipV="1">
                <a:off x="2590843" y="3756650"/>
                <a:ext cx="135030" cy="1"/>
              </a:xfrm>
              <a:prstGeom prst="bentConnector3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88CF918D-2C78-124F-943B-FFFBBBA7A425}"/>
                  </a:ext>
                </a:extLst>
              </p:cNvPr>
              <p:cNvCxnSpPr>
                <a:cxnSpLocks/>
                <a:stCxn id="54" idx="1"/>
                <a:endCxn id="49" idx="3"/>
              </p:cNvCxnSpPr>
              <p:nvPr/>
            </p:nvCxnSpPr>
            <p:spPr>
              <a:xfrm rot="10800000" flipV="1">
                <a:off x="3157980" y="3368410"/>
                <a:ext cx="345393" cy="69288"/>
              </a:xfrm>
              <a:prstGeom prst="bentConnector3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EFCEBAB-1E24-F043-BA9E-912118863353}"/>
                  </a:ext>
                </a:extLst>
              </p:cNvPr>
              <p:cNvSpPr/>
              <p:nvPr/>
            </p:nvSpPr>
            <p:spPr>
              <a:xfrm>
                <a:off x="659876" y="2931736"/>
                <a:ext cx="4015819" cy="12631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B214FBA2-EE50-7840-8335-C9696D54E4F5}"/>
                  </a:ext>
                </a:extLst>
              </p:cNvPr>
              <p:cNvSpPr/>
              <p:nvPr/>
            </p:nvSpPr>
            <p:spPr>
              <a:xfrm>
                <a:off x="3506823" y="3700162"/>
                <a:ext cx="1067861" cy="263951"/>
              </a:xfrm>
              <a:prstGeom prst="round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LCD Screen</a:t>
                </a:r>
              </a:p>
            </p:txBody>
          </p: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0BCC0058-B439-F841-85DB-1B239E0A7B18}"/>
                  </a:ext>
                </a:extLst>
              </p:cNvPr>
              <p:cNvCxnSpPr>
                <a:stCxn id="62" idx="1"/>
                <a:endCxn id="49" idx="3"/>
              </p:cNvCxnSpPr>
              <p:nvPr/>
            </p:nvCxnSpPr>
            <p:spPr>
              <a:xfrm rot="10800000">
                <a:off x="3157979" y="3437698"/>
                <a:ext cx="348844" cy="394440"/>
              </a:xfrm>
              <a:prstGeom prst="bentConnector3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0AA2475-37F7-E144-B7DF-7598FAD43C22}"/>
                  </a:ext>
                </a:extLst>
              </p:cNvPr>
              <p:cNvSpPr txBox="1"/>
              <p:nvPr/>
            </p:nvSpPr>
            <p:spPr>
              <a:xfrm>
                <a:off x="627475" y="2704808"/>
                <a:ext cx="13468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Typical IoT Device</a:t>
                </a:r>
              </a:p>
            </p:txBody>
          </p:sp>
        </p:grpSp>
        <p:pic>
          <p:nvPicPr>
            <p:cNvPr id="48" name="Picture 47" descr="wireless.pdf">
              <a:extLst>
                <a:ext uri="{FF2B5EF4-FFF2-40B4-BE49-F238E27FC236}">
                  <a16:creationId xmlns:a16="http://schemas.microsoft.com/office/drawing/2014/main" id="{89CE15C3-80B4-F24D-8ED2-A6E0B265B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708638">
              <a:off x="8563123" y="1303024"/>
              <a:ext cx="308672" cy="308672"/>
            </a:xfrm>
            <a:prstGeom prst="rect">
              <a:avLst/>
            </a:prstGeom>
          </p:spPr>
        </p:pic>
      </p:grpSp>
      <p:pic>
        <p:nvPicPr>
          <p:cNvPr id="65" name="Picture 2">
            <a:extLst>
              <a:ext uri="{FF2B5EF4-FFF2-40B4-BE49-F238E27FC236}">
                <a16:creationId xmlns:a16="http://schemas.microsoft.com/office/drawing/2014/main" id="{AF3F5F00-A6E0-A24E-917D-B8E03D992C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4" b="13030"/>
          <a:stretch/>
        </p:blipFill>
        <p:spPr bwMode="auto">
          <a:xfrm>
            <a:off x="5087523" y="3728872"/>
            <a:ext cx="3597023" cy="18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1705DD02-EFEE-3D48-A296-81ED5A6C0A49}"/>
              </a:ext>
            </a:extLst>
          </p:cNvPr>
          <p:cNvSpPr/>
          <p:nvPr/>
        </p:nvSpPr>
        <p:spPr>
          <a:xfrm>
            <a:off x="4802434" y="2767722"/>
            <a:ext cx="1498862" cy="647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Monitor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79565C6-FD2A-7846-96F6-D8DACFDE416E}"/>
              </a:ext>
            </a:extLst>
          </p:cNvPr>
          <p:cNvSpPr/>
          <p:nvPr/>
        </p:nvSpPr>
        <p:spPr>
          <a:xfrm>
            <a:off x="6578454" y="2697445"/>
            <a:ext cx="1036513" cy="779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Energy Meters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C018109-4A70-FF4B-91E0-46ED22697FEC}"/>
              </a:ext>
            </a:extLst>
          </p:cNvPr>
          <p:cNvSpPr/>
          <p:nvPr/>
        </p:nvSpPr>
        <p:spPr>
          <a:xfrm>
            <a:off x="7901073" y="2630484"/>
            <a:ext cx="1067861" cy="9219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Device under test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15A6E6A9-2D42-7B48-AF9C-C7D41EC62F38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6301296" y="3087193"/>
            <a:ext cx="277158" cy="4242"/>
          </a:xfrm>
          <a:prstGeom prst="bentConnector3">
            <a:avLst/>
          </a:prstGeom>
          <a:ln w="28575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052109B4-D54D-7342-ABEC-1F5BAF35A245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7614967" y="3087193"/>
            <a:ext cx="286106" cy="4242"/>
          </a:xfrm>
          <a:prstGeom prst="bentConnector3">
            <a:avLst/>
          </a:prstGeom>
          <a:ln w="28575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BDD53A74-B870-7F43-8F3B-719D631E07F2}"/>
              </a:ext>
            </a:extLst>
          </p:cNvPr>
          <p:cNvSpPr/>
          <p:nvPr/>
        </p:nvSpPr>
        <p:spPr>
          <a:xfrm>
            <a:off x="6213389" y="1216797"/>
            <a:ext cx="125233" cy="125233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4510376-8EFF-E248-AEFE-58677F31DEDC}"/>
              </a:ext>
            </a:extLst>
          </p:cNvPr>
          <p:cNvSpPr/>
          <p:nvPr/>
        </p:nvSpPr>
        <p:spPr>
          <a:xfrm>
            <a:off x="6148971" y="1614296"/>
            <a:ext cx="125233" cy="125233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AB0C717-F874-9748-8D4E-0CFDC1F4617F}"/>
              </a:ext>
            </a:extLst>
          </p:cNvPr>
          <p:cNvSpPr/>
          <p:nvPr/>
        </p:nvSpPr>
        <p:spPr>
          <a:xfrm>
            <a:off x="6224072" y="1877821"/>
            <a:ext cx="125233" cy="125233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7EF4EC2-12AC-D849-A785-AD765F71E44C}"/>
              </a:ext>
            </a:extLst>
          </p:cNvPr>
          <p:cNvSpPr/>
          <p:nvPr/>
        </p:nvSpPr>
        <p:spPr>
          <a:xfrm>
            <a:off x="7630324" y="1414999"/>
            <a:ext cx="125233" cy="125233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2D3ADA1-ACEA-2643-B880-1A429B39097B}"/>
              </a:ext>
            </a:extLst>
          </p:cNvPr>
          <p:cNvSpPr/>
          <p:nvPr/>
        </p:nvSpPr>
        <p:spPr>
          <a:xfrm>
            <a:off x="7553469" y="1728814"/>
            <a:ext cx="125233" cy="125233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9F44B6F-8E23-7849-B24E-DCA070244DEC}"/>
              </a:ext>
            </a:extLst>
          </p:cNvPr>
          <p:cNvSpPr/>
          <p:nvPr/>
        </p:nvSpPr>
        <p:spPr>
          <a:xfrm>
            <a:off x="6886035" y="1831089"/>
            <a:ext cx="125233" cy="125233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40FDB005-BA4B-904E-A934-6DC6EEABD6B1}"/>
              </a:ext>
            </a:extLst>
          </p:cNvPr>
          <p:cNvCxnSpPr>
            <a:stCxn id="73" idx="5"/>
            <a:endCxn id="67" idx="0"/>
          </p:cNvCxnSpPr>
          <p:nvPr/>
        </p:nvCxnSpPr>
        <p:spPr>
          <a:xfrm rot="16200000" flipH="1">
            <a:off x="6357473" y="1958206"/>
            <a:ext cx="712731" cy="765746"/>
          </a:xfrm>
          <a:prstGeom prst="curvedConnector3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3EE1E6DC-F576-834B-9928-59849079524E}"/>
              </a:ext>
            </a:extLst>
          </p:cNvPr>
          <p:cNvCxnSpPr>
            <a:stCxn id="72" idx="5"/>
            <a:endCxn id="67" idx="0"/>
          </p:cNvCxnSpPr>
          <p:nvPr/>
        </p:nvCxnSpPr>
        <p:spPr>
          <a:xfrm rot="16200000" flipH="1">
            <a:off x="6188159" y="1788893"/>
            <a:ext cx="976256" cy="840847"/>
          </a:xfrm>
          <a:prstGeom prst="curvedConnector3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88D0FB97-BBF2-F141-B96E-AA238034A1CE}"/>
              </a:ext>
            </a:extLst>
          </p:cNvPr>
          <p:cNvCxnSpPr>
            <a:stCxn id="71" idx="5"/>
            <a:endCxn id="67" idx="0"/>
          </p:cNvCxnSpPr>
          <p:nvPr/>
        </p:nvCxnSpPr>
        <p:spPr>
          <a:xfrm rot="16200000" flipH="1">
            <a:off x="6021619" y="1622352"/>
            <a:ext cx="1373755" cy="776429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0197097C-0D4C-224B-9F4C-EFC63F1112C3}"/>
              </a:ext>
            </a:extLst>
          </p:cNvPr>
          <p:cNvCxnSpPr>
            <a:stCxn id="76" idx="6"/>
            <a:endCxn id="67" idx="0"/>
          </p:cNvCxnSpPr>
          <p:nvPr/>
        </p:nvCxnSpPr>
        <p:spPr>
          <a:xfrm>
            <a:off x="7011268" y="1893706"/>
            <a:ext cx="85443" cy="803739"/>
          </a:xfrm>
          <a:prstGeom prst="curvedConnector2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A2A62ABC-85FC-784E-85B8-30A61E425084}"/>
              </a:ext>
            </a:extLst>
          </p:cNvPr>
          <p:cNvCxnSpPr>
            <a:stCxn id="74" idx="2"/>
            <a:endCxn id="67" idx="0"/>
          </p:cNvCxnSpPr>
          <p:nvPr/>
        </p:nvCxnSpPr>
        <p:spPr>
          <a:xfrm rot="10800000" flipV="1">
            <a:off x="7096712" y="1477615"/>
            <a:ext cx="533613" cy="1219829"/>
          </a:xfrm>
          <a:prstGeom prst="curvedConnector2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B2685B84-2ADC-C243-8C61-9FDE7F75C6A6}"/>
              </a:ext>
            </a:extLst>
          </p:cNvPr>
          <p:cNvCxnSpPr>
            <a:stCxn id="75" idx="2"/>
            <a:endCxn id="67" idx="0"/>
          </p:cNvCxnSpPr>
          <p:nvPr/>
        </p:nvCxnSpPr>
        <p:spPr>
          <a:xfrm rot="10800000" flipV="1">
            <a:off x="7096711" y="1791431"/>
            <a:ext cx="456758" cy="906014"/>
          </a:xfrm>
          <a:prstGeom prst="curvedConnector2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771B58D-E067-C746-903F-269596293530}"/>
              </a:ext>
            </a:extLst>
          </p:cNvPr>
          <p:cNvCxnSpPr>
            <a:stCxn id="66" idx="2"/>
          </p:cNvCxnSpPr>
          <p:nvPr/>
        </p:nvCxnSpPr>
        <p:spPr>
          <a:xfrm>
            <a:off x="5551865" y="3415148"/>
            <a:ext cx="135319" cy="534683"/>
          </a:xfrm>
          <a:prstGeom prst="straightConnector1">
            <a:avLst/>
          </a:prstGeom>
          <a:ln w="28575" cap="sq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3430CAC-3373-F340-9B13-EEB114B004E5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7096711" y="3476940"/>
            <a:ext cx="118052" cy="1109685"/>
          </a:xfrm>
          <a:prstGeom prst="straightConnector1">
            <a:avLst/>
          </a:prstGeom>
          <a:ln w="28575" cap="sq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A41E5D3-0188-354A-A899-918E0E6914A9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8321593" y="3552386"/>
            <a:ext cx="113411" cy="1492641"/>
          </a:xfrm>
          <a:prstGeom prst="straightConnector1">
            <a:avLst/>
          </a:prstGeom>
          <a:ln w="28575" cap="sq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490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8CD0-59A8-A44B-81CC-511508AF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radio energy consumption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C3BD6-C342-4D4F-B395-922DD72D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61A4E0-DCE9-3A4A-BC47-814F4DAAB1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5"/>
          <a:stretch/>
        </p:blipFill>
        <p:spPr>
          <a:xfrm>
            <a:off x="2922104" y="1066845"/>
            <a:ext cx="5943600" cy="29560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90E8A2-0A03-DC4B-BB16-783F0F7BDB26}"/>
              </a:ext>
            </a:extLst>
          </p:cNvPr>
          <p:cNvSpPr/>
          <p:nvPr/>
        </p:nvSpPr>
        <p:spPr>
          <a:xfrm>
            <a:off x="2286000" y="4008485"/>
            <a:ext cx="45720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radio-packet-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Complete (in 3.000016813s)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Platform specification: Energy metering: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system-total (5441 samples)=== Criteria summary: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Energy: 'system-total' max consumption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min: 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max: 120.00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Message: 112.24mJ/s max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9C6813-8D7F-EB4E-BB4A-6CDB3D186159}"/>
              </a:ext>
            </a:extLst>
          </p:cNvPr>
          <p:cNvSpPr txBox="1"/>
          <p:nvPr/>
        </p:nvSpPr>
        <p:spPr>
          <a:xfrm>
            <a:off x="4419126" y="94969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Criterion (maximum limit)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7E68E3-F792-6E4B-901C-8B5EFE51E7E1}"/>
              </a:ext>
            </a:extLst>
          </p:cNvPr>
          <p:cNvCxnSpPr>
            <a:stCxn id="8" idx="3"/>
          </p:cNvCxnSpPr>
          <p:nvPr/>
        </p:nvCxnSpPr>
        <p:spPr>
          <a:xfrm>
            <a:off x="6309387" y="1088191"/>
            <a:ext cx="356456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767919-D3EB-7B45-B04A-ADE406BAD620}"/>
              </a:ext>
            </a:extLst>
          </p:cNvPr>
          <p:cNvSpPr txBox="1"/>
          <p:nvPr/>
        </p:nvSpPr>
        <p:spPr>
          <a:xfrm>
            <a:off x="5512819" y="2719000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Monitored trace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B3F3B3-54A0-C547-889D-7928FB508461}"/>
              </a:ext>
            </a:extLst>
          </p:cNvPr>
          <p:cNvCxnSpPr>
            <a:cxnSpLocks/>
          </p:cNvCxnSpPr>
          <p:nvPr/>
        </p:nvCxnSpPr>
        <p:spPr>
          <a:xfrm flipV="1">
            <a:off x="5959922" y="2530696"/>
            <a:ext cx="178228" cy="25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E5220-AE70-9445-B431-BF259A995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7" y="959225"/>
            <a:ext cx="3076872" cy="2671872"/>
          </a:xfrm>
        </p:spPr>
        <p:txBody>
          <a:bodyPr>
            <a:normAutofit/>
          </a:bodyPr>
          <a:lstStyle/>
          <a:p>
            <a:r>
              <a:rPr lang="en-US" sz="1800" dirty="0"/>
              <a:t>Test monitor runs the test, monitors the hardware, and evaluates the pass/fail criterion</a:t>
            </a:r>
          </a:p>
        </p:txBody>
      </p:sp>
    </p:spTree>
    <p:extLst>
      <p:ext uri="{BB962C8B-B14F-4D97-AF65-F5344CB8AC3E}">
        <p14:creationId xmlns:p14="http://schemas.microsoft.com/office/powerpoint/2010/main" val="885791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DFEB-C6AD-924A-8618-053D580A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Issue</a:t>
            </a:r>
            <a:r>
              <a:rPr lang="en-US" dirty="0"/>
              <a:t> #3: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AD6F9-28DE-DF46-9ADE-425C0CD42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Embedded IoT devices have limited memory</a:t>
            </a:r>
          </a:p>
          <a:p>
            <a:pPr lvl="1"/>
            <a:r>
              <a:rPr lang="en-US" sz="2000" dirty="0"/>
              <a:t>Typical: ~64 kB of RAM</a:t>
            </a:r>
          </a:p>
          <a:p>
            <a:pPr lvl="1"/>
            <a:r>
              <a:rPr lang="en-US" sz="2000" dirty="0"/>
              <a:t>Comparison: </a:t>
            </a:r>
            <a:r>
              <a:rPr lang="en-US" sz="2000" dirty="0" err="1"/>
              <a:t>Macbook</a:t>
            </a:r>
            <a:r>
              <a:rPr lang="en-US" sz="2000" dirty="0"/>
              <a:t> Pro: 32 GB, Raspberry Pi: &gt;2 GB</a:t>
            </a:r>
          </a:p>
          <a:p>
            <a:r>
              <a:rPr lang="en-US" sz="2400" dirty="0"/>
              <a:t>Memory is important!</a:t>
            </a:r>
          </a:p>
          <a:p>
            <a:pPr lvl="1"/>
            <a:r>
              <a:rPr lang="en-US" sz="2000" dirty="0"/>
              <a:t>Memory bugs lead to security vulnerabilities</a:t>
            </a:r>
          </a:p>
          <a:p>
            <a:pPr lvl="1"/>
            <a:r>
              <a:rPr lang="en-US" sz="2000" dirty="0"/>
              <a:t>SRAM is a major contributor to standby power draw</a:t>
            </a:r>
          </a:p>
          <a:p>
            <a:pPr lvl="1"/>
            <a:r>
              <a:rPr lang="en-US" sz="2000" dirty="0"/>
              <a:t>Memory is fixed when a device is manufactured</a:t>
            </a:r>
          </a:p>
          <a:p>
            <a:pPr lvl="1"/>
            <a:r>
              <a:rPr lang="en-US" sz="2000" dirty="0"/>
              <a:t>Re-engineering to reduce memory use is expensive</a:t>
            </a:r>
          </a:p>
          <a:p>
            <a:r>
              <a:rPr lang="en-US" sz="2400" dirty="0"/>
              <a:t>Large space to explore…</a:t>
            </a:r>
          </a:p>
          <a:p>
            <a:pPr lvl="1"/>
            <a:r>
              <a:rPr lang="en-US" sz="2000" dirty="0"/>
              <a:t>Focus on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application</a:t>
            </a:r>
            <a:r>
              <a:rPr lang="en-US" sz="2000" dirty="0"/>
              <a:t> memory requirements</a:t>
            </a:r>
          </a:p>
          <a:p>
            <a:pPr lvl="1"/>
            <a:r>
              <a:rPr lang="en-US" sz="2000" dirty="0"/>
              <a:t>Transparent: assume full access to</a:t>
            </a:r>
            <a:br>
              <a:rPr lang="en-US" sz="2000" dirty="0"/>
            </a:br>
            <a:r>
              <a:rPr lang="en-US" sz="2000" dirty="0"/>
              <a:t>modify Tock as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1397C-B0E7-D444-8E93-061402BE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14</a:t>
            </a:fld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7FDB9F-9D20-B248-90C1-DD74D6E8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458" y="3750004"/>
            <a:ext cx="2938966" cy="169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EDF7798D-8BC6-0749-801B-D113077B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Primer: In Tock, processes have a fixed</a:t>
            </a:r>
            <a:br>
              <a:rPr lang="en-US" dirty="0"/>
            </a:br>
            <a:r>
              <a:rPr lang="en-US" dirty="0"/>
              <a:t>RAM memory region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EB8223-8A21-114B-8751-028F88FD1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7" y="959224"/>
            <a:ext cx="4516886" cy="4188245"/>
          </a:xfrm>
        </p:spPr>
        <p:txBody>
          <a:bodyPr>
            <a:normAutofit/>
          </a:bodyPr>
          <a:lstStyle/>
          <a:p>
            <a:r>
              <a:rPr lang="en-US" sz="2000" dirty="0"/>
              <a:t>All process-specific kernel state is stored in the process’s allocated memory (in the “grant” region).</a:t>
            </a:r>
          </a:p>
          <a:p>
            <a:pPr lvl="1"/>
            <a:r>
              <a:rPr lang="en-US" sz="1800" dirty="0"/>
              <a:t>That way, if a process requests too many resources only that process fails</a:t>
            </a:r>
          </a:p>
          <a:p>
            <a:r>
              <a:rPr lang="en-US" sz="2000" dirty="0"/>
              <a:t>Testing goal: enable testing process memory usage</a:t>
            </a:r>
          </a:p>
          <a:p>
            <a:pPr lvl="1"/>
            <a:r>
              <a:rPr lang="en-US" sz="1800" dirty="0"/>
              <a:t>Modify kernel</a:t>
            </a:r>
          </a:p>
          <a:p>
            <a:pPr lvl="1"/>
            <a:r>
              <a:rPr lang="en-US" sz="1800" dirty="0"/>
              <a:t>Unmodified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5EC175-585C-B441-AF8B-5C451E2CA352}"/>
              </a:ext>
            </a:extLst>
          </p:cNvPr>
          <p:cNvGrpSpPr/>
          <p:nvPr/>
        </p:nvGrpSpPr>
        <p:grpSpPr>
          <a:xfrm>
            <a:off x="4902764" y="1388932"/>
            <a:ext cx="1977969" cy="2674950"/>
            <a:chOff x="3854113" y="1373173"/>
            <a:chExt cx="1977969" cy="267495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41DCD5D-5341-4D4B-A076-843196884DB9}"/>
                </a:ext>
              </a:extLst>
            </p:cNvPr>
            <p:cNvGrpSpPr/>
            <p:nvPr/>
          </p:nvGrpSpPr>
          <p:grpSpPr>
            <a:xfrm>
              <a:off x="3854113" y="1373173"/>
              <a:ext cx="1977969" cy="2674950"/>
              <a:chOff x="5190546" y="1373173"/>
              <a:chExt cx="1977969" cy="2674950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1C88D6-5D75-254A-B624-8E1DE7442E1F}"/>
                  </a:ext>
                </a:extLst>
              </p:cNvPr>
              <p:cNvSpPr/>
              <p:nvPr/>
            </p:nvSpPr>
            <p:spPr>
              <a:xfrm>
                <a:off x="5328242" y="2951180"/>
                <a:ext cx="1692322" cy="335363"/>
              </a:xfrm>
              <a:custGeom>
                <a:avLst>
                  <a:gd name="f0" fmla="val 36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solidFill>
                <a:srgbClr val="66BB6A"/>
              </a:solidFill>
              <a:ln w="19050" cap="rnd">
                <a:solidFill>
                  <a:srgbClr val="000000"/>
                </a:solidFill>
                <a:prstDash val="solid"/>
              </a:ln>
            </p:spPr>
            <p:txBody>
              <a:bodyPr wrap="square" lIns="61235" tIns="30617" rIns="61235" bIns="30617" anchor="ctr" anchorCtr="0" compatLnSpc="0">
                <a:spAutoFit/>
              </a:bodyPr>
              <a:lstStyle/>
              <a:p>
                <a:pPr algn="ctr" hangingPunct="0"/>
                <a:r>
                  <a:rPr lang="en-US" sz="1497" b="1">
                    <a:solidFill>
                      <a:srgbClr val="FFFFFF"/>
                    </a:solidFill>
                    <a:latin typeface="Seravek Light" panose="020B0503040000020004" pitchFamily="34" charset="0"/>
                    <a:ea typeface="Tahoma" pitchFamily="2"/>
                    <a:cs typeface="Droid Sans Devanagari" pitchFamily="2"/>
                  </a:rPr>
                  <a:t>Data</a:t>
                </a: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7E951F3E-CE6C-4942-BEB7-BA23C948DFE5}"/>
                  </a:ext>
                </a:extLst>
              </p:cNvPr>
              <p:cNvSpPr/>
              <p:nvPr/>
            </p:nvSpPr>
            <p:spPr>
              <a:xfrm>
                <a:off x="5324174" y="3292599"/>
                <a:ext cx="1696389" cy="328907"/>
              </a:xfrm>
              <a:custGeom>
                <a:avLst>
                  <a:gd name="f0" fmla="val 36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solidFill>
                <a:srgbClr val="66BB6A"/>
              </a:solidFill>
              <a:ln w="19050" cap="rnd">
                <a:solidFill>
                  <a:srgbClr val="000000"/>
                </a:solidFill>
                <a:prstDash val="solid"/>
              </a:ln>
            </p:spPr>
            <p:txBody>
              <a:bodyPr wrap="square" lIns="61235" tIns="30617" rIns="61235" bIns="30617" anchor="ctr" anchorCtr="0" compatLnSpc="0">
                <a:spAutoFit/>
              </a:bodyPr>
              <a:lstStyle/>
              <a:p>
                <a:pPr algn="ctr" hangingPunct="0"/>
                <a:r>
                  <a:rPr lang="en-US" sz="1497" b="1">
                    <a:solidFill>
                      <a:srgbClr val="FFFFFF"/>
                    </a:solidFill>
                    <a:latin typeface="Seravek Light" panose="020B0503040000020004" pitchFamily="34" charset="0"/>
                    <a:ea typeface="Tahoma" pitchFamily="2"/>
                    <a:cs typeface="Droid Sans Devanagari" pitchFamily="2"/>
                  </a:rPr>
                  <a:t>Stack</a:t>
                </a: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C38B2987-B300-EE44-9985-61F6CBFADD0E}"/>
                  </a:ext>
                </a:extLst>
              </p:cNvPr>
              <p:cNvSpPr/>
              <p:nvPr/>
            </p:nvSpPr>
            <p:spPr>
              <a:xfrm flipH="1" flipV="1">
                <a:off x="6307314" y="2242162"/>
                <a:ext cx="296883" cy="361543"/>
              </a:xfrm>
              <a:custGeom>
                <a:avLst>
                  <a:gd name="f0" fmla="val 11678"/>
                  <a:gd name="f1" fmla="val 5411"/>
                </a:avLst>
                <a:gdLst>
                  <a:gd name="f2" fmla="val w"/>
                  <a:gd name="f3" fmla="val h"/>
                  <a:gd name="f4" fmla="val 0"/>
                  <a:gd name="f5" fmla="val 21600"/>
                  <a:gd name="f6" fmla="val 10800"/>
                  <a:gd name="f7" fmla="*/ f2 1 21600"/>
                  <a:gd name="f8" fmla="*/ f3 1 21600"/>
                  <a:gd name="f9" fmla="pin 0 f1 10800"/>
                  <a:gd name="f10" fmla="pin 0 f0 21600"/>
                  <a:gd name="f11" fmla="val f9"/>
                  <a:gd name="f12" fmla="val f10"/>
                  <a:gd name="f13" fmla="+- 21600 0 f9"/>
                  <a:gd name="f14" fmla="*/ f9 f7 1"/>
                  <a:gd name="f15" fmla="*/ f10 f8 1"/>
                  <a:gd name="f16" fmla="*/ 0 f8 1"/>
                  <a:gd name="f17" fmla="+- 21600 0 f12"/>
                  <a:gd name="f18" fmla="*/ f11 f7 1"/>
                  <a:gd name="f19" fmla="*/ f13 f7 1"/>
                  <a:gd name="f20" fmla="*/ f17 f11 1"/>
                  <a:gd name="f21" fmla="*/ f20 1 10800"/>
                  <a:gd name="f22" fmla="+- f12 f21 0"/>
                  <a:gd name="f23" fmla="*/ f22 f8 1"/>
                </a:gdLst>
                <a:ahLst>
                  <a:ahXY gdRefX="f1" minX="f4" maxX="f6" gdRefY="f0" minY="f4" maxY="f5">
                    <a:pos x="f14" y="f15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16" r="f19" b="f23"/>
                <a:pathLst>
                  <a:path w="21600" h="21600">
                    <a:moveTo>
                      <a:pt x="f11" y="f4"/>
                    </a:moveTo>
                    <a:lnTo>
                      <a:pt x="f11" y="f12"/>
                    </a:lnTo>
                    <a:lnTo>
                      <a:pt x="f4" y="f12"/>
                    </a:lnTo>
                    <a:lnTo>
                      <a:pt x="f6" y="f5"/>
                    </a:lnTo>
                    <a:lnTo>
                      <a:pt x="f5" y="f12"/>
                    </a:lnTo>
                    <a:lnTo>
                      <a:pt x="f13" y="f12"/>
                    </a:lnTo>
                    <a:lnTo>
                      <a:pt x="f13" y="f4"/>
                    </a:lnTo>
                    <a:close/>
                  </a:path>
                </a:pathLst>
              </a:custGeom>
              <a:noFill/>
              <a:ln w="38160" cap="rnd">
                <a:solidFill>
                  <a:srgbClr val="4E342E"/>
                </a:solidFill>
                <a:prstDash val="solid"/>
              </a:ln>
            </p:spPr>
            <p:txBody>
              <a:bodyPr wrap="none" lIns="73972" tIns="43354" rIns="73972" bIns="43354" anchor="ctr" anchorCtr="0" compatLnSpc="0">
                <a:spAutoFit/>
              </a:bodyPr>
              <a:lstStyle/>
              <a:p>
                <a:pPr hangingPunct="0"/>
                <a:endParaRPr lang="en-US" sz="1225">
                  <a:latin typeface="Seravek Light" panose="020B0503040000020004" pitchFamily="34" charset="0"/>
                  <a:ea typeface="Tahoma" pitchFamily="2"/>
                  <a:cs typeface="Droid Sans Devanagari" pitchFamily="2"/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F988229-3DC9-074B-ACCA-CE1754A98CB6}"/>
                  </a:ext>
                </a:extLst>
              </p:cNvPr>
              <p:cNvSpPr/>
              <p:nvPr/>
            </p:nvSpPr>
            <p:spPr>
              <a:xfrm flipH="1">
                <a:off x="6025960" y="3624235"/>
                <a:ext cx="296883" cy="361543"/>
              </a:xfrm>
              <a:custGeom>
                <a:avLst>
                  <a:gd name="f0" fmla="val 11678"/>
                  <a:gd name="f1" fmla="val 5411"/>
                </a:avLst>
                <a:gdLst>
                  <a:gd name="f2" fmla="val w"/>
                  <a:gd name="f3" fmla="val h"/>
                  <a:gd name="f4" fmla="val 0"/>
                  <a:gd name="f5" fmla="val 21600"/>
                  <a:gd name="f6" fmla="val 10800"/>
                  <a:gd name="f7" fmla="*/ f2 1 21600"/>
                  <a:gd name="f8" fmla="*/ f3 1 21600"/>
                  <a:gd name="f9" fmla="pin 0 f1 10800"/>
                  <a:gd name="f10" fmla="pin 0 f0 21600"/>
                  <a:gd name="f11" fmla="val f9"/>
                  <a:gd name="f12" fmla="val f10"/>
                  <a:gd name="f13" fmla="+- 21600 0 f9"/>
                  <a:gd name="f14" fmla="*/ f9 f7 1"/>
                  <a:gd name="f15" fmla="*/ f10 f8 1"/>
                  <a:gd name="f16" fmla="*/ 0 f8 1"/>
                  <a:gd name="f17" fmla="+- 21600 0 f12"/>
                  <a:gd name="f18" fmla="*/ f11 f7 1"/>
                  <a:gd name="f19" fmla="*/ f13 f7 1"/>
                  <a:gd name="f20" fmla="*/ f17 f11 1"/>
                  <a:gd name="f21" fmla="*/ f20 1 10800"/>
                  <a:gd name="f22" fmla="+- f12 f21 0"/>
                  <a:gd name="f23" fmla="*/ f22 f8 1"/>
                </a:gdLst>
                <a:ahLst>
                  <a:ahXY gdRefX="f1" minX="f4" maxX="f6" gdRefY="f0" minY="f4" maxY="f5">
                    <a:pos x="f14" y="f15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16" r="f19" b="f23"/>
                <a:pathLst>
                  <a:path w="21600" h="21600">
                    <a:moveTo>
                      <a:pt x="f11" y="f4"/>
                    </a:moveTo>
                    <a:lnTo>
                      <a:pt x="f11" y="f12"/>
                    </a:lnTo>
                    <a:lnTo>
                      <a:pt x="f4" y="f12"/>
                    </a:lnTo>
                    <a:lnTo>
                      <a:pt x="f6" y="f5"/>
                    </a:lnTo>
                    <a:lnTo>
                      <a:pt x="f5" y="f12"/>
                    </a:lnTo>
                    <a:lnTo>
                      <a:pt x="f13" y="f12"/>
                    </a:lnTo>
                    <a:lnTo>
                      <a:pt x="f13" y="f4"/>
                    </a:lnTo>
                    <a:close/>
                  </a:path>
                </a:pathLst>
              </a:custGeom>
              <a:noFill/>
              <a:ln w="38160" cap="rnd">
                <a:solidFill>
                  <a:srgbClr val="4E342E"/>
                </a:solidFill>
                <a:prstDash val="solid"/>
              </a:ln>
            </p:spPr>
            <p:txBody>
              <a:bodyPr wrap="none" lIns="73972" tIns="43354" rIns="73972" bIns="43354" anchor="ctr" anchorCtr="0" compatLnSpc="0">
                <a:spAutoFit/>
              </a:bodyPr>
              <a:lstStyle/>
              <a:p>
                <a:pPr hangingPunct="0"/>
                <a:endParaRPr lang="en-US" sz="1225">
                  <a:latin typeface="Seravek Light" panose="020B0503040000020004" pitchFamily="34" charset="0"/>
                  <a:ea typeface="Tahoma" pitchFamily="2"/>
                  <a:cs typeface="Droid Sans Devanagari" pitchFamily="2"/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F9058247-19AD-354B-B318-E6BF1E57DD1D}"/>
                  </a:ext>
                </a:extLst>
              </p:cNvPr>
              <p:cNvSpPr/>
              <p:nvPr/>
            </p:nvSpPr>
            <p:spPr>
              <a:xfrm>
                <a:off x="5190546" y="1373173"/>
                <a:ext cx="1977969" cy="2674950"/>
              </a:xfrm>
              <a:custGeom>
                <a:avLst>
                  <a:gd name="f0" fmla="val 2291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noFill/>
              <a:ln w="38160" cap="rnd">
                <a:solidFill>
                  <a:srgbClr val="4E342E"/>
                </a:solidFill>
                <a:prstDash val="solid"/>
              </a:ln>
            </p:spPr>
            <p:txBody>
              <a:bodyPr wrap="square" lIns="74217" tIns="43599" rIns="74217" bIns="43599" anchor="ctr" anchorCtr="0" compatLnSpc="0">
                <a:noAutofit/>
              </a:bodyPr>
              <a:lstStyle/>
              <a:p>
                <a:pPr hangingPunct="0"/>
                <a:endParaRPr lang="en-US" sz="1225">
                  <a:latin typeface="Seravek Light" panose="020B0503040000020004" pitchFamily="34" charset="0"/>
                  <a:ea typeface="Tahoma" pitchFamily="2"/>
                  <a:cs typeface="Droid Sans Devanagari" pitchFamily="2"/>
                </a:endParaRPr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DB2468BE-97F7-B84F-BE64-73BDC45939CC}"/>
                  </a:ext>
                </a:extLst>
              </p:cNvPr>
              <p:cNvSpPr/>
              <p:nvPr/>
            </p:nvSpPr>
            <p:spPr>
              <a:xfrm>
                <a:off x="5330914" y="2609761"/>
                <a:ext cx="1689650" cy="335363"/>
              </a:xfrm>
              <a:custGeom>
                <a:avLst>
                  <a:gd name="f0" fmla="val 36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solidFill>
                <a:srgbClr val="66BB6A"/>
              </a:solidFill>
              <a:ln w="19050" cap="rnd">
                <a:solidFill>
                  <a:srgbClr val="000000"/>
                </a:solidFill>
                <a:prstDash val="solid"/>
              </a:ln>
            </p:spPr>
            <p:txBody>
              <a:bodyPr wrap="square" lIns="61235" tIns="30617" rIns="61235" bIns="30617" anchor="ctr" anchorCtr="0" compatLnSpc="0">
                <a:spAutoFit/>
              </a:bodyPr>
              <a:lstStyle/>
              <a:p>
                <a:pPr algn="ctr" hangingPunct="0"/>
                <a:r>
                  <a:rPr lang="en-US" sz="1497" b="1">
                    <a:solidFill>
                      <a:srgbClr val="FFFFFF"/>
                    </a:solidFill>
                    <a:latin typeface="Seravek Light" panose="020B0503040000020004" pitchFamily="34" charset="0"/>
                    <a:ea typeface="Tahoma" pitchFamily="2"/>
                    <a:cs typeface="Droid Sans Devanagari" pitchFamily="2"/>
                  </a:rPr>
                  <a:t>Heap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4A5F08-F6C3-FB45-912D-010653601BD4}"/>
                </a:ext>
              </a:extLst>
            </p:cNvPr>
            <p:cNvGrpSpPr/>
            <p:nvPr/>
          </p:nvGrpSpPr>
          <p:grpSpPr>
            <a:xfrm>
              <a:off x="3991809" y="1381848"/>
              <a:ext cx="1692322" cy="1211253"/>
              <a:chOff x="5328242" y="1381848"/>
              <a:chExt cx="1692322" cy="1211253"/>
            </a:xfrm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CF311CCC-36D5-A047-A671-32534F45EF2A}"/>
                  </a:ext>
                </a:extLst>
              </p:cNvPr>
              <p:cNvSpPr/>
              <p:nvPr/>
            </p:nvSpPr>
            <p:spPr>
              <a:xfrm>
                <a:off x="5328242" y="1381848"/>
                <a:ext cx="1692322" cy="854257"/>
              </a:xfrm>
              <a:custGeom>
                <a:avLst>
                  <a:gd name="f0" fmla="val 36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solidFill>
                <a:srgbClr val="A3238E"/>
              </a:solidFill>
              <a:ln w="19050" cap="rnd">
                <a:solidFill>
                  <a:srgbClr val="000000"/>
                </a:solidFill>
                <a:prstDash val="solid"/>
              </a:ln>
            </p:spPr>
            <p:txBody>
              <a:bodyPr wrap="square" lIns="61235" tIns="30617" rIns="61235" bIns="30617" anchor="ctr" anchorCtr="0" compatLnSpc="0">
                <a:noAutofit/>
              </a:bodyPr>
              <a:lstStyle/>
              <a:p>
                <a:pPr algn="ctr" hangingPunct="0"/>
                <a:r>
                  <a:rPr lang="en-US" sz="1497" b="1" dirty="0">
                    <a:solidFill>
                      <a:srgbClr val="FFFFFF"/>
                    </a:solidFill>
                    <a:latin typeface="Seravek Light" panose="020B0503040000020004" pitchFamily="34" charset="0"/>
                    <a:ea typeface="Tahoma" pitchFamily="2"/>
                    <a:cs typeface="Droid Sans Devanagari" pitchFamily="2"/>
                  </a:rPr>
                  <a:t>Grant section</a:t>
                </a:r>
              </a:p>
              <a:p>
                <a:pPr algn="ctr" hangingPunct="0"/>
                <a:r>
                  <a:rPr lang="en-US" sz="1497" b="1" i="1" dirty="0">
                    <a:solidFill>
                      <a:srgbClr val="FFFFFF"/>
                    </a:solidFill>
                    <a:latin typeface="Seravek Light" panose="020B0503040000020004" pitchFamily="34" charset="0"/>
                    <a:ea typeface="Tahoma" pitchFamily="2"/>
                    <a:cs typeface="Droid Sans Devanagari" pitchFamily="2"/>
                  </a:rPr>
                  <a:t>Timer1 allocation</a:t>
                </a:r>
              </a:p>
              <a:p>
                <a:pPr algn="ctr" hangingPunct="0"/>
                <a:r>
                  <a:rPr lang="en-US" sz="1497" b="1" i="1" dirty="0">
                    <a:solidFill>
                      <a:srgbClr val="FFFFFF"/>
                    </a:solidFill>
                    <a:latin typeface="Seravek Light" panose="020B0503040000020004" pitchFamily="34" charset="0"/>
                    <a:ea typeface="Tahoma" pitchFamily="2"/>
                    <a:cs typeface="Droid Sans Devanagari" pitchFamily="2"/>
                  </a:rPr>
                  <a:t>BLE allocation</a:t>
                </a: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801515F1-7003-3D44-A8EA-67E041E797AA}"/>
                  </a:ext>
                </a:extLst>
              </p:cNvPr>
              <p:cNvSpPr/>
              <p:nvPr/>
            </p:nvSpPr>
            <p:spPr>
              <a:xfrm flipH="1">
                <a:off x="5749733" y="2231558"/>
                <a:ext cx="296883" cy="361543"/>
              </a:xfrm>
              <a:custGeom>
                <a:avLst>
                  <a:gd name="f0" fmla="val 11678"/>
                  <a:gd name="f1" fmla="val 5411"/>
                </a:avLst>
                <a:gdLst>
                  <a:gd name="f2" fmla="val w"/>
                  <a:gd name="f3" fmla="val h"/>
                  <a:gd name="f4" fmla="val 0"/>
                  <a:gd name="f5" fmla="val 21600"/>
                  <a:gd name="f6" fmla="val 10800"/>
                  <a:gd name="f7" fmla="*/ f2 1 21600"/>
                  <a:gd name="f8" fmla="*/ f3 1 21600"/>
                  <a:gd name="f9" fmla="pin 0 f1 10800"/>
                  <a:gd name="f10" fmla="pin 0 f0 21600"/>
                  <a:gd name="f11" fmla="val f9"/>
                  <a:gd name="f12" fmla="val f10"/>
                  <a:gd name="f13" fmla="+- 21600 0 f9"/>
                  <a:gd name="f14" fmla="*/ f9 f7 1"/>
                  <a:gd name="f15" fmla="*/ f10 f8 1"/>
                  <a:gd name="f16" fmla="*/ 0 f8 1"/>
                  <a:gd name="f17" fmla="+- 21600 0 f12"/>
                  <a:gd name="f18" fmla="*/ f11 f7 1"/>
                  <a:gd name="f19" fmla="*/ f13 f7 1"/>
                  <a:gd name="f20" fmla="*/ f17 f11 1"/>
                  <a:gd name="f21" fmla="*/ f20 1 10800"/>
                  <a:gd name="f22" fmla="+- f12 f21 0"/>
                  <a:gd name="f23" fmla="*/ f22 f8 1"/>
                </a:gdLst>
                <a:ahLst>
                  <a:ahXY gdRefX="f1" minX="f4" maxX="f6" gdRefY="f0" minY="f4" maxY="f5">
                    <a:pos x="f14" y="f15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16" r="f19" b="f23"/>
                <a:pathLst>
                  <a:path w="21600" h="21600">
                    <a:moveTo>
                      <a:pt x="f11" y="f4"/>
                    </a:moveTo>
                    <a:lnTo>
                      <a:pt x="f11" y="f12"/>
                    </a:lnTo>
                    <a:lnTo>
                      <a:pt x="f4" y="f12"/>
                    </a:lnTo>
                    <a:lnTo>
                      <a:pt x="f6" y="f5"/>
                    </a:lnTo>
                    <a:lnTo>
                      <a:pt x="f5" y="f12"/>
                    </a:lnTo>
                    <a:lnTo>
                      <a:pt x="f13" y="f12"/>
                    </a:lnTo>
                    <a:lnTo>
                      <a:pt x="f13" y="f4"/>
                    </a:lnTo>
                    <a:close/>
                  </a:path>
                </a:pathLst>
              </a:custGeom>
              <a:noFill/>
              <a:ln w="38160" cap="rnd">
                <a:solidFill>
                  <a:srgbClr val="4E342E"/>
                </a:solidFill>
                <a:prstDash val="solid"/>
              </a:ln>
            </p:spPr>
            <p:txBody>
              <a:bodyPr wrap="none" lIns="73972" tIns="43354" rIns="73972" bIns="43354" anchor="ctr" anchorCtr="0" compatLnSpc="0">
                <a:spAutoFit/>
              </a:bodyPr>
              <a:lstStyle/>
              <a:p>
                <a:pPr hangingPunct="0"/>
                <a:endParaRPr lang="en-US" sz="1225">
                  <a:latin typeface="Seravek Light" panose="020B0503040000020004" pitchFamily="34" charset="0"/>
                  <a:ea typeface="Tahoma" pitchFamily="2"/>
                  <a:cs typeface="Droid Sans Devanagari" pitchFamily="2"/>
                </a:endParaRP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C3EF9B4-D9F1-4C47-9FF9-19B62E7A6B39}"/>
              </a:ext>
            </a:extLst>
          </p:cNvPr>
          <p:cNvGrpSpPr/>
          <p:nvPr/>
        </p:nvGrpSpPr>
        <p:grpSpPr>
          <a:xfrm>
            <a:off x="7010102" y="1388931"/>
            <a:ext cx="1977969" cy="2674950"/>
            <a:chOff x="5190546" y="1373171"/>
            <a:chExt cx="1977969" cy="2674950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C674651B-9EB9-9E47-869D-EC9E1940E0EF}"/>
                </a:ext>
              </a:extLst>
            </p:cNvPr>
            <p:cNvSpPr/>
            <p:nvPr/>
          </p:nvSpPr>
          <p:spPr>
            <a:xfrm>
              <a:off x="5328242" y="2951180"/>
              <a:ext cx="1692322" cy="335363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61235" tIns="30617" rIns="61235" bIns="30617" anchor="ctr" anchorCtr="0" compatLnSpc="0">
              <a:spAutoFit/>
            </a:bodyPr>
            <a:lstStyle/>
            <a:p>
              <a:pPr algn="ctr" hangingPunct="0"/>
              <a:r>
                <a:rPr lang="en-US" sz="1497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659B9EEA-FC94-9743-B344-1F7A7D05FED0}"/>
                </a:ext>
              </a:extLst>
            </p:cNvPr>
            <p:cNvSpPr/>
            <p:nvPr/>
          </p:nvSpPr>
          <p:spPr>
            <a:xfrm>
              <a:off x="5324174" y="3292599"/>
              <a:ext cx="1696389" cy="328907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61235" tIns="30617" rIns="61235" bIns="30617" anchor="ctr" anchorCtr="0" compatLnSpc="0">
              <a:spAutoFit/>
            </a:bodyPr>
            <a:lstStyle/>
            <a:p>
              <a:pPr algn="ctr" hangingPunct="0"/>
              <a:r>
                <a:rPr lang="en-US" sz="1497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54CE11F-E35C-B642-A728-2C50121628A5}"/>
                </a:ext>
              </a:extLst>
            </p:cNvPr>
            <p:cNvSpPr/>
            <p:nvPr/>
          </p:nvSpPr>
          <p:spPr>
            <a:xfrm flipH="1" flipV="1">
              <a:off x="6349897" y="2242162"/>
              <a:ext cx="296883" cy="361543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73972" tIns="43354" rIns="73972" bIns="43354" anchor="ctr" anchorCtr="0" compatLnSpc="0">
              <a:spAutoFit/>
            </a:bodyPr>
            <a:lstStyle/>
            <a:p>
              <a:pPr hangingPunct="0"/>
              <a:endParaRPr lang="en-US" sz="1225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FDE2F22E-629D-3A49-8477-7FE73AB5A500}"/>
                </a:ext>
              </a:extLst>
            </p:cNvPr>
            <p:cNvSpPr/>
            <p:nvPr/>
          </p:nvSpPr>
          <p:spPr>
            <a:xfrm flipH="1">
              <a:off x="6025960" y="3624235"/>
              <a:ext cx="296883" cy="361543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73972" tIns="43354" rIns="73972" bIns="43354" anchor="ctr" anchorCtr="0" compatLnSpc="0">
              <a:spAutoFit/>
            </a:bodyPr>
            <a:lstStyle/>
            <a:p>
              <a:pPr hangingPunct="0"/>
              <a:endParaRPr lang="en-US" sz="1225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BCEEF32-7862-5B43-B17E-5AEADA0489C8}"/>
                </a:ext>
              </a:extLst>
            </p:cNvPr>
            <p:cNvSpPr/>
            <p:nvPr/>
          </p:nvSpPr>
          <p:spPr>
            <a:xfrm>
              <a:off x="5190546" y="1373171"/>
              <a:ext cx="1977969" cy="2674950"/>
            </a:xfrm>
            <a:custGeom>
              <a:avLst>
                <a:gd name="f0" fmla="val 2291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square" lIns="74217" tIns="43599" rIns="74217" bIns="43599" anchor="ctr" anchorCtr="0" compatLnSpc="0">
              <a:noAutofit/>
            </a:bodyPr>
            <a:lstStyle/>
            <a:p>
              <a:pPr hangingPunct="0"/>
              <a:endParaRPr lang="en-US" sz="1225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3D12C6A-5A1F-724A-B121-3A33DEBC6D16}"/>
                </a:ext>
              </a:extLst>
            </p:cNvPr>
            <p:cNvSpPr/>
            <p:nvPr/>
          </p:nvSpPr>
          <p:spPr>
            <a:xfrm>
              <a:off x="5330914" y="2609761"/>
              <a:ext cx="1689650" cy="335363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61235" tIns="30617" rIns="61235" bIns="30617" anchor="ctr" anchorCtr="0" compatLnSpc="0">
              <a:spAutoFit/>
            </a:bodyPr>
            <a:lstStyle/>
            <a:p>
              <a:pPr algn="ctr" hangingPunct="0"/>
              <a:r>
                <a:rPr lang="en-US" sz="1497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90FFC9-56F8-6C48-9B07-28E3D78247E8}"/>
              </a:ext>
            </a:extLst>
          </p:cNvPr>
          <p:cNvGrpSpPr/>
          <p:nvPr/>
        </p:nvGrpSpPr>
        <p:grpSpPr>
          <a:xfrm>
            <a:off x="7154273" y="1392369"/>
            <a:ext cx="1692322" cy="1814951"/>
            <a:chOff x="5334717" y="1376609"/>
            <a:chExt cx="1692322" cy="1814951"/>
          </a:xfrm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45B5C8CF-7309-F84D-A2D0-869A77388F71}"/>
                </a:ext>
              </a:extLst>
            </p:cNvPr>
            <p:cNvSpPr/>
            <p:nvPr/>
          </p:nvSpPr>
          <p:spPr>
            <a:xfrm>
              <a:off x="5334717" y="1376609"/>
              <a:ext cx="1692322" cy="141815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A3238E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61235" tIns="30617" rIns="61235" bIns="30617" anchor="ctr" anchorCtr="0" compatLnSpc="0">
              <a:noAutofit/>
            </a:bodyPr>
            <a:lstStyle/>
            <a:p>
              <a:pPr algn="ctr" hangingPunct="0"/>
              <a:r>
                <a:rPr lang="en-US" sz="1497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Grant section</a:t>
              </a:r>
            </a:p>
            <a:p>
              <a:pPr algn="ctr" hangingPunct="0"/>
              <a:r>
                <a:rPr lang="en-US" sz="1497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Timer1 allocation</a:t>
              </a:r>
            </a:p>
            <a:p>
              <a:pPr algn="ctr" hangingPunct="0"/>
              <a:r>
                <a:rPr lang="en-US" sz="1497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Timer2 allocation</a:t>
              </a:r>
            </a:p>
            <a:p>
              <a:pPr algn="ctr" hangingPunct="0"/>
              <a:r>
                <a:rPr lang="en-US" sz="1497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Timer3 allocation</a:t>
              </a:r>
            </a:p>
            <a:p>
              <a:pPr algn="ctr" hangingPunct="0"/>
              <a:r>
                <a:rPr lang="en-US" sz="1497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Timer4 allocation</a:t>
              </a:r>
            </a:p>
            <a:p>
              <a:pPr algn="ctr" hangingPunct="0"/>
              <a:r>
                <a:rPr lang="en-US" sz="1497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Timer5 allocation</a:t>
              </a: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6EAA5C47-B7A0-BE41-AFA0-B9DFAD670305}"/>
                </a:ext>
              </a:extLst>
            </p:cNvPr>
            <p:cNvSpPr/>
            <p:nvPr/>
          </p:nvSpPr>
          <p:spPr>
            <a:xfrm flipH="1">
              <a:off x="5622959" y="2830017"/>
              <a:ext cx="296883" cy="361543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73972" tIns="43354" rIns="73972" bIns="43354" anchor="ctr" anchorCtr="0" compatLnSpc="0">
              <a:spAutoFit/>
            </a:bodyPr>
            <a:lstStyle/>
            <a:p>
              <a:pPr hangingPunct="0"/>
              <a:endParaRPr lang="en-US" sz="1225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</p:grpSp>
      <p:sp>
        <p:nvSpPr>
          <p:cNvPr id="38" name="Cross 37">
            <a:extLst>
              <a:ext uri="{FF2B5EF4-FFF2-40B4-BE49-F238E27FC236}">
                <a16:creationId xmlns:a16="http://schemas.microsoft.com/office/drawing/2014/main" id="{F48C0965-4EC0-4149-B8AD-03983DC19A7B}"/>
              </a:ext>
            </a:extLst>
          </p:cNvPr>
          <p:cNvSpPr/>
          <p:nvPr/>
        </p:nvSpPr>
        <p:spPr>
          <a:xfrm rot="2700000">
            <a:off x="7496351" y="2265316"/>
            <a:ext cx="1062569" cy="1062569"/>
          </a:xfrm>
          <a:prstGeom prst="plus">
            <a:avLst>
              <a:gd name="adj" fmla="val 4356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D013C9-2298-7C4E-893F-E8E5C2556F7D}"/>
              </a:ext>
            </a:extLst>
          </p:cNvPr>
          <p:cNvSpPr txBox="1"/>
          <p:nvPr/>
        </p:nvSpPr>
        <p:spPr>
          <a:xfrm>
            <a:off x="5246789" y="4171787"/>
            <a:ext cx="3526626" cy="288625"/>
          </a:xfrm>
          <a:prstGeom prst="rect">
            <a:avLst/>
          </a:prstGeom>
          <a:noFill/>
          <a:ln cap="rnd">
            <a:noFill/>
          </a:ln>
        </p:spPr>
        <p:txBody>
          <a:bodyPr wrap="square" lIns="61235" tIns="30617" rIns="61235" bIns="30617" anchorCtr="0" compatLnSpc="0">
            <a:spAutoFit/>
          </a:bodyPr>
          <a:lstStyle/>
          <a:p>
            <a:pPr algn="ctr" hangingPunct="0"/>
            <a:r>
              <a:rPr lang="en-US" sz="1769" dirty="0">
                <a:latin typeface="Helvetica" pitchFamily="2" charset="0"/>
                <a:ea typeface="Tahoma" pitchFamily="2"/>
                <a:cs typeface="Droid Sans Devanagari" pitchFamily="2"/>
              </a:rPr>
              <a:t>Process RAM Allocation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A49302-F2E8-564D-BBFF-D2EE1A1A62CD}"/>
              </a:ext>
            </a:extLst>
          </p:cNvPr>
          <p:cNvSpPr txBox="1"/>
          <p:nvPr/>
        </p:nvSpPr>
        <p:spPr>
          <a:xfrm>
            <a:off x="5325545" y="1036363"/>
            <a:ext cx="1132405" cy="288625"/>
          </a:xfrm>
          <a:prstGeom prst="rect">
            <a:avLst/>
          </a:prstGeom>
          <a:noFill/>
          <a:ln cap="rnd">
            <a:noFill/>
          </a:ln>
        </p:spPr>
        <p:txBody>
          <a:bodyPr wrap="none" lIns="61235" tIns="30617" rIns="61235" bIns="30617" anchorCtr="0" compatLnSpc="0">
            <a:spAutoFit/>
          </a:bodyPr>
          <a:lstStyle/>
          <a:p>
            <a:pPr algn="ctr" hangingPunct="0"/>
            <a:r>
              <a:rPr lang="en-US" sz="1769" dirty="0">
                <a:latin typeface="Helvetica" pitchFamily="2" charset="0"/>
                <a:ea typeface="Tahoma" pitchFamily="2"/>
                <a:cs typeface="Droid Sans Devanagari" pitchFamily="2"/>
              </a:rPr>
              <a:t>Process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6D749F-A296-4C4F-931D-B85F81E39707}"/>
              </a:ext>
            </a:extLst>
          </p:cNvPr>
          <p:cNvSpPr txBox="1"/>
          <p:nvPr/>
        </p:nvSpPr>
        <p:spPr>
          <a:xfrm>
            <a:off x="7459003" y="1029800"/>
            <a:ext cx="1132340" cy="288625"/>
          </a:xfrm>
          <a:prstGeom prst="rect">
            <a:avLst/>
          </a:prstGeom>
          <a:noFill/>
          <a:ln cap="rnd">
            <a:noFill/>
          </a:ln>
        </p:spPr>
        <p:txBody>
          <a:bodyPr wrap="none" lIns="61235" tIns="30617" rIns="61235" bIns="30617" anchorCtr="0" compatLnSpc="0">
            <a:spAutoFit/>
          </a:bodyPr>
          <a:lstStyle/>
          <a:p>
            <a:pPr algn="ctr" hangingPunct="0"/>
            <a:r>
              <a:rPr lang="en-US" sz="1769" dirty="0">
                <a:latin typeface="Helvetica" pitchFamily="2" charset="0"/>
                <a:ea typeface="Tahoma" pitchFamily="2"/>
                <a:cs typeface="Droid Sans Devanagari" pitchFamily="2"/>
              </a:rPr>
              <a:t>Process 2</a:t>
            </a:r>
          </a:p>
        </p:txBody>
      </p:sp>
    </p:spTree>
    <p:extLst>
      <p:ext uri="{BB962C8B-B14F-4D97-AF65-F5344CB8AC3E}">
        <p14:creationId xmlns:p14="http://schemas.microsoft.com/office/powerpoint/2010/main" val="330450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EDF7798D-8BC6-0749-801B-D113077B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modified Tock to create a counter table to account for all process memory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EB8223-8A21-114B-8751-028F88FD1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7" y="959224"/>
            <a:ext cx="4217285" cy="4188245"/>
          </a:xfrm>
        </p:spPr>
        <p:txBody>
          <a:bodyPr>
            <a:normAutofit/>
          </a:bodyPr>
          <a:lstStyle/>
          <a:p>
            <a:r>
              <a:rPr lang="en-US" sz="2000" dirty="0"/>
              <a:t>Counters track fine-grained process memory usage</a:t>
            </a:r>
          </a:p>
          <a:p>
            <a:r>
              <a:rPr lang="en-US" sz="2000" dirty="0"/>
              <a:t>Counters are updated every time memory usage changes</a:t>
            </a:r>
          </a:p>
          <a:p>
            <a:r>
              <a:rPr lang="en-US" sz="2000" dirty="0"/>
              <a:t>Device only streams updated counter values when they change</a:t>
            </a:r>
            <a:endParaRPr lang="en-US" sz="1400" dirty="0"/>
          </a:p>
          <a:p>
            <a:pPr lvl="1"/>
            <a:r>
              <a:rPr lang="en-US" sz="1800" dirty="0"/>
              <a:t>Reduces communication overhead</a:t>
            </a:r>
          </a:p>
          <a:p>
            <a:r>
              <a:rPr lang="en-US" sz="2000" dirty="0"/>
              <a:t>Test monitor tracks</a:t>
            </a:r>
            <a:br>
              <a:rPr lang="en-US" sz="2000" dirty="0"/>
            </a:br>
            <a:r>
              <a:rPr lang="en-US" sz="2000" dirty="0"/>
              <a:t>memory usage over</a:t>
            </a:r>
            <a:br>
              <a:rPr lang="en-US" sz="2000" dirty="0"/>
            </a:br>
            <a:r>
              <a:rPr lang="en-US" sz="2000" dirty="0"/>
              <a:t>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5EC175-585C-B441-AF8B-5C451E2CA352}"/>
              </a:ext>
            </a:extLst>
          </p:cNvPr>
          <p:cNvGrpSpPr/>
          <p:nvPr/>
        </p:nvGrpSpPr>
        <p:grpSpPr>
          <a:xfrm>
            <a:off x="6986230" y="1178571"/>
            <a:ext cx="1977969" cy="2674950"/>
            <a:chOff x="3854113" y="1373173"/>
            <a:chExt cx="1977969" cy="267495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41DCD5D-5341-4D4B-A076-843196884DB9}"/>
                </a:ext>
              </a:extLst>
            </p:cNvPr>
            <p:cNvGrpSpPr/>
            <p:nvPr/>
          </p:nvGrpSpPr>
          <p:grpSpPr>
            <a:xfrm>
              <a:off x="3854113" y="1373173"/>
              <a:ext cx="1977969" cy="2674950"/>
              <a:chOff x="5190546" y="1373173"/>
              <a:chExt cx="1977969" cy="2674950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1C88D6-5D75-254A-B624-8E1DE7442E1F}"/>
                  </a:ext>
                </a:extLst>
              </p:cNvPr>
              <p:cNvSpPr/>
              <p:nvPr/>
            </p:nvSpPr>
            <p:spPr>
              <a:xfrm>
                <a:off x="5328242" y="2951180"/>
                <a:ext cx="1692322" cy="335363"/>
              </a:xfrm>
              <a:custGeom>
                <a:avLst>
                  <a:gd name="f0" fmla="val 36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solidFill>
                <a:srgbClr val="66BB6A"/>
              </a:solidFill>
              <a:ln w="19050" cap="rnd">
                <a:solidFill>
                  <a:srgbClr val="000000"/>
                </a:solidFill>
                <a:prstDash val="solid"/>
              </a:ln>
            </p:spPr>
            <p:txBody>
              <a:bodyPr wrap="square" lIns="61235" tIns="30617" rIns="61235" bIns="30617" anchor="ctr" anchorCtr="0" compatLnSpc="0">
                <a:spAutoFit/>
              </a:bodyPr>
              <a:lstStyle/>
              <a:p>
                <a:pPr algn="ctr" hangingPunct="0"/>
                <a:r>
                  <a:rPr lang="en-US" sz="1497" b="1">
                    <a:solidFill>
                      <a:srgbClr val="FFFFFF"/>
                    </a:solidFill>
                    <a:latin typeface="Seravek Light" panose="020B0503040000020004" pitchFamily="34" charset="0"/>
                    <a:ea typeface="Tahoma" pitchFamily="2"/>
                    <a:cs typeface="Droid Sans Devanagari" pitchFamily="2"/>
                  </a:rPr>
                  <a:t>Data</a:t>
                </a: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7E951F3E-CE6C-4942-BEB7-BA23C948DFE5}"/>
                  </a:ext>
                </a:extLst>
              </p:cNvPr>
              <p:cNvSpPr/>
              <p:nvPr/>
            </p:nvSpPr>
            <p:spPr>
              <a:xfrm>
                <a:off x="5324174" y="3292599"/>
                <a:ext cx="1696389" cy="328907"/>
              </a:xfrm>
              <a:custGeom>
                <a:avLst>
                  <a:gd name="f0" fmla="val 36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solidFill>
                <a:srgbClr val="66BB6A"/>
              </a:solidFill>
              <a:ln w="19050" cap="rnd">
                <a:solidFill>
                  <a:srgbClr val="000000"/>
                </a:solidFill>
                <a:prstDash val="solid"/>
              </a:ln>
            </p:spPr>
            <p:txBody>
              <a:bodyPr wrap="square" lIns="61235" tIns="30617" rIns="61235" bIns="30617" anchor="ctr" anchorCtr="0" compatLnSpc="0">
                <a:spAutoFit/>
              </a:bodyPr>
              <a:lstStyle/>
              <a:p>
                <a:pPr algn="ctr" hangingPunct="0"/>
                <a:r>
                  <a:rPr lang="en-US" sz="1497" b="1">
                    <a:solidFill>
                      <a:srgbClr val="FFFFFF"/>
                    </a:solidFill>
                    <a:latin typeface="Seravek Light" panose="020B0503040000020004" pitchFamily="34" charset="0"/>
                    <a:ea typeface="Tahoma" pitchFamily="2"/>
                    <a:cs typeface="Droid Sans Devanagari" pitchFamily="2"/>
                  </a:rPr>
                  <a:t>Stack</a:t>
                </a: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C38B2987-B300-EE44-9985-61F6CBFADD0E}"/>
                  </a:ext>
                </a:extLst>
              </p:cNvPr>
              <p:cNvSpPr/>
              <p:nvPr/>
            </p:nvSpPr>
            <p:spPr>
              <a:xfrm flipH="1" flipV="1">
                <a:off x="6307314" y="2242162"/>
                <a:ext cx="296883" cy="361543"/>
              </a:xfrm>
              <a:custGeom>
                <a:avLst>
                  <a:gd name="f0" fmla="val 11678"/>
                  <a:gd name="f1" fmla="val 5411"/>
                </a:avLst>
                <a:gdLst>
                  <a:gd name="f2" fmla="val w"/>
                  <a:gd name="f3" fmla="val h"/>
                  <a:gd name="f4" fmla="val 0"/>
                  <a:gd name="f5" fmla="val 21600"/>
                  <a:gd name="f6" fmla="val 10800"/>
                  <a:gd name="f7" fmla="*/ f2 1 21600"/>
                  <a:gd name="f8" fmla="*/ f3 1 21600"/>
                  <a:gd name="f9" fmla="pin 0 f1 10800"/>
                  <a:gd name="f10" fmla="pin 0 f0 21600"/>
                  <a:gd name="f11" fmla="val f9"/>
                  <a:gd name="f12" fmla="val f10"/>
                  <a:gd name="f13" fmla="+- 21600 0 f9"/>
                  <a:gd name="f14" fmla="*/ f9 f7 1"/>
                  <a:gd name="f15" fmla="*/ f10 f8 1"/>
                  <a:gd name="f16" fmla="*/ 0 f8 1"/>
                  <a:gd name="f17" fmla="+- 21600 0 f12"/>
                  <a:gd name="f18" fmla="*/ f11 f7 1"/>
                  <a:gd name="f19" fmla="*/ f13 f7 1"/>
                  <a:gd name="f20" fmla="*/ f17 f11 1"/>
                  <a:gd name="f21" fmla="*/ f20 1 10800"/>
                  <a:gd name="f22" fmla="+- f12 f21 0"/>
                  <a:gd name="f23" fmla="*/ f22 f8 1"/>
                </a:gdLst>
                <a:ahLst>
                  <a:ahXY gdRefX="f1" minX="f4" maxX="f6" gdRefY="f0" minY="f4" maxY="f5">
                    <a:pos x="f14" y="f15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16" r="f19" b="f23"/>
                <a:pathLst>
                  <a:path w="21600" h="21600">
                    <a:moveTo>
                      <a:pt x="f11" y="f4"/>
                    </a:moveTo>
                    <a:lnTo>
                      <a:pt x="f11" y="f12"/>
                    </a:lnTo>
                    <a:lnTo>
                      <a:pt x="f4" y="f12"/>
                    </a:lnTo>
                    <a:lnTo>
                      <a:pt x="f6" y="f5"/>
                    </a:lnTo>
                    <a:lnTo>
                      <a:pt x="f5" y="f12"/>
                    </a:lnTo>
                    <a:lnTo>
                      <a:pt x="f13" y="f12"/>
                    </a:lnTo>
                    <a:lnTo>
                      <a:pt x="f13" y="f4"/>
                    </a:lnTo>
                    <a:close/>
                  </a:path>
                </a:pathLst>
              </a:custGeom>
              <a:noFill/>
              <a:ln w="38160" cap="rnd">
                <a:solidFill>
                  <a:srgbClr val="4E342E"/>
                </a:solidFill>
                <a:prstDash val="solid"/>
              </a:ln>
            </p:spPr>
            <p:txBody>
              <a:bodyPr wrap="none" lIns="73972" tIns="43354" rIns="73972" bIns="43354" anchor="ctr" anchorCtr="0" compatLnSpc="0">
                <a:spAutoFit/>
              </a:bodyPr>
              <a:lstStyle/>
              <a:p>
                <a:pPr hangingPunct="0"/>
                <a:endParaRPr lang="en-US" sz="1225">
                  <a:latin typeface="Seravek Light" panose="020B0503040000020004" pitchFamily="34" charset="0"/>
                  <a:ea typeface="Tahoma" pitchFamily="2"/>
                  <a:cs typeface="Droid Sans Devanagari" pitchFamily="2"/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F988229-3DC9-074B-ACCA-CE1754A98CB6}"/>
                  </a:ext>
                </a:extLst>
              </p:cNvPr>
              <p:cNvSpPr/>
              <p:nvPr/>
            </p:nvSpPr>
            <p:spPr>
              <a:xfrm flipH="1">
                <a:off x="6025960" y="3624235"/>
                <a:ext cx="296883" cy="361543"/>
              </a:xfrm>
              <a:custGeom>
                <a:avLst>
                  <a:gd name="f0" fmla="val 11678"/>
                  <a:gd name="f1" fmla="val 5411"/>
                </a:avLst>
                <a:gdLst>
                  <a:gd name="f2" fmla="val w"/>
                  <a:gd name="f3" fmla="val h"/>
                  <a:gd name="f4" fmla="val 0"/>
                  <a:gd name="f5" fmla="val 21600"/>
                  <a:gd name="f6" fmla="val 10800"/>
                  <a:gd name="f7" fmla="*/ f2 1 21600"/>
                  <a:gd name="f8" fmla="*/ f3 1 21600"/>
                  <a:gd name="f9" fmla="pin 0 f1 10800"/>
                  <a:gd name="f10" fmla="pin 0 f0 21600"/>
                  <a:gd name="f11" fmla="val f9"/>
                  <a:gd name="f12" fmla="val f10"/>
                  <a:gd name="f13" fmla="+- 21600 0 f9"/>
                  <a:gd name="f14" fmla="*/ f9 f7 1"/>
                  <a:gd name="f15" fmla="*/ f10 f8 1"/>
                  <a:gd name="f16" fmla="*/ 0 f8 1"/>
                  <a:gd name="f17" fmla="+- 21600 0 f12"/>
                  <a:gd name="f18" fmla="*/ f11 f7 1"/>
                  <a:gd name="f19" fmla="*/ f13 f7 1"/>
                  <a:gd name="f20" fmla="*/ f17 f11 1"/>
                  <a:gd name="f21" fmla="*/ f20 1 10800"/>
                  <a:gd name="f22" fmla="+- f12 f21 0"/>
                  <a:gd name="f23" fmla="*/ f22 f8 1"/>
                </a:gdLst>
                <a:ahLst>
                  <a:ahXY gdRefX="f1" minX="f4" maxX="f6" gdRefY="f0" minY="f4" maxY="f5">
                    <a:pos x="f14" y="f15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16" r="f19" b="f23"/>
                <a:pathLst>
                  <a:path w="21600" h="21600">
                    <a:moveTo>
                      <a:pt x="f11" y="f4"/>
                    </a:moveTo>
                    <a:lnTo>
                      <a:pt x="f11" y="f12"/>
                    </a:lnTo>
                    <a:lnTo>
                      <a:pt x="f4" y="f12"/>
                    </a:lnTo>
                    <a:lnTo>
                      <a:pt x="f6" y="f5"/>
                    </a:lnTo>
                    <a:lnTo>
                      <a:pt x="f5" y="f12"/>
                    </a:lnTo>
                    <a:lnTo>
                      <a:pt x="f13" y="f12"/>
                    </a:lnTo>
                    <a:lnTo>
                      <a:pt x="f13" y="f4"/>
                    </a:lnTo>
                    <a:close/>
                  </a:path>
                </a:pathLst>
              </a:custGeom>
              <a:noFill/>
              <a:ln w="38160" cap="rnd">
                <a:solidFill>
                  <a:srgbClr val="4E342E"/>
                </a:solidFill>
                <a:prstDash val="solid"/>
              </a:ln>
            </p:spPr>
            <p:txBody>
              <a:bodyPr wrap="none" lIns="73972" tIns="43354" rIns="73972" bIns="43354" anchor="ctr" anchorCtr="0" compatLnSpc="0">
                <a:spAutoFit/>
              </a:bodyPr>
              <a:lstStyle/>
              <a:p>
                <a:pPr hangingPunct="0"/>
                <a:endParaRPr lang="en-US" sz="1225">
                  <a:latin typeface="Seravek Light" panose="020B0503040000020004" pitchFamily="34" charset="0"/>
                  <a:ea typeface="Tahoma" pitchFamily="2"/>
                  <a:cs typeface="Droid Sans Devanagari" pitchFamily="2"/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F9058247-19AD-354B-B318-E6BF1E57DD1D}"/>
                  </a:ext>
                </a:extLst>
              </p:cNvPr>
              <p:cNvSpPr/>
              <p:nvPr/>
            </p:nvSpPr>
            <p:spPr>
              <a:xfrm>
                <a:off x="5190546" y="1373173"/>
                <a:ext cx="1977969" cy="2674950"/>
              </a:xfrm>
              <a:custGeom>
                <a:avLst>
                  <a:gd name="f0" fmla="val 2291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noFill/>
              <a:ln w="38160" cap="rnd">
                <a:solidFill>
                  <a:srgbClr val="4E342E"/>
                </a:solidFill>
                <a:prstDash val="solid"/>
              </a:ln>
            </p:spPr>
            <p:txBody>
              <a:bodyPr wrap="square" lIns="74217" tIns="43599" rIns="74217" bIns="43599" anchor="ctr" anchorCtr="0" compatLnSpc="0">
                <a:noAutofit/>
              </a:bodyPr>
              <a:lstStyle/>
              <a:p>
                <a:pPr hangingPunct="0"/>
                <a:endParaRPr lang="en-US" sz="1225">
                  <a:latin typeface="Seravek Light" panose="020B0503040000020004" pitchFamily="34" charset="0"/>
                  <a:ea typeface="Tahoma" pitchFamily="2"/>
                  <a:cs typeface="Droid Sans Devanagari" pitchFamily="2"/>
                </a:endParaRPr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DB2468BE-97F7-B84F-BE64-73BDC45939CC}"/>
                  </a:ext>
                </a:extLst>
              </p:cNvPr>
              <p:cNvSpPr/>
              <p:nvPr/>
            </p:nvSpPr>
            <p:spPr>
              <a:xfrm>
                <a:off x="5330914" y="2609761"/>
                <a:ext cx="1689650" cy="335363"/>
              </a:xfrm>
              <a:custGeom>
                <a:avLst>
                  <a:gd name="f0" fmla="val 36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solidFill>
                <a:srgbClr val="66BB6A"/>
              </a:solidFill>
              <a:ln w="19050" cap="rnd">
                <a:solidFill>
                  <a:srgbClr val="000000"/>
                </a:solidFill>
                <a:prstDash val="solid"/>
              </a:ln>
            </p:spPr>
            <p:txBody>
              <a:bodyPr wrap="square" lIns="61235" tIns="30617" rIns="61235" bIns="30617" anchor="ctr" anchorCtr="0" compatLnSpc="0">
                <a:spAutoFit/>
              </a:bodyPr>
              <a:lstStyle/>
              <a:p>
                <a:pPr algn="ctr" hangingPunct="0"/>
                <a:r>
                  <a:rPr lang="en-US" sz="1497" b="1">
                    <a:solidFill>
                      <a:srgbClr val="FFFFFF"/>
                    </a:solidFill>
                    <a:latin typeface="Seravek Light" panose="020B0503040000020004" pitchFamily="34" charset="0"/>
                    <a:ea typeface="Tahoma" pitchFamily="2"/>
                    <a:cs typeface="Droid Sans Devanagari" pitchFamily="2"/>
                  </a:rPr>
                  <a:t>Heap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4A5F08-F6C3-FB45-912D-010653601BD4}"/>
                </a:ext>
              </a:extLst>
            </p:cNvPr>
            <p:cNvGrpSpPr/>
            <p:nvPr/>
          </p:nvGrpSpPr>
          <p:grpSpPr>
            <a:xfrm>
              <a:off x="3991809" y="1381848"/>
              <a:ext cx="1692322" cy="1211253"/>
              <a:chOff x="5328242" y="1381848"/>
              <a:chExt cx="1692322" cy="1211253"/>
            </a:xfrm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CF311CCC-36D5-A047-A671-32534F45EF2A}"/>
                  </a:ext>
                </a:extLst>
              </p:cNvPr>
              <p:cNvSpPr/>
              <p:nvPr/>
            </p:nvSpPr>
            <p:spPr>
              <a:xfrm>
                <a:off x="5328242" y="1381848"/>
                <a:ext cx="1692322" cy="854257"/>
              </a:xfrm>
              <a:custGeom>
                <a:avLst>
                  <a:gd name="f0" fmla="val 36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solidFill>
                <a:srgbClr val="A3238E"/>
              </a:solidFill>
              <a:ln w="19050" cap="rnd">
                <a:solidFill>
                  <a:srgbClr val="000000"/>
                </a:solidFill>
                <a:prstDash val="solid"/>
              </a:ln>
            </p:spPr>
            <p:txBody>
              <a:bodyPr wrap="square" lIns="61235" tIns="30617" rIns="61235" bIns="30617" anchor="ctr" anchorCtr="0" compatLnSpc="0">
                <a:noAutofit/>
              </a:bodyPr>
              <a:lstStyle/>
              <a:p>
                <a:pPr algn="ctr" hangingPunct="0"/>
                <a:r>
                  <a:rPr lang="en-US" sz="1497" b="1" dirty="0">
                    <a:solidFill>
                      <a:srgbClr val="FFFFFF"/>
                    </a:solidFill>
                    <a:latin typeface="Seravek Light" panose="020B0503040000020004" pitchFamily="34" charset="0"/>
                    <a:ea typeface="Tahoma" pitchFamily="2"/>
                    <a:cs typeface="Droid Sans Devanagari" pitchFamily="2"/>
                  </a:rPr>
                  <a:t>Grant section</a:t>
                </a:r>
              </a:p>
              <a:p>
                <a:pPr algn="ctr" hangingPunct="0"/>
                <a:r>
                  <a:rPr lang="en-US" sz="1497" b="1" i="1" dirty="0">
                    <a:solidFill>
                      <a:srgbClr val="FFFFFF"/>
                    </a:solidFill>
                    <a:latin typeface="Seravek Light" panose="020B0503040000020004" pitchFamily="34" charset="0"/>
                    <a:ea typeface="Tahoma" pitchFamily="2"/>
                    <a:cs typeface="Droid Sans Devanagari" pitchFamily="2"/>
                  </a:rPr>
                  <a:t>Timer1 allocation</a:t>
                </a:r>
              </a:p>
              <a:p>
                <a:pPr algn="ctr" hangingPunct="0"/>
                <a:r>
                  <a:rPr lang="en-US" sz="1497" b="1" i="1" dirty="0">
                    <a:solidFill>
                      <a:srgbClr val="FFFFFF"/>
                    </a:solidFill>
                    <a:latin typeface="Seravek Light" panose="020B0503040000020004" pitchFamily="34" charset="0"/>
                    <a:ea typeface="Tahoma" pitchFamily="2"/>
                    <a:cs typeface="Droid Sans Devanagari" pitchFamily="2"/>
                  </a:rPr>
                  <a:t>BLE allocation</a:t>
                </a: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801515F1-7003-3D44-A8EA-67E041E797AA}"/>
                  </a:ext>
                </a:extLst>
              </p:cNvPr>
              <p:cNvSpPr/>
              <p:nvPr/>
            </p:nvSpPr>
            <p:spPr>
              <a:xfrm flipH="1">
                <a:off x="5749733" y="2231558"/>
                <a:ext cx="296883" cy="361543"/>
              </a:xfrm>
              <a:custGeom>
                <a:avLst>
                  <a:gd name="f0" fmla="val 11678"/>
                  <a:gd name="f1" fmla="val 5411"/>
                </a:avLst>
                <a:gdLst>
                  <a:gd name="f2" fmla="val w"/>
                  <a:gd name="f3" fmla="val h"/>
                  <a:gd name="f4" fmla="val 0"/>
                  <a:gd name="f5" fmla="val 21600"/>
                  <a:gd name="f6" fmla="val 10800"/>
                  <a:gd name="f7" fmla="*/ f2 1 21600"/>
                  <a:gd name="f8" fmla="*/ f3 1 21600"/>
                  <a:gd name="f9" fmla="pin 0 f1 10800"/>
                  <a:gd name="f10" fmla="pin 0 f0 21600"/>
                  <a:gd name="f11" fmla="val f9"/>
                  <a:gd name="f12" fmla="val f10"/>
                  <a:gd name="f13" fmla="+- 21600 0 f9"/>
                  <a:gd name="f14" fmla="*/ f9 f7 1"/>
                  <a:gd name="f15" fmla="*/ f10 f8 1"/>
                  <a:gd name="f16" fmla="*/ 0 f8 1"/>
                  <a:gd name="f17" fmla="+- 21600 0 f12"/>
                  <a:gd name="f18" fmla="*/ f11 f7 1"/>
                  <a:gd name="f19" fmla="*/ f13 f7 1"/>
                  <a:gd name="f20" fmla="*/ f17 f11 1"/>
                  <a:gd name="f21" fmla="*/ f20 1 10800"/>
                  <a:gd name="f22" fmla="+- f12 f21 0"/>
                  <a:gd name="f23" fmla="*/ f22 f8 1"/>
                </a:gdLst>
                <a:ahLst>
                  <a:ahXY gdRefX="f1" minX="f4" maxX="f6" gdRefY="f0" minY="f4" maxY="f5">
                    <a:pos x="f14" y="f15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16" r="f19" b="f23"/>
                <a:pathLst>
                  <a:path w="21600" h="21600">
                    <a:moveTo>
                      <a:pt x="f11" y="f4"/>
                    </a:moveTo>
                    <a:lnTo>
                      <a:pt x="f11" y="f12"/>
                    </a:lnTo>
                    <a:lnTo>
                      <a:pt x="f4" y="f12"/>
                    </a:lnTo>
                    <a:lnTo>
                      <a:pt x="f6" y="f5"/>
                    </a:lnTo>
                    <a:lnTo>
                      <a:pt x="f5" y="f12"/>
                    </a:lnTo>
                    <a:lnTo>
                      <a:pt x="f13" y="f12"/>
                    </a:lnTo>
                    <a:lnTo>
                      <a:pt x="f13" y="f4"/>
                    </a:lnTo>
                    <a:close/>
                  </a:path>
                </a:pathLst>
              </a:custGeom>
              <a:noFill/>
              <a:ln w="38160" cap="rnd">
                <a:solidFill>
                  <a:srgbClr val="4E342E"/>
                </a:solidFill>
                <a:prstDash val="solid"/>
              </a:ln>
            </p:spPr>
            <p:txBody>
              <a:bodyPr wrap="none" lIns="73972" tIns="43354" rIns="73972" bIns="43354" anchor="ctr" anchorCtr="0" compatLnSpc="0">
                <a:spAutoFit/>
              </a:bodyPr>
              <a:lstStyle/>
              <a:p>
                <a:pPr hangingPunct="0"/>
                <a:endParaRPr lang="en-US" sz="1225">
                  <a:latin typeface="Seravek Light" panose="020B0503040000020004" pitchFamily="34" charset="0"/>
                  <a:ea typeface="Tahoma" pitchFamily="2"/>
                  <a:cs typeface="Droid Sans Devanagari" pitchFamily="2"/>
                </a:endParaRPr>
              </a:p>
            </p:txBody>
          </p:sp>
        </p:grpSp>
      </p:grpSp>
      <p:graphicFrame>
        <p:nvGraphicFramePr>
          <p:cNvPr id="13" name="Table 16">
            <a:extLst>
              <a:ext uri="{FF2B5EF4-FFF2-40B4-BE49-F238E27FC236}">
                <a16:creationId xmlns:a16="http://schemas.microsoft.com/office/drawing/2014/main" id="{7101C62B-CB03-484D-B9FB-D895ED6378FA}"/>
              </a:ext>
            </a:extLst>
          </p:cNvPr>
          <p:cNvGraphicFramePr>
            <a:graphicFrameLocks noGrp="1"/>
          </p:cNvGraphicFramePr>
          <p:nvPr/>
        </p:nvGraphicFramePr>
        <p:xfrm>
          <a:off x="4962752" y="1579141"/>
          <a:ext cx="1677843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283">
                  <a:extLst>
                    <a:ext uri="{9D8B030D-6E8A-4147-A177-3AD203B41FA5}">
                      <a16:colId xmlns:a16="http://schemas.microsoft.com/office/drawing/2014/main" val="1091042842"/>
                    </a:ext>
                  </a:extLst>
                </a:gridCol>
                <a:gridCol w="778560">
                  <a:extLst>
                    <a:ext uri="{9D8B030D-6E8A-4147-A177-3AD203B41FA5}">
                      <a16:colId xmlns:a16="http://schemas.microsoft.com/office/drawing/2014/main" val="2832920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60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Grant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242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53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Grant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1960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38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116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851425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4517C79C-5A60-7446-933C-C619E77EEC75}"/>
              </a:ext>
            </a:extLst>
          </p:cNvPr>
          <p:cNvGrpSpPr/>
          <p:nvPr/>
        </p:nvGrpSpPr>
        <p:grpSpPr>
          <a:xfrm>
            <a:off x="4820126" y="1114627"/>
            <a:ext cx="2166104" cy="2312277"/>
            <a:chOff x="4820126" y="1114627"/>
            <a:chExt cx="2166104" cy="23122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86C931-D9D5-924E-A670-7837D8893808}"/>
                </a:ext>
              </a:extLst>
            </p:cNvPr>
            <p:cNvSpPr/>
            <p:nvPr/>
          </p:nvSpPr>
          <p:spPr>
            <a:xfrm>
              <a:off x="4820126" y="1114627"/>
              <a:ext cx="1938866" cy="231227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In-kernel counters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575F6EC-B043-1340-9FC3-B9706D8974C1}"/>
                </a:ext>
              </a:extLst>
            </p:cNvPr>
            <p:cNvCxnSpPr/>
            <p:nvPr/>
          </p:nvCxnSpPr>
          <p:spPr>
            <a:xfrm>
              <a:off x="6758992" y="2273640"/>
              <a:ext cx="227238" cy="0"/>
            </a:xfrm>
            <a:prstGeom prst="line">
              <a:avLst/>
            </a:prstGeom>
            <a:ln w="28575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2">
            <a:extLst>
              <a:ext uri="{FF2B5EF4-FFF2-40B4-BE49-F238E27FC236}">
                <a16:creationId xmlns:a16="http://schemas.microsoft.com/office/drawing/2014/main" id="{11B3CFAF-8099-1F40-AC49-F869B0B8E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298" y="4037233"/>
            <a:ext cx="1207194" cy="64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A88DA4D-06EE-8E4B-8501-A5EF22208BF8}"/>
              </a:ext>
            </a:extLst>
          </p:cNvPr>
          <p:cNvSpPr/>
          <p:nvPr/>
        </p:nvSpPr>
        <p:spPr>
          <a:xfrm>
            <a:off x="3407068" y="4348240"/>
            <a:ext cx="1498862" cy="6719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Monitor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7781EC-45E1-BB43-A659-6832A9CCC05E}"/>
              </a:ext>
            </a:extLst>
          </p:cNvPr>
          <p:cNvSpPr/>
          <p:nvPr/>
        </p:nvSpPr>
        <p:spPr>
          <a:xfrm>
            <a:off x="5691131" y="4211722"/>
            <a:ext cx="1067861" cy="944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Device under test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F67CB0-CD48-A24F-B4F6-9B800015FDB7}"/>
              </a:ext>
            </a:extLst>
          </p:cNvPr>
          <p:cNvSpPr txBox="1"/>
          <p:nvPr/>
        </p:nvSpPr>
        <p:spPr>
          <a:xfrm>
            <a:off x="4882127" y="4315618"/>
            <a:ext cx="809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UART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86AACC-5C54-304D-A53A-85F884560B60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4905930" y="4684214"/>
            <a:ext cx="785201" cy="0"/>
          </a:xfrm>
          <a:prstGeom prst="line">
            <a:avLst/>
          </a:prstGeom>
          <a:ln w="28575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572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7C8E-06E2-E546-A041-7DB04E4D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testing mechanism enables comparing versions of the operating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6A61D-3862-DC4F-A6A3-E8849915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7" y="959225"/>
            <a:ext cx="8929217" cy="1898276"/>
          </a:xfrm>
        </p:spPr>
        <p:txBody>
          <a:bodyPr>
            <a:normAutofit/>
          </a:bodyPr>
          <a:lstStyle/>
          <a:p>
            <a:r>
              <a:rPr lang="en-US" sz="2400" dirty="0"/>
              <a:t>August 2021: 2.0 release of Tock</a:t>
            </a:r>
          </a:p>
          <a:p>
            <a:r>
              <a:rPr lang="en-US" sz="2400" dirty="0"/>
              <a:t>Does 2.0 treat process memory differently?</a:t>
            </a:r>
          </a:p>
          <a:p>
            <a:pPr lvl="1"/>
            <a:r>
              <a:rPr lang="en-US" sz="2000" dirty="0"/>
              <a:t>Need to know how OS version updates will affect application operation.</a:t>
            </a:r>
          </a:p>
          <a:p>
            <a:pPr lvl="1"/>
            <a:r>
              <a:rPr lang="en-US" sz="2000" dirty="0"/>
              <a:t>Should we install the OS update now?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C4E69-5893-D242-A64F-63D85DF2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D950DB-66BD-6B4A-9867-7D294CFA83CF}"/>
              </a:ext>
            </a:extLst>
          </p:cNvPr>
          <p:cNvGraphicFramePr>
            <a:graphicFrameLocks noGrp="1"/>
          </p:cNvGraphicFramePr>
          <p:nvPr/>
        </p:nvGraphicFramePr>
        <p:xfrm>
          <a:off x="542925" y="3308007"/>
          <a:ext cx="8058150" cy="1638300"/>
        </p:xfrm>
        <a:graphic>
          <a:graphicData uri="http://schemas.openxmlformats.org/drawingml/2006/table">
            <a:tbl>
              <a:tblPr/>
              <a:tblGrid>
                <a:gridCol w="1343025">
                  <a:extLst>
                    <a:ext uri="{9D8B030D-6E8A-4147-A177-3AD203B41FA5}">
                      <a16:colId xmlns:a16="http://schemas.microsoft.com/office/drawing/2014/main" val="372849278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98635052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4039766615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18612193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1306306717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117960004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Tock version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 control block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upcall queue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grant pointer table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grant data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68107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644B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360B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52B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284B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1340B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37076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E69138"/>
                          </a:solidFill>
                          <a:effectLst/>
                          <a:latin typeface="Arial" panose="020B0604020202020204" pitchFamily="34" charset="0"/>
                        </a:rPr>
                        <a:t>648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360B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E69138"/>
                          </a:solidFill>
                          <a:effectLst/>
                          <a:latin typeface="Arial" panose="020B0604020202020204" pitchFamily="34" charset="0"/>
                        </a:rPr>
                        <a:t>112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6AA84F"/>
                          </a:solidFill>
                          <a:effectLst/>
                          <a:latin typeface="Arial" panose="020B0604020202020204" pitchFamily="34" charset="0"/>
                        </a:rPr>
                        <a:t>188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6AA84F"/>
                          </a:solidFill>
                          <a:effectLst/>
                          <a:latin typeface="Arial" panose="020B0604020202020204" pitchFamily="34" charset="0"/>
                        </a:rPr>
                        <a:t>1308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994400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45D41EB-C25D-EF40-8FA1-EF33A1CFA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330721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4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9E97-47F3-E042-9D44-415CEEF3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can also observe what effects hardware platforms have on process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D0CF9-9463-3746-881E-CF3906D52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8" y="1555726"/>
            <a:ext cx="3378860" cy="3591743"/>
          </a:xfrm>
        </p:spPr>
        <p:txBody>
          <a:bodyPr>
            <a:normAutofit/>
          </a:bodyPr>
          <a:lstStyle/>
          <a:p>
            <a:r>
              <a:rPr lang="en-US" sz="1800" dirty="0"/>
              <a:t>Run same process on multiple hardware boards</a:t>
            </a:r>
          </a:p>
          <a:p>
            <a:r>
              <a:rPr lang="en-US" sz="1800" dirty="0"/>
              <a:t>Compare memory use</a:t>
            </a:r>
          </a:p>
          <a:p>
            <a:r>
              <a:rPr lang="en-US" sz="1800" dirty="0"/>
              <a:t>Example of top-down testing approach</a:t>
            </a:r>
          </a:p>
          <a:p>
            <a:r>
              <a:rPr lang="en-US" sz="1800" dirty="0"/>
              <a:t>Results</a:t>
            </a:r>
          </a:p>
          <a:p>
            <a:pPr lvl="1"/>
            <a:r>
              <a:rPr lang="en-US" sz="1600" dirty="0"/>
              <a:t>2% memory overhead penalty based on per-hardware kernel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58549-E4DF-4D46-A41B-C5E90A3A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AE22A2-EB5D-4B42-B1AC-87CB8AE5F0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8"/>
          <a:stretch/>
        </p:blipFill>
        <p:spPr>
          <a:xfrm>
            <a:off x="3486067" y="1555726"/>
            <a:ext cx="4670379" cy="374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09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F0BE-66AB-8049-AAE6-DBF80B62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8C026-B11A-5447-A46D-1222A3763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7" y="959224"/>
            <a:ext cx="3982879" cy="4188245"/>
          </a:xfrm>
        </p:spPr>
        <p:txBody>
          <a:bodyPr>
            <a:normAutofit/>
          </a:bodyPr>
          <a:lstStyle/>
          <a:p>
            <a:r>
              <a:rPr lang="en-US" sz="2400" dirty="0"/>
              <a:t>Test monitor tracks memory usage over time and evaluates conditions</a:t>
            </a:r>
          </a:p>
          <a:p>
            <a:r>
              <a:rPr lang="en-US" sz="2400" dirty="0"/>
              <a:t>Memory usage depends on application behavior over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F1EBB-9E29-8544-8895-13153815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19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84FAF5-4626-374B-8549-AD5AC4B9E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15" y="1117082"/>
            <a:ext cx="4256216" cy="315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9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EF96-B9D8-BE41-8B45-F6D934F5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Repurposable</a:t>
            </a:r>
            <a:r>
              <a:rPr lang="en-US" dirty="0"/>
              <a:t> IoT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EC143-5971-0743-8D22-82538737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389" y="2505809"/>
            <a:ext cx="7100684" cy="13245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i="1" dirty="0"/>
              <a:t>Devices designed today with new abstractions and architectures to enable longevity and utility commensurate with the physical hardware itself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B59-343A-C54A-995F-DCCE3E80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55D31-6C9D-5A4B-AC85-D3B2C24C7438}"/>
              </a:ext>
            </a:extLst>
          </p:cNvPr>
          <p:cNvSpPr txBox="1"/>
          <p:nvPr/>
        </p:nvSpPr>
        <p:spPr>
          <a:xfrm>
            <a:off x="800390" y="4055818"/>
            <a:ext cx="7543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IoT devices hard to deploy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itchFamily="2" charset="2"/>
              </a:rPr>
              <a:t> want them to keep working for decades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itchFamily="2" charset="2"/>
              </a:rPr>
              <a:t>E-waste is a growing concern, hard to recycle small IoT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itchFamily="2" charset="2"/>
              </a:rPr>
              <a:t>Use cases change  want to update devices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Building Icon Vector Art, Icons, and Graphics for Free Download">
            <a:extLst>
              <a:ext uri="{FF2B5EF4-FFF2-40B4-BE49-F238E27FC236}">
                <a16:creationId xmlns:a16="http://schemas.microsoft.com/office/drawing/2014/main" id="{BB9AB707-908E-2341-A799-57826F714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553" y="959224"/>
            <a:ext cx="882276" cy="88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2F4435-DF0F-A54D-819E-96408AC8DFA0}"/>
              </a:ext>
            </a:extLst>
          </p:cNvPr>
          <p:cNvSpPr txBox="1"/>
          <p:nvPr/>
        </p:nvSpPr>
        <p:spPr>
          <a:xfrm>
            <a:off x="2749809" y="173751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100 years</a:t>
            </a:r>
          </a:p>
        </p:txBody>
      </p:sp>
      <p:pic>
        <p:nvPicPr>
          <p:cNvPr id="1028" name="Picture 4" descr="Android, mobile, phone, smartphone Icon in Colored Hand Phone Icons">
            <a:extLst>
              <a:ext uri="{FF2B5EF4-FFF2-40B4-BE49-F238E27FC236}">
                <a16:creationId xmlns:a16="http://schemas.microsoft.com/office/drawing/2014/main" id="{93A2CE6D-C5D8-054A-8C4F-D82B4F894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132" y="1058956"/>
            <a:ext cx="469526" cy="46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120A37-D05D-0344-9A3F-72664268C138}"/>
              </a:ext>
            </a:extLst>
          </p:cNvPr>
          <p:cNvSpPr txBox="1"/>
          <p:nvPr/>
        </p:nvSpPr>
        <p:spPr>
          <a:xfrm>
            <a:off x="4139927" y="1737517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~3 years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9F766E-A8AF-D346-8A0C-3CBEB25E09BB}"/>
              </a:ext>
            </a:extLst>
          </p:cNvPr>
          <p:cNvSpPr txBox="1"/>
          <p:nvPr/>
        </p:nvSpPr>
        <p:spPr>
          <a:xfrm>
            <a:off x="5231129" y="174250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?? years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AA8194-E6FF-0F40-9028-B8A1C8056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169" y="1051198"/>
            <a:ext cx="707856" cy="67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61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EF85-30B6-CA48-A676-2D8B83A8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Repurposable</a:t>
            </a:r>
            <a:r>
              <a:rPr lang="en-US" dirty="0"/>
              <a:t>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614C8-4C05-344A-9DB0-500A6F663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Dynamic app loading and updates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Testing/debugging app and system changes</a:t>
            </a:r>
          </a:p>
          <a:p>
            <a:r>
              <a:rPr lang="en-US" sz="2400" dirty="0"/>
              <a:t>Managing the </a:t>
            </a:r>
            <a:r>
              <a:rPr lang="en-US" sz="2400" spc="120" dirty="0"/>
              <a:t>inevitable</a:t>
            </a:r>
            <a:r>
              <a:rPr lang="en-US" sz="2400" dirty="0"/>
              <a:t> </a:t>
            </a:r>
            <a:r>
              <a:rPr lang="en-US" sz="2400" spc="140" dirty="0"/>
              <a:t>relative</a:t>
            </a:r>
            <a:r>
              <a:rPr lang="en-US" sz="2400" dirty="0"/>
              <a:t> </a:t>
            </a:r>
            <a:r>
              <a:rPr lang="en-US" sz="2400" spc="160" dirty="0"/>
              <a:t>decay</a:t>
            </a:r>
            <a:r>
              <a:rPr lang="en-US" sz="2400" dirty="0"/>
              <a:t> </a:t>
            </a:r>
            <a:r>
              <a:rPr lang="en-US" sz="2400" spc="180" dirty="0"/>
              <a:t>of</a:t>
            </a:r>
            <a:r>
              <a:rPr lang="en-US" sz="2400" dirty="0"/>
              <a:t> </a:t>
            </a:r>
            <a:r>
              <a:rPr lang="en-US" sz="2400" spc="200" dirty="0"/>
              <a:t>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6BC96-C380-E647-BD78-B0BBB8FF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51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9533-F3A9-814A-86A4-C7CE539B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7" y="89647"/>
            <a:ext cx="7952064" cy="788894"/>
          </a:xfrm>
        </p:spPr>
        <p:txBody>
          <a:bodyPr>
            <a:noAutofit/>
          </a:bodyPr>
          <a:lstStyle/>
          <a:p>
            <a:r>
              <a:rPr lang="en-US" sz="2800" dirty="0"/>
              <a:t>Simulate the future by downgrading the present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CCAC5-9C14-3D44-B930-202DCECD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Consider in ten years…</a:t>
            </a:r>
          </a:p>
          <a:p>
            <a:pPr lvl="1"/>
            <a:r>
              <a:rPr lang="en-US" sz="2000" dirty="0"/>
              <a:t>Embedded microcontrollers include a decade of improvements</a:t>
            </a:r>
          </a:p>
          <a:p>
            <a:pPr lvl="1"/>
            <a:r>
              <a:rPr lang="en-US" sz="2000" dirty="0"/>
              <a:t>Software grows to fill hardware</a:t>
            </a:r>
          </a:p>
          <a:p>
            <a:pPr lvl="2"/>
            <a:r>
              <a:rPr lang="en-US" sz="1600" dirty="0"/>
              <a:t>2012: Hacking to fit </a:t>
            </a:r>
            <a:r>
              <a:rPr lang="en-US" sz="1600" dirty="0" err="1"/>
              <a:t>TinyOS</a:t>
            </a:r>
            <a:r>
              <a:rPr lang="en-US" sz="1600" dirty="0"/>
              <a:t> + 6LoWPAN + UDP + RPL + Deluge on msp430f1611</a:t>
            </a:r>
          </a:p>
          <a:p>
            <a:pPr lvl="2"/>
            <a:r>
              <a:rPr lang="en-US" sz="1600" dirty="0"/>
              <a:t>2022: Hacking to fit Tock on Ti50</a:t>
            </a:r>
          </a:p>
          <a:p>
            <a:r>
              <a:rPr lang="en-US" sz="2400" dirty="0"/>
              <a:t>Emulate future HW-SW divergence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futurebuild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-7y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imix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/>
              <a:t># compile </a:t>
            </a:r>
            <a:r>
              <a:rPr lang="en-US" sz="2000" dirty="0" err="1"/>
              <a:t>imix</a:t>
            </a:r>
            <a:r>
              <a:rPr lang="en-US" sz="2000" dirty="0"/>
              <a:t> for 7 year old hardware</a:t>
            </a:r>
          </a:p>
          <a:p>
            <a:pPr lvl="1"/>
            <a:r>
              <a:rPr lang="en-US" sz="2000" dirty="0"/>
              <a:t>Adjust RAM and flash sizes based on trends</a:t>
            </a:r>
          </a:p>
          <a:p>
            <a:pPr lvl="1"/>
            <a:r>
              <a:rPr lang="en-US" sz="2000" dirty="0"/>
              <a:t>Insert </a:t>
            </a:r>
            <a:r>
              <a:rPr lang="en-US" sz="2000" dirty="0" err="1"/>
              <a:t>nops</a:t>
            </a:r>
            <a:r>
              <a:rPr lang="en-US" sz="2000" dirty="0"/>
              <a:t> or adjust clock for slower/less performant HW</a:t>
            </a:r>
          </a:p>
          <a:p>
            <a:pPr lvl="1"/>
            <a:r>
              <a:rPr lang="en-US" sz="2000" dirty="0"/>
              <a:t>Disable ISA extensions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70C84-3447-2747-8A9E-20AD40E1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5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E8D1-E1E2-124B-86BE-6A7893E7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the edge, not the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BD0B-8087-F947-864B-4CA6B4408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8" y="959224"/>
            <a:ext cx="4635122" cy="4188245"/>
          </a:xfrm>
        </p:spPr>
        <p:txBody>
          <a:bodyPr>
            <a:normAutofit/>
          </a:bodyPr>
          <a:lstStyle/>
          <a:p>
            <a:r>
              <a:rPr lang="en-US" sz="2000" dirty="0"/>
              <a:t>Future: ~1000:1 sensors to gateways</a:t>
            </a:r>
          </a:p>
          <a:p>
            <a:pPr lvl="1"/>
            <a:r>
              <a:rPr lang="en-US" sz="1800" dirty="0"/>
              <a:t>Easier to upgrade one gateway than one thousand IoT devices</a:t>
            </a:r>
          </a:p>
          <a:p>
            <a:pPr lvl="1"/>
            <a:r>
              <a:rPr lang="en-US" sz="1800" dirty="0"/>
              <a:t>Benefit from increased compute and new accelerators</a:t>
            </a:r>
          </a:p>
          <a:p>
            <a:r>
              <a:rPr lang="en-US" sz="2000" dirty="0"/>
              <a:t>Provision devices today to support app offload</a:t>
            </a:r>
          </a:p>
          <a:p>
            <a:pPr lvl="1"/>
            <a:r>
              <a:rPr lang="en-US" sz="1800" dirty="0"/>
              <a:t>Essential tasks (sensing, low latency) remain on-device</a:t>
            </a:r>
          </a:p>
          <a:p>
            <a:pPr lvl="1"/>
            <a:r>
              <a:rPr lang="en-US" sz="1800" dirty="0"/>
              <a:t>Computation shifts to gateways</a:t>
            </a:r>
          </a:p>
          <a:p>
            <a:r>
              <a:rPr lang="en-US" sz="2000" dirty="0"/>
              <a:t>Q: what abstractions needed for app developers?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A8EE4-39A7-0947-9CFC-14348CA9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22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AE69D91-81AD-B446-AA3B-B4438A7F46F2}"/>
              </a:ext>
            </a:extLst>
          </p:cNvPr>
          <p:cNvSpPr/>
          <p:nvPr/>
        </p:nvSpPr>
        <p:spPr>
          <a:xfrm>
            <a:off x="4860145" y="1819934"/>
            <a:ext cx="2290732" cy="1424021"/>
          </a:xfrm>
          <a:prstGeom prst="roundRect">
            <a:avLst>
              <a:gd name="adj" fmla="val 322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7681E9-C179-744B-AD29-851218F51F33}"/>
              </a:ext>
            </a:extLst>
          </p:cNvPr>
          <p:cNvSpPr/>
          <p:nvPr/>
        </p:nvSpPr>
        <p:spPr>
          <a:xfrm>
            <a:off x="4908697" y="2859181"/>
            <a:ext cx="2171980" cy="32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rebuchet MS" panose="020B0703020202090204" pitchFamily="34" charset="0"/>
              </a:rPr>
              <a:t>Power Supply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E8B6F-A21F-884A-A89E-9C1102E16A3A}"/>
              </a:ext>
            </a:extLst>
          </p:cNvPr>
          <p:cNvSpPr/>
          <p:nvPr/>
        </p:nvSpPr>
        <p:spPr>
          <a:xfrm>
            <a:off x="4908697" y="2515672"/>
            <a:ext cx="2171980" cy="283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rebuchet MS" panose="020B0703020202090204" pitchFamily="34" charset="0"/>
              </a:rPr>
              <a:t>Operating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C97DE-F6F9-C04F-A55F-154C69E61017}"/>
              </a:ext>
            </a:extLst>
          </p:cNvPr>
          <p:cNvSpPr/>
          <p:nvPr/>
        </p:nvSpPr>
        <p:spPr>
          <a:xfrm>
            <a:off x="4908696" y="1973505"/>
            <a:ext cx="591076" cy="46933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Trebuchet MS" panose="020B0703020202090204" pitchFamily="34" charset="0"/>
              </a:rPr>
              <a:t>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BFDD56-238B-E343-BCAE-7D10B165A56B}"/>
              </a:ext>
            </a:extLst>
          </p:cNvPr>
          <p:cNvSpPr/>
          <p:nvPr/>
        </p:nvSpPr>
        <p:spPr>
          <a:xfrm>
            <a:off x="5630654" y="1973505"/>
            <a:ext cx="445062" cy="46933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rebuchet MS" panose="020B0703020202090204" pitchFamily="34" charset="0"/>
              </a:rPr>
              <a:t>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B8922A-8CC0-FF4E-85A0-DDBE403AABF2}"/>
              </a:ext>
            </a:extLst>
          </p:cNvPr>
          <p:cNvSpPr/>
          <p:nvPr/>
        </p:nvSpPr>
        <p:spPr>
          <a:xfrm>
            <a:off x="6211932" y="1973505"/>
            <a:ext cx="641968" cy="46933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rebuchet MS" panose="020B0703020202090204" pitchFamily="34" charset="0"/>
              </a:rPr>
              <a:t>Shadow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D86917-12B1-E749-A922-8C82E1BA6E47}"/>
              </a:ext>
            </a:extLst>
          </p:cNvPr>
          <p:cNvSpPr txBox="1"/>
          <p:nvPr/>
        </p:nvSpPr>
        <p:spPr>
          <a:xfrm>
            <a:off x="4833399" y="3243955"/>
            <a:ext cx="2292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703020202090204" pitchFamily="34" charset="0"/>
              </a:rPr>
              <a:t>IoT Device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C8DDC37-2AAB-7F45-87B8-57D1262885FC}"/>
              </a:ext>
            </a:extLst>
          </p:cNvPr>
          <p:cNvSpPr/>
          <p:nvPr/>
        </p:nvSpPr>
        <p:spPr>
          <a:xfrm>
            <a:off x="7262131" y="1801880"/>
            <a:ext cx="1774661" cy="1424021"/>
          </a:xfrm>
          <a:prstGeom prst="roundRect">
            <a:avLst>
              <a:gd name="adj" fmla="val 3226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59725C-FDE6-AF4D-8D5F-1D627605CA59}"/>
              </a:ext>
            </a:extLst>
          </p:cNvPr>
          <p:cNvSpPr/>
          <p:nvPr/>
        </p:nvSpPr>
        <p:spPr>
          <a:xfrm>
            <a:off x="7310683" y="2497618"/>
            <a:ext cx="1655770" cy="1892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rebuchet MS" panose="020B0703020202090204" pitchFamily="34" charset="0"/>
              </a:rPr>
              <a:t>Edge Platform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0FF8EB-29A7-4B4E-BE17-6F7C07387B53}"/>
              </a:ext>
            </a:extLst>
          </p:cNvPr>
          <p:cNvSpPr/>
          <p:nvPr/>
        </p:nvSpPr>
        <p:spPr>
          <a:xfrm>
            <a:off x="7488035" y="1973505"/>
            <a:ext cx="445062" cy="46933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rebuchet MS" panose="020B0703020202090204" pitchFamily="34" charset="0"/>
              </a:rPr>
              <a:t>App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FEE9FF14-2E6F-E146-9A65-3136A7BC903F}"/>
              </a:ext>
            </a:extLst>
          </p:cNvPr>
          <p:cNvSpPr/>
          <p:nvPr/>
        </p:nvSpPr>
        <p:spPr>
          <a:xfrm>
            <a:off x="6906488" y="2102978"/>
            <a:ext cx="518836" cy="189229"/>
          </a:xfrm>
          <a:prstGeom prst="leftRightArrow">
            <a:avLst/>
          </a:prstGeom>
          <a:solidFill>
            <a:srgbClr val="FFAC89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530A56-507F-F545-A041-EBD253CCA497}"/>
              </a:ext>
            </a:extLst>
          </p:cNvPr>
          <p:cNvSpPr txBox="1"/>
          <p:nvPr/>
        </p:nvSpPr>
        <p:spPr>
          <a:xfrm>
            <a:off x="7262131" y="3207847"/>
            <a:ext cx="1774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703020202090204" pitchFamily="34" charset="0"/>
              </a:rPr>
              <a:t>Edge Gateways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5646675-25F8-954F-9B9A-4F0CB3819269}"/>
              </a:ext>
            </a:extLst>
          </p:cNvPr>
          <p:cNvSpPr/>
          <p:nvPr/>
        </p:nvSpPr>
        <p:spPr>
          <a:xfrm>
            <a:off x="5860654" y="1454238"/>
            <a:ext cx="2522998" cy="469338"/>
          </a:xfrm>
          <a:custGeom>
            <a:avLst/>
            <a:gdLst>
              <a:gd name="connsiteX0" fmla="*/ 0 w 2825181"/>
              <a:gd name="connsiteY0" fmla="*/ 378477 h 410008"/>
              <a:gd name="connsiteX1" fmla="*/ 1374754 w 2825181"/>
              <a:gd name="connsiteY1" fmla="*/ 105 h 410008"/>
              <a:gd name="connsiteX2" fmla="*/ 2825181 w 2825181"/>
              <a:gd name="connsiteY2" fmla="*/ 410008 h 4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181" h="410008">
                <a:moveTo>
                  <a:pt x="0" y="378477"/>
                </a:moveTo>
                <a:cubicBezTo>
                  <a:pt x="451945" y="186663"/>
                  <a:pt x="903891" y="-5150"/>
                  <a:pt x="1374754" y="105"/>
                </a:cubicBezTo>
                <a:cubicBezTo>
                  <a:pt x="1845617" y="5360"/>
                  <a:pt x="2335399" y="207684"/>
                  <a:pt x="2825181" y="410008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13FB78-64A9-7340-B5BE-DEB9ECBCC952}"/>
              </a:ext>
            </a:extLst>
          </p:cNvPr>
          <p:cNvSpPr/>
          <p:nvPr/>
        </p:nvSpPr>
        <p:spPr>
          <a:xfrm>
            <a:off x="8092903" y="1962923"/>
            <a:ext cx="445062" cy="46933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rebuchet MS" panose="020B0703020202090204" pitchFamily="34" charset="0"/>
              </a:rPr>
              <a:t>App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301464-9B93-A641-9285-07E3847EFC55}"/>
              </a:ext>
            </a:extLst>
          </p:cNvPr>
          <p:cNvSpPr txBox="1"/>
          <p:nvPr/>
        </p:nvSpPr>
        <p:spPr>
          <a:xfrm>
            <a:off x="7744604" y="1432568"/>
            <a:ext cx="114165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rebuchet MS" panose="020B0703020202090204" pitchFamily="34" charset="0"/>
              </a:rPr>
              <a:t>Edge Offloading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D27524-BE28-2744-A019-0D286968F034}"/>
              </a:ext>
            </a:extLst>
          </p:cNvPr>
          <p:cNvSpPr txBox="1"/>
          <p:nvPr/>
        </p:nvSpPr>
        <p:spPr>
          <a:xfrm flipH="1">
            <a:off x="8537965" y="2070634"/>
            <a:ext cx="68028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7340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1B6A-AC41-224F-A345-B6FD4F3B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B8A2F-D9CF-F243-B04C-2E829C8FD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7" y="959225"/>
            <a:ext cx="8929217" cy="62803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54D47-5D94-D144-8D2D-39D492C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375AC5-50F3-0340-A6AE-901D349BA52C}"/>
              </a:ext>
            </a:extLst>
          </p:cNvPr>
          <p:cNvSpPr txBox="1">
            <a:spLocks/>
          </p:cNvSpPr>
          <p:nvPr/>
        </p:nvSpPr>
        <p:spPr>
          <a:xfrm>
            <a:off x="107207" y="3295291"/>
            <a:ext cx="4085231" cy="1852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Brad Campbell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err="1"/>
              <a:t>bradjc@virginia.edu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0529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8A915E-43D9-7F48-93F0-482CC141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72066-BC70-C44E-9293-6B9F5D4E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24</a:t>
            </a:fld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6ACF789-CCE1-CB4C-BCEE-9DF501747C59}"/>
              </a:ext>
            </a:extLst>
          </p:cNvPr>
          <p:cNvSpPr txBox="1">
            <a:spLocks/>
          </p:cNvSpPr>
          <p:nvPr/>
        </p:nvSpPr>
        <p:spPr>
          <a:xfrm>
            <a:off x="4720419" y="419430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6A3C3A-A029-4573-BC04-5DA27903A7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57DD318-AF73-F943-934C-CC086E5C8B3C}"/>
              </a:ext>
            </a:extLst>
          </p:cNvPr>
          <p:cNvSpPr txBox="1">
            <a:spLocks/>
          </p:cNvSpPr>
          <p:nvPr/>
        </p:nvSpPr>
        <p:spPr>
          <a:xfrm>
            <a:off x="4720419" y="419430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6A3C3A-A029-4573-BC04-5DA27903A743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C4FD0D-CB99-1440-97FC-C88B01F8027F}"/>
              </a:ext>
            </a:extLst>
          </p:cNvPr>
          <p:cNvGrpSpPr/>
          <p:nvPr/>
        </p:nvGrpSpPr>
        <p:grpSpPr>
          <a:xfrm>
            <a:off x="1775240" y="3778551"/>
            <a:ext cx="5451600" cy="712438"/>
            <a:chOff x="828144" y="4730035"/>
            <a:chExt cx="5451600" cy="71243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E2B9B7D-0426-F249-86A6-10C5C5E2BB79}"/>
                </a:ext>
              </a:extLst>
            </p:cNvPr>
            <p:cNvSpPr/>
            <p:nvPr/>
          </p:nvSpPr>
          <p:spPr>
            <a:xfrm>
              <a:off x="1907679" y="4730035"/>
              <a:ext cx="4372065" cy="712438"/>
            </a:xfrm>
            <a:prstGeom prst="roundRect">
              <a:avLst>
                <a:gd name="adj" fmla="val 14466"/>
              </a:avLst>
            </a:prstGeom>
            <a:noFill/>
            <a:ln w="5715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B11CE6-CE02-BB40-8441-0F06929A5F34}"/>
                </a:ext>
              </a:extLst>
            </p:cNvPr>
            <p:cNvSpPr txBox="1"/>
            <p:nvPr/>
          </p:nvSpPr>
          <p:spPr>
            <a:xfrm>
              <a:off x="828144" y="4730035"/>
              <a:ext cx="1059230" cy="7124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600" dirty="0"/>
                <a:t>Hardware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0DB442-FAE7-F546-AEA9-A5D0A037FCC9}"/>
                </a:ext>
              </a:extLst>
            </p:cNvPr>
            <p:cNvSpPr/>
            <p:nvPr/>
          </p:nvSpPr>
          <p:spPr>
            <a:xfrm>
              <a:off x="2012912" y="4832143"/>
              <a:ext cx="855531" cy="513110"/>
            </a:xfrm>
            <a:prstGeom prst="roundRect">
              <a:avLst>
                <a:gd name="adj" fmla="val 14466"/>
              </a:avLst>
            </a:prstGeom>
            <a:solidFill>
              <a:srgbClr val="99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CPU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52CED23-B378-054C-ACCD-D0452C9DB672}"/>
                </a:ext>
              </a:extLst>
            </p:cNvPr>
            <p:cNvSpPr/>
            <p:nvPr/>
          </p:nvSpPr>
          <p:spPr>
            <a:xfrm>
              <a:off x="2983071" y="5126980"/>
              <a:ext cx="712352" cy="218273"/>
            </a:xfrm>
            <a:prstGeom prst="roundRect">
              <a:avLst>
                <a:gd name="adj" fmla="val 14466"/>
              </a:avLst>
            </a:prstGeom>
            <a:solidFill>
              <a:srgbClr val="99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I2C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D2EA867-180B-1945-A592-7CCC6955B013}"/>
                </a:ext>
              </a:extLst>
            </p:cNvPr>
            <p:cNvSpPr/>
            <p:nvPr/>
          </p:nvSpPr>
          <p:spPr>
            <a:xfrm>
              <a:off x="2983071" y="4834738"/>
              <a:ext cx="712352" cy="220991"/>
            </a:xfrm>
            <a:prstGeom prst="roundRect">
              <a:avLst>
                <a:gd name="adj" fmla="val 14466"/>
              </a:avLst>
            </a:prstGeom>
            <a:solidFill>
              <a:srgbClr val="99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SPI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9221C7F-1623-2A47-994D-1514E1DFDCCE}"/>
                </a:ext>
              </a:extLst>
            </p:cNvPr>
            <p:cNvSpPr/>
            <p:nvPr/>
          </p:nvSpPr>
          <p:spPr>
            <a:xfrm>
              <a:off x="3800656" y="4834738"/>
              <a:ext cx="712352" cy="220991"/>
            </a:xfrm>
            <a:prstGeom prst="roundRect">
              <a:avLst>
                <a:gd name="adj" fmla="val 14466"/>
              </a:avLst>
            </a:prstGeom>
            <a:solidFill>
              <a:srgbClr val="99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RNG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EB6757C-8FD3-6346-AD6E-6BFF88FABF7A}"/>
                </a:ext>
              </a:extLst>
            </p:cNvPr>
            <p:cNvSpPr/>
            <p:nvPr/>
          </p:nvSpPr>
          <p:spPr>
            <a:xfrm>
              <a:off x="3800641" y="5121177"/>
              <a:ext cx="712352" cy="220991"/>
            </a:xfrm>
            <a:prstGeom prst="roundRect">
              <a:avLst>
                <a:gd name="adj" fmla="val 14466"/>
              </a:avLst>
            </a:prstGeom>
            <a:solidFill>
              <a:srgbClr val="99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UART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004C116-78DA-4C4B-A459-C328BE9EA75E}"/>
                </a:ext>
              </a:extLst>
            </p:cNvPr>
            <p:cNvSpPr/>
            <p:nvPr/>
          </p:nvSpPr>
          <p:spPr>
            <a:xfrm>
              <a:off x="4618242" y="4834737"/>
              <a:ext cx="712352" cy="220991"/>
            </a:xfrm>
            <a:prstGeom prst="roundRect">
              <a:avLst>
                <a:gd name="adj" fmla="val 14466"/>
              </a:avLst>
            </a:prstGeom>
            <a:solidFill>
              <a:srgbClr val="99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Timer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DC178AA-9629-BA40-B192-1C06C6F0B112}"/>
                </a:ext>
              </a:extLst>
            </p:cNvPr>
            <p:cNvSpPr/>
            <p:nvPr/>
          </p:nvSpPr>
          <p:spPr>
            <a:xfrm>
              <a:off x="4618241" y="5121177"/>
              <a:ext cx="712352" cy="220991"/>
            </a:xfrm>
            <a:prstGeom prst="roundRect">
              <a:avLst>
                <a:gd name="adj" fmla="val 14466"/>
              </a:avLst>
            </a:prstGeom>
            <a:solidFill>
              <a:srgbClr val="99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AES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025459D-70A7-874E-8D14-31C72D7A6098}"/>
                </a:ext>
              </a:extLst>
            </p:cNvPr>
            <p:cNvSpPr/>
            <p:nvPr/>
          </p:nvSpPr>
          <p:spPr>
            <a:xfrm>
              <a:off x="5435828" y="4834737"/>
              <a:ext cx="712352" cy="220991"/>
            </a:xfrm>
            <a:prstGeom prst="roundRect">
              <a:avLst>
                <a:gd name="adj" fmla="val 14466"/>
              </a:avLst>
            </a:prstGeom>
            <a:solidFill>
              <a:srgbClr val="99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ADC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6DD9B8D5-B33C-6E4C-A507-02D0A2D4442C}"/>
                </a:ext>
              </a:extLst>
            </p:cNvPr>
            <p:cNvSpPr/>
            <p:nvPr/>
          </p:nvSpPr>
          <p:spPr>
            <a:xfrm>
              <a:off x="5435827" y="5121177"/>
              <a:ext cx="712352" cy="220991"/>
            </a:xfrm>
            <a:prstGeom prst="roundRect">
              <a:avLst>
                <a:gd name="adj" fmla="val 14466"/>
              </a:avLst>
            </a:prstGeom>
            <a:solidFill>
              <a:srgbClr val="99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DAC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AD2BB0-CAC8-CA4C-B0BA-26D6775DCC5B}"/>
              </a:ext>
            </a:extLst>
          </p:cNvPr>
          <p:cNvGrpSpPr/>
          <p:nvPr/>
        </p:nvGrpSpPr>
        <p:grpSpPr>
          <a:xfrm>
            <a:off x="1870923" y="2414642"/>
            <a:ext cx="5356797" cy="319425"/>
            <a:chOff x="3608454" y="3517301"/>
            <a:chExt cx="5356797" cy="31942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ECB9D9-AB1E-A94A-88FD-0621A5DB92BA}"/>
                </a:ext>
              </a:extLst>
            </p:cNvPr>
            <p:cNvCxnSpPr>
              <a:cxnSpLocks/>
            </p:cNvCxnSpPr>
            <p:nvPr/>
          </p:nvCxnSpPr>
          <p:spPr>
            <a:xfrm>
              <a:off x="4593185" y="3756422"/>
              <a:ext cx="4372066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268599-F7A9-1D42-8BDD-3E6373DFE3F7}"/>
                </a:ext>
              </a:extLst>
            </p:cNvPr>
            <p:cNvSpPr txBox="1"/>
            <p:nvPr/>
          </p:nvSpPr>
          <p:spPr>
            <a:xfrm>
              <a:off x="3608454" y="3517301"/>
              <a:ext cx="963547" cy="31942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r"/>
              <a:r>
                <a:rPr lang="en-US" sz="1200" dirty="0"/>
                <a:t>Documented</a:t>
              </a:r>
              <a:br>
                <a:rPr lang="en-US" sz="1200" dirty="0"/>
              </a:br>
              <a:r>
                <a:rPr lang="en-US" sz="1200" dirty="0"/>
                <a:t>Interface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D5CF0A1-FABD-5C47-A882-6116D8367A41}"/>
              </a:ext>
            </a:extLst>
          </p:cNvPr>
          <p:cNvSpPr txBox="1"/>
          <p:nvPr/>
        </p:nvSpPr>
        <p:spPr>
          <a:xfrm>
            <a:off x="1775239" y="1688428"/>
            <a:ext cx="1059230" cy="71698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sz="1600" dirty="0"/>
              <a:t>Processes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D730F2-C905-644C-86FF-E24F3CAB37D8}"/>
              </a:ext>
            </a:extLst>
          </p:cNvPr>
          <p:cNvGrpSpPr/>
          <p:nvPr/>
        </p:nvGrpSpPr>
        <p:grpSpPr>
          <a:xfrm>
            <a:off x="1775239" y="2825399"/>
            <a:ext cx="5451601" cy="848902"/>
            <a:chOff x="3512770" y="3928058"/>
            <a:chExt cx="5451601" cy="84890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F1A686C-A47D-2D48-B8C7-56A6D942B481}"/>
                </a:ext>
              </a:extLst>
            </p:cNvPr>
            <p:cNvSpPr/>
            <p:nvPr/>
          </p:nvSpPr>
          <p:spPr>
            <a:xfrm>
              <a:off x="4737028" y="4151661"/>
              <a:ext cx="930672" cy="193861"/>
            </a:xfrm>
            <a:prstGeom prst="roundRect">
              <a:avLst>
                <a:gd name="adj" fmla="val 14466"/>
              </a:avLst>
            </a:prstGeom>
            <a:noFill/>
            <a:ln w="19050">
              <a:solidFill>
                <a:srgbClr val="DA80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DA8035"/>
                  </a:solidFill>
                </a:rPr>
                <a:t>Scheduler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D67C912B-FF68-6D4B-A739-E1F634C0F3D6}"/>
                </a:ext>
              </a:extLst>
            </p:cNvPr>
            <p:cNvSpPr/>
            <p:nvPr/>
          </p:nvSpPr>
          <p:spPr>
            <a:xfrm>
              <a:off x="4737026" y="4401095"/>
              <a:ext cx="930672" cy="193861"/>
            </a:xfrm>
            <a:prstGeom prst="roundRect">
              <a:avLst>
                <a:gd name="adj" fmla="val 14466"/>
              </a:avLst>
            </a:prstGeom>
            <a:noFill/>
            <a:ln w="19050">
              <a:solidFill>
                <a:srgbClr val="DA80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DA8035"/>
                  </a:solidFill>
                </a:rPr>
                <a:t>Wireless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70B48562-A66B-364D-B130-11DF5CC03E46}"/>
                </a:ext>
              </a:extLst>
            </p:cNvPr>
            <p:cNvSpPr/>
            <p:nvPr/>
          </p:nvSpPr>
          <p:spPr>
            <a:xfrm>
              <a:off x="5787825" y="4151660"/>
              <a:ext cx="930672" cy="193861"/>
            </a:xfrm>
            <a:prstGeom prst="roundRect">
              <a:avLst>
                <a:gd name="adj" fmla="val 14466"/>
              </a:avLst>
            </a:prstGeom>
            <a:noFill/>
            <a:ln w="19050">
              <a:solidFill>
                <a:srgbClr val="DA80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DA8035"/>
                  </a:solidFill>
                </a:rPr>
                <a:t>MPU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1FB832D-E236-7E44-A81C-90FC357A38D6}"/>
                </a:ext>
              </a:extLst>
            </p:cNvPr>
            <p:cNvSpPr/>
            <p:nvPr/>
          </p:nvSpPr>
          <p:spPr>
            <a:xfrm>
              <a:off x="6838622" y="4151660"/>
              <a:ext cx="930672" cy="193861"/>
            </a:xfrm>
            <a:prstGeom prst="roundRect">
              <a:avLst>
                <a:gd name="adj" fmla="val 14466"/>
              </a:avLst>
            </a:prstGeom>
            <a:noFill/>
            <a:ln w="19050">
              <a:solidFill>
                <a:srgbClr val="DA80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DA8035"/>
                  </a:solidFill>
                </a:rPr>
                <a:t>Timer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A96AE3D5-2B00-524A-BEE8-781033B96CD0}"/>
                </a:ext>
              </a:extLst>
            </p:cNvPr>
            <p:cNvSpPr/>
            <p:nvPr/>
          </p:nvSpPr>
          <p:spPr>
            <a:xfrm>
              <a:off x="7889419" y="4151660"/>
              <a:ext cx="930672" cy="193861"/>
            </a:xfrm>
            <a:prstGeom prst="roundRect">
              <a:avLst>
                <a:gd name="adj" fmla="val 14466"/>
              </a:avLst>
            </a:prstGeom>
            <a:noFill/>
            <a:ln w="19050">
              <a:solidFill>
                <a:srgbClr val="DA80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DA8035"/>
                  </a:solidFill>
                </a:rPr>
                <a:t>ADC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1908038C-DCED-3141-A3F7-D7A6E8A84009}"/>
                </a:ext>
              </a:extLst>
            </p:cNvPr>
            <p:cNvSpPr/>
            <p:nvPr/>
          </p:nvSpPr>
          <p:spPr>
            <a:xfrm>
              <a:off x="5787825" y="4402712"/>
              <a:ext cx="930672" cy="193861"/>
            </a:xfrm>
            <a:prstGeom prst="roundRect">
              <a:avLst>
                <a:gd name="adj" fmla="val 14466"/>
              </a:avLst>
            </a:prstGeom>
            <a:noFill/>
            <a:ln w="19050">
              <a:solidFill>
                <a:srgbClr val="DA80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DA8035"/>
                  </a:solidFill>
                </a:rPr>
                <a:t>Debug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7FDE9D1-B30F-D140-B011-6AC1CFDDD2E4}"/>
                </a:ext>
              </a:extLst>
            </p:cNvPr>
            <p:cNvSpPr/>
            <p:nvPr/>
          </p:nvSpPr>
          <p:spPr>
            <a:xfrm>
              <a:off x="6838622" y="4402712"/>
              <a:ext cx="930672" cy="193861"/>
            </a:xfrm>
            <a:prstGeom prst="roundRect">
              <a:avLst>
                <a:gd name="adj" fmla="val 14466"/>
              </a:avLst>
            </a:prstGeom>
            <a:noFill/>
            <a:ln w="19050">
              <a:solidFill>
                <a:srgbClr val="DA80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DA8035"/>
                  </a:solidFill>
                </a:rPr>
                <a:t>Encryption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7DD1EF89-B75E-E94E-A002-1085FCC9B3C1}"/>
                </a:ext>
              </a:extLst>
            </p:cNvPr>
            <p:cNvSpPr/>
            <p:nvPr/>
          </p:nvSpPr>
          <p:spPr>
            <a:xfrm>
              <a:off x="7889419" y="4402712"/>
              <a:ext cx="930672" cy="193861"/>
            </a:xfrm>
            <a:prstGeom prst="roundRect">
              <a:avLst>
                <a:gd name="adj" fmla="val 14466"/>
              </a:avLst>
            </a:prstGeom>
            <a:noFill/>
            <a:ln w="19050">
              <a:solidFill>
                <a:srgbClr val="DA80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DA8035"/>
                  </a:solidFill>
                </a:rPr>
                <a:t>Sensor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AE33938-B8BE-8142-9AD0-0674A0F5D220}"/>
                </a:ext>
              </a:extLst>
            </p:cNvPr>
            <p:cNvGrpSpPr/>
            <p:nvPr/>
          </p:nvGrpSpPr>
          <p:grpSpPr>
            <a:xfrm>
              <a:off x="3512770" y="3928058"/>
              <a:ext cx="5451601" cy="848902"/>
              <a:chOff x="3512770" y="3928058"/>
              <a:chExt cx="5451601" cy="848902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0BC3AF78-943D-9A4D-A040-0B2D1BC4A83B}"/>
                  </a:ext>
                </a:extLst>
              </p:cNvPr>
              <p:cNvSpPr/>
              <p:nvPr/>
            </p:nvSpPr>
            <p:spPr>
              <a:xfrm>
                <a:off x="4592305" y="3949243"/>
                <a:ext cx="4372066" cy="827717"/>
              </a:xfrm>
              <a:prstGeom prst="roundRect">
                <a:avLst/>
              </a:prstGeom>
              <a:noFill/>
              <a:ln w="57150">
                <a:solidFill>
                  <a:srgbClr val="DA80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spcAft>
                    <a:spcPts val="600"/>
                  </a:spcAft>
                </a:pPr>
                <a:endPara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70330B6-687E-1941-84E0-8C17BCE94162}"/>
                  </a:ext>
                </a:extLst>
              </p:cNvPr>
              <p:cNvSpPr txBox="1"/>
              <p:nvPr/>
            </p:nvSpPr>
            <p:spPr>
              <a:xfrm>
                <a:off x="3512770" y="3928058"/>
                <a:ext cx="1059230" cy="82771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r"/>
                <a:r>
                  <a:rPr lang="en-US" sz="1600" dirty="0"/>
                  <a:t>Kernel</a:t>
                </a:r>
                <a:br>
                  <a:rPr lang="en-US" sz="1600" dirty="0"/>
                </a:br>
                <a:r>
                  <a: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(Rust)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42F9199-85CF-3F42-9AB5-95B07FE6B0FE}"/>
              </a:ext>
            </a:extLst>
          </p:cNvPr>
          <p:cNvGrpSpPr/>
          <p:nvPr/>
        </p:nvGrpSpPr>
        <p:grpSpPr>
          <a:xfrm>
            <a:off x="1775238" y="1339670"/>
            <a:ext cx="5593523" cy="3232607"/>
            <a:chOff x="3512769" y="2442329"/>
            <a:chExt cx="5593523" cy="323260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64DA59A-F83E-8D45-8493-103A0312DCC6}"/>
                </a:ext>
              </a:extLst>
            </p:cNvPr>
            <p:cNvSpPr/>
            <p:nvPr/>
          </p:nvSpPr>
          <p:spPr>
            <a:xfrm>
              <a:off x="3512769" y="2573518"/>
              <a:ext cx="5593523" cy="310141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B36683A-79AB-A047-B98B-5B0B886A4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0273" y="2442329"/>
              <a:ext cx="859907" cy="239974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F00F84C-40AD-9444-B6CB-CD923D717500}"/>
              </a:ext>
            </a:extLst>
          </p:cNvPr>
          <p:cNvGrpSpPr/>
          <p:nvPr/>
        </p:nvGrpSpPr>
        <p:grpSpPr>
          <a:xfrm>
            <a:off x="3077647" y="1765947"/>
            <a:ext cx="1208696" cy="816547"/>
            <a:chOff x="4815178" y="2868606"/>
            <a:chExt cx="1208696" cy="816547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A84F0AF9-DE03-494E-8CEF-A2CD44A5B160}"/>
                </a:ext>
              </a:extLst>
            </p:cNvPr>
            <p:cNvSpPr/>
            <p:nvPr/>
          </p:nvSpPr>
          <p:spPr>
            <a:xfrm>
              <a:off x="4933174" y="2979958"/>
              <a:ext cx="854651" cy="524672"/>
            </a:xfrm>
            <a:prstGeom prst="roundRect">
              <a:avLst>
                <a:gd name="adj" fmla="val 19692"/>
              </a:avLst>
            </a:prstGeom>
            <a:solidFill>
              <a:srgbClr val="0E9D5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100" dirty="0">
                  <a:solidFill>
                    <a:schemeClr val="bg1"/>
                  </a:solidFill>
                </a:rPr>
                <a:t>Sense-and-send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9B3A3A3-77BD-664E-91B2-E456953EF335}"/>
                </a:ext>
              </a:extLst>
            </p:cNvPr>
            <p:cNvGrpSpPr/>
            <p:nvPr/>
          </p:nvGrpSpPr>
          <p:grpSpPr>
            <a:xfrm>
              <a:off x="4815178" y="2868606"/>
              <a:ext cx="1208696" cy="816547"/>
              <a:chOff x="4815178" y="2868606"/>
              <a:chExt cx="1208696" cy="816547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5AE1DD5-A5D2-F241-9DBD-E18F93FFB35E}"/>
                  </a:ext>
                </a:extLst>
              </p:cNvPr>
              <p:cNvSpPr/>
              <p:nvPr/>
            </p:nvSpPr>
            <p:spPr>
              <a:xfrm>
                <a:off x="4815178" y="2868606"/>
                <a:ext cx="1053337" cy="816547"/>
              </a:xfrm>
              <a:prstGeom prst="roundRect">
                <a:avLst>
                  <a:gd name="adj" fmla="val 3840"/>
                </a:avLst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10" descr="Get Secret Vault - Lock Pictures &amp;amp; Videos - Microsoft Store">
                <a:extLst>
                  <a:ext uri="{FF2B5EF4-FFF2-40B4-BE49-F238E27FC236}">
                    <a16:creationId xmlns:a16="http://schemas.microsoft.com/office/drawing/2014/main" id="{307B16AD-5F19-D94E-A155-211A04112A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5901" y="3395643"/>
                <a:ext cx="277973" cy="2779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7147F72-6F9D-3545-B5D1-20A9C09F898B}"/>
              </a:ext>
            </a:extLst>
          </p:cNvPr>
          <p:cNvGrpSpPr/>
          <p:nvPr/>
        </p:nvGrpSpPr>
        <p:grpSpPr>
          <a:xfrm>
            <a:off x="4421152" y="1729380"/>
            <a:ext cx="1387979" cy="816547"/>
            <a:chOff x="6158683" y="2832039"/>
            <a:chExt cx="1387979" cy="816547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A3D3D535-F211-1147-A7A9-F6407F9B90E4}"/>
                </a:ext>
              </a:extLst>
            </p:cNvPr>
            <p:cNvSpPr/>
            <p:nvPr/>
          </p:nvSpPr>
          <p:spPr>
            <a:xfrm>
              <a:off x="6202909" y="2943365"/>
              <a:ext cx="1059231" cy="593136"/>
            </a:xfrm>
            <a:prstGeom prst="roundRect">
              <a:avLst>
                <a:gd name="adj" fmla="val 19692"/>
              </a:avLst>
            </a:prstGeom>
            <a:solidFill>
              <a:srgbClr val="0E9D5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100" dirty="0">
                  <a:solidFill>
                    <a:schemeClr val="bg1"/>
                  </a:solidFill>
                </a:rPr>
                <a:t>Machine Learning Data Processing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AB0EEEA-58E0-2E4C-87EB-125DB1B52053}"/>
                </a:ext>
              </a:extLst>
            </p:cNvPr>
            <p:cNvGrpSpPr/>
            <p:nvPr/>
          </p:nvGrpSpPr>
          <p:grpSpPr>
            <a:xfrm>
              <a:off x="6158683" y="2832039"/>
              <a:ext cx="1387979" cy="816547"/>
              <a:chOff x="4815178" y="2868606"/>
              <a:chExt cx="1387979" cy="816547"/>
            </a:xfrm>
          </p:grpSpPr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913C8D86-4956-374F-B3FF-6CF1B296E7A8}"/>
                  </a:ext>
                </a:extLst>
              </p:cNvPr>
              <p:cNvSpPr/>
              <p:nvPr/>
            </p:nvSpPr>
            <p:spPr>
              <a:xfrm>
                <a:off x="4815178" y="2868606"/>
                <a:ext cx="1208696" cy="816547"/>
              </a:xfrm>
              <a:prstGeom prst="roundRect">
                <a:avLst>
                  <a:gd name="adj" fmla="val 3840"/>
                </a:avLst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Picture 10" descr="Get Secret Vault - Lock Pictures &amp;amp; Videos - Microsoft Store">
                <a:extLst>
                  <a:ext uri="{FF2B5EF4-FFF2-40B4-BE49-F238E27FC236}">
                    <a16:creationId xmlns:a16="http://schemas.microsoft.com/office/drawing/2014/main" id="{DDCF213B-F8BF-5542-B800-65AC9334C3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5184" y="3405039"/>
                <a:ext cx="277973" cy="2779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2D7F61E-02AE-2943-B52D-16FCC5BCA2BD}"/>
              </a:ext>
            </a:extLst>
          </p:cNvPr>
          <p:cNvGrpSpPr/>
          <p:nvPr/>
        </p:nvGrpSpPr>
        <p:grpSpPr>
          <a:xfrm>
            <a:off x="5886482" y="1720997"/>
            <a:ext cx="1350302" cy="816547"/>
            <a:chOff x="7624013" y="2823656"/>
            <a:chExt cx="1350302" cy="816547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0CC1E9C-E689-DA4A-8908-CE67F9FE9E03}"/>
                </a:ext>
              </a:extLst>
            </p:cNvPr>
            <p:cNvSpPr/>
            <p:nvPr/>
          </p:nvSpPr>
          <p:spPr>
            <a:xfrm>
              <a:off x="7657548" y="2934559"/>
              <a:ext cx="1053336" cy="576052"/>
            </a:xfrm>
            <a:prstGeom prst="roundRect">
              <a:avLst>
                <a:gd name="adj" fmla="val 19692"/>
              </a:avLst>
            </a:prstGeom>
            <a:solidFill>
              <a:srgbClr val="0E9D5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bIns="0"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000" dirty="0">
                  <a:solidFill>
                    <a:schemeClr val="bg1"/>
                  </a:solidFill>
                  <a:latin typeface="Helvetica" pitchFamily="2" charset="0"/>
                  <a:ea typeface="Courier New" charset="0"/>
                  <a:cs typeface="Courier New" charset="0"/>
                </a:rPr>
                <a:t>Malicious!</a:t>
              </a:r>
              <a:br>
                <a:rPr lang="en-US" sz="9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</a:br>
              <a:r>
                <a:rPr lang="en-US" sz="9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while(1)</a:t>
              </a:r>
            </a:p>
            <a:p>
              <a:pPr algn="ctr">
                <a:spcAft>
                  <a:spcPts val="600"/>
                </a:spcAft>
              </a:pPr>
              <a:r>
                <a:rPr lang="en-US" b="1" dirty="0">
                  <a:solidFill>
                    <a:schemeClr val="bg1"/>
                  </a:solidFill>
                  <a:ea typeface="Courier New" charset="0"/>
                  <a:cs typeface="Courier New" charset="0"/>
                </a:rPr>
                <a:t>😈</a:t>
              </a:r>
              <a:endParaRPr lang="en-US" sz="1100" b="1" dirty="0">
                <a:solidFill>
                  <a:schemeClr val="bg1"/>
                </a:solidFill>
                <a:ea typeface="Courier New" charset="0"/>
                <a:cs typeface="Courier New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CD634BF-2D88-9945-9101-A34EBEAE352C}"/>
                </a:ext>
              </a:extLst>
            </p:cNvPr>
            <p:cNvGrpSpPr/>
            <p:nvPr/>
          </p:nvGrpSpPr>
          <p:grpSpPr>
            <a:xfrm>
              <a:off x="7624013" y="2823656"/>
              <a:ext cx="1350302" cy="816547"/>
              <a:chOff x="4815178" y="2868606"/>
              <a:chExt cx="1350302" cy="816547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38F1E7B4-70DE-7B45-99C7-B7377DA938ED}"/>
                  </a:ext>
                </a:extLst>
              </p:cNvPr>
              <p:cNvSpPr/>
              <p:nvPr/>
            </p:nvSpPr>
            <p:spPr>
              <a:xfrm>
                <a:off x="4815178" y="2868606"/>
                <a:ext cx="1196078" cy="816547"/>
              </a:xfrm>
              <a:prstGeom prst="roundRect">
                <a:avLst>
                  <a:gd name="adj" fmla="val 3840"/>
                </a:avLst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3" name="Picture 10" descr="Get Secret Vault - Lock Pictures &amp;amp; Videos - Microsoft Store">
                <a:extLst>
                  <a:ext uri="{FF2B5EF4-FFF2-40B4-BE49-F238E27FC236}">
                    <a16:creationId xmlns:a16="http://schemas.microsoft.com/office/drawing/2014/main" id="{44B2DEA6-045E-7148-B81C-F2B7F9C6A9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7507" y="3394820"/>
                <a:ext cx="277973" cy="2779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66787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BD93-96DD-2147-B278-271C10DF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Long-lived device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D4CB6-70EE-EE40-9530-ACC38399A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7" y="959224"/>
            <a:ext cx="3570713" cy="4188245"/>
          </a:xfrm>
        </p:spPr>
        <p:txBody>
          <a:bodyPr>
            <a:normAutofit/>
          </a:bodyPr>
          <a:lstStyle/>
          <a:p>
            <a:r>
              <a:rPr lang="en-US" sz="1800" dirty="0"/>
              <a:t>Energy availability</a:t>
            </a:r>
          </a:p>
          <a:p>
            <a:pPr lvl="1"/>
            <a:r>
              <a:rPr lang="en-US" sz="1600" dirty="0"/>
              <a:t>Harvesting required</a:t>
            </a:r>
          </a:p>
          <a:p>
            <a:pPr lvl="1"/>
            <a:r>
              <a:rPr lang="en-US" sz="1600" dirty="0"/>
              <a:t>Energy conditions change over time</a:t>
            </a:r>
          </a:p>
          <a:p>
            <a:r>
              <a:rPr lang="en-US" sz="1800" dirty="0"/>
              <a:t>Use case changes</a:t>
            </a:r>
          </a:p>
          <a:p>
            <a:pPr lvl="1"/>
            <a:r>
              <a:rPr lang="en-US" sz="1600" dirty="0"/>
              <a:t>Applications 10 years from now different than today</a:t>
            </a:r>
          </a:p>
          <a:p>
            <a:r>
              <a:rPr lang="en-US" sz="1800" dirty="0"/>
              <a:t>Moore’s law never really ended</a:t>
            </a:r>
          </a:p>
          <a:p>
            <a:pPr lvl="1"/>
            <a:r>
              <a:rPr lang="en-US" sz="1600" i="1" dirty="0"/>
              <a:t>Tomorrow’s</a:t>
            </a:r>
            <a:r>
              <a:rPr lang="en-US" sz="1600" dirty="0"/>
              <a:t> software written for </a:t>
            </a:r>
            <a:r>
              <a:rPr lang="en-US" sz="1600" i="1" dirty="0"/>
              <a:t>tomorrow’s</a:t>
            </a:r>
            <a:r>
              <a:rPr lang="en-US" sz="1600" dirty="0"/>
              <a:t> hardware</a:t>
            </a:r>
          </a:p>
          <a:p>
            <a:pPr lvl="1"/>
            <a:r>
              <a:rPr lang="en-US" sz="1600" dirty="0"/>
              <a:t>Deployed devices use </a:t>
            </a:r>
            <a:r>
              <a:rPr lang="en-US" sz="1600" i="1" dirty="0"/>
              <a:t>today’s</a:t>
            </a:r>
            <a:r>
              <a:rPr lang="en-US" sz="1600" dirty="0"/>
              <a:t> 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932E1-F8B0-F342-88A9-3A598274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5106F-96DA-C041-BD10-174D848F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801" y="1428750"/>
            <a:ext cx="3928298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0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DC9-CA0B-F24F-B739-2E2CADA0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Opportunity for Tock &amp; </a:t>
            </a:r>
            <a:r>
              <a:rPr lang="en-US" sz="2800" dirty="0" err="1"/>
              <a:t>Repurposable</a:t>
            </a:r>
            <a:r>
              <a:rPr lang="en-US" sz="2800" dirty="0"/>
              <a:t>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670E5-A6F7-9248-B6B2-83EAE750F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7" y="959224"/>
            <a:ext cx="5429993" cy="4188245"/>
          </a:xfrm>
        </p:spPr>
        <p:txBody>
          <a:bodyPr>
            <a:normAutofit/>
          </a:bodyPr>
          <a:lstStyle/>
          <a:p>
            <a:r>
              <a:rPr lang="en-US" sz="2400" dirty="0"/>
              <a:t>Prerequisite: decouple apps from hardware and system management</a:t>
            </a:r>
          </a:p>
          <a:p>
            <a:pPr lvl="1"/>
            <a:r>
              <a:rPr lang="en-US" sz="2000" dirty="0" err="1"/>
              <a:t>Syscall</a:t>
            </a:r>
            <a:r>
              <a:rPr lang="en-US" sz="2000" dirty="0"/>
              <a:t> interface enables this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Enabling:</a:t>
            </a:r>
          </a:p>
          <a:p>
            <a:pPr lvl="1"/>
            <a:r>
              <a:rPr lang="en-US" sz="2000" dirty="0"/>
              <a:t>Threat model</a:t>
            </a:r>
          </a:p>
          <a:p>
            <a:pPr lvl="1"/>
            <a:r>
              <a:rPr lang="en-US" sz="2000" dirty="0"/>
              <a:t>Trusted apps (</a:t>
            </a:r>
            <a:r>
              <a:rPr lang="en-US" sz="2000" dirty="0" err="1"/>
              <a:t>AppID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Robust cryptography APIs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6EEFB-29BF-394C-BFB1-8F4EEE42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6A7AF59-D6C0-2142-965B-D5EE3F044539}"/>
              </a:ext>
            </a:extLst>
          </p:cNvPr>
          <p:cNvSpPr/>
          <p:nvPr/>
        </p:nvSpPr>
        <p:spPr>
          <a:xfrm>
            <a:off x="6224618" y="1233044"/>
            <a:ext cx="2290732" cy="1424021"/>
          </a:xfrm>
          <a:prstGeom prst="roundRect">
            <a:avLst>
              <a:gd name="adj" fmla="val 322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DF174-B236-184E-B62A-97942B9C9AD3}"/>
              </a:ext>
            </a:extLst>
          </p:cNvPr>
          <p:cNvSpPr/>
          <p:nvPr/>
        </p:nvSpPr>
        <p:spPr>
          <a:xfrm>
            <a:off x="6273170" y="2272291"/>
            <a:ext cx="2171980" cy="32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rebuchet MS" panose="020B0703020202090204" pitchFamily="34" charset="0"/>
              </a:rPr>
              <a:t>RL-based Power Supply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C3C322-692B-0A4F-A7F3-A0C0B868D0C7}"/>
              </a:ext>
            </a:extLst>
          </p:cNvPr>
          <p:cNvSpPr/>
          <p:nvPr/>
        </p:nvSpPr>
        <p:spPr>
          <a:xfrm>
            <a:off x="6273170" y="1928782"/>
            <a:ext cx="2171980" cy="283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rebuchet MS" panose="020B0703020202090204" pitchFamily="34" charset="0"/>
              </a:rPr>
              <a:t>Tock Operating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E6E0A6-AFF0-384B-A944-946128EF5352}"/>
              </a:ext>
            </a:extLst>
          </p:cNvPr>
          <p:cNvSpPr/>
          <p:nvPr/>
        </p:nvSpPr>
        <p:spPr>
          <a:xfrm>
            <a:off x="6273169" y="1386615"/>
            <a:ext cx="591076" cy="46933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Trebuchet MS" panose="020B0703020202090204" pitchFamily="34" charset="0"/>
              </a:rPr>
              <a:t>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7D733D-B355-9648-B3E5-B11F95603287}"/>
              </a:ext>
            </a:extLst>
          </p:cNvPr>
          <p:cNvSpPr/>
          <p:nvPr/>
        </p:nvSpPr>
        <p:spPr>
          <a:xfrm>
            <a:off x="6995127" y="1386615"/>
            <a:ext cx="445062" cy="46933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rebuchet MS" panose="020B0703020202090204" pitchFamily="34" charset="0"/>
              </a:rPr>
              <a:t>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8658E0-62B6-3441-9831-A717D3BED22F}"/>
              </a:ext>
            </a:extLst>
          </p:cNvPr>
          <p:cNvSpPr txBox="1"/>
          <p:nvPr/>
        </p:nvSpPr>
        <p:spPr>
          <a:xfrm>
            <a:off x="6197872" y="2657065"/>
            <a:ext cx="2292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703020202090204" pitchFamily="34" charset="0"/>
              </a:rPr>
              <a:t>Energy-Harvesting IoT Device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C02340-EB44-CD40-BD13-FD024F7CEA09}"/>
              </a:ext>
            </a:extLst>
          </p:cNvPr>
          <p:cNvSpPr/>
          <p:nvPr/>
        </p:nvSpPr>
        <p:spPr>
          <a:xfrm>
            <a:off x="6620011" y="1465239"/>
            <a:ext cx="183944" cy="50133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rebuchet MS" panose="020B0703020202090204" pitchFamily="34" charset="0"/>
              </a:rPr>
              <a:t>Crypto</a:t>
            </a:r>
          </a:p>
        </p:txBody>
      </p:sp>
      <p:pic>
        <p:nvPicPr>
          <p:cNvPr id="13" name="Picture 2" descr="Neural Network Icons - Download Free Vector Icons | Noun Project">
            <a:extLst>
              <a:ext uri="{FF2B5EF4-FFF2-40B4-BE49-F238E27FC236}">
                <a16:creationId xmlns:a16="http://schemas.microsoft.com/office/drawing/2014/main" id="{E7E3F825-074B-F346-961C-464E99978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704" y="2243419"/>
            <a:ext cx="368097" cy="36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11E3295-2D71-6E42-AAFC-7D0DDB11E583}"/>
              </a:ext>
            </a:extLst>
          </p:cNvPr>
          <p:cNvSpPr/>
          <p:nvPr/>
        </p:nvSpPr>
        <p:spPr>
          <a:xfrm>
            <a:off x="7620353" y="1386615"/>
            <a:ext cx="445062" cy="46933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rebuchet MS" panose="020B0703020202090204" pitchFamily="34" charset="0"/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20292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D775-62A0-5C47-8C22-23FE5890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2F5F8-CDFB-284B-980F-9B467CC29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7" y="959224"/>
            <a:ext cx="4801409" cy="41882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Goal: dynamically add and execute new apps</a:t>
            </a:r>
          </a:p>
          <a:p>
            <a:r>
              <a:rPr lang="en-US" dirty="0"/>
              <a:t>Stages</a:t>
            </a:r>
          </a:p>
          <a:p>
            <a:r>
              <a:rPr lang="en-US" dirty="0"/>
              <a:t>Design space</a:t>
            </a:r>
          </a:p>
          <a:p>
            <a:pPr lvl="1"/>
            <a:r>
              <a:rPr lang="en-US" dirty="0"/>
              <a:t>Where should app loading mechanism live in Tock?</a:t>
            </a:r>
          </a:p>
          <a:p>
            <a:pPr lvl="1"/>
            <a:r>
              <a:rPr lang="en-US" dirty="0"/>
              <a:t>Current approach:</a:t>
            </a:r>
          </a:p>
          <a:p>
            <a:pPr lvl="2"/>
            <a:r>
              <a:rPr lang="en-US" dirty="0"/>
              <a:t>As much as possible in </a:t>
            </a:r>
            <a:r>
              <a:rPr lang="en-US" dirty="0" err="1"/>
              <a:t>userspace</a:t>
            </a:r>
            <a:endParaRPr lang="en-US" dirty="0"/>
          </a:p>
          <a:p>
            <a:pPr lvl="2"/>
            <a:r>
              <a:rPr lang="en-US" dirty="0"/>
              <a:t>Capsule facilitates writing flash</a:t>
            </a:r>
          </a:p>
          <a:p>
            <a:pPr lvl="2"/>
            <a:r>
              <a:rPr lang="en-US" dirty="0"/>
              <a:t>Core kernel approves new app, adds to queue, and executes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1D30F-D08F-934B-90F3-EFDF65C9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9CBE284-F7E3-6748-B673-224FFCF9D57F}"/>
              </a:ext>
            </a:extLst>
          </p:cNvPr>
          <p:cNvSpPr/>
          <p:nvPr/>
        </p:nvSpPr>
        <p:spPr>
          <a:xfrm>
            <a:off x="6224618" y="1665027"/>
            <a:ext cx="2290732" cy="1910686"/>
          </a:xfrm>
          <a:prstGeom prst="roundRect">
            <a:avLst>
              <a:gd name="adj" fmla="val 322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E2012A-8F7F-714B-9E16-4C650DD4804A}"/>
              </a:ext>
            </a:extLst>
          </p:cNvPr>
          <p:cNvSpPr/>
          <p:nvPr/>
        </p:nvSpPr>
        <p:spPr>
          <a:xfrm>
            <a:off x="6273169" y="2388161"/>
            <a:ext cx="530786" cy="1001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rebuchet MS" panose="020B0703020202090204" pitchFamily="34" charset="0"/>
              </a:rPr>
              <a:t>Tock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921C78-5B21-5148-AEAB-FBBA883B9EFE}"/>
              </a:ext>
            </a:extLst>
          </p:cNvPr>
          <p:cNvSpPr/>
          <p:nvPr/>
        </p:nvSpPr>
        <p:spPr>
          <a:xfrm>
            <a:off x="6279012" y="1814988"/>
            <a:ext cx="1476447" cy="46933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>
                <a:solidFill>
                  <a:schemeClr val="tx1"/>
                </a:solidFill>
                <a:latin typeface="Trebuchet MS" panose="020B0703020202090204" pitchFamily="34" charset="0"/>
              </a:rPr>
              <a:t>Userspace</a:t>
            </a:r>
            <a:br>
              <a:rPr lang="en-US" sz="1050" dirty="0">
                <a:solidFill>
                  <a:schemeClr val="tx1"/>
                </a:solidFill>
                <a:latin typeface="Trebuchet MS" panose="020B0703020202090204" pitchFamily="34" charset="0"/>
              </a:rPr>
            </a:br>
            <a:r>
              <a:rPr lang="en-US" sz="1050" dirty="0">
                <a:solidFill>
                  <a:schemeClr val="tx1"/>
                </a:solidFill>
                <a:latin typeface="Trebuchet MS" panose="020B0703020202090204" pitchFamily="34" charset="0"/>
              </a:rPr>
              <a:t>Loader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324643-76FC-004D-9E39-0B2D36C95EE9}"/>
              </a:ext>
            </a:extLst>
          </p:cNvPr>
          <p:cNvSpPr/>
          <p:nvPr/>
        </p:nvSpPr>
        <p:spPr>
          <a:xfrm>
            <a:off x="7915796" y="1798989"/>
            <a:ext cx="445062" cy="46933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rebuchet MS" panose="020B0703020202090204" pitchFamily="34" charset="0"/>
              </a:rPr>
              <a:t>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B7BE7C-DFFA-FF4E-9E2C-060738BEDFDE}"/>
              </a:ext>
            </a:extLst>
          </p:cNvPr>
          <p:cNvSpPr/>
          <p:nvPr/>
        </p:nvSpPr>
        <p:spPr>
          <a:xfrm>
            <a:off x="6871614" y="2920423"/>
            <a:ext cx="1569525" cy="469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>
                <a:solidFill>
                  <a:schemeClr val="tx1"/>
                </a:solidFill>
                <a:latin typeface="Trebuchet MS" panose="020B0703020202090204" pitchFamily="34" charset="0"/>
              </a:rPr>
              <a:t>Core Kernel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4368D1-A36F-D847-89BB-F11F5CFD4534}"/>
              </a:ext>
            </a:extLst>
          </p:cNvPr>
          <p:cNvSpPr/>
          <p:nvPr/>
        </p:nvSpPr>
        <p:spPr>
          <a:xfrm>
            <a:off x="6871614" y="2388161"/>
            <a:ext cx="1569525" cy="4693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>
                <a:solidFill>
                  <a:schemeClr val="tx1"/>
                </a:solidFill>
                <a:latin typeface="Trebuchet MS" panose="020B0703020202090204" pitchFamily="34" charset="0"/>
              </a:rPr>
              <a:t>Capsules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77EA86-2325-924F-B869-1C45E68F5D7A}"/>
              </a:ext>
            </a:extLst>
          </p:cNvPr>
          <p:cNvSpPr/>
          <p:nvPr/>
        </p:nvSpPr>
        <p:spPr>
          <a:xfrm>
            <a:off x="7203098" y="1877084"/>
            <a:ext cx="333771" cy="143301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Application Loading</a:t>
            </a:r>
          </a:p>
        </p:txBody>
      </p:sp>
    </p:spTree>
    <p:extLst>
      <p:ext uri="{BB962C8B-B14F-4D97-AF65-F5344CB8AC3E}">
        <p14:creationId xmlns:p14="http://schemas.microsoft.com/office/powerpoint/2010/main" val="129815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68575" tIns="34275" rIns="68575" bIns="34275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OTA </a:t>
            </a:r>
            <a:r>
              <a:rPr lang="en-US" dirty="0"/>
              <a:t>implementation </a:t>
            </a:r>
            <a:r>
              <a:rPr lang="en" dirty="0"/>
              <a:t>for Tock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rmAutofit/>
          </a:bodyPr>
          <a:lstStyle/>
          <a:p>
            <a:pPr marL="457200" indent="-381000">
              <a:lnSpc>
                <a:spcPct val="115000"/>
              </a:lnSpc>
              <a:spcBef>
                <a:spcPts val="800"/>
              </a:spcBef>
              <a:buSzPts val="2400"/>
            </a:pPr>
            <a:r>
              <a:rPr lang="en-US" altLang="ko-KR" sz="2000" dirty="0"/>
              <a:t>Prototype: OTA app runs in </a:t>
            </a:r>
            <a:r>
              <a:rPr lang="en-US" altLang="ko-KR" sz="2000" dirty="0" err="1"/>
              <a:t>userspace</a:t>
            </a:r>
            <a:endParaRPr lang="en-US" altLang="ko-KR" sz="2000" dirty="0"/>
          </a:p>
          <a:p>
            <a:pPr marL="800100" lvl="1" indent="-381000">
              <a:lnSpc>
                <a:spcPct val="115000"/>
              </a:lnSpc>
              <a:spcBef>
                <a:spcPts val="800"/>
              </a:spcBef>
              <a:buSzPts val="2400"/>
            </a:pPr>
            <a:r>
              <a:rPr lang="en-US" altLang="ko-KR" sz="1800" dirty="0"/>
              <a:t>First version used hardcoded addresses</a:t>
            </a:r>
          </a:p>
          <a:p>
            <a:pPr marL="457200" indent="-381000">
              <a:lnSpc>
                <a:spcPct val="115000"/>
              </a:lnSpc>
              <a:spcBef>
                <a:spcPts val="800"/>
              </a:spcBef>
              <a:buSzPts val="2400"/>
            </a:pPr>
            <a:endParaRPr lang="en-US" altLang="ko-KR" sz="18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251DAEA-C9B7-D3B7-7B22-44DB40D7424A}"/>
              </a:ext>
            </a:extLst>
          </p:cNvPr>
          <p:cNvGrpSpPr/>
          <p:nvPr/>
        </p:nvGrpSpPr>
        <p:grpSpPr>
          <a:xfrm>
            <a:off x="865226" y="2079913"/>
            <a:ext cx="3796831" cy="2995530"/>
            <a:chOff x="2740655" y="1945668"/>
            <a:chExt cx="3099036" cy="307955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67C5838-B132-2820-C932-B1E6CACFD672}"/>
                </a:ext>
              </a:extLst>
            </p:cNvPr>
            <p:cNvCxnSpPr>
              <a:cxnSpLocks/>
            </p:cNvCxnSpPr>
            <p:nvPr/>
          </p:nvCxnSpPr>
          <p:spPr>
            <a:xfrm>
              <a:off x="2770909" y="3597732"/>
              <a:ext cx="3068782" cy="0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156B8C9-CDFA-D1B6-3448-6CD05C62FE8E}"/>
                </a:ext>
              </a:extLst>
            </p:cNvPr>
            <p:cNvCxnSpPr>
              <a:cxnSpLocks/>
            </p:cNvCxnSpPr>
            <p:nvPr/>
          </p:nvCxnSpPr>
          <p:spPr>
            <a:xfrm>
              <a:off x="2770909" y="2801095"/>
              <a:ext cx="3046247" cy="0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A5AE148-A0F6-0A48-581B-9508B01FA41F}"/>
                </a:ext>
              </a:extLst>
            </p:cNvPr>
            <p:cNvCxnSpPr>
              <a:cxnSpLocks/>
            </p:cNvCxnSpPr>
            <p:nvPr/>
          </p:nvCxnSpPr>
          <p:spPr>
            <a:xfrm>
              <a:off x="2770909" y="4393667"/>
              <a:ext cx="3068782" cy="0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A86FD34-AF1A-5E63-BD24-FF9BD18230D8}"/>
                </a:ext>
              </a:extLst>
            </p:cNvPr>
            <p:cNvSpPr/>
            <p:nvPr/>
          </p:nvSpPr>
          <p:spPr>
            <a:xfrm>
              <a:off x="3969326" y="3730522"/>
              <a:ext cx="1626157" cy="498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nonvolatile_storage</a:t>
              </a:r>
              <a:endParaRPr lang="ko-KR" altLang="en-US" sz="12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51A6531-F4FE-636B-69AE-2E4C11C991B9}"/>
                </a:ext>
              </a:extLst>
            </p:cNvPr>
            <p:cNvSpPr/>
            <p:nvPr/>
          </p:nvSpPr>
          <p:spPr>
            <a:xfrm>
              <a:off x="3969326" y="3011725"/>
              <a:ext cx="1626159" cy="498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nonvolatile_storage_driver</a:t>
              </a:r>
              <a:endParaRPr lang="ko-KR" alt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EFBA79-886B-1C05-6D77-49D467324DDE}"/>
                </a:ext>
              </a:extLst>
            </p:cNvPr>
            <p:cNvSpPr txBox="1"/>
            <p:nvPr/>
          </p:nvSpPr>
          <p:spPr>
            <a:xfrm>
              <a:off x="2740655" y="3845430"/>
              <a:ext cx="1198415" cy="268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Component Layer</a:t>
              </a:r>
              <a:endParaRPr lang="ko-KR" altLang="en-US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E03136-57AC-234F-6C82-C67FC2C80C7B}"/>
                </a:ext>
              </a:extLst>
            </p:cNvPr>
            <p:cNvSpPr txBox="1"/>
            <p:nvPr/>
          </p:nvSpPr>
          <p:spPr>
            <a:xfrm>
              <a:off x="2770909" y="3038063"/>
              <a:ext cx="935182" cy="268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Capsule Layer</a:t>
              </a:r>
              <a:endParaRPr lang="ko-KR" altLang="en-US" sz="11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A1E1427-4FEC-874D-DEA5-5E70392D1E55}"/>
                </a:ext>
              </a:extLst>
            </p:cNvPr>
            <p:cNvSpPr/>
            <p:nvPr/>
          </p:nvSpPr>
          <p:spPr>
            <a:xfrm>
              <a:off x="3969324" y="1945668"/>
              <a:ext cx="1626159" cy="498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OTA</a:t>
              </a:r>
              <a:endParaRPr lang="ko-KR" altLang="en-US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D3DEC9-627D-1FC3-FDFF-6EE7487AE617}"/>
                </a:ext>
              </a:extLst>
            </p:cNvPr>
            <p:cNvSpPr txBox="1"/>
            <p:nvPr/>
          </p:nvSpPr>
          <p:spPr>
            <a:xfrm>
              <a:off x="2770909" y="2191066"/>
              <a:ext cx="935182" cy="268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App Layer</a:t>
              </a:r>
              <a:endParaRPr lang="ko-KR" altLang="en-US" sz="1100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E629D3AB-DCC2-D047-B916-FAF16B32A562}"/>
                </a:ext>
              </a:extLst>
            </p:cNvPr>
            <p:cNvCxnSpPr/>
            <p:nvPr/>
          </p:nvCxnSpPr>
          <p:spPr>
            <a:xfrm flipV="1">
              <a:off x="4454236" y="2638958"/>
              <a:ext cx="0" cy="37276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21B7DDE-DF31-59FF-418A-7FFAF4790086}"/>
                </a:ext>
              </a:extLst>
            </p:cNvPr>
            <p:cNvCxnSpPr/>
            <p:nvPr/>
          </p:nvCxnSpPr>
          <p:spPr>
            <a:xfrm>
              <a:off x="5140036" y="2638958"/>
              <a:ext cx="0" cy="37276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FE7087C-0D48-DE87-A008-DA7575DB1AD0}"/>
                </a:ext>
              </a:extLst>
            </p:cNvPr>
            <p:cNvSpPr/>
            <p:nvPr/>
          </p:nvSpPr>
          <p:spPr>
            <a:xfrm>
              <a:off x="3969324" y="2471064"/>
              <a:ext cx="1626159" cy="1555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System Call Interface</a:t>
              </a:r>
              <a:endParaRPr lang="ko-KR" altLang="en-US" sz="9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9BF6804-2C88-45BF-CC74-903DCD895A83}"/>
                </a:ext>
              </a:extLst>
            </p:cNvPr>
            <p:cNvSpPr/>
            <p:nvPr/>
          </p:nvSpPr>
          <p:spPr>
            <a:xfrm>
              <a:off x="3969326" y="4526457"/>
              <a:ext cx="1626157" cy="498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Flash Memory</a:t>
              </a:r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789C3CA-9BCA-2136-97BE-DF22C015E7A6}"/>
                </a:ext>
              </a:extLst>
            </p:cNvPr>
            <p:cNvSpPr txBox="1"/>
            <p:nvPr/>
          </p:nvSpPr>
          <p:spPr>
            <a:xfrm>
              <a:off x="2770909" y="4578587"/>
              <a:ext cx="1089827" cy="268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Hardware Layer</a:t>
              </a:r>
              <a:endParaRPr lang="ko-KR" altLang="en-US" sz="1100" dirty="0"/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B0CA876-8A00-47F9-01DA-E3DFA0A32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4236" y="3510489"/>
              <a:ext cx="0" cy="22003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BCAD781-8E92-CF56-270A-2C9D53D19AD1}"/>
                </a:ext>
              </a:extLst>
            </p:cNvPr>
            <p:cNvCxnSpPr>
              <a:cxnSpLocks/>
            </p:cNvCxnSpPr>
            <p:nvPr/>
          </p:nvCxnSpPr>
          <p:spPr>
            <a:xfrm>
              <a:off x="5140036" y="3510489"/>
              <a:ext cx="0" cy="22003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B833F067-BAD6-D252-DF63-C1C27D82A2E6}"/>
                </a:ext>
              </a:extLst>
            </p:cNvPr>
            <p:cNvCxnSpPr>
              <a:cxnSpLocks/>
            </p:cNvCxnSpPr>
            <p:nvPr/>
          </p:nvCxnSpPr>
          <p:spPr>
            <a:xfrm>
              <a:off x="5133108" y="4229286"/>
              <a:ext cx="0" cy="297171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705B4E13-5FBF-9F0D-8CBE-2E0C578D28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4236" y="4229286"/>
              <a:ext cx="0" cy="297171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2C01AF4F-3474-2D4C-FDF3-0B7B85652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077" y="2857501"/>
            <a:ext cx="3999328" cy="1834159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4AC8ACC-A8B3-C6D7-D32C-C8DEDE5CB474}"/>
              </a:ext>
            </a:extLst>
          </p:cNvPr>
          <p:cNvCxnSpPr>
            <a:cxnSpLocks/>
          </p:cNvCxnSpPr>
          <p:nvPr/>
        </p:nvCxnSpPr>
        <p:spPr>
          <a:xfrm flipH="1">
            <a:off x="5500254" y="2646554"/>
            <a:ext cx="848484" cy="972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87AAD56-1198-FE25-E662-2AEA495314A2}"/>
              </a:ext>
            </a:extLst>
          </p:cNvPr>
          <p:cNvSpPr txBox="1"/>
          <p:nvPr/>
        </p:nvSpPr>
        <p:spPr>
          <a:xfrm>
            <a:off x="5468195" y="2181122"/>
            <a:ext cx="2773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Need to be changed according to the size of OTA 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94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68575" tIns="34275" rIns="68575" bIns="34275" rtlCol="0" anchor="ctr" anchorCtr="0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" dirty="0"/>
              <a:t>Load apps and update the PROCESSES array</a:t>
            </a:r>
            <a:endParaRPr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73415DC-B0A2-A884-0DF9-D15613284370}"/>
              </a:ext>
            </a:extLst>
          </p:cNvPr>
          <p:cNvGrpSpPr/>
          <p:nvPr/>
        </p:nvGrpSpPr>
        <p:grpSpPr>
          <a:xfrm>
            <a:off x="658735" y="1233354"/>
            <a:ext cx="7306576" cy="720436"/>
            <a:chOff x="632083" y="2486891"/>
            <a:chExt cx="7306576" cy="72043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9C0CDCB-6469-9AAC-7109-92294D2EEB55}"/>
                </a:ext>
              </a:extLst>
            </p:cNvPr>
            <p:cNvSpPr/>
            <p:nvPr/>
          </p:nvSpPr>
          <p:spPr>
            <a:xfrm>
              <a:off x="1620981" y="2486891"/>
              <a:ext cx="1825363" cy="720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Static</a:t>
              </a:r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2F709A-DD04-8A6F-A100-C0FFFD0DC908}"/>
                </a:ext>
              </a:extLst>
            </p:cNvPr>
            <p:cNvSpPr/>
            <p:nvPr/>
          </p:nvSpPr>
          <p:spPr>
            <a:xfrm>
              <a:off x="3539889" y="2486891"/>
              <a:ext cx="677113" cy="7204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APP1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BDF7FE1-3FB8-27F4-2A4D-7D341F772E82}"/>
                </a:ext>
              </a:extLst>
            </p:cNvPr>
            <p:cNvSpPr/>
            <p:nvPr/>
          </p:nvSpPr>
          <p:spPr>
            <a:xfrm>
              <a:off x="4223106" y="2486891"/>
              <a:ext cx="677113" cy="7204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Grant 1</a:t>
              </a:r>
              <a:endParaRPr lang="ko-KR" altLang="en-US" sz="11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9A77AD0-C542-28F4-0277-18A8D7E9AF8B}"/>
                </a:ext>
              </a:extLst>
            </p:cNvPr>
            <p:cNvSpPr/>
            <p:nvPr/>
          </p:nvSpPr>
          <p:spPr>
            <a:xfrm>
              <a:off x="4907163" y="2486891"/>
              <a:ext cx="759348" cy="7204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Process Control Block 1</a:t>
              </a:r>
              <a:endParaRPr lang="ko-KR" altLang="en-US" sz="1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F721AC2-0E45-C5EB-4C3E-50C4C029C159}"/>
                </a:ext>
              </a:extLst>
            </p:cNvPr>
            <p:cNvSpPr/>
            <p:nvPr/>
          </p:nvSpPr>
          <p:spPr>
            <a:xfrm>
              <a:off x="5825891" y="2486891"/>
              <a:ext cx="677113" cy="72043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APP2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64A760B-46A4-EA03-A9B9-E3D0EDBFF2B5}"/>
                </a:ext>
              </a:extLst>
            </p:cNvPr>
            <p:cNvSpPr/>
            <p:nvPr/>
          </p:nvSpPr>
          <p:spPr>
            <a:xfrm>
              <a:off x="6502181" y="2486891"/>
              <a:ext cx="677113" cy="72043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Grant 2</a:t>
              </a:r>
              <a:endParaRPr lang="ko-KR" altLang="en-US" sz="11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5AA71CA-656B-30A9-1577-28C1EA2FC942}"/>
                </a:ext>
              </a:extLst>
            </p:cNvPr>
            <p:cNvSpPr/>
            <p:nvPr/>
          </p:nvSpPr>
          <p:spPr>
            <a:xfrm>
              <a:off x="7179311" y="2486891"/>
              <a:ext cx="759348" cy="72043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Process Control Block 2</a:t>
              </a:r>
              <a:endParaRPr lang="ko-KR" altLang="en-US" sz="11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32A2A67-2F77-4E33-FF22-5ECC727941AE}"/>
                </a:ext>
              </a:extLst>
            </p:cNvPr>
            <p:cNvSpPr/>
            <p:nvPr/>
          </p:nvSpPr>
          <p:spPr>
            <a:xfrm>
              <a:off x="632083" y="2486891"/>
              <a:ext cx="992331" cy="720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Kernel</a:t>
              </a:r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A3632A7-CC6B-D956-E74E-165575B58C25}"/>
                </a:ext>
              </a:extLst>
            </p:cNvPr>
            <p:cNvSpPr/>
            <p:nvPr/>
          </p:nvSpPr>
          <p:spPr>
            <a:xfrm>
              <a:off x="2034180" y="2918206"/>
              <a:ext cx="182747" cy="20089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D321025-3607-773F-97FF-BE347354D65D}"/>
                </a:ext>
              </a:extLst>
            </p:cNvPr>
            <p:cNvSpPr/>
            <p:nvPr/>
          </p:nvSpPr>
          <p:spPr>
            <a:xfrm>
              <a:off x="2223854" y="2915084"/>
              <a:ext cx="182747" cy="20089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5AFAF28-A704-FD9C-7908-29E7E9AD6618}"/>
                </a:ext>
              </a:extLst>
            </p:cNvPr>
            <p:cNvSpPr/>
            <p:nvPr/>
          </p:nvSpPr>
          <p:spPr>
            <a:xfrm>
              <a:off x="2413528" y="2918206"/>
              <a:ext cx="182747" cy="20089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087042D-A413-BD61-39D4-BF49D017F86A}"/>
                </a:ext>
              </a:extLst>
            </p:cNvPr>
            <p:cNvSpPr/>
            <p:nvPr/>
          </p:nvSpPr>
          <p:spPr>
            <a:xfrm>
              <a:off x="2603202" y="2915084"/>
              <a:ext cx="182747" cy="20089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51278C-D4DC-9788-0529-2DB419D1A5D0}"/>
                </a:ext>
              </a:extLst>
            </p:cNvPr>
            <p:cNvSpPr/>
            <p:nvPr/>
          </p:nvSpPr>
          <p:spPr>
            <a:xfrm>
              <a:off x="2792876" y="2918206"/>
              <a:ext cx="182747" cy="20089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6A91CA8-EB4E-15DC-2D66-E20E06B034E7}"/>
                </a:ext>
              </a:extLst>
            </p:cNvPr>
            <p:cNvSpPr/>
            <p:nvPr/>
          </p:nvSpPr>
          <p:spPr>
            <a:xfrm>
              <a:off x="2975623" y="2915084"/>
              <a:ext cx="182747" cy="20089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연결선: 구부러짐 13">
              <a:extLst>
                <a:ext uri="{FF2B5EF4-FFF2-40B4-BE49-F238E27FC236}">
                  <a16:creationId xmlns:a16="http://schemas.microsoft.com/office/drawing/2014/main" id="{51253131-BF05-1854-F4A9-38BF4C60B034}"/>
                </a:ext>
              </a:extLst>
            </p:cNvPr>
            <p:cNvCxnSpPr>
              <a:stCxn id="3" idx="2"/>
              <a:endCxn id="9" idx="2"/>
            </p:cNvCxnSpPr>
            <p:nvPr/>
          </p:nvCxnSpPr>
          <p:spPr>
            <a:xfrm rot="16200000" flipH="1">
              <a:off x="3662080" y="1582570"/>
              <a:ext cx="88230" cy="3161283"/>
            </a:xfrm>
            <a:prstGeom prst="curvedConnector3">
              <a:avLst>
                <a:gd name="adj1" fmla="val 64959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구부러짐 26">
              <a:extLst>
                <a:ext uri="{FF2B5EF4-FFF2-40B4-BE49-F238E27FC236}">
                  <a16:creationId xmlns:a16="http://schemas.microsoft.com/office/drawing/2014/main" id="{313FF7E0-B2CB-EBE9-8443-DF3676A66CEC}"/>
                </a:ext>
              </a:extLst>
            </p:cNvPr>
            <p:cNvCxnSpPr>
              <a:stCxn id="15" idx="2"/>
              <a:endCxn id="12" idx="2"/>
            </p:cNvCxnSpPr>
            <p:nvPr/>
          </p:nvCxnSpPr>
          <p:spPr>
            <a:xfrm rot="16200000" flipH="1">
              <a:off x="4891430" y="539772"/>
              <a:ext cx="91352" cy="5243757"/>
            </a:xfrm>
            <a:prstGeom prst="curvedConnector3">
              <a:avLst>
                <a:gd name="adj1" fmla="val 1169210"/>
              </a:avLst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그림 33">
            <a:extLst>
              <a:ext uri="{FF2B5EF4-FFF2-40B4-BE49-F238E27FC236}">
                <a16:creationId xmlns:a16="http://schemas.microsoft.com/office/drawing/2014/main" id="{31D73212-A303-F046-AD1E-48F708A77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162" y="2662715"/>
            <a:ext cx="2767723" cy="280384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F1FA7BF-5ECB-C147-985A-0332DB970F1E}"/>
              </a:ext>
            </a:extLst>
          </p:cNvPr>
          <p:cNvGrpSpPr/>
          <p:nvPr/>
        </p:nvGrpSpPr>
        <p:grpSpPr>
          <a:xfrm>
            <a:off x="468312" y="2308602"/>
            <a:ext cx="4435013" cy="3577860"/>
            <a:chOff x="508537" y="1366646"/>
            <a:chExt cx="4856423" cy="3917824"/>
          </a:xfrm>
        </p:grpSpPr>
        <p:pic>
          <p:nvPicPr>
            <p:cNvPr id="28" name="그림 39">
              <a:extLst>
                <a:ext uri="{FF2B5EF4-FFF2-40B4-BE49-F238E27FC236}">
                  <a16:creationId xmlns:a16="http://schemas.microsoft.com/office/drawing/2014/main" id="{D4D21E07-1B83-F744-93CC-C30E403EE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537" y="1366646"/>
              <a:ext cx="4856423" cy="3917824"/>
            </a:xfrm>
            <a:prstGeom prst="rect">
              <a:avLst/>
            </a:prstGeom>
          </p:spPr>
        </p:pic>
        <p:cxnSp>
          <p:nvCxnSpPr>
            <p:cNvPr id="29" name="직선 연결선 14">
              <a:extLst>
                <a:ext uri="{FF2B5EF4-FFF2-40B4-BE49-F238E27FC236}">
                  <a16:creationId xmlns:a16="http://schemas.microsoft.com/office/drawing/2014/main" id="{94F12126-E8D0-0A41-AD0F-7714177A781D}"/>
                </a:ext>
              </a:extLst>
            </p:cNvPr>
            <p:cNvCxnSpPr/>
            <p:nvPr/>
          </p:nvCxnSpPr>
          <p:spPr>
            <a:xfrm>
              <a:off x="1864217" y="2749703"/>
              <a:ext cx="1072530" cy="0"/>
            </a:xfrm>
            <a:prstGeom prst="line">
              <a:avLst/>
            </a:prstGeom>
            <a:ln w="158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4">
              <a:extLst>
                <a:ext uri="{FF2B5EF4-FFF2-40B4-BE49-F238E27FC236}">
                  <a16:creationId xmlns:a16="http://schemas.microsoft.com/office/drawing/2014/main" id="{36B9CAA8-DFB2-7E49-8501-DB4348600132}"/>
                </a:ext>
              </a:extLst>
            </p:cNvPr>
            <p:cNvCxnSpPr/>
            <p:nvPr/>
          </p:nvCxnSpPr>
          <p:spPr>
            <a:xfrm>
              <a:off x="3033105" y="3804129"/>
              <a:ext cx="1072530" cy="0"/>
            </a:xfrm>
            <a:prstGeom prst="line">
              <a:avLst/>
            </a:prstGeom>
            <a:ln w="158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26">
              <a:extLst>
                <a:ext uri="{FF2B5EF4-FFF2-40B4-BE49-F238E27FC236}">
                  <a16:creationId xmlns:a16="http://schemas.microsoft.com/office/drawing/2014/main" id="{375DA916-527A-6A4B-A21A-57179692A536}"/>
                </a:ext>
              </a:extLst>
            </p:cNvPr>
            <p:cNvCxnSpPr/>
            <p:nvPr/>
          </p:nvCxnSpPr>
          <p:spPr>
            <a:xfrm>
              <a:off x="4163502" y="4896558"/>
              <a:ext cx="1072530" cy="0"/>
            </a:xfrm>
            <a:prstGeom prst="line">
              <a:avLst/>
            </a:prstGeom>
            <a:ln w="158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5F5835-BA60-B045-9BE0-193B6631F900}"/>
                </a:ext>
              </a:extLst>
            </p:cNvPr>
            <p:cNvSpPr txBox="1"/>
            <p:nvPr/>
          </p:nvSpPr>
          <p:spPr>
            <a:xfrm>
              <a:off x="2327464" y="2404517"/>
              <a:ext cx="5912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highlight>
                    <a:srgbClr val="FFFF00"/>
                  </a:highlight>
                </a:rPr>
                <a:t>App 1</a:t>
              </a:r>
              <a:endParaRPr lang="ko-KR" altLang="en-US" sz="1100" dirty="0">
                <a:highlight>
                  <a:srgbClr val="FFFF00"/>
                </a:highlight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11FC616-982B-1748-8BAB-5350C9CAACD8}"/>
                </a:ext>
              </a:extLst>
            </p:cNvPr>
            <p:cNvSpPr txBox="1"/>
            <p:nvPr/>
          </p:nvSpPr>
          <p:spPr>
            <a:xfrm>
              <a:off x="3273737" y="3458943"/>
              <a:ext cx="5912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highlight>
                    <a:srgbClr val="FFFF00"/>
                  </a:highlight>
                </a:rPr>
                <a:t>App 2</a:t>
              </a:r>
              <a:endParaRPr lang="ko-KR" altLang="en-US" sz="1100" dirty="0">
                <a:highlight>
                  <a:srgbClr val="FFFF00"/>
                </a:highligh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52F8026-A141-E743-92AA-1BF51C55B85D}"/>
                </a:ext>
              </a:extLst>
            </p:cNvPr>
            <p:cNvSpPr txBox="1"/>
            <p:nvPr/>
          </p:nvSpPr>
          <p:spPr>
            <a:xfrm>
              <a:off x="4404134" y="4551372"/>
              <a:ext cx="5912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highlight>
                    <a:srgbClr val="FFFF00"/>
                  </a:highlight>
                </a:rPr>
                <a:t>App 3</a:t>
              </a:r>
              <a:endParaRPr lang="ko-KR" altLang="en-US" sz="1100" dirty="0">
                <a:highlight>
                  <a:srgbClr val="FFFF00"/>
                </a:highlight>
              </a:endParaRPr>
            </a:p>
          </p:txBody>
        </p:sp>
        <p:sp>
          <p:nvSpPr>
            <p:cNvPr id="37" name="직사각형 27">
              <a:extLst>
                <a:ext uri="{FF2B5EF4-FFF2-40B4-BE49-F238E27FC236}">
                  <a16:creationId xmlns:a16="http://schemas.microsoft.com/office/drawing/2014/main" id="{8ABBF8C5-0AF9-554D-B2D6-3EA277DBF5F0}"/>
                </a:ext>
              </a:extLst>
            </p:cNvPr>
            <p:cNvSpPr/>
            <p:nvPr/>
          </p:nvSpPr>
          <p:spPr>
            <a:xfrm>
              <a:off x="767731" y="2264536"/>
              <a:ext cx="1466706" cy="15043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1">
              <a:extLst>
                <a:ext uri="{FF2B5EF4-FFF2-40B4-BE49-F238E27FC236}">
                  <a16:creationId xmlns:a16="http://schemas.microsoft.com/office/drawing/2014/main" id="{CEF24A95-6E03-7349-B5CC-DC50C7C1A384}"/>
                </a:ext>
              </a:extLst>
            </p:cNvPr>
            <p:cNvSpPr/>
            <p:nvPr/>
          </p:nvSpPr>
          <p:spPr>
            <a:xfrm>
              <a:off x="767730" y="3320182"/>
              <a:ext cx="1466706" cy="17187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2">
              <a:extLst>
                <a:ext uri="{FF2B5EF4-FFF2-40B4-BE49-F238E27FC236}">
                  <a16:creationId xmlns:a16="http://schemas.microsoft.com/office/drawing/2014/main" id="{1C4D5352-DE96-7D48-99F7-DF713A3EFA43}"/>
                </a:ext>
              </a:extLst>
            </p:cNvPr>
            <p:cNvSpPr/>
            <p:nvPr/>
          </p:nvSpPr>
          <p:spPr>
            <a:xfrm>
              <a:off x="794442" y="4392500"/>
              <a:ext cx="1466706" cy="17187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154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68575" tIns="34275" rIns="68575" bIns="34275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dirty="0"/>
              <a:t>Current status: PR#3068</a:t>
            </a: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rmAutofit fontScale="85000" lnSpcReduction="20000"/>
          </a:bodyPr>
          <a:lstStyle/>
          <a:p>
            <a:r>
              <a:rPr lang="en-US" altLang="ko-KR" sz="1700" dirty="0"/>
              <a:t>Feedback list of ‘pull request’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Minimized the usage of </a:t>
            </a:r>
            <a:r>
              <a:rPr lang="en-US" altLang="ko-KR" sz="1400" dirty="0">
                <a:solidFill>
                  <a:srgbClr val="0070C0"/>
                </a:solidFill>
              </a:rPr>
              <a:t>‘Unsafe’ </a:t>
            </a:r>
            <a:r>
              <a:rPr lang="en-US" altLang="ko-KR" sz="1400" dirty="0"/>
              <a:t>in kernel module =&gt; </a:t>
            </a:r>
            <a:r>
              <a:rPr lang="en-US" altLang="ko-KR" sz="1400" dirty="0">
                <a:solidFill>
                  <a:srgbClr val="FF0000"/>
                </a:solidFill>
              </a:rPr>
              <a:t>Done!</a:t>
            </a:r>
            <a:r>
              <a:rPr lang="en-US" altLang="ko-KR" sz="1400" dirty="0"/>
              <a:t> (use </a:t>
            </a:r>
            <a:r>
              <a:rPr lang="en-US" altLang="ko-KR" sz="1400" dirty="0">
                <a:solidFill>
                  <a:srgbClr val="0070C0"/>
                </a:solidFill>
              </a:rPr>
              <a:t>‘Unsafe’ </a:t>
            </a:r>
            <a:r>
              <a:rPr lang="en-US" altLang="ko-KR" sz="1400" dirty="0"/>
              <a:t>at core::slice::</a:t>
            </a:r>
            <a:r>
              <a:rPr lang="en-US" altLang="ko-KR" sz="1400" dirty="0" err="1"/>
              <a:t>from_raw_parts</a:t>
            </a:r>
            <a:r>
              <a:rPr lang="en-US" altLang="ko-KR" sz="1400" dirty="0"/>
              <a:t>  / </a:t>
            </a:r>
            <a:r>
              <a:rPr lang="en-US" altLang="ko-KR" sz="1400" dirty="0" err="1"/>
              <a:t>ProcessStandard</a:t>
            </a:r>
            <a:r>
              <a:rPr lang="en-US" altLang="ko-KR" sz="1400" dirty="0"/>
              <a:t>::create  / *</a:t>
            </a:r>
            <a:r>
              <a:rPr lang="en-US" altLang="ko-KR" sz="1400" dirty="0" err="1"/>
              <a:t>self.ptr_process.offset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proc_data.index.try_into</a:t>
            </a:r>
            <a:r>
              <a:rPr lang="en-US" altLang="ko-KR" sz="1400" dirty="0"/>
              <a:t>().unwrap()) = Some(process))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Removed 3 Global variables </a:t>
            </a:r>
            <a:r>
              <a:rPr lang="en-US" altLang="ko-KR" sz="1300" dirty="0"/>
              <a:t>(</a:t>
            </a:r>
            <a:r>
              <a:rPr lang="en-US" altLang="ko-KR" sz="1200" dirty="0"/>
              <a:t>INDEX_OF_PROCESS / FLASH_START_ADDRESS / UNUSED_RAM_START_ADDRESS</a:t>
            </a:r>
            <a:r>
              <a:rPr lang="en-US" altLang="ko-KR" sz="1300" dirty="0"/>
              <a:t>) </a:t>
            </a:r>
            <a:r>
              <a:rPr lang="en-US" altLang="ko-KR" sz="1600" dirty="0"/>
              <a:t>=&gt; </a:t>
            </a:r>
            <a:r>
              <a:rPr lang="en-US" altLang="ko-KR" sz="1400" dirty="0">
                <a:solidFill>
                  <a:srgbClr val="FF0000"/>
                </a:solidFill>
              </a:rPr>
              <a:t>Done! (replaced by grant)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Removed Hard code (</a:t>
            </a:r>
            <a:r>
              <a:rPr lang="en-US" altLang="ko-KR" sz="1400" dirty="0">
                <a:solidFill>
                  <a:srgbClr val="0070C0"/>
                </a:solidFill>
              </a:rPr>
              <a:t>#define)</a:t>
            </a:r>
            <a:r>
              <a:rPr lang="en-US" altLang="ko-KR" sz="1400" dirty="0"/>
              <a:t> in OTA app  =&gt; </a:t>
            </a:r>
            <a:r>
              <a:rPr lang="en-US" altLang="ko-KR" sz="1400" dirty="0">
                <a:solidFill>
                  <a:srgbClr val="FF0000"/>
                </a:solidFill>
              </a:rPr>
              <a:t>Done!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Removed unnecessary code snippets (debug!(), test code, extern C..) =&gt; </a:t>
            </a:r>
            <a:r>
              <a:rPr lang="en-US" altLang="ko-KR" sz="1400" dirty="0">
                <a:solidFill>
                  <a:srgbClr val="FF0000"/>
                </a:solidFill>
              </a:rPr>
              <a:t>Done!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Make CRC32(</a:t>
            </a:r>
            <a:r>
              <a:rPr lang="en-US" altLang="ko-KR" sz="1400" dirty="0" err="1"/>
              <a:t>gh</a:t>
            </a:r>
            <a:r>
              <a:rPr lang="en-US" altLang="ko-KR" sz="1400" dirty="0"/>
              <a:t> #3090) public to use it in process_load_utilities.rs =&gt; </a:t>
            </a:r>
            <a:r>
              <a:rPr lang="en-US" altLang="ko-KR" sz="1400" dirty="0">
                <a:solidFill>
                  <a:srgbClr val="FF0000"/>
                </a:solidFill>
              </a:rPr>
              <a:t>Done! </a:t>
            </a:r>
            <a:r>
              <a:rPr lang="en-US" altLang="ko-KR" sz="1400" dirty="0"/>
              <a:t>(with the help of Alistair Francis)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Need to transfer process_load_utilities.rs into capsule =&gt; </a:t>
            </a:r>
            <a:r>
              <a:rPr lang="en-US" altLang="ko-KR" sz="1400" dirty="0">
                <a:solidFill>
                  <a:srgbClr val="FF0000"/>
                </a:solidFill>
              </a:rPr>
              <a:t>To do?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Others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Integrate ‘button version OTA app’ with ‘UART version OTA app’. For implementation test of OTA app, the button version OTA will be used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Organized code (Python, </a:t>
            </a:r>
            <a:r>
              <a:rPr lang="en-US" altLang="ko-KR" sz="1400" dirty="0" err="1"/>
              <a:t>process_load_utillties</a:t>
            </a:r>
            <a:r>
              <a:rPr lang="en-US" altLang="ko-KR" sz="1400" dirty="0"/>
              <a:t>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Update the pull request??</a:t>
            </a:r>
            <a:endParaRPr lang="en-US" altLang="ko-KR" sz="1600" dirty="0"/>
          </a:p>
          <a:p>
            <a:pPr lvl="1">
              <a:buFontTx/>
              <a:buChar char="-"/>
            </a:pP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79015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3D67-4D2C-6A46-899E-93DD6B73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the updated device still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FA760-5041-FF4C-A066-956C2386B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7" y="959224"/>
            <a:ext cx="4133099" cy="4188245"/>
          </a:xfrm>
        </p:spPr>
        <p:txBody>
          <a:bodyPr>
            <a:normAutofit fontScale="77500" lnSpcReduction="20000"/>
          </a:bodyPr>
          <a:lstStyle/>
          <a:p>
            <a:r>
              <a:rPr lang="en-US" sz="2100" dirty="0"/>
              <a:t>Risk: new combination of applications not harmonious on already deployed hardware</a:t>
            </a:r>
          </a:p>
          <a:p>
            <a:r>
              <a:rPr lang="en-US" sz="2000" dirty="0"/>
              <a:t>Testing architecture enables analyzing behavior of Tock platforms with new apps</a:t>
            </a:r>
          </a:p>
          <a:p>
            <a:pPr lvl="1"/>
            <a:r>
              <a:rPr lang="en-US" sz="1600" dirty="0"/>
              <a:t>Architecture three key components</a:t>
            </a:r>
          </a:p>
          <a:p>
            <a:pPr lvl="2"/>
            <a:r>
              <a:rPr lang="en-US" sz="1300" dirty="0"/>
              <a:t>Test monitor</a:t>
            </a:r>
          </a:p>
          <a:p>
            <a:pPr lvl="2"/>
            <a:r>
              <a:rPr lang="en-US" sz="1300" dirty="0"/>
              <a:t>Energy meters</a:t>
            </a:r>
          </a:p>
          <a:p>
            <a:pPr lvl="2"/>
            <a:r>
              <a:rPr lang="en-US" sz="1300" dirty="0"/>
              <a:t>Device under test</a:t>
            </a:r>
          </a:p>
          <a:p>
            <a:r>
              <a:rPr lang="en-US" sz="2000" dirty="0"/>
              <a:t>Device under test is any IoT device running the OS of interest</a:t>
            </a:r>
          </a:p>
          <a:p>
            <a:r>
              <a:rPr lang="en-US" sz="2000" dirty="0"/>
              <a:t>Software on the test monitor runs a workload on the IoT device</a:t>
            </a:r>
          </a:p>
          <a:p>
            <a:pPr lvl="1"/>
            <a:r>
              <a:rPr lang="en-US" sz="1800" dirty="0"/>
              <a:t>Test monitor: Raspberry PI (~$50)</a:t>
            </a:r>
          </a:p>
          <a:p>
            <a:r>
              <a:rPr lang="en-US" sz="2100" dirty="0"/>
              <a:t>Device under test has communication channels back to the test monitor</a:t>
            </a:r>
          </a:p>
          <a:p>
            <a:r>
              <a:rPr lang="en-US" sz="2100" dirty="0"/>
              <a:t>Examples: test energy and memory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38802-D6DD-C147-8DBA-C9AE8DF4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9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EBA1E24-21E9-5348-A3E6-175FCE87EA6E}"/>
              </a:ext>
            </a:extLst>
          </p:cNvPr>
          <p:cNvSpPr txBox="1">
            <a:spLocks/>
          </p:cNvSpPr>
          <p:nvPr/>
        </p:nvSpPr>
        <p:spPr>
          <a:xfrm>
            <a:off x="6412795" y="3648781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6A3C3A-A029-4573-BC04-5DA27903A74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2360201-2E31-9045-AE82-54BBA67DE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4" b="13030"/>
          <a:stretch/>
        </p:blipFill>
        <p:spPr bwMode="auto">
          <a:xfrm>
            <a:off x="5042368" y="2769701"/>
            <a:ext cx="3597023" cy="18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5CE7B9-AC57-7C42-934A-206CEEFF9E2F}"/>
              </a:ext>
            </a:extLst>
          </p:cNvPr>
          <p:cNvSpPr/>
          <p:nvPr/>
        </p:nvSpPr>
        <p:spPr>
          <a:xfrm>
            <a:off x="4757279" y="1095022"/>
            <a:ext cx="1498862" cy="6719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Monitor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8D180-9A66-A24C-BBA6-015E9AB15E1A}"/>
              </a:ext>
            </a:extLst>
          </p:cNvPr>
          <p:cNvSpPr/>
          <p:nvPr/>
        </p:nvSpPr>
        <p:spPr>
          <a:xfrm>
            <a:off x="7855918" y="959224"/>
            <a:ext cx="1067861" cy="944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Device under test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59B6C2-72A5-F644-99A1-79DA07CFF9E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06710" y="1766970"/>
            <a:ext cx="193410" cy="1090530"/>
          </a:xfrm>
          <a:prstGeom prst="straightConnector1">
            <a:avLst/>
          </a:prstGeom>
          <a:ln w="28575" cap="sq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08BB8C-92F7-E740-8B83-8DA8717E9883}"/>
              </a:ext>
            </a:extLst>
          </p:cNvPr>
          <p:cNvGrpSpPr/>
          <p:nvPr/>
        </p:nvGrpSpPr>
        <p:grpSpPr>
          <a:xfrm>
            <a:off x="6256141" y="1430996"/>
            <a:ext cx="1599777" cy="2217785"/>
            <a:chOff x="6256141" y="1430996"/>
            <a:chExt cx="1599777" cy="221778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F1DDBC-C2D2-E54C-B351-324FED8509A9}"/>
                </a:ext>
              </a:extLst>
            </p:cNvPr>
            <p:cNvSpPr/>
            <p:nvPr/>
          </p:nvSpPr>
          <p:spPr>
            <a:xfrm>
              <a:off x="6533299" y="1676471"/>
              <a:ext cx="1036513" cy="779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Energy Meters</a:t>
              </a:r>
            </a:p>
          </p:txBody>
        </p: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D2215D1E-4A96-8342-85C1-2F43E57A3186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6256141" y="1430996"/>
              <a:ext cx="277158" cy="635223"/>
            </a:xfrm>
            <a:prstGeom prst="bentConnector3">
              <a:avLst/>
            </a:prstGeom>
            <a:ln w="28575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32DC76CF-7383-9542-86E1-9A4E8EF9DE81}"/>
                </a:ext>
              </a:extLst>
            </p:cNvPr>
            <p:cNvCxnSpPr>
              <a:cxnSpLocks/>
              <a:stCxn id="11" idx="3"/>
              <a:endCxn id="8" idx="1"/>
            </p:cNvCxnSpPr>
            <p:nvPr/>
          </p:nvCxnSpPr>
          <p:spPr>
            <a:xfrm flipV="1">
              <a:off x="7569812" y="1431716"/>
              <a:ext cx="286106" cy="634503"/>
            </a:xfrm>
            <a:prstGeom prst="bentConnector3">
              <a:avLst/>
            </a:prstGeom>
            <a:ln w="28575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A1656DB-605E-3D43-A6E6-F7B9AEB0B989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051556" y="2455966"/>
              <a:ext cx="116888" cy="1192815"/>
            </a:xfrm>
            <a:prstGeom prst="straightConnector1">
              <a:avLst/>
            </a:prstGeom>
            <a:ln w="28575" cap="sq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648724-0594-EE40-9BF2-AD811E4FEEB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234179" y="1904208"/>
            <a:ext cx="155670" cy="2048844"/>
          </a:xfrm>
          <a:prstGeom prst="straightConnector1">
            <a:avLst/>
          </a:prstGeom>
          <a:ln w="28575" cap="sq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86A1038F-581C-454A-968D-CFD082D3C75B}"/>
              </a:ext>
            </a:extLst>
          </p:cNvPr>
          <p:cNvCxnSpPr>
            <a:cxnSpLocks/>
          </p:cNvCxnSpPr>
          <p:nvPr/>
        </p:nvCxnSpPr>
        <p:spPr>
          <a:xfrm>
            <a:off x="6251666" y="1307179"/>
            <a:ext cx="1599777" cy="720"/>
          </a:xfrm>
          <a:prstGeom prst="bentConnector3">
            <a:avLst/>
          </a:prstGeom>
          <a:ln w="28575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99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V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57200"/>
      </a:accent2>
      <a:accent3>
        <a:srgbClr val="A5A5A5"/>
      </a:accent3>
      <a:accent4>
        <a:srgbClr val="FFC000"/>
      </a:accent4>
      <a:accent5>
        <a:srgbClr val="DF1E43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Helvetica" panose="020B0604020202020204" pitchFamily="34" charset="0"/>
            <a:cs typeface="Helvetica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55890</TotalTime>
  <Words>1671</Words>
  <Application>Microsoft Macintosh PowerPoint</Application>
  <PresentationFormat>On-screen Show (16:10)</PresentationFormat>
  <Paragraphs>350</Paragraphs>
  <Slides>24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Courier New</vt:lpstr>
      <vt:lpstr>Helvetica</vt:lpstr>
      <vt:lpstr>Seravek Light</vt:lpstr>
      <vt:lpstr>Trebuchet MS</vt:lpstr>
      <vt:lpstr>Wingdings</vt:lpstr>
      <vt:lpstr>Office Theme</vt:lpstr>
      <vt:lpstr>Repurposable Devices and Tock</vt:lpstr>
      <vt:lpstr>Repurposable IoT Devices</vt:lpstr>
      <vt:lpstr>Long-lived device challenges</vt:lpstr>
      <vt:lpstr>Opportunity for Tock &amp; Repurposable Devices</vt:lpstr>
      <vt:lpstr>Application loading</vt:lpstr>
      <vt:lpstr>OTA implementation for Tock</vt:lpstr>
      <vt:lpstr>Load apps and update the PROCESSES array</vt:lpstr>
      <vt:lpstr>Current status: PR#3068</vt:lpstr>
      <vt:lpstr>Will the updated device still work?</vt:lpstr>
      <vt:lpstr>Testing software framework</vt:lpstr>
      <vt:lpstr>Issue #1: Energy</vt:lpstr>
      <vt:lpstr>Running an energy test</vt:lpstr>
      <vt:lpstr>Testing radio energy consumption</vt:lpstr>
      <vt:lpstr>Issue #3: Memory</vt:lpstr>
      <vt:lpstr>Primer: In Tock, processes have a fixed RAM memory region</vt:lpstr>
      <vt:lpstr>We modified Tock to create a counter table to account for all process memory</vt:lpstr>
      <vt:lpstr>Memory testing mechanism enables comparing versions of the operating system</vt:lpstr>
      <vt:lpstr>We can also observe what effects hardware platforms have on process memory</vt:lpstr>
      <vt:lpstr>Memory test results</vt:lpstr>
      <vt:lpstr>Repurposable devices</vt:lpstr>
      <vt:lpstr>Simulate the future by downgrading the present</vt:lpstr>
      <vt:lpstr>Upgrade the edge, not the devices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Kai-Wei Chang</dc:creator>
  <cp:lastModifiedBy>Campbell, Brad (bjc8c)</cp:lastModifiedBy>
  <cp:revision>499</cp:revision>
  <dcterms:created xsi:type="dcterms:W3CDTF">2015-09-15T19:03:29Z</dcterms:created>
  <dcterms:modified xsi:type="dcterms:W3CDTF">2022-07-19T18:17:08Z</dcterms:modified>
</cp:coreProperties>
</file>