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5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59" r:id="rId6"/>
    <p:sldId id="263" r:id="rId7"/>
    <p:sldId id="282" r:id="rId8"/>
    <p:sldId id="262" r:id="rId9"/>
    <p:sldId id="260" r:id="rId10"/>
    <p:sldId id="29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66" r:id="rId20"/>
    <p:sldId id="265" r:id="rId21"/>
    <p:sldId id="270" r:id="rId22"/>
    <p:sldId id="279" r:id="rId23"/>
    <p:sldId id="280" r:id="rId24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30"/>
  </p:normalViewPr>
  <p:slideViewPr>
    <p:cSldViewPr snapToGrid="0" snapToObjects="1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AB56B-E041-514D-97D2-6F75E33EBDB8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C1A5A-655C-F344-8BFF-B70424BF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C1A5A-655C-F344-8BFF-B70424BF02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373DCF-FADF-4D18-A944-0008E1F10014}"/>
              </a:ext>
            </a:extLst>
          </p:cNvPr>
          <p:cNvSpPr/>
          <p:nvPr userDrawn="1"/>
        </p:nvSpPr>
        <p:spPr>
          <a:xfrm>
            <a:off x="1330325" y="1122363"/>
            <a:ext cx="9531350" cy="4135437"/>
          </a:xfrm>
          <a:prstGeom prst="roundRect">
            <a:avLst>
              <a:gd name="adj" fmla="val 8954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57441-2B3B-5943-9BCE-45DBDA6BE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CC0B1-D09D-4E41-9934-243CC06E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9D82-52DE-0648-A3E6-A0FEDE63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050D-ABCC-AA4B-B58D-2047D167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CC235-98BF-C740-926F-A6826AD5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E79D-DB5B-F24A-8CB5-6AEF564C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D9C79-0D0F-AC49-948F-10D751128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E9BC-64AA-1E4D-AEB6-63879C59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DEF8-6CB3-4442-84C0-8029EFAB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843D-C171-E744-840A-FDAF10E4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2DFCF-433B-3141-800F-C7085D9E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C1C89-0604-2A4A-A10D-5DFE7600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9E6D-8885-9746-9D5F-C4D3C705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D994-87C8-BF49-B614-90AF8976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20493-73F5-1A49-9317-67CA6C05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1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6C57-0005-1945-B79B-E5F0D7E6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3192"/>
          </a:xfrm>
        </p:spPr>
        <p:txBody>
          <a:bodyPr/>
          <a:lstStyle>
            <a:lvl1pPr>
              <a:defRPr b="1">
                <a:solidFill>
                  <a:srgbClr val="4BA2DA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D9EF-53D7-A74B-9C2A-E27214E69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945"/>
            <a:ext cx="10515600" cy="42990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84AF-6C1E-C54C-9054-A9EFA97C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26F5-5115-9546-8498-65E31F85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3686-DBC9-7844-A1B9-CA3F535F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D876CB7B-C089-415D-90B8-38FEF8A86892}"/>
              </a:ext>
            </a:extLst>
          </p:cNvPr>
          <p:cNvSpPr/>
          <p:nvPr userDrawn="1"/>
        </p:nvSpPr>
        <p:spPr>
          <a:xfrm>
            <a:off x="838200" y="5979042"/>
            <a:ext cx="10515600" cy="8789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535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9400-AD47-F543-A204-21995AED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5763-BAAA-BF41-9297-C905AA37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757E-ADD1-714B-9390-B706ED31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18CE-80ED-4E49-8CD2-5A918B8B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EF45-EDC3-0141-B231-4EEAB0B1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5063-8F25-444A-8B3E-CADD0DDBB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9945"/>
            <a:ext cx="5181600" cy="42990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BB9BC-F2A9-3347-92DF-8B6AF8F60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79945"/>
            <a:ext cx="5181600" cy="42990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60D68-2459-2249-B5E8-29B347A9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AAA01-BBF5-AB4B-A286-DD1DE2BD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A9332-365A-6C4F-82D1-F25D2D7E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7D4D0A-9167-437A-B56E-8CC8AA3D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3192"/>
          </a:xfrm>
        </p:spPr>
        <p:txBody>
          <a:bodyPr/>
          <a:lstStyle>
            <a:lvl1pPr>
              <a:defRPr b="1">
                <a:solidFill>
                  <a:srgbClr val="4BA2DA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BB7687AA-C99C-4ED7-9ED0-09FBAB252DF0}"/>
              </a:ext>
            </a:extLst>
          </p:cNvPr>
          <p:cNvSpPr/>
          <p:nvPr userDrawn="1"/>
        </p:nvSpPr>
        <p:spPr>
          <a:xfrm>
            <a:off x="838200" y="5979042"/>
            <a:ext cx="10515600" cy="8789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02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18A0-37D3-CF41-BD3B-8BE325F09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398C-E16B-0E41-A714-5C61D4453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39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5548E-F2A0-1641-BC6D-B658F2731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5DAAA-C72B-DB4D-B76B-4BD552386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39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21E3F-28C4-CB48-8CBD-7C6E0D65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A9FF9-81CD-214F-8C36-FB2F1568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8E32C-8327-F843-8826-E0276200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4C0717AB-46A4-4F23-BCB3-82BD63107CC0}"/>
              </a:ext>
            </a:extLst>
          </p:cNvPr>
          <p:cNvSpPr/>
          <p:nvPr userDrawn="1"/>
        </p:nvSpPr>
        <p:spPr>
          <a:xfrm>
            <a:off x="838200" y="5979042"/>
            <a:ext cx="10515600" cy="8789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77C13DD-E47C-4FBC-B960-123BF375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3192"/>
          </a:xfrm>
        </p:spPr>
        <p:txBody>
          <a:bodyPr/>
          <a:lstStyle>
            <a:lvl1pPr>
              <a:defRPr b="1">
                <a:solidFill>
                  <a:srgbClr val="4BA2DA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9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4D46D-A377-ED43-B599-67FF855D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48008-0E77-1A42-830F-3EC3621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6EBB9-74EE-2B47-99BF-5D93B6AA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DAB968C-E3DD-4F07-A905-24CEE80336AD}"/>
              </a:ext>
            </a:extLst>
          </p:cNvPr>
          <p:cNvSpPr/>
          <p:nvPr userDrawn="1"/>
        </p:nvSpPr>
        <p:spPr>
          <a:xfrm>
            <a:off x="838200" y="5979042"/>
            <a:ext cx="10515600" cy="8789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5730A5-2FCD-49BF-8E83-6B07AA832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3192"/>
          </a:xfrm>
        </p:spPr>
        <p:txBody>
          <a:bodyPr/>
          <a:lstStyle>
            <a:lvl1pPr>
              <a:defRPr b="1">
                <a:solidFill>
                  <a:srgbClr val="4BA2DA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2DA98-AFF5-754D-85D1-A4B04803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852E3-013E-A240-9DCA-28FE901F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5EEB-47A2-0E42-96F9-6084E743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994DCD3E-A4DA-4CEF-8D78-B318146DAA49}"/>
              </a:ext>
            </a:extLst>
          </p:cNvPr>
          <p:cNvSpPr/>
          <p:nvPr userDrawn="1"/>
        </p:nvSpPr>
        <p:spPr>
          <a:xfrm>
            <a:off x="838200" y="5979042"/>
            <a:ext cx="10515600" cy="8789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BA2DA"/>
          </a:solidFill>
          <a:ln>
            <a:solidFill>
              <a:srgbClr val="4B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993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9203-F52A-5841-B26D-F82372BB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F0BD-C22F-8C4F-B0B1-A389B3F12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5AB32-3829-B647-8B20-E9F11FB93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87147-82BE-5242-A7AE-7B75EB3A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BE319-5E1D-0047-996E-BE7DE03A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614F9-B8A7-554C-95C4-C432C00B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1B7B-8A85-E84F-9FEC-281F4D91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6B5EB-81F4-7F40-8BD1-2F3A9491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E95C4-F2F8-D54D-8DAE-BCDD2B98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79409-4D56-234E-B1AF-9A611776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B713B-C61E-E741-B6A0-6EA0B902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4FF1E-620C-9447-A88B-AB30BAC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01774-F39D-A14D-A631-38FDB651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653D6-844F-8844-90B3-01701029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35E9-E799-8E48-9D47-EFFA282C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55B2-7500-CE40-A57A-2B06713DAC87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2808-863C-C942-8467-21701F9DC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48A2-4E7E-064B-91AD-A14F183F5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B699-A332-C045-95D1-A6226F4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0D82-51AC-474F-AD61-FD6FFDAFD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Tock 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DD07C-0C6E-7A42-BE1F-5D079533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9" y="5257800"/>
            <a:ext cx="1393861" cy="145193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00F407F-5778-9E40-B36F-48DE6E062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4334" y="5714260"/>
            <a:ext cx="2159000" cy="5969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9EB206A-3EF9-2C84-3F33-B0550A54C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574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F6A1-3476-B65A-FF59-8F045F43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Grant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F987028-97E5-C550-CEA7-0C605277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295" y="1679575"/>
            <a:ext cx="7325410" cy="4298950"/>
          </a:xfrm>
        </p:spPr>
      </p:pic>
    </p:spTree>
    <p:extLst>
      <p:ext uri="{BB962C8B-B14F-4D97-AF65-F5344CB8AC3E}">
        <p14:creationId xmlns:p14="http://schemas.microsoft.com/office/powerpoint/2010/main" val="405689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3DCA-6E6F-4948-A971-5DDE1ED8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7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3EE3-6A7C-8346-89B8-C04DEAC3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– Yield</a:t>
            </a:r>
          </a:p>
          <a:p>
            <a:r>
              <a:rPr lang="en-US" dirty="0"/>
              <a:t>1 – Subscribe</a:t>
            </a:r>
          </a:p>
          <a:p>
            <a:r>
              <a:rPr lang="en-US" dirty="0"/>
              <a:t>2 – Command</a:t>
            </a:r>
          </a:p>
          <a:p>
            <a:r>
              <a:rPr lang="en-US" dirty="0"/>
              <a:t>3,4 – Allow</a:t>
            </a:r>
          </a:p>
          <a:p>
            <a:r>
              <a:rPr lang="en-US" dirty="0"/>
              <a:t>5 – </a:t>
            </a:r>
            <a:r>
              <a:rPr lang="en-US" dirty="0" err="1"/>
              <a:t>Memop</a:t>
            </a:r>
            <a:endParaRPr lang="en-US" dirty="0"/>
          </a:p>
          <a:p>
            <a:r>
              <a:rPr lang="en-US" dirty="0"/>
              <a:t>6 – Exit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ACE11-92C4-3143-8D03-7C21C87D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90" y="663199"/>
            <a:ext cx="3190734" cy="48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2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34A3-E5FD-5E46-A394-A40852C8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C51B-F7D0-4B44-BD4A-6976E4E0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have a callback queue</a:t>
            </a:r>
          </a:p>
          <a:p>
            <a:pPr lvl="1"/>
            <a:r>
              <a:rPr lang="en-US" dirty="0"/>
              <a:t>similar with an event loop system</a:t>
            </a:r>
          </a:p>
          <a:p>
            <a:endParaRPr lang="en-US" dirty="0"/>
          </a:p>
          <a:p>
            <a:r>
              <a:rPr lang="en-US" dirty="0"/>
              <a:t>Suspends the process until a callback is available</a:t>
            </a:r>
          </a:p>
          <a:p>
            <a:endParaRPr lang="en-US" dirty="0"/>
          </a:p>
          <a:p>
            <a:r>
              <a:rPr lang="en-US" dirty="0"/>
              <a:t>Callbacks are called only when the process is yielded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main</a:t>
            </a:r>
            <a:r>
              <a:rPr lang="en-US" dirty="0"/>
              <a:t> returns, </a:t>
            </a:r>
            <a:r>
              <a:rPr lang="en-US" dirty="0" err="1"/>
              <a:t>libtock</a:t>
            </a:r>
            <a:r>
              <a:rPr lang="en-US" dirty="0"/>
              <a:t>-c runs </a:t>
            </a:r>
            <a:r>
              <a:rPr lang="en-US" b="1" dirty="0">
                <a:latin typeface="Courier" pitchFamily="2" charset="0"/>
              </a:rPr>
              <a:t>while (true) yield();</a:t>
            </a:r>
          </a:p>
        </p:txBody>
      </p:sp>
    </p:spTree>
    <p:extLst>
      <p:ext uri="{BB962C8B-B14F-4D97-AF65-F5344CB8AC3E}">
        <p14:creationId xmlns:p14="http://schemas.microsoft.com/office/powerpoint/2010/main" val="318150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5A3A-6B19-E246-BE5E-B6E7A485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BB1-B5D9-0140-A658-7136051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registers a callback function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i="1" dirty="0" err="1"/>
              <a:t>capsule_number</a:t>
            </a:r>
            <a:r>
              <a:rPr lang="en-US" dirty="0"/>
              <a:t> – id of the driver</a:t>
            </a:r>
          </a:p>
          <a:p>
            <a:pPr lvl="1"/>
            <a:r>
              <a:rPr lang="en-US" i="1" dirty="0" err="1"/>
              <a:t>subscribe_number</a:t>
            </a:r>
            <a:r>
              <a:rPr lang="en-US" dirty="0"/>
              <a:t> – a </a:t>
            </a:r>
            <a:r>
              <a:rPr lang="en-US" dirty="0" err="1"/>
              <a:t>sub_command</a:t>
            </a:r>
            <a:r>
              <a:rPr lang="en-US" dirty="0"/>
              <a:t> number, specific to the driver</a:t>
            </a:r>
          </a:p>
          <a:p>
            <a:pPr lvl="1"/>
            <a:r>
              <a:rPr lang="en-US" i="1" dirty="0"/>
              <a:t>callback</a:t>
            </a:r>
            <a:r>
              <a:rPr lang="en-US" dirty="0"/>
              <a:t> – pointer to a function or NULL</a:t>
            </a:r>
          </a:p>
          <a:p>
            <a:pPr lvl="1"/>
            <a:r>
              <a:rPr lang="en-US" i="1" dirty="0" err="1"/>
              <a:t>user_data</a:t>
            </a:r>
            <a:r>
              <a:rPr lang="en-US" dirty="0"/>
              <a:t> – any pointer </a:t>
            </a:r>
          </a:p>
        </p:txBody>
      </p:sp>
    </p:spTree>
    <p:extLst>
      <p:ext uri="{BB962C8B-B14F-4D97-AF65-F5344CB8AC3E}">
        <p14:creationId xmlns:p14="http://schemas.microsoft.com/office/powerpoint/2010/main" val="28461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5A3A-6B19-E246-BE5E-B6E7A485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BB1-B5D9-0140-A658-7136051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sends a command to a driver</a:t>
            </a:r>
          </a:p>
          <a:p>
            <a:pPr lvl="1"/>
            <a:r>
              <a:rPr lang="en-US" dirty="0"/>
              <a:t>similar with </a:t>
            </a:r>
            <a:r>
              <a:rPr lang="en-US" i="1" dirty="0" err="1"/>
              <a:t>ioctl</a:t>
            </a:r>
            <a:r>
              <a:rPr lang="en-US" dirty="0"/>
              <a:t> from Linux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i="1" dirty="0" err="1"/>
              <a:t>capsule_number</a:t>
            </a:r>
            <a:r>
              <a:rPr lang="en-US" dirty="0"/>
              <a:t> – id of the driver</a:t>
            </a:r>
          </a:p>
          <a:p>
            <a:pPr lvl="1"/>
            <a:r>
              <a:rPr lang="en-US" i="1" dirty="0" err="1"/>
              <a:t>command_number</a:t>
            </a:r>
            <a:r>
              <a:rPr lang="en-US" dirty="0"/>
              <a:t> – a </a:t>
            </a:r>
            <a:r>
              <a:rPr lang="en-US" dirty="0" err="1"/>
              <a:t>command_command</a:t>
            </a:r>
            <a:r>
              <a:rPr lang="en-US" dirty="0"/>
              <a:t> number, specific to the driver</a:t>
            </a:r>
          </a:p>
          <a:p>
            <a:pPr lvl="1"/>
            <a:r>
              <a:rPr lang="en-US" i="1" dirty="0"/>
              <a:t>data1</a:t>
            </a:r>
            <a:r>
              <a:rPr lang="en-US" dirty="0"/>
              <a:t> – </a:t>
            </a:r>
            <a:r>
              <a:rPr lang="en-US" dirty="0" err="1"/>
              <a:t>usize</a:t>
            </a:r>
            <a:r>
              <a:rPr lang="en-US" dirty="0"/>
              <a:t> parameter</a:t>
            </a:r>
          </a:p>
          <a:p>
            <a:pPr lvl="1"/>
            <a:r>
              <a:rPr lang="en-US" i="1" dirty="0"/>
              <a:t>data2</a:t>
            </a:r>
            <a:r>
              <a:rPr lang="en-US" dirty="0"/>
              <a:t> – </a:t>
            </a:r>
            <a:r>
              <a:rPr lang="en-US" dirty="0" err="1"/>
              <a:t>usize</a:t>
            </a:r>
            <a:r>
              <a:rPr lang="en-US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85359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5A3A-6B19-E246-BE5E-B6E7A485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ReadWrite</a:t>
            </a:r>
            <a:r>
              <a:rPr lang="en-US" dirty="0"/>
              <a:t>/</a:t>
            </a:r>
            <a:r>
              <a:rPr lang="en-US" dirty="0" err="1"/>
              <a:t>ReadOnly</a:t>
            </a:r>
            <a:r>
              <a:rPr lang="en-US" dirty="0"/>
              <a:t> Allow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BB1-B5D9-0140-A658-7136051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shares a buffer with a driver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i="1" dirty="0" err="1"/>
              <a:t>capsule_number</a:t>
            </a:r>
            <a:r>
              <a:rPr lang="en-US" dirty="0"/>
              <a:t> – id of the driver</a:t>
            </a:r>
          </a:p>
          <a:p>
            <a:pPr lvl="1"/>
            <a:r>
              <a:rPr lang="en-US" i="1" dirty="0" err="1"/>
              <a:t>allow_number</a:t>
            </a:r>
            <a:r>
              <a:rPr lang="en-US" dirty="0"/>
              <a:t> – an </a:t>
            </a:r>
            <a:r>
              <a:rPr lang="en-US" dirty="0" err="1"/>
              <a:t>allow_command</a:t>
            </a:r>
            <a:r>
              <a:rPr lang="en-US" dirty="0"/>
              <a:t> number, specific to the driver</a:t>
            </a:r>
          </a:p>
          <a:p>
            <a:pPr lvl="1"/>
            <a:r>
              <a:rPr lang="en-US" i="1" dirty="0"/>
              <a:t>pointer</a:t>
            </a:r>
            <a:r>
              <a:rPr lang="en-US" dirty="0"/>
              <a:t> – pointer to the buffer data</a:t>
            </a:r>
          </a:p>
          <a:p>
            <a:pPr lvl="1"/>
            <a:r>
              <a:rPr lang="en-US" i="1" dirty="0"/>
              <a:t>size</a:t>
            </a:r>
            <a:r>
              <a:rPr lang="en-US" dirty="0"/>
              <a:t> – size of the buffer data</a:t>
            </a:r>
          </a:p>
        </p:txBody>
      </p:sp>
    </p:spTree>
    <p:extLst>
      <p:ext uri="{BB962C8B-B14F-4D97-AF65-F5344CB8AC3E}">
        <p14:creationId xmlns:p14="http://schemas.microsoft.com/office/powerpoint/2010/main" val="121592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5A3A-6B19-E246-BE5E-B6E7A485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BB1-B5D9-0140-A658-7136051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requests a memory action</a:t>
            </a:r>
          </a:p>
          <a:p>
            <a:pPr lvl="1"/>
            <a:r>
              <a:rPr lang="en-US" dirty="0"/>
              <a:t>similar with </a:t>
            </a:r>
            <a:r>
              <a:rPr lang="en-US" i="1" dirty="0" err="1"/>
              <a:t>brk</a:t>
            </a:r>
            <a:r>
              <a:rPr lang="en-US" dirty="0"/>
              <a:t> and </a:t>
            </a:r>
            <a:r>
              <a:rPr lang="en-US" i="1" dirty="0" err="1"/>
              <a:t>sbrk</a:t>
            </a:r>
            <a:r>
              <a:rPr lang="en-US" dirty="0"/>
              <a:t> from Linux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i="1" dirty="0" err="1"/>
              <a:t>op_type</a:t>
            </a:r>
            <a:r>
              <a:rPr lang="en-US" dirty="0"/>
              <a:t> – action id</a:t>
            </a:r>
          </a:p>
          <a:p>
            <a:pPr lvl="1"/>
            <a:r>
              <a:rPr lang="en-US" i="1" dirty="0"/>
              <a:t>argument</a:t>
            </a:r>
            <a:r>
              <a:rPr lang="en-US" dirty="0"/>
              <a:t> – </a:t>
            </a:r>
            <a:r>
              <a:rPr lang="en-US" dirty="0" err="1"/>
              <a:t>usize</a:t>
            </a:r>
            <a:r>
              <a:rPr lang="en-US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229949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5A3A-6B19-E246-BE5E-B6E7A485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1BB1-B5D9-0140-A658-7136051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or restart the process</a:t>
            </a:r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i="1" dirty="0"/>
              <a:t>restart</a:t>
            </a:r>
            <a:r>
              <a:rPr lang="en-US" dirty="0"/>
              <a:t> – action id</a:t>
            </a:r>
          </a:p>
          <a:p>
            <a:pPr lvl="1"/>
            <a:r>
              <a:rPr lang="en-US" i="1" dirty="0" err="1"/>
              <a:t>completion_code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err="1"/>
              <a:t>usize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600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1B67-11BB-1BCC-1637-D1FAA128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Full system call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7A7D9-5E15-84D3-3F9C-9F85A5EFB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525" y="1679575"/>
            <a:ext cx="4298950" cy="4298950"/>
          </a:xfrm>
        </p:spPr>
      </p:pic>
    </p:spTree>
    <p:extLst>
      <p:ext uri="{BB962C8B-B14F-4D97-AF65-F5344CB8AC3E}">
        <p14:creationId xmlns:p14="http://schemas.microsoft.com/office/powerpoint/2010/main" val="77344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DE3E-6A6F-B440-8D0D-6B04CDE2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Userland libraries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31C41-554F-E542-807F-DDB3792A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6614"/>
          </a:xfrm>
        </p:spPr>
        <p:txBody>
          <a:bodyPr/>
          <a:lstStyle/>
          <a:p>
            <a:r>
              <a:rPr lang="en-US" dirty="0" err="1"/>
              <a:t>LibTock</a:t>
            </a:r>
            <a:r>
              <a:rPr lang="en-US" dirty="0"/>
              <a:t>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5E28-EAC3-064B-8D8E-1095D1E9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1572"/>
            <a:ext cx="5157787" cy="3767470"/>
          </a:xfrm>
        </p:spPr>
        <p:txBody>
          <a:bodyPr>
            <a:normAutofit/>
          </a:bodyPr>
          <a:lstStyle/>
          <a:p>
            <a:r>
              <a:rPr lang="en-US" dirty="0"/>
              <a:t>Stable (recommended)</a:t>
            </a:r>
          </a:p>
          <a:p>
            <a:r>
              <a:rPr lang="en-US" dirty="0" err="1"/>
              <a:t>newlib</a:t>
            </a:r>
            <a:endParaRPr lang="en-US" dirty="0"/>
          </a:p>
          <a:p>
            <a:pPr lvl="1"/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en-US" dirty="0" err="1"/>
              <a:t>libm</a:t>
            </a:r>
            <a:endParaRPr lang="en-US" dirty="0"/>
          </a:p>
          <a:p>
            <a:r>
              <a:rPr lang="en-US" dirty="0" err="1"/>
              <a:t>libc</a:t>
            </a:r>
            <a:r>
              <a:rPr lang="en-US" dirty="0"/>
              <a:t>+</a:t>
            </a:r>
          </a:p>
          <a:p>
            <a:pPr lvl="1"/>
            <a:r>
              <a:rPr lang="en-US" i="1" dirty="0"/>
              <a:t>Lua53</a:t>
            </a:r>
          </a:p>
          <a:p>
            <a:pPr lvl="1"/>
            <a:r>
              <a:rPr lang="en-US" i="1" dirty="0" err="1"/>
              <a:t>LittlevGL</a:t>
            </a:r>
            <a:endParaRPr lang="en-US" i="1" dirty="0"/>
          </a:p>
          <a:p>
            <a:r>
              <a:rPr lang="en-US" dirty="0"/>
              <a:t>RV32: issue with code relocation </a:t>
            </a:r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ED5A5C-A35E-A74D-B625-3B21EA921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6614"/>
          </a:xfrm>
        </p:spPr>
        <p:txBody>
          <a:bodyPr/>
          <a:lstStyle/>
          <a:p>
            <a:r>
              <a:rPr lang="en-US" dirty="0" err="1"/>
              <a:t>LibTock</a:t>
            </a:r>
            <a:r>
              <a:rPr lang="en-US" dirty="0"/>
              <a:t>-RS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33D3BC-2834-D744-95FF-D94401F57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1572"/>
            <a:ext cx="5183188" cy="3767470"/>
          </a:xfrm>
        </p:spPr>
        <p:txBody>
          <a:bodyPr>
            <a:normAutofit/>
          </a:bodyPr>
          <a:lstStyle/>
          <a:p>
            <a:r>
              <a:rPr lang="en-US" dirty="0"/>
              <a:t>not stable yet</a:t>
            </a:r>
          </a:p>
          <a:p>
            <a:r>
              <a:rPr lang="en-US" dirty="0"/>
              <a:t>core </a:t>
            </a:r>
          </a:p>
          <a:p>
            <a:pPr lvl="1"/>
            <a:r>
              <a:rPr lang="en-US" dirty="0"/>
              <a:t>active development</a:t>
            </a:r>
          </a:p>
          <a:p>
            <a:r>
              <a:rPr lang="en-US" dirty="0"/>
              <a:t>issue with relocation </a:t>
            </a:r>
          </a:p>
          <a:p>
            <a:pPr lvl="1"/>
            <a:r>
              <a:rPr lang="en-US" dirty="0"/>
              <a:t>Compiler problem</a:t>
            </a:r>
          </a:p>
        </p:txBody>
      </p:sp>
    </p:spTree>
    <p:extLst>
      <p:ext uri="{BB962C8B-B14F-4D97-AF65-F5344CB8AC3E}">
        <p14:creationId xmlns:p14="http://schemas.microsoft.com/office/powerpoint/2010/main" val="359196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BB10-D75C-EA44-8F4B-1DE7239B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23" y="2391844"/>
            <a:ext cx="10162953" cy="130762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An embedded operating system designed for running multiple concurrent, mutually distrustful applications on low-memory and low-power microcontrollers.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C6C2C-C6CA-4B43-AFA8-1651FCAA2933}"/>
              </a:ext>
            </a:extLst>
          </p:cNvPr>
          <p:cNvSpPr txBox="1"/>
          <p:nvPr/>
        </p:nvSpPr>
        <p:spPr>
          <a:xfrm>
            <a:off x="653266" y="1422348"/>
            <a:ext cx="6976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4BA2DA"/>
                </a:solidFill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17773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6EEC-4172-B046-8985-9178561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5AF1-FE23-1B46-A27D-7B49282C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Tock Binary Format</a:t>
            </a:r>
          </a:p>
          <a:p>
            <a:pPr lvl="1"/>
            <a:r>
              <a:rPr lang="en-US" dirty="0"/>
              <a:t>TBF</a:t>
            </a:r>
          </a:p>
          <a:p>
            <a:pPr lvl="1"/>
            <a:r>
              <a:rPr lang="en-US" dirty="0"/>
              <a:t>Tock header with memory and loading requirements</a:t>
            </a:r>
          </a:p>
          <a:p>
            <a:pPr lvl="1"/>
            <a:r>
              <a:rPr lang="en-US" dirty="0"/>
              <a:t>Process binary</a:t>
            </a:r>
          </a:p>
          <a:p>
            <a:pPr lvl="1"/>
            <a:endParaRPr lang="en-US" dirty="0"/>
          </a:p>
          <a:p>
            <a:r>
              <a:rPr lang="en-US" dirty="0"/>
              <a:t>Tock Application Bundle</a:t>
            </a:r>
          </a:p>
          <a:p>
            <a:pPr lvl="1"/>
            <a:r>
              <a:rPr lang="en-US" dirty="0"/>
              <a:t>TAB</a:t>
            </a:r>
          </a:p>
          <a:p>
            <a:pPr lvl="1"/>
            <a:r>
              <a:rPr lang="en-US" dirty="0"/>
              <a:t>several TBF files for several architectures</a:t>
            </a:r>
          </a:p>
          <a:p>
            <a:pPr lvl="1"/>
            <a:r>
              <a:rPr lang="en-US" dirty="0"/>
              <a:t>ARM M0, M3, M4, RV32-IMAC and RV32-IMC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6EEC-4172-B046-8985-9178561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Tockloader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5AF1-FE23-1B46-A27D-7B49282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945"/>
            <a:ext cx="4965700" cy="4299098"/>
          </a:xfrm>
        </p:spPr>
        <p:txBody>
          <a:bodyPr/>
          <a:lstStyle/>
          <a:p>
            <a:r>
              <a:rPr lang="en-US" dirty="0"/>
              <a:t>Manage Tock OS Application</a:t>
            </a:r>
          </a:p>
          <a:p>
            <a:r>
              <a:rPr lang="en-US" dirty="0"/>
              <a:t>Uses TAB files</a:t>
            </a:r>
          </a:p>
          <a:p>
            <a:r>
              <a:rPr lang="en-US" dirty="0"/>
              <a:t>Written in Python</a:t>
            </a:r>
          </a:p>
          <a:p>
            <a:r>
              <a:rPr lang="en-US" dirty="0"/>
              <a:t>Needs implementation for several boards</a:t>
            </a:r>
          </a:p>
          <a:p>
            <a:r>
              <a:rPr lang="en-US" i="1" dirty="0"/>
              <a:t>Small App Store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7F09E5-826B-B642-B0BB-5A8D9C36D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7496" y="2832100"/>
            <a:ext cx="4965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9C09-EBCF-8B4F-9B0B-95176C5B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2920-94E5-4643-B106-985CE598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Ethernet for STM32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for Raspberry Pi Pico W</a:t>
            </a:r>
          </a:p>
          <a:p>
            <a:pPr lvl="1"/>
            <a:r>
              <a:rPr lang="en-US" dirty="0" err="1"/>
              <a:t>Tockloader</a:t>
            </a:r>
            <a:r>
              <a:rPr lang="en-US" dirty="0"/>
              <a:t> Rust version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07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3A1A-D008-3C48-B6BE-C8697ADE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381" y="3303887"/>
            <a:ext cx="4355238" cy="83607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www.tockos.org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ED4DBF5-74E7-8943-84AD-2C8A358B6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500" y="2706634"/>
            <a:ext cx="2159000" cy="59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197C94-B0CE-AC4D-84AF-793872AD0FBC}"/>
              </a:ext>
            </a:extLst>
          </p:cNvPr>
          <p:cNvSpPr/>
          <p:nvPr/>
        </p:nvSpPr>
        <p:spPr>
          <a:xfrm>
            <a:off x="5519303" y="6262051"/>
            <a:ext cx="115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246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CD2D-6FD9-8242-967A-68D84374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TockOS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783C-07E7-D946-98E8-999C59D0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484"/>
            <a:ext cx="10515600" cy="4635559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pre-emptive</a:t>
            </a:r>
            <a:r>
              <a:rPr lang="en-GB" dirty="0"/>
              <a:t> embedded OS (runs on MCUs)</a:t>
            </a:r>
          </a:p>
          <a:p>
            <a:pPr lvl="1"/>
            <a:r>
              <a:rPr lang="en-GB" dirty="0"/>
              <a:t>Cortex-M</a:t>
            </a:r>
          </a:p>
          <a:p>
            <a:pPr lvl="1"/>
            <a:r>
              <a:rPr lang="en-GB" dirty="0"/>
              <a:t>RISC-V</a:t>
            </a:r>
          </a:p>
          <a:p>
            <a:r>
              <a:rPr lang="en-GB" dirty="0"/>
              <a:t>Uses memory protection (</a:t>
            </a:r>
            <a:r>
              <a:rPr lang="en-GB" b="1" dirty="0"/>
              <a:t>MPU</a:t>
            </a:r>
            <a:r>
              <a:rPr lang="en-GB" dirty="0"/>
              <a:t> required)</a:t>
            </a:r>
          </a:p>
          <a:p>
            <a:r>
              <a:rPr lang="en-GB" dirty="0"/>
              <a:t>Has separate </a:t>
            </a:r>
            <a:r>
              <a:rPr lang="en-GB" b="1" dirty="0"/>
              <a:t>kernel</a:t>
            </a:r>
            <a:r>
              <a:rPr lang="en-GB" dirty="0"/>
              <a:t> and </a:t>
            </a:r>
            <a:r>
              <a:rPr lang="en-GB" b="1" dirty="0"/>
              <a:t>user space</a:t>
            </a:r>
          </a:p>
          <a:p>
            <a:pPr lvl="1"/>
            <a:r>
              <a:rPr lang="en-GB" dirty="0"/>
              <a:t>most embedded OS have the one piece software philosophy</a:t>
            </a:r>
          </a:p>
          <a:p>
            <a:r>
              <a:rPr lang="en-GB" dirty="0"/>
              <a:t>Runs </a:t>
            </a:r>
            <a:r>
              <a:rPr lang="en-GB" b="1" dirty="0"/>
              <a:t>untrusted apps</a:t>
            </a:r>
            <a:r>
              <a:rPr lang="en-GB" dirty="0"/>
              <a:t> in user space</a:t>
            </a:r>
          </a:p>
          <a:p>
            <a:r>
              <a:rPr lang="en-GB" dirty="0"/>
              <a:t>Kernel (and drivers) written in </a:t>
            </a:r>
            <a:r>
              <a:rPr lang="en-GB" b="1" dirty="0"/>
              <a:t>Rust</a:t>
            </a:r>
          </a:p>
          <a:p>
            <a:r>
              <a:rPr lang="en-GB" dirty="0"/>
              <a:t>Apps written in C/C++ or Rust (any language that can be compiled)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1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51AB-8A69-E640-BA4C-77568704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B4A3-8EAC-404A-9EB3-824C7674A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484"/>
            <a:ext cx="10515600" cy="491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Applications</a:t>
            </a:r>
          </a:p>
          <a:p>
            <a:pPr lvl="1"/>
            <a:r>
              <a:rPr lang="en-US" dirty="0"/>
              <a:t>user space processes</a:t>
            </a:r>
          </a:p>
          <a:p>
            <a:pPr lvl="1"/>
            <a:r>
              <a:rPr lang="en-US" dirty="0"/>
              <a:t>any language</a:t>
            </a:r>
          </a:p>
          <a:p>
            <a:pPr lvl="1"/>
            <a:r>
              <a:rPr lang="en-US" dirty="0"/>
              <a:t>independent executable</a:t>
            </a:r>
          </a:p>
          <a:p>
            <a:pPr marL="0" indent="0">
              <a:buNone/>
            </a:pPr>
            <a:r>
              <a:rPr lang="en-US" b="1" dirty="0"/>
              <a:t>Capsules</a:t>
            </a:r>
          </a:p>
          <a:p>
            <a:pPr lvl="1"/>
            <a:r>
              <a:rPr lang="en-US" dirty="0"/>
              <a:t>hardware independent drivers</a:t>
            </a:r>
          </a:p>
          <a:p>
            <a:pPr lvl="1"/>
            <a:r>
              <a:rPr lang="en-US" dirty="0"/>
              <a:t>inside the kernel</a:t>
            </a:r>
          </a:p>
          <a:p>
            <a:pPr lvl="1"/>
            <a:r>
              <a:rPr lang="en-US" dirty="0"/>
              <a:t>safe rust</a:t>
            </a:r>
          </a:p>
          <a:p>
            <a:pPr marL="0" indent="0">
              <a:buNone/>
            </a:pPr>
            <a:r>
              <a:rPr lang="en-US" b="1" dirty="0"/>
              <a:t>HAL</a:t>
            </a:r>
          </a:p>
          <a:p>
            <a:pPr lvl="1"/>
            <a:r>
              <a:rPr lang="en-US" dirty="0"/>
              <a:t>hardware dependent driver</a:t>
            </a:r>
          </a:p>
          <a:p>
            <a:pPr lvl="1"/>
            <a:r>
              <a:rPr lang="en-US" dirty="0"/>
              <a:t>unsafe rust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3F944-2556-BE4A-ACF6-FFEFB5377703}"/>
              </a:ext>
            </a:extLst>
          </p:cNvPr>
          <p:cNvCxnSpPr/>
          <p:nvPr/>
        </p:nvCxnSpPr>
        <p:spPr>
          <a:xfrm>
            <a:off x="606174" y="4670445"/>
            <a:ext cx="1101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CC5013-3EE5-4B44-BBBD-8E48D2F8768A}"/>
              </a:ext>
            </a:extLst>
          </p:cNvPr>
          <p:cNvSpPr txBox="1"/>
          <p:nvPr/>
        </p:nvSpPr>
        <p:spPr>
          <a:xfrm>
            <a:off x="6535637" y="4289620"/>
            <a:ext cx="5282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Hardware Interface Layer (HIL)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EDEC60-5007-8E40-871F-59AE584E3547}"/>
              </a:ext>
            </a:extLst>
          </p:cNvPr>
          <p:cNvCxnSpPr/>
          <p:nvPr/>
        </p:nvCxnSpPr>
        <p:spPr>
          <a:xfrm>
            <a:off x="566226" y="2943273"/>
            <a:ext cx="1101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086072-3BF0-444B-BAF2-3C6558921D32}"/>
              </a:ext>
            </a:extLst>
          </p:cNvPr>
          <p:cNvSpPr txBox="1"/>
          <p:nvPr/>
        </p:nvSpPr>
        <p:spPr>
          <a:xfrm>
            <a:off x="7894983" y="2540162"/>
            <a:ext cx="3922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" pitchFamily="2" charset="0"/>
              </a:rPr>
              <a:t>System calls (</a:t>
            </a:r>
            <a:r>
              <a:rPr lang="en-US" sz="2200" dirty="0" err="1">
                <a:latin typeface="Courier" pitchFamily="2" charset="0"/>
              </a:rPr>
              <a:t>syscall</a:t>
            </a:r>
            <a:r>
              <a:rPr lang="en-US" sz="22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2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2DE1-B00F-9540-A953-D7236AB7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3999A-E6C0-E340-8ACA-86FFBD7E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850" y="1534984"/>
            <a:ext cx="8242300" cy="41529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8A407-B049-6D40-85AF-B20F48CD7982}"/>
              </a:ext>
            </a:extLst>
          </p:cNvPr>
          <p:cNvSpPr/>
          <p:nvPr/>
        </p:nvSpPr>
        <p:spPr>
          <a:xfrm>
            <a:off x="1096030" y="6272325"/>
            <a:ext cx="703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/tock/tock/blob/master/doc/</a:t>
            </a:r>
            <a:r>
              <a:rPr lang="en-US" dirty="0" err="1">
                <a:solidFill>
                  <a:schemeClr val="bg1"/>
                </a:solidFill>
              </a:rPr>
              <a:t>Overview.md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7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71DD-5F1C-0546-880D-8E9D4EEC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6AAF-ACEA-C84D-95DE-9DA93D0C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469220"/>
          </a:xfrm>
        </p:spPr>
        <p:txBody>
          <a:bodyPr>
            <a:normAutofit/>
          </a:bodyPr>
          <a:lstStyle/>
          <a:p>
            <a:r>
              <a:rPr lang="en-US" dirty="0"/>
              <a:t>Non pre-emptive</a:t>
            </a:r>
          </a:p>
          <a:p>
            <a:pPr lvl="1"/>
            <a:r>
              <a:rPr lang="en-US" dirty="0"/>
              <a:t>capsules (drivers) run to completion</a:t>
            </a:r>
          </a:p>
          <a:p>
            <a:pPr lvl="1"/>
            <a:r>
              <a:rPr lang="en-US" dirty="0"/>
              <a:t>async API</a:t>
            </a:r>
          </a:p>
          <a:p>
            <a:r>
              <a:rPr lang="en-US" dirty="0"/>
              <a:t>Does not allocate dynamic memory</a:t>
            </a:r>
          </a:p>
          <a:p>
            <a:pPr lvl="1"/>
            <a:r>
              <a:rPr lang="en-US" dirty="0"/>
              <a:t>only static buffers</a:t>
            </a:r>
          </a:p>
          <a:p>
            <a:pPr lvl="1"/>
            <a:r>
              <a:rPr lang="en-US" dirty="0"/>
              <a:t>no out of memory errors in kernel</a:t>
            </a:r>
          </a:p>
          <a:p>
            <a:r>
              <a:rPr lang="en-US" dirty="0"/>
              <a:t>Grants </a:t>
            </a:r>
          </a:p>
          <a:p>
            <a:pPr lvl="1"/>
            <a:r>
              <a:rPr lang="en-US" dirty="0"/>
              <a:t>memory for capsules in user processes</a:t>
            </a:r>
          </a:p>
          <a:p>
            <a:pPr lvl="1"/>
            <a:r>
              <a:rPr lang="en-US" dirty="0"/>
              <a:t>allocated at the start of a process (if possible)</a:t>
            </a:r>
          </a:p>
        </p:txBody>
      </p:sp>
    </p:spTree>
    <p:extLst>
      <p:ext uri="{BB962C8B-B14F-4D97-AF65-F5344CB8AC3E}">
        <p14:creationId xmlns:p14="http://schemas.microsoft.com/office/powerpoint/2010/main" val="13093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A956-D1B0-BD47-958E-2E881966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Used by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D3F20E8-1CB1-D040-B162-8691CA336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144" y="1755088"/>
            <a:ext cx="2288376" cy="21568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BD72F5-EB0B-8F48-8614-D1977BAB609F}"/>
              </a:ext>
            </a:extLst>
          </p:cNvPr>
          <p:cNvSpPr/>
          <p:nvPr/>
        </p:nvSpPr>
        <p:spPr>
          <a:xfrm>
            <a:off x="1100470" y="3990302"/>
            <a:ext cx="4449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Open-source implementation for security keys written in Rust that supports both FIDO U2F and FIDO2 standards. </a:t>
            </a:r>
          </a:p>
          <a:p>
            <a:endParaRPr lang="en-GB" dirty="0"/>
          </a:p>
          <a:p>
            <a:r>
              <a:rPr lang="en-GB" dirty="0"/>
              <a:t>Google Inc.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2E5273-35AC-F445-BC48-23CA37496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607" y="1916808"/>
            <a:ext cx="3492231" cy="18334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E7D47-3AB4-5140-816B-A34C56BD4E9A}"/>
              </a:ext>
            </a:extLst>
          </p:cNvPr>
          <p:cNvSpPr txBox="1"/>
          <p:nvPr/>
        </p:nvSpPr>
        <p:spPr>
          <a:xfrm>
            <a:off x="6096000" y="3990302"/>
            <a:ext cx="5131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The first open source project building a transparent, high-quality reference design and integration guidelines for silicon root of trust (</a:t>
            </a:r>
            <a:r>
              <a:rPr lang="en-GB" i="1" dirty="0" err="1"/>
              <a:t>RoT</a:t>
            </a:r>
            <a:r>
              <a:rPr lang="en-GB" i="1" dirty="0"/>
              <a:t>) chips. </a:t>
            </a:r>
          </a:p>
          <a:p>
            <a:endParaRPr lang="en-GB" i="1" dirty="0"/>
          </a:p>
          <a:p>
            <a:r>
              <a:rPr lang="en-GB" dirty="0" err="1"/>
              <a:t>LowRISC</a:t>
            </a:r>
            <a:r>
              <a:rPr lang="en-GB" dirty="0"/>
              <a:t>, ETH Zurich, G+D Mobile Security, </a:t>
            </a:r>
          </a:p>
          <a:p>
            <a:r>
              <a:rPr lang="en-GB" dirty="0"/>
              <a:t>Google, </a:t>
            </a:r>
            <a:r>
              <a:rPr lang="en-GB" dirty="0" err="1"/>
              <a:t>Nuvoton</a:t>
            </a:r>
            <a:r>
              <a:rPr lang="en-GB" dirty="0"/>
              <a:t>, Western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6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F9F8-9076-2B4D-A008-2C6113E2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Application (Process)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E25D-3C9F-C64A-86B5-F971F23E0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Standalone executable </a:t>
            </a:r>
          </a:p>
          <a:p>
            <a:pPr lvl="1"/>
            <a:r>
              <a:rPr lang="en-US" i="1" dirty="0"/>
              <a:t>compiled without </a:t>
            </a:r>
            <a:r>
              <a:rPr lang="en-US" i="1" dirty="0" err="1"/>
              <a:t>TockOS</a:t>
            </a:r>
            <a:r>
              <a:rPr lang="en-US" i="1" dirty="0"/>
              <a:t> kernel</a:t>
            </a:r>
            <a:endParaRPr lang="en-US" dirty="0"/>
          </a:p>
          <a:p>
            <a:r>
              <a:rPr lang="en-US" dirty="0"/>
              <a:t>Memory Protection </a:t>
            </a:r>
          </a:p>
          <a:p>
            <a:pPr lvl="1"/>
            <a:r>
              <a:rPr lang="en-US" i="1" dirty="0"/>
              <a:t>MPU Regions</a:t>
            </a:r>
            <a:endParaRPr lang="en-US" dirty="0"/>
          </a:p>
          <a:p>
            <a:r>
              <a:rPr lang="en-US" dirty="0"/>
              <a:t>Can (</a:t>
            </a:r>
            <a:r>
              <a:rPr lang="en-US" i="1" dirty="0"/>
              <a:t>seg</a:t>
            </a:r>
            <a:r>
              <a:rPr lang="en-US" dirty="0"/>
              <a:t>)fault</a:t>
            </a:r>
          </a:p>
          <a:p>
            <a:r>
              <a:rPr lang="en-US" dirty="0"/>
              <a:t>Relocatable code</a:t>
            </a:r>
          </a:p>
          <a:p>
            <a:pPr lvl="1"/>
            <a:r>
              <a:rPr lang="en-US" dirty="0"/>
              <a:t>where the compiler allows it</a:t>
            </a:r>
          </a:p>
          <a:p>
            <a:r>
              <a:rPr lang="en-US" dirty="0"/>
              <a:t>IPC</a:t>
            </a:r>
          </a:p>
          <a:p>
            <a:pPr lvl="1"/>
            <a:r>
              <a:rPr lang="en-US" dirty="0"/>
              <a:t>service discovery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5E667E-1B7C-E543-8CE9-B0A0EC51B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3684" y="1650790"/>
            <a:ext cx="4016661" cy="3556419"/>
          </a:xfrm>
        </p:spPr>
      </p:pic>
    </p:spTree>
    <p:extLst>
      <p:ext uri="{BB962C8B-B14F-4D97-AF65-F5344CB8AC3E}">
        <p14:creationId xmlns:p14="http://schemas.microsoft.com/office/powerpoint/2010/main" val="70398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8CEE-1B5C-7E4B-8B25-CEBDCEFC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12298-E644-D74E-9A5A-BEE6ACBD2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718" y="1448318"/>
            <a:ext cx="5354563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B6A76E-7E7D-9D43-B0C8-605B9E5DCFD2}"/>
              </a:ext>
            </a:extLst>
          </p:cNvPr>
          <p:cNvSpPr/>
          <p:nvPr/>
        </p:nvSpPr>
        <p:spPr>
          <a:xfrm>
            <a:off x="1096030" y="6272325"/>
            <a:ext cx="679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from 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/tock/tock/blob/master/doc/</a:t>
            </a:r>
            <a:r>
              <a:rPr lang="en-US" dirty="0" err="1">
                <a:solidFill>
                  <a:schemeClr val="bg1"/>
                </a:solidFill>
              </a:rPr>
              <a:t>Design.md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660</Words>
  <Application>Microsoft Macintosh PowerPoint</Application>
  <PresentationFormat>Widescreen</PresentationFormat>
  <Paragraphs>158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</vt:lpstr>
      <vt:lpstr>Office Theme</vt:lpstr>
      <vt:lpstr>Tock OS</vt:lpstr>
      <vt:lpstr>PowerPoint Presentation</vt:lpstr>
      <vt:lpstr>TockOS</vt:lpstr>
      <vt:lpstr>Functional Components</vt:lpstr>
      <vt:lpstr>Architecture</vt:lpstr>
      <vt:lpstr>Kernel</vt:lpstr>
      <vt:lpstr>Used by</vt:lpstr>
      <vt:lpstr>Application (Process)</vt:lpstr>
      <vt:lpstr>Memory</vt:lpstr>
      <vt:lpstr>Grant</vt:lpstr>
      <vt:lpstr>Only 7 Syscalls</vt:lpstr>
      <vt:lpstr>Yield</vt:lpstr>
      <vt:lpstr>Subscribe</vt:lpstr>
      <vt:lpstr>Command</vt:lpstr>
      <vt:lpstr>ReadWrite/ReadOnly Allow</vt:lpstr>
      <vt:lpstr>Memop</vt:lpstr>
      <vt:lpstr>Exit</vt:lpstr>
      <vt:lpstr>Full system call</vt:lpstr>
      <vt:lpstr>Userland libraries</vt:lpstr>
      <vt:lpstr>Tock Executable</vt:lpstr>
      <vt:lpstr>Tockloader</vt:lpstr>
      <vt:lpstr>Future Plans</vt:lpstr>
      <vt:lpstr>www.tockos.org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Secure IoT Environment on Top of TockOS</dc:title>
  <dc:creator>Alexandru Radovici</dc:creator>
  <cp:lastModifiedBy>Alexandru RADOVICI (24753)</cp:lastModifiedBy>
  <cp:revision>101</cp:revision>
  <dcterms:created xsi:type="dcterms:W3CDTF">2020-06-21T15:03:05Z</dcterms:created>
  <dcterms:modified xsi:type="dcterms:W3CDTF">2023-07-26T20:55:54Z</dcterms:modified>
</cp:coreProperties>
</file>