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6" r:id="rId2"/>
    <p:sldId id="290" r:id="rId3"/>
    <p:sldId id="372" r:id="rId4"/>
    <p:sldId id="361" r:id="rId5"/>
    <p:sldId id="360" r:id="rId6"/>
    <p:sldId id="292" r:id="rId7"/>
    <p:sldId id="376" r:id="rId8"/>
    <p:sldId id="365" r:id="rId9"/>
    <p:sldId id="367" r:id="rId10"/>
    <p:sldId id="373" r:id="rId11"/>
    <p:sldId id="377" r:id="rId12"/>
    <p:sldId id="378" r:id="rId13"/>
    <p:sldId id="370" r:id="rId14"/>
    <p:sldId id="374" r:id="rId15"/>
  </p:sldIdLst>
  <p:sldSz cx="12192000" cy="6858000"/>
  <p:notesSz cx="9926638" cy="679767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7A39D10-DCC6-4A88-A168-2131BE09A311}">
          <p14:sldIdLst>
            <p14:sldId id="286"/>
            <p14:sldId id="290"/>
            <p14:sldId id="372"/>
            <p14:sldId id="361"/>
            <p14:sldId id="360"/>
            <p14:sldId id="292"/>
            <p14:sldId id="376"/>
            <p14:sldId id="365"/>
            <p14:sldId id="367"/>
            <p14:sldId id="373"/>
            <p14:sldId id="377"/>
            <p14:sldId id="378"/>
            <p14:sldId id="370"/>
            <p14:sldId id="3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359"/>
    <a:srgbClr val="CE3A3A"/>
    <a:srgbClr val="FEEA3C"/>
    <a:srgbClr val="3DB9F5"/>
    <a:srgbClr val="3A3AD7"/>
    <a:srgbClr val="FFCC99"/>
    <a:srgbClr val="943B18"/>
    <a:srgbClr val="B4B577"/>
    <a:srgbClr val="E6E9B9"/>
    <a:srgbClr val="EDE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2" autoAdjust="0"/>
    <p:restoredTop sz="91429" autoAdjust="0"/>
  </p:normalViewPr>
  <p:slideViewPr>
    <p:cSldViewPr snapToGrid="0">
      <p:cViewPr varScale="1">
        <p:scale>
          <a:sx n="106" d="100"/>
          <a:sy n="106" d="100"/>
        </p:scale>
        <p:origin x="192" y="114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5B275-8E76-4DDF-BFD2-BC76534E4561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2B5D6-EDD5-455F-AFE1-F4D8455E1F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09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C5965-AB60-40D7-89C2-5E1C92B3BD2F}" type="datetimeFigureOut">
              <a:rPr lang="de-DE" smtClean="0"/>
              <a:t>09.01.2018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201" y="3271103"/>
            <a:ext cx="7942238" cy="26764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C75E6-9F17-4342-91D4-8F95735BDB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95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C75E6-9F17-4342-91D4-8F95735BDBA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125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C75E6-9F17-4342-91D4-8F95735BDBA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034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C75E6-9F17-4342-91D4-8F95735BDBA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157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C75E6-9F17-4342-91D4-8F95735BDBA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323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904" y="5646552"/>
            <a:ext cx="1241791" cy="380140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838200" y="2622550"/>
            <a:ext cx="10515600" cy="1325563"/>
          </a:xfrm>
        </p:spPr>
        <p:txBody>
          <a:bodyPr>
            <a:noAutofit/>
          </a:bodyPr>
          <a:lstStyle>
            <a:lvl1pPr algn="ctr">
              <a:defRPr sz="7200">
                <a:latin typeface="Lato" panose="020F0502020204030203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456" y="5565376"/>
            <a:ext cx="1868669" cy="623241"/>
          </a:xfrm>
          <a:prstGeom prst="rect">
            <a:avLst/>
          </a:prstGeom>
        </p:spPr>
      </p:pic>
      <p:pic>
        <p:nvPicPr>
          <p:cNvPr id="8" name="Picture 2" descr="E:\Robert\Dropbox\SAR-EDU\AP 2000\Corporate Design\Images\dlrlogo_schwarz.png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814" y="5565376"/>
            <a:ext cx="699863" cy="58113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078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1238" y="15195"/>
            <a:ext cx="10515600" cy="54111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Work Sans Light" panose="00000400000000000000" pitchFamily="50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25" y="102455"/>
            <a:ext cx="366096" cy="366591"/>
          </a:xfrm>
          <a:prstGeom prst="rect">
            <a:avLst/>
          </a:prstGeom>
        </p:spPr>
      </p:pic>
      <p:sp>
        <p:nvSpPr>
          <p:cNvPr id="5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-85725" y="6384925"/>
            <a:ext cx="419100" cy="365125"/>
          </a:xfrm>
        </p:spPr>
        <p:txBody>
          <a:bodyPr/>
          <a:lstStyle>
            <a:lvl1pPr>
              <a:defRPr sz="800">
                <a:latin typeface="Work Sans" panose="00000500000000000000" pitchFamily="50" charset="0"/>
              </a:defRPr>
            </a:lvl1pPr>
          </a:lstStyle>
          <a:p>
            <a:fld id="{0E5F5BB8-B058-4CAF-94F1-C60B474C680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659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1238" y="15195"/>
            <a:ext cx="10515600" cy="54111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Work Sans Light" panose="00000400000000000000" pitchFamily="50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25" y="102455"/>
            <a:ext cx="366096" cy="366591"/>
          </a:xfrm>
          <a:prstGeom prst="rect">
            <a:avLst/>
          </a:prstGeom>
        </p:spPr>
      </p:pic>
      <p:sp>
        <p:nvSpPr>
          <p:cNvPr id="5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-85725" y="6384925"/>
            <a:ext cx="419100" cy="365125"/>
          </a:xfrm>
        </p:spPr>
        <p:txBody>
          <a:bodyPr/>
          <a:lstStyle>
            <a:lvl1pPr>
              <a:defRPr sz="800">
                <a:latin typeface="Work Sans" panose="00000500000000000000" pitchFamily="50" charset="0"/>
              </a:defRPr>
            </a:lvl1pPr>
          </a:lstStyle>
          <a:p>
            <a:fld id="{0E5F5BB8-B058-4CAF-94F1-C60B474C680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183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1238" y="15195"/>
            <a:ext cx="10515600" cy="54111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Work Sans Light" panose="00000400000000000000" pitchFamily="50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25" y="102455"/>
            <a:ext cx="366096" cy="366591"/>
          </a:xfrm>
          <a:prstGeom prst="rect">
            <a:avLst/>
          </a:prstGeom>
        </p:spPr>
      </p:pic>
      <p:sp>
        <p:nvSpPr>
          <p:cNvPr id="5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-85725" y="6384925"/>
            <a:ext cx="419100" cy="365125"/>
          </a:xfrm>
        </p:spPr>
        <p:txBody>
          <a:bodyPr/>
          <a:lstStyle>
            <a:lvl1pPr>
              <a:defRPr sz="800">
                <a:latin typeface="Work Sans" panose="00000500000000000000" pitchFamily="50" charset="0"/>
              </a:defRPr>
            </a:lvl1pPr>
          </a:lstStyle>
          <a:p>
            <a:fld id="{0E5F5BB8-B058-4CAF-94F1-C60B474C680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307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1238" y="15195"/>
            <a:ext cx="10515600" cy="54111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Work Sans Light" panose="00000400000000000000" pitchFamily="50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25" y="102455"/>
            <a:ext cx="366096" cy="366591"/>
          </a:xfrm>
          <a:prstGeom prst="rect">
            <a:avLst/>
          </a:prstGeom>
        </p:spPr>
      </p:pic>
      <p:sp>
        <p:nvSpPr>
          <p:cNvPr id="5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-85725" y="6384925"/>
            <a:ext cx="419100" cy="365125"/>
          </a:xfrm>
        </p:spPr>
        <p:txBody>
          <a:bodyPr/>
          <a:lstStyle>
            <a:lvl1pPr>
              <a:defRPr sz="800">
                <a:latin typeface="Work Sans" panose="00000500000000000000" pitchFamily="50" charset="0"/>
              </a:defRPr>
            </a:lvl1pPr>
          </a:lstStyle>
          <a:p>
            <a:fld id="{0E5F5BB8-B058-4CAF-94F1-C60B474C680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649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1238" y="15195"/>
            <a:ext cx="10515600" cy="54111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Work Sans Light" panose="00000400000000000000" pitchFamily="50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25" y="102455"/>
            <a:ext cx="366096" cy="366591"/>
          </a:xfrm>
          <a:prstGeom prst="rect">
            <a:avLst/>
          </a:prstGeom>
        </p:spPr>
      </p:pic>
      <p:sp>
        <p:nvSpPr>
          <p:cNvPr id="5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-85725" y="6384925"/>
            <a:ext cx="419100" cy="365125"/>
          </a:xfrm>
        </p:spPr>
        <p:txBody>
          <a:bodyPr/>
          <a:lstStyle>
            <a:lvl1pPr>
              <a:defRPr sz="800">
                <a:latin typeface="Work Sans" panose="00000500000000000000" pitchFamily="50" charset="0"/>
              </a:defRPr>
            </a:lvl1pPr>
          </a:lstStyle>
          <a:p>
            <a:fld id="{0E5F5BB8-B058-4CAF-94F1-C60B474C680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817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5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1238" y="15195"/>
            <a:ext cx="10515600" cy="54111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Work Sans Light" panose="00000400000000000000" pitchFamily="50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25" y="102455"/>
            <a:ext cx="366096" cy="366591"/>
          </a:xfrm>
          <a:prstGeom prst="rect">
            <a:avLst/>
          </a:prstGeom>
        </p:spPr>
      </p:pic>
      <p:sp>
        <p:nvSpPr>
          <p:cNvPr id="5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-85725" y="6384925"/>
            <a:ext cx="419100" cy="365125"/>
          </a:xfrm>
        </p:spPr>
        <p:txBody>
          <a:bodyPr/>
          <a:lstStyle>
            <a:lvl1pPr>
              <a:defRPr sz="800">
                <a:latin typeface="Work Sans" panose="00000500000000000000" pitchFamily="50" charset="0"/>
              </a:defRPr>
            </a:lvl1pPr>
          </a:lstStyle>
          <a:p>
            <a:fld id="{0E5F5BB8-B058-4CAF-94F1-C60B474C680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642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1238" y="15195"/>
            <a:ext cx="10515600" cy="54111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Work Sans Light" panose="00000400000000000000" pitchFamily="50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25" y="102455"/>
            <a:ext cx="366096" cy="366591"/>
          </a:xfrm>
          <a:prstGeom prst="rect">
            <a:avLst/>
          </a:prstGeom>
        </p:spPr>
      </p:pic>
      <p:sp>
        <p:nvSpPr>
          <p:cNvPr id="4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-85725" y="6384925"/>
            <a:ext cx="419100" cy="365125"/>
          </a:xfrm>
        </p:spPr>
        <p:txBody>
          <a:bodyPr/>
          <a:lstStyle>
            <a:lvl1pPr>
              <a:defRPr sz="800">
                <a:latin typeface="Work Sans" panose="00000500000000000000" pitchFamily="50" charset="0"/>
              </a:defRPr>
            </a:lvl1pPr>
          </a:lstStyle>
          <a:p>
            <a:fld id="{0E5F5BB8-B058-4CAF-94F1-C60B474C680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065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F5BB8-B058-4CAF-94F1-C60B474C680F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2192000" cy="571500"/>
          </a:xfrm>
          <a:prstGeom prst="rect">
            <a:avLst/>
          </a:prstGeom>
          <a:solidFill>
            <a:srgbClr val="304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6286500"/>
            <a:ext cx="12192000" cy="571500"/>
          </a:xfrm>
          <a:prstGeom prst="rect">
            <a:avLst/>
          </a:prstGeom>
          <a:solidFill>
            <a:srgbClr val="304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35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o-college.org/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71450" y="0"/>
            <a:ext cx="742950" cy="476250"/>
          </a:xfrm>
          <a:prstGeom prst="rect">
            <a:avLst/>
          </a:prstGeom>
          <a:solidFill>
            <a:srgbClr val="304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7" y="759743"/>
            <a:ext cx="1556631" cy="1558732"/>
          </a:xfrm>
          <a:prstGeom prst="rect">
            <a:avLst/>
          </a:prstGeom>
        </p:spPr>
      </p:pic>
      <p:sp>
        <p:nvSpPr>
          <p:cNvPr id="5" name="Textfeld 69"/>
          <p:cNvSpPr txBox="1"/>
          <p:nvPr/>
        </p:nvSpPr>
        <p:spPr>
          <a:xfrm>
            <a:off x="2130363" y="2453545"/>
            <a:ext cx="83852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effectLst>
                  <a:reflection blurRad="88900" stA="19000" endPos="34000" dir="5400000" sy="-100000" algn="bl" rotWithShape="0"/>
                </a:effectLst>
                <a:latin typeface="Work Sans" panose="00000500000000000000" pitchFamily="50" charset="0"/>
              </a:rPr>
              <a:t>Installation of Python 3.6 &amp; GDAL packages on </a:t>
            </a:r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effectLst>
                  <a:reflection blurRad="88900" stA="19000" endPos="34000" dir="5400000" sy="-100000" algn="bl" rotWithShape="0"/>
                </a:effectLst>
                <a:latin typeface="Work Sans" panose="00000500000000000000" pitchFamily="50" charset="0"/>
              </a:rPr>
              <a:t>Windows with Anaconda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effectLst>
                <a:reflection blurRad="88900" stA="19000" endPos="34000" dir="5400000" sy="-100000" algn="bl" rotWithShape="0"/>
              </a:effectLst>
              <a:latin typeface="Work Sans" panose="00000500000000000000" pitchFamily="50" charset="0"/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1096169" y="5450936"/>
            <a:ext cx="6096000" cy="714380"/>
            <a:chOff x="3935063" y="4323885"/>
            <a:chExt cx="6096000" cy="714380"/>
          </a:xfrm>
        </p:grpSpPr>
        <p:sp>
          <p:nvSpPr>
            <p:cNvPr id="12" name="Textplatzhalter 3"/>
            <p:cNvSpPr txBox="1">
              <a:spLocks/>
            </p:cNvSpPr>
            <p:nvPr/>
          </p:nvSpPr>
          <p:spPr>
            <a:xfrm>
              <a:off x="3935063" y="4323885"/>
              <a:ext cx="1496888" cy="283493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de-DE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ork Sans" panose="00000500000000000000" pitchFamily="50" charset="0"/>
                </a:rPr>
                <a:t>Nesrin Salepci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3935063" y="4607378"/>
              <a:ext cx="6096000" cy="43088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ork Sans" panose="00000500000000000000" pitchFamily="50" charset="0"/>
                </a:rPr>
                <a:t>Friedrich-Schiller-University Jena</a:t>
              </a:r>
            </a:p>
            <a:p>
              <a:pPr>
                <a:spcBef>
                  <a:spcPct val="0"/>
                </a:spcBef>
              </a:pP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ork Sans" panose="00000500000000000000" pitchFamily="50" charset="0"/>
                </a:rPr>
                <a:t>Department for Earth Observation, Jena, Germany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852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Work Sans" panose="00000500000000000000" pitchFamily="50" charset="0"/>
              </a:rPr>
              <a:t>7. Setting </a:t>
            </a:r>
            <a:r>
              <a:rPr lang="en-US" dirty="0" err="1" smtClean="0">
                <a:latin typeface="Work Sans" panose="00000500000000000000" pitchFamily="50" charset="0"/>
              </a:rPr>
              <a:t>Pycharm</a:t>
            </a:r>
            <a:endParaRPr lang="de-DE" dirty="0"/>
          </a:p>
        </p:txBody>
      </p:sp>
      <p:sp>
        <p:nvSpPr>
          <p:cNvPr id="202" name="Foliennummernplatzhalter 20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5BB8-B058-4CAF-94F1-C60B474C680F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204" name="Textfeld 203"/>
          <p:cNvSpPr txBox="1"/>
          <p:nvPr/>
        </p:nvSpPr>
        <p:spPr>
          <a:xfrm>
            <a:off x="123825" y="854041"/>
            <a:ext cx="10858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run </a:t>
            </a:r>
            <a:r>
              <a:rPr lang="en-US" dirty="0" err="1" smtClean="0"/>
              <a:t>Pycharm</a:t>
            </a:r>
            <a:r>
              <a:rPr lang="en-US" dirty="0" smtClean="0"/>
              <a:t> and select the interpreter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							</a:t>
            </a:r>
            <a:endParaRPr lang="en-US" sz="2000" dirty="0" smtClean="0">
              <a:solidFill>
                <a:srgbClr val="C00000"/>
              </a:solidFill>
            </a:endParaRPr>
          </a:p>
        </p:txBody>
      </p:sp>
      <p:pic>
        <p:nvPicPr>
          <p:cNvPr id="205" name="Grafik 2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54" y="1931067"/>
            <a:ext cx="4845512" cy="357187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075" y="1331094"/>
            <a:ext cx="60674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2968610"/>
            <a:ext cx="4919345" cy="329119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Work Sans" panose="00000500000000000000" pitchFamily="50" charset="0"/>
              </a:rPr>
              <a:t>7. Setting </a:t>
            </a:r>
            <a:r>
              <a:rPr lang="en-US" dirty="0" err="1" smtClean="0">
                <a:latin typeface="Work Sans" panose="00000500000000000000" pitchFamily="50" charset="0"/>
              </a:rPr>
              <a:t>Pycharm</a:t>
            </a:r>
            <a:endParaRPr lang="de-DE" dirty="0"/>
          </a:p>
        </p:txBody>
      </p:sp>
      <p:sp>
        <p:nvSpPr>
          <p:cNvPr id="202" name="Foliennummernplatzhalter 20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5BB8-B058-4CAF-94F1-C60B474C680F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204" name="Textfeld 203"/>
          <p:cNvSpPr txBox="1"/>
          <p:nvPr/>
        </p:nvSpPr>
        <p:spPr>
          <a:xfrm>
            <a:off x="123825" y="854041"/>
            <a:ext cx="81883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if the project interpreter is correct: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Pycharm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File &gt; Settings &gt; Project </a:t>
            </a:r>
            <a:r>
              <a:rPr lang="en-US" dirty="0" smtClean="0"/>
              <a:t>Interpreter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Click </a:t>
            </a:r>
            <a:r>
              <a:rPr lang="en-US" dirty="0" smtClean="0"/>
              <a:t>on the        symbol, then </a:t>
            </a:r>
          </a:p>
          <a:p>
            <a:r>
              <a:rPr lang="en-US" dirty="0" smtClean="0"/>
              <a:t>Add </a:t>
            </a:r>
            <a:r>
              <a:rPr lang="en-US" dirty="0" smtClean="0"/>
              <a:t>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if the path is correct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725" y="1378476"/>
            <a:ext cx="6924675" cy="4488924"/>
          </a:xfrm>
          <a:prstGeom prst="rect">
            <a:avLst/>
          </a:prstGeom>
        </p:spPr>
      </p:pic>
      <p:cxnSp>
        <p:nvCxnSpPr>
          <p:cNvPr id="10" name="Gekrümmter Verbinder 9"/>
          <p:cNvCxnSpPr/>
          <p:nvPr/>
        </p:nvCxnSpPr>
        <p:spPr>
          <a:xfrm rot="16200000" flipH="1">
            <a:off x="3681648" y="1795698"/>
            <a:ext cx="1124044" cy="828109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276" y="1760165"/>
            <a:ext cx="228600" cy="219075"/>
          </a:xfrm>
          <a:prstGeom prst="rect">
            <a:avLst/>
          </a:prstGeom>
        </p:spPr>
      </p:pic>
      <p:cxnSp>
        <p:nvCxnSpPr>
          <p:cNvPr id="15" name="Gekrümmter Verbinder 14"/>
          <p:cNvCxnSpPr/>
          <p:nvPr/>
        </p:nvCxnSpPr>
        <p:spPr>
          <a:xfrm flipV="1">
            <a:off x="1285592" y="1888367"/>
            <a:ext cx="9763408" cy="255403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r Verbinder 16"/>
          <p:cNvCxnSpPr/>
          <p:nvPr/>
        </p:nvCxnSpPr>
        <p:spPr>
          <a:xfrm rot="16200000" flipH="1">
            <a:off x="1946867" y="2695715"/>
            <a:ext cx="587427" cy="345876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64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Work Sans" panose="00000500000000000000" pitchFamily="50" charset="0"/>
              </a:rPr>
              <a:t>7. Setting </a:t>
            </a:r>
            <a:r>
              <a:rPr lang="en-US" dirty="0" err="1">
                <a:latin typeface="Work Sans" panose="00000500000000000000" pitchFamily="50" charset="0"/>
              </a:rPr>
              <a:t>Pycharm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5BB8-B058-4CAF-94F1-C60B474C680F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737" y="790575"/>
            <a:ext cx="7991475" cy="535305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0" y="1539841"/>
            <a:ext cx="354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</a:t>
            </a:r>
            <a:r>
              <a:rPr lang="en-US" dirty="0" err="1" smtClean="0"/>
              <a:t>Virtualenv</a:t>
            </a:r>
            <a:r>
              <a:rPr lang="en-US" dirty="0" smtClean="0"/>
              <a:t> Environment tab:</a:t>
            </a:r>
          </a:p>
          <a:p>
            <a:r>
              <a:rPr lang="en-US" dirty="0" smtClean="0"/>
              <a:t>Select the Python under Anaconda</a:t>
            </a:r>
          </a:p>
        </p:txBody>
      </p:sp>
      <p:sp>
        <p:nvSpPr>
          <p:cNvPr id="6" name="Ellipse 5"/>
          <p:cNvSpPr/>
          <p:nvPr/>
        </p:nvSpPr>
        <p:spPr>
          <a:xfrm>
            <a:off x="6305550" y="1693194"/>
            <a:ext cx="5410200" cy="307056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krümmter Verbinder 6"/>
          <p:cNvCxnSpPr>
            <a:stCxn id="5" idx="2"/>
          </p:cNvCxnSpPr>
          <p:nvPr/>
        </p:nvCxnSpPr>
        <p:spPr>
          <a:xfrm rot="5400000" flipH="1" flipV="1">
            <a:off x="3874201" y="-245176"/>
            <a:ext cx="328797" cy="4533900"/>
          </a:xfrm>
          <a:prstGeom prst="curvedConnector4">
            <a:avLst>
              <a:gd name="adj1" fmla="val -69526"/>
              <a:gd name="adj2" fmla="val 69538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355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Run the Python Script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5BB8-B058-4CAF-94F1-C60B474C680F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508975" y="1302659"/>
            <a:ext cx="6181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run the script:</a:t>
            </a:r>
          </a:p>
          <a:p>
            <a:r>
              <a:rPr lang="en-US" dirty="0" smtClean="0"/>
              <a:t>	Click on Run in the main menu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Edit configurations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the script path</a:t>
            </a:r>
            <a:endParaRPr lang="en-US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953" y="1104524"/>
            <a:ext cx="7561578" cy="4767686"/>
          </a:xfrm>
          <a:prstGeom prst="rect">
            <a:avLst/>
          </a:prstGeom>
        </p:spPr>
      </p:pic>
      <p:cxnSp>
        <p:nvCxnSpPr>
          <p:cNvPr id="6" name="Gekrümmter Verbinder 5"/>
          <p:cNvCxnSpPr/>
          <p:nvPr/>
        </p:nvCxnSpPr>
        <p:spPr>
          <a:xfrm>
            <a:off x="3809843" y="2340084"/>
            <a:ext cx="3143221" cy="50031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74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69"/>
          <p:cNvSpPr txBox="1"/>
          <p:nvPr/>
        </p:nvSpPr>
        <p:spPr>
          <a:xfrm>
            <a:off x="0" y="1019970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818266"/>
                </a:solidFill>
                <a:latin typeface="Work Sans" panose="00000500000000000000" pitchFamily="50" charset="0"/>
              </a:rPr>
              <a:t>SAR-EDU </a:t>
            </a:r>
          </a:p>
          <a:p>
            <a:pPr algn="ctr"/>
            <a:r>
              <a:rPr lang="en-US" sz="2200" b="1" dirty="0" smtClean="0">
                <a:solidFill>
                  <a:srgbClr val="818266"/>
                </a:solidFill>
                <a:latin typeface="Work Sans" panose="00000500000000000000" pitchFamily="50" charset="0"/>
              </a:rPr>
              <a:t>SAR Remote Sensing Education Initiative</a:t>
            </a:r>
            <a:endParaRPr lang="en-US" sz="2200" b="1" dirty="0">
              <a:solidFill>
                <a:srgbClr val="818266"/>
              </a:solidFill>
              <a:latin typeface="Work Sans" panose="00000500000000000000" pitchFamily="50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5347423"/>
            <a:ext cx="12192000" cy="296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ts val="1200"/>
              </a:spcAft>
            </a:pPr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Work Sans" panose="00000500000000000000" pitchFamily="50" charset="0"/>
              </a:rPr>
              <a:t>F-SAR data for the SAR Tomography Tutorial is provided by DLR (German Aerospace Center)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837" y="2891216"/>
            <a:ext cx="2162175" cy="1781175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5BB8-B058-4CAF-94F1-C60B474C680F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7" name="Textfeld 69"/>
          <p:cNvSpPr txBox="1"/>
          <p:nvPr/>
        </p:nvSpPr>
        <p:spPr>
          <a:xfrm>
            <a:off x="1" y="2124870"/>
            <a:ext cx="121919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818266"/>
                </a:solidFill>
                <a:latin typeface="Work Sans" panose="00000500000000000000" pitchFamily="50" charset="0"/>
                <a:hlinkClick r:id="rId3"/>
              </a:rPr>
              <a:t>https://eo-college.org</a:t>
            </a:r>
            <a:endParaRPr lang="en-US" sz="2200" b="1" dirty="0">
              <a:solidFill>
                <a:srgbClr val="818266"/>
              </a:solidFill>
              <a:latin typeface="Work Sans" panose="00000500000000000000" pitchFamily="50" charset="0"/>
            </a:endParaRPr>
          </a:p>
        </p:txBody>
      </p:sp>
      <p:pic>
        <p:nvPicPr>
          <p:cNvPr id="8" name="Picture 2" descr="E:\Robert\Dropbox\SAR-EDU\AP 2000\Corporate Design\Images\dlrlogo_schwarz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067" y="5644171"/>
            <a:ext cx="699863" cy="58113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1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01238" y="1706561"/>
            <a:ext cx="11655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latin typeface="Work Sans" panose="00000500000000000000" pitchFamily="50" charset="0"/>
              </a:rPr>
              <a:t>The steps include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Work Sans" panose="00000500000000000000" pitchFamily="50" charset="0"/>
              </a:rPr>
              <a:t>Download &amp; install Anaconda with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Work Sans" panose="00000500000000000000" pitchFamily="50" charset="0"/>
              </a:rPr>
              <a:t>Add Anaconda and Python into system paths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Work Sans" panose="00000500000000000000" pitchFamily="50" charset="0"/>
              </a:rPr>
              <a:t>Download &amp; install </a:t>
            </a:r>
            <a:r>
              <a:rPr lang="en-US" sz="1400" dirty="0" err="1" smtClean="0">
                <a:latin typeface="Work Sans" panose="00000500000000000000" pitchFamily="50" charset="0"/>
              </a:rPr>
              <a:t>Pycharm</a:t>
            </a:r>
            <a:endParaRPr lang="en-US" sz="1400" dirty="0" smtClean="0">
              <a:latin typeface="Work Sans" panose="00000500000000000000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Work Sans" panose="00000500000000000000" pitchFamily="50" charset="0"/>
              </a:rPr>
              <a:t>Install GDAL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Work Sans" panose="00000500000000000000" pitchFamily="50" charset="0"/>
              </a:rPr>
              <a:t>Set the paths in </a:t>
            </a:r>
            <a:r>
              <a:rPr lang="en-US" sz="1400" dirty="0" err="1" smtClean="0">
                <a:latin typeface="Work Sans" panose="00000500000000000000" pitchFamily="50" charset="0"/>
              </a:rPr>
              <a:t>Pycharm</a:t>
            </a:r>
            <a:endParaRPr lang="en-US" sz="1400" dirty="0" smtClean="0">
              <a:latin typeface="Work Sans" panose="00000500000000000000" pitchFamily="50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5BB8-B058-4CAF-94F1-C60B474C680F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7934949" y="4064340"/>
            <a:ext cx="26485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latin typeface="Work Sans" panose="00000500000000000000" pitchFamily="50" charset="0"/>
              </a:rPr>
              <a:t>Designed for:</a:t>
            </a:r>
            <a:endParaRPr lang="en-US" sz="1400" dirty="0" smtClean="0">
              <a:latin typeface="Work Sans" panose="00000500000000000000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Work Sans" panose="00000500000000000000" pitchFamily="50" charset="0"/>
              </a:rPr>
              <a:t>64 bit </a:t>
            </a:r>
            <a:r>
              <a:rPr lang="en-US" sz="1400" dirty="0">
                <a:latin typeface="Work Sans" panose="00000500000000000000" pitchFamily="50" charset="0"/>
              </a:rPr>
              <a:t>W</a:t>
            </a:r>
            <a:r>
              <a:rPr lang="en-US" sz="1400" dirty="0" smtClean="0">
                <a:latin typeface="Work Sans" panose="00000500000000000000" pitchFamily="50" charset="0"/>
              </a:rPr>
              <a:t>indows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Work Sans" panose="00000500000000000000" pitchFamily="50" charset="0"/>
              </a:rPr>
              <a:t>Python 3.6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Work Sans" panose="00000500000000000000" pitchFamily="50" charset="0"/>
              </a:rPr>
              <a:t>Gdal</a:t>
            </a:r>
            <a:r>
              <a:rPr lang="en-US" sz="1400" dirty="0" smtClean="0">
                <a:latin typeface="Work Sans" panose="00000500000000000000" pitchFamily="50" charset="0"/>
              </a:rPr>
              <a:t> 2.2.2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Work Sans" panose="00000500000000000000" pitchFamily="50" charset="0"/>
              </a:rPr>
              <a:t>Pycharm</a:t>
            </a:r>
            <a:r>
              <a:rPr lang="en-US" sz="1400" dirty="0" smtClean="0">
                <a:latin typeface="Work Sans" panose="00000500000000000000" pitchFamily="50" charset="0"/>
              </a:rPr>
              <a:t> </a:t>
            </a:r>
            <a:r>
              <a:rPr lang="de-DE" sz="1400" dirty="0"/>
              <a:t>2017.3.2</a:t>
            </a:r>
            <a:r>
              <a:rPr lang="en-US" sz="1400" dirty="0" smtClean="0">
                <a:latin typeface="Work Sans" panose="00000500000000000000" pitchFamily="50" charset="0"/>
              </a:rPr>
              <a:t>  </a:t>
            </a:r>
            <a:endParaRPr lang="en-US" sz="1400" dirty="0">
              <a:latin typeface="Work Sans" panose="00000500000000000000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 smtClean="0">
              <a:latin typeface="Work Sa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83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1. Download </a:t>
            </a:r>
            <a:r>
              <a:rPr lang="en-US" b="1" dirty="0" smtClean="0"/>
              <a:t>Anaconda</a:t>
            </a:r>
            <a:endParaRPr lang="en-US" b="1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5BB8-B058-4CAF-94F1-C60B474C680F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801" y="1907930"/>
            <a:ext cx="8548869" cy="4276724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144855" y="4237121"/>
            <a:ext cx="33209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Pick the version Python 3.6</a:t>
            </a:r>
          </a:p>
          <a:p>
            <a:r>
              <a:rPr lang="en-US" dirty="0" smtClean="0"/>
              <a:t>64 bit  installer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(32 bit version can cause memory errors during processing)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463275" y="956570"/>
            <a:ext cx="49909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Visit below link for the download :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https://www.anaconda.com/download/#download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5919537" y="4403558"/>
            <a:ext cx="1708484" cy="1263316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krümmter Verbinder 20"/>
          <p:cNvCxnSpPr>
            <a:stCxn id="14" idx="3"/>
          </p:cNvCxnSpPr>
          <p:nvPr/>
        </p:nvCxnSpPr>
        <p:spPr>
          <a:xfrm>
            <a:off x="3465801" y="4775730"/>
            <a:ext cx="2405610" cy="289565"/>
          </a:xfrm>
          <a:prstGeom prst="curvedConnector3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83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783" y="1505892"/>
            <a:ext cx="4867275" cy="381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Installing </a:t>
            </a:r>
            <a:r>
              <a:rPr lang="en-US" dirty="0" smtClean="0"/>
              <a:t>Anaconda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5BB8-B058-4CAF-94F1-C60B474C680F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409575" y="2614177"/>
            <a:ext cx="5140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 not check the box:</a:t>
            </a: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Anaconda to my path environment variable box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specially if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 do not have an admin access in the computer you are working with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333375" y="1138216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the installation for Anaconda.</a:t>
            </a:r>
          </a:p>
          <a:p>
            <a:r>
              <a:rPr lang="en-US" dirty="0" smtClean="0"/>
              <a:t>When the installation comes to the window with advanced options</a:t>
            </a:r>
            <a:endParaRPr lang="en-US" dirty="0"/>
          </a:p>
        </p:txBody>
      </p:sp>
      <p:sp>
        <p:nvSpPr>
          <p:cNvPr id="97" name="Ellipse 96"/>
          <p:cNvSpPr/>
          <p:nvPr/>
        </p:nvSpPr>
        <p:spPr>
          <a:xfrm>
            <a:off x="6172201" y="2643457"/>
            <a:ext cx="2924174" cy="233362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8" name="Gekrümmter Verbinder 97"/>
          <p:cNvCxnSpPr>
            <a:stCxn id="6" idx="3"/>
            <a:endCxn id="97" idx="2"/>
          </p:cNvCxnSpPr>
          <p:nvPr/>
        </p:nvCxnSpPr>
        <p:spPr>
          <a:xfrm flipV="1">
            <a:off x="5550568" y="2760138"/>
            <a:ext cx="621633" cy="592703"/>
          </a:xfrm>
          <a:prstGeom prst="curvedConnector3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98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Work Sans" panose="00000500000000000000" pitchFamily="50" charset="0"/>
              </a:rPr>
              <a:t>3. Test </a:t>
            </a:r>
            <a:r>
              <a:rPr lang="en-US" dirty="0" smtClean="0">
                <a:latin typeface="Work Sans" panose="00000500000000000000" pitchFamily="50" charset="0"/>
              </a:rPr>
              <a:t>the installation</a:t>
            </a:r>
            <a:endParaRPr lang="en-US" dirty="0">
              <a:latin typeface="Work Sans" panose="00000500000000000000" pitchFamily="50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5BB8-B058-4CAF-94F1-C60B474C680F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237122" y="767740"/>
            <a:ext cx="4912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Open Anaconda Prompt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Write on the console :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conda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list</a:t>
            </a:r>
          </a:p>
          <a:p>
            <a:r>
              <a:rPr lang="en-US" dirty="0" smtClean="0"/>
              <a:t>If there is a list coming, the installation looks good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check the python version by: 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python --version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0" y="687551"/>
            <a:ext cx="6410325" cy="322897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912" y="4047772"/>
            <a:ext cx="63627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Work Sans" panose="00000500000000000000" pitchFamily="50" charset="0"/>
              </a:rPr>
              <a:t>4. Add </a:t>
            </a:r>
            <a:r>
              <a:rPr lang="en-US" dirty="0" smtClean="0">
                <a:latin typeface="Work Sans" panose="00000500000000000000" pitchFamily="50" charset="0"/>
              </a:rPr>
              <a:t>Anaconda and python to your path</a:t>
            </a:r>
            <a:endParaRPr lang="en-US" dirty="0">
              <a:latin typeface="Work Sans" panose="00000500000000000000" pitchFamily="50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5BB8-B058-4CAF-94F1-C60B474C680F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1" y="1883576"/>
            <a:ext cx="5088824" cy="4396507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983" y="577003"/>
            <a:ext cx="1615073" cy="1398829"/>
          </a:xfrm>
          <a:prstGeom prst="rect">
            <a:avLst/>
          </a:prstGeom>
        </p:spPr>
      </p:pic>
      <p:sp>
        <p:nvSpPr>
          <p:cNvPr id="244" name="Textfeld 243"/>
          <p:cNvSpPr txBox="1"/>
          <p:nvPr/>
        </p:nvSpPr>
        <p:spPr>
          <a:xfrm>
            <a:off x="333375" y="960246"/>
            <a:ext cx="49123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Right click on computer, from the menu select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Click on the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Advanced system settings</a:t>
            </a:r>
          </a:p>
          <a:p>
            <a:r>
              <a:rPr lang="en-US" dirty="0" smtClean="0"/>
              <a:t>On the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Advanced tab </a:t>
            </a:r>
            <a:r>
              <a:rPr lang="en-US" dirty="0" smtClean="0"/>
              <a:t>select click on the </a:t>
            </a:r>
          </a:p>
          <a:p>
            <a:r>
              <a:rPr lang="en-US" dirty="0" smtClean="0"/>
              <a:t>Environment variable</a:t>
            </a:r>
          </a:p>
        </p:txBody>
      </p:sp>
      <p:cxnSp>
        <p:nvCxnSpPr>
          <p:cNvPr id="247" name="Gekrümmter Verbinder 246"/>
          <p:cNvCxnSpPr>
            <a:endCxn id="246" idx="2"/>
          </p:cNvCxnSpPr>
          <p:nvPr/>
        </p:nvCxnSpPr>
        <p:spPr>
          <a:xfrm>
            <a:off x="1792705" y="1381658"/>
            <a:ext cx="2709091" cy="350044"/>
          </a:xfrm>
          <a:prstGeom prst="curvedConnector3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/>
          <p:cNvGrpSpPr/>
          <p:nvPr/>
        </p:nvGrpSpPr>
        <p:grpSpPr>
          <a:xfrm>
            <a:off x="4501796" y="1349906"/>
            <a:ext cx="2135644" cy="731840"/>
            <a:chOff x="4991678" y="1669397"/>
            <a:chExt cx="2135644" cy="731840"/>
          </a:xfrm>
        </p:grpSpPr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79305" y="1934512"/>
              <a:ext cx="1609725" cy="466725"/>
            </a:xfrm>
            <a:prstGeom prst="rect">
              <a:avLst/>
            </a:prstGeom>
          </p:spPr>
        </p:pic>
        <p:sp>
          <p:nvSpPr>
            <p:cNvPr id="246" name="Ellipse 245"/>
            <p:cNvSpPr/>
            <p:nvPr/>
          </p:nvSpPr>
          <p:spPr>
            <a:xfrm>
              <a:off x="4991678" y="1934512"/>
              <a:ext cx="1708484" cy="233362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9" name="Textfeld 248"/>
            <p:cNvSpPr txBox="1"/>
            <p:nvPr/>
          </p:nvSpPr>
          <p:spPr>
            <a:xfrm>
              <a:off x="5940980" y="1669397"/>
              <a:ext cx="11863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right click</a:t>
              </a:r>
              <a:endParaRPr lang="en-US" sz="14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51" name="Ellipse 250"/>
          <p:cNvSpPr/>
          <p:nvPr/>
        </p:nvSpPr>
        <p:spPr>
          <a:xfrm>
            <a:off x="6534151" y="3042609"/>
            <a:ext cx="1708484" cy="233362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2" name="Gekrümmter Verbinder 251"/>
          <p:cNvCxnSpPr>
            <a:endCxn id="251" idx="2"/>
          </p:cNvCxnSpPr>
          <p:nvPr/>
        </p:nvCxnSpPr>
        <p:spPr>
          <a:xfrm>
            <a:off x="4319337" y="2809246"/>
            <a:ext cx="2214814" cy="350044"/>
          </a:xfrm>
          <a:prstGeom prst="curvedConnector3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ekrümmter Verbinder 258"/>
          <p:cNvCxnSpPr>
            <a:stCxn id="246" idx="6"/>
          </p:cNvCxnSpPr>
          <p:nvPr/>
        </p:nvCxnSpPr>
        <p:spPr>
          <a:xfrm>
            <a:off x="6210280" y="1731702"/>
            <a:ext cx="804131" cy="131176"/>
          </a:xfrm>
          <a:prstGeom prst="curvedConnector3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Ellipse 267"/>
          <p:cNvSpPr/>
          <p:nvPr/>
        </p:nvSpPr>
        <p:spPr>
          <a:xfrm>
            <a:off x="9550066" y="5541167"/>
            <a:ext cx="1049755" cy="221960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9" name="Gekrümmter Verbinder 268"/>
          <p:cNvCxnSpPr>
            <a:endCxn id="268" idx="2"/>
          </p:cNvCxnSpPr>
          <p:nvPr/>
        </p:nvCxnSpPr>
        <p:spPr>
          <a:xfrm>
            <a:off x="2474609" y="3388664"/>
            <a:ext cx="7075457" cy="2263483"/>
          </a:xfrm>
          <a:prstGeom prst="curvedConnector3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28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Work Sans" panose="00000500000000000000" pitchFamily="50" charset="0"/>
              </a:rPr>
              <a:t>4. Add </a:t>
            </a:r>
            <a:r>
              <a:rPr lang="en-US" dirty="0">
                <a:latin typeface="Work Sans" panose="00000500000000000000" pitchFamily="50" charset="0"/>
              </a:rPr>
              <a:t>Anaconda and python to your path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5BB8-B058-4CAF-94F1-C60B474C680F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925" y="698082"/>
            <a:ext cx="3781425" cy="420052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999" y="4788317"/>
            <a:ext cx="3343275" cy="14097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33375" y="960246"/>
            <a:ext cx="49123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 to Path in the system variable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Click edit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the path to Anaconda </a:t>
            </a:r>
            <a:r>
              <a:rPr lang="en-US" dirty="0" smtClean="0"/>
              <a:t>at the </a:t>
            </a:r>
            <a:r>
              <a:rPr lang="en-US" dirty="0" smtClean="0"/>
              <a:t>beginning of the variable value</a:t>
            </a:r>
          </a:p>
        </p:txBody>
      </p:sp>
      <p:sp>
        <p:nvSpPr>
          <p:cNvPr id="7" name="Ellipse 6"/>
          <p:cNvSpPr/>
          <p:nvPr/>
        </p:nvSpPr>
        <p:spPr>
          <a:xfrm>
            <a:off x="8469999" y="3372225"/>
            <a:ext cx="3104380" cy="249279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krümmter Verbinder 7"/>
          <p:cNvCxnSpPr>
            <a:endCxn id="7" idx="2"/>
          </p:cNvCxnSpPr>
          <p:nvPr/>
        </p:nvCxnSpPr>
        <p:spPr>
          <a:xfrm>
            <a:off x="4186989" y="1155032"/>
            <a:ext cx="4283010" cy="2341833"/>
          </a:xfrm>
          <a:prstGeom prst="curvedConnector3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8689073" y="5497334"/>
            <a:ext cx="3104380" cy="249279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krümmter Verbinder 10"/>
          <p:cNvCxnSpPr>
            <a:endCxn id="10" idx="2"/>
          </p:cNvCxnSpPr>
          <p:nvPr/>
        </p:nvCxnSpPr>
        <p:spPr>
          <a:xfrm>
            <a:off x="4864152" y="2193163"/>
            <a:ext cx="3824921" cy="3428811"/>
          </a:xfrm>
          <a:prstGeom prst="curvedConnector3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737070" y="2572285"/>
            <a:ext cx="34499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If the path is C:\Anaconda, type:</a:t>
            </a:r>
          </a:p>
          <a:p>
            <a:endParaRPr lang="en-US" dirty="0"/>
          </a:p>
          <a:p>
            <a:r>
              <a:rPr lang="en-US" dirty="0" smtClean="0"/>
              <a:t>C:\Anaconda;C:\Anaconda\Scripts;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333375" y="3907568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Click 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2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Work Sans" panose="00000500000000000000" pitchFamily="50" charset="0"/>
              </a:rPr>
              <a:t>5. Download </a:t>
            </a:r>
            <a:r>
              <a:rPr lang="en-US" dirty="0" smtClean="0">
                <a:latin typeface="Work Sans" panose="00000500000000000000" pitchFamily="50" charset="0"/>
              </a:rPr>
              <a:t>and install </a:t>
            </a:r>
            <a:r>
              <a:rPr lang="en-US" dirty="0" err="1" smtClean="0">
                <a:latin typeface="Work Sans" panose="00000500000000000000" pitchFamily="50" charset="0"/>
              </a:rPr>
              <a:t>Pycharm</a:t>
            </a:r>
            <a:r>
              <a:rPr lang="en-US" dirty="0" smtClean="0">
                <a:latin typeface="Work Sans" panose="00000500000000000000" pitchFamily="50" charset="0"/>
              </a:rPr>
              <a:t> </a:t>
            </a:r>
            <a:endParaRPr lang="en-US" dirty="0">
              <a:latin typeface="Work Sans" panose="00000500000000000000" pitchFamily="50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5BB8-B058-4CAF-94F1-C60B474C680F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247" name="Textfeld 246"/>
          <p:cNvSpPr txBox="1"/>
          <p:nvPr/>
        </p:nvSpPr>
        <p:spPr>
          <a:xfrm>
            <a:off x="231775" y="968341"/>
            <a:ext cx="493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Download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community</a:t>
            </a:r>
            <a:r>
              <a:rPr lang="de-DE" dirty="0" smtClean="0"/>
              <a:t> </a:t>
            </a:r>
            <a:r>
              <a:rPr lang="de-DE" dirty="0" err="1" smtClean="0"/>
              <a:t>edition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Pycharm</a:t>
            </a: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r="7205"/>
          <a:stretch/>
        </p:blipFill>
        <p:spPr>
          <a:xfrm>
            <a:off x="6243522" y="689471"/>
            <a:ext cx="5948478" cy="3617667"/>
          </a:xfrm>
          <a:prstGeom prst="rect">
            <a:avLst/>
          </a:prstGeom>
        </p:spPr>
      </p:pic>
      <p:pic>
        <p:nvPicPr>
          <p:cNvPr id="250" name="Grafik 2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2127918"/>
            <a:ext cx="4895850" cy="3829050"/>
          </a:xfrm>
          <a:prstGeom prst="rect">
            <a:avLst/>
          </a:prstGeom>
        </p:spPr>
      </p:pic>
      <p:sp>
        <p:nvSpPr>
          <p:cNvPr id="251" name="Textfeld 250"/>
          <p:cNvSpPr txBox="1"/>
          <p:nvPr/>
        </p:nvSpPr>
        <p:spPr>
          <a:xfrm>
            <a:off x="6122412" y="4943324"/>
            <a:ext cx="5963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Run the installation till this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Click on this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Continue with installation (click on next)</a:t>
            </a:r>
            <a:endParaRPr lang="en-US" dirty="0"/>
          </a:p>
        </p:txBody>
      </p:sp>
      <p:sp>
        <p:nvSpPr>
          <p:cNvPr id="252" name="Ellipse 251"/>
          <p:cNvSpPr/>
          <p:nvPr/>
        </p:nvSpPr>
        <p:spPr>
          <a:xfrm>
            <a:off x="9988183" y="2339306"/>
            <a:ext cx="1576806" cy="1289050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3" name="Gekrümmter Verbinder 252"/>
          <p:cNvCxnSpPr>
            <a:endCxn id="252" idx="0"/>
          </p:cNvCxnSpPr>
          <p:nvPr/>
        </p:nvCxnSpPr>
        <p:spPr>
          <a:xfrm>
            <a:off x="5229225" y="1140975"/>
            <a:ext cx="5547361" cy="1198331"/>
          </a:xfrm>
          <a:prstGeom prst="curvedConnector2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333375" y="1458342"/>
            <a:ext cx="6620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https://www.jetbrains.com/pycharm/download/#section=windows</a:t>
            </a:r>
          </a:p>
        </p:txBody>
      </p:sp>
      <p:sp>
        <p:nvSpPr>
          <p:cNvPr id="260" name="Ellipse 259"/>
          <p:cNvSpPr/>
          <p:nvPr/>
        </p:nvSpPr>
        <p:spPr>
          <a:xfrm>
            <a:off x="453691" y="4898041"/>
            <a:ext cx="2482014" cy="368449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1" name="Gekrümmter Verbinder 260"/>
          <p:cNvCxnSpPr/>
          <p:nvPr/>
        </p:nvCxnSpPr>
        <p:spPr>
          <a:xfrm>
            <a:off x="2934033" y="5058881"/>
            <a:ext cx="3309489" cy="331266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55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Work Sans" panose="00000500000000000000" pitchFamily="50" charset="0"/>
              </a:rPr>
              <a:t>6. Install </a:t>
            </a:r>
            <a:r>
              <a:rPr lang="en-US" dirty="0" err="1" smtClean="0">
                <a:latin typeface="Work Sans" panose="00000500000000000000" pitchFamily="50" charset="0"/>
              </a:rPr>
              <a:t>Gdal</a:t>
            </a:r>
            <a:endParaRPr lang="en-US" dirty="0">
              <a:latin typeface="Work Sans" panose="00000500000000000000" pitchFamily="50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5BB8-B058-4CAF-94F1-C60B474C680F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273" name="Textfeld 272"/>
          <p:cNvSpPr txBox="1"/>
          <p:nvPr/>
        </p:nvSpPr>
        <p:spPr>
          <a:xfrm>
            <a:off x="123825" y="1198395"/>
            <a:ext cx="8188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Type on Anaconda or command </a:t>
            </a:r>
            <a:r>
              <a:rPr lang="en-US" dirty="0" err="1" smtClean="0"/>
              <a:t>promt</a:t>
            </a:r>
            <a:r>
              <a:rPr lang="en-US" dirty="0" smtClean="0"/>
              <a:t>:</a:t>
            </a:r>
          </a:p>
          <a:p>
            <a:r>
              <a:rPr lang="en-US" dirty="0" smtClean="0"/>
              <a:t>	 </a:t>
            </a:r>
            <a:r>
              <a:rPr lang="en-US" altLang="de-DE" dirty="0" err="1" smtClean="0">
                <a:solidFill>
                  <a:schemeClr val="accent2">
                    <a:lumMod val="50000"/>
                  </a:schemeClr>
                </a:solidFill>
              </a:rPr>
              <a:t>conda</a:t>
            </a:r>
            <a:r>
              <a:rPr lang="en-US" altLang="de-DE" dirty="0" smtClean="0">
                <a:solidFill>
                  <a:schemeClr val="accent2">
                    <a:lumMod val="50000"/>
                  </a:schemeClr>
                </a:solidFill>
              </a:rPr>
              <a:t> install -c </a:t>
            </a:r>
            <a:r>
              <a:rPr lang="en-US" altLang="de-DE" dirty="0" err="1" smtClean="0">
                <a:solidFill>
                  <a:schemeClr val="accent2">
                    <a:lumMod val="50000"/>
                  </a:schemeClr>
                </a:solidFill>
              </a:rPr>
              <a:t>conda</a:t>
            </a:r>
            <a:r>
              <a:rPr lang="en-US" altLang="de-DE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de-DE" dirty="0" err="1" smtClean="0">
                <a:solidFill>
                  <a:schemeClr val="accent2">
                    <a:lumMod val="50000"/>
                  </a:schemeClr>
                </a:solidFill>
              </a:rPr>
              <a:t>gdal</a:t>
            </a:r>
            <a:r>
              <a:rPr lang="en-US" altLang="de-DE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021" y="1360984"/>
            <a:ext cx="3070279" cy="429629"/>
          </a:xfrm>
          <a:prstGeom prst="rect">
            <a:avLst/>
          </a:prstGeom>
        </p:spPr>
      </p:pic>
      <p:pic>
        <p:nvPicPr>
          <p:cNvPr id="275" name="Grafik 274"/>
          <p:cNvPicPr>
            <a:picLocks noChangeAspect="1"/>
          </p:cNvPicPr>
          <p:nvPr/>
        </p:nvPicPr>
        <p:blipFill rotWithShape="1">
          <a:blip r:embed="rId3"/>
          <a:srcRect t="7701"/>
          <a:stretch/>
        </p:blipFill>
        <p:spPr>
          <a:xfrm>
            <a:off x="7982626" y="898497"/>
            <a:ext cx="3773870" cy="5367158"/>
          </a:xfrm>
          <a:prstGeom prst="rect">
            <a:avLst/>
          </a:prstGeom>
        </p:spPr>
      </p:pic>
      <p:sp>
        <p:nvSpPr>
          <p:cNvPr id="276" name="Textfeld 275"/>
          <p:cNvSpPr txBox="1"/>
          <p:nvPr/>
        </p:nvSpPr>
        <p:spPr>
          <a:xfrm>
            <a:off x="5263763" y="5461715"/>
            <a:ext cx="1868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proceed?(y/n)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de-DE" dirty="0" smtClean="0"/>
              <a:t>Enter </a:t>
            </a:r>
            <a:r>
              <a:rPr lang="en-US" altLang="de-DE" dirty="0" smtClean="0">
                <a:solidFill>
                  <a:schemeClr val="accent2">
                    <a:lumMod val="50000"/>
                  </a:schemeClr>
                </a:solidFill>
              </a:rPr>
              <a:t>y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277" name="Ellipse 276"/>
          <p:cNvSpPr/>
          <p:nvPr/>
        </p:nvSpPr>
        <p:spPr>
          <a:xfrm>
            <a:off x="7881088" y="5815051"/>
            <a:ext cx="1008470" cy="280857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8" name="Gekrümmter Verbinder 277"/>
          <p:cNvCxnSpPr>
            <a:stCxn id="276" idx="3"/>
            <a:endCxn id="277" idx="2"/>
          </p:cNvCxnSpPr>
          <p:nvPr/>
        </p:nvCxnSpPr>
        <p:spPr>
          <a:xfrm>
            <a:off x="7132320" y="5784881"/>
            <a:ext cx="748768" cy="170599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09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00000">
              <a:schemeClr val="accent2">
                <a:lumMod val="60000"/>
                <a:lumOff val="40000"/>
              </a:schemeClr>
            </a:gs>
            <a:gs pos="30000">
              <a:schemeClr val="accent2">
                <a:lumMod val="95000"/>
                <a:lumOff val="5000"/>
              </a:schemeClr>
            </a:gs>
            <a:gs pos="0">
              <a:schemeClr val="accent2">
                <a:lumMod val="60000"/>
              </a:schemeClr>
            </a:gs>
          </a:gsLst>
          <a:lin ang="162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Microsoft Office PowerPoint</Application>
  <PresentationFormat>Breitbild</PresentationFormat>
  <Paragraphs>107</Paragraphs>
  <Slides>14</Slides>
  <Notes>4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Lato</vt:lpstr>
      <vt:lpstr>Work Sans</vt:lpstr>
      <vt:lpstr>Work Sans Light</vt:lpstr>
      <vt:lpstr>Office Theme</vt:lpstr>
      <vt:lpstr>PowerPoint-Präsentation</vt:lpstr>
      <vt:lpstr>The Tasks</vt:lpstr>
      <vt:lpstr>1. Download Anaconda</vt:lpstr>
      <vt:lpstr>2. Installing Anaconda</vt:lpstr>
      <vt:lpstr>3. Test the installation</vt:lpstr>
      <vt:lpstr>4. Add Anaconda and python to your path</vt:lpstr>
      <vt:lpstr>4. Add Anaconda and python to your path</vt:lpstr>
      <vt:lpstr>5. Download and install Pycharm </vt:lpstr>
      <vt:lpstr>6. Install Gdal</vt:lpstr>
      <vt:lpstr>7. Setting Pycharm</vt:lpstr>
      <vt:lpstr>7. Setting Pycharm</vt:lpstr>
      <vt:lpstr>7. Setting Pycharm</vt:lpstr>
      <vt:lpstr>8. Run the Python Script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 Eckardt</dc:creator>
  <cp:lastModifiedBy>Nesrin Salepci</cp:lastModifiedBy>
  <cp:revision>409</cp:revision>
  <cp:lastPrinted>2017-07-15T16:52:09Z</cp:lastPrinted>
  <dcterms:created xsi:type="dcterms:W3CDTF">2017-06-29T12:40:50Z</dcterms:created>
  <dcterms:modified xsi:type="dcterms:W3CDTF">2018-01-09T14:04:21Z</dcterms:modified>
</cp:coreProperties>
</file>