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6" r:id="rId2"/>
    <p:sldId id="290" r:id="rId3"/>
    <p:sldId id="372" r:id="rId4"/>
    <p:sldId id="361" r:id="rId5"/>
    <p:sldId id="360" r:id="rId6"/>
    <p:sldId id="292" r:id="rId7"/>
    <p:sldId id="365" r:id="rId8"/>
    <p:sldId id="373" r:id="rId9"/>
    <p:sldId id="367" r:id="rId10"/>
    <p:sldId id="370" r:id="rId11"/>
    <p:sldId id="375" r:id="rId12"/>
    <p:sldId id="369" r:id="rId13"/>
    <p:sldId id="374" r:id="rId14"/>
  </p:sldIdLst>
  <p:sldSz cx="12192000" cy="6858000"/>
  <p:notesSz cx="9926638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7A39D10-DCC6-4A88-A168-2131BE09A311}">
          <p14:sldIdLst>
            <p14:sldId id="286"/>
            <p14:sldId id="290"/>
            <p14:sldId id="372"/>
            <p14:sldId id="361"/>
            <p14:sldId id="360"/>
            <p14:sldId id="292"/>
            <p14:sldId id="365"/>
            <p14:sldId id="373"/>
            <p14:sldId id="367"/>
            <p14:sldId id="370"/>
            <p14:sldId id="375"/>
            <p14:sldId id="369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59"/>
    <a:srgbClr val="CE3A3A"/>
    <a:srgbClr val="FEEA3C"/>
    <a:srgbClr val="3DB9F5"/>
    <a:srgbClr val="3A3AD7"/>
    <a:srgbClr val="FFCC99"/>
    <a:srgbClr val="943B18"/>
    <a:srgbClr val="B4B577"/>
    <a:srgbClr val="E6E9B9"/>
    <a:srgbClr val="EDE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2" autoAdjust="0"/>
    <p:restoredTop sz="91429" autoAdjust="0"/>
  </p:normalViewPr>
  <p:slideViewPr>
    <p:cSldViewPr snapToGrid="0">
      <p:cViewPr>
        <p:scale>
          <a:sx n="110" d="100"/>
          <a:sy n="110" d="100"/>
        </p:scale>
        <p:origin x="30" y="78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5B275-8E76-4DDF-BFD2-BC76534E456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2B5D6-EDD5-455F-AFE1-F4D8455E1F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09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C5965-AB60-40D7-89C2-5E1C92B3BD2F}" type="datetimeFigureOut">
              <a:rPr lang="de-DE" smtClean="0"/>
              <a:t>09.01.2018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201" y="3271103"/>
            <a:ext cx="7942238" cy="26764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C75E6-9F17-4342-91D4-8F95735BDB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95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C75E6-9F17-4342-91D4-8F95735BDBA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125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C75E6-9F17-4342-91D4-8F95735BDB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03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C75E6-9F17-4342-91D4-8F95735BDBA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157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C75E6-9F17-4342-91D4-8F95735BDBA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323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C75E6-9F17-4342-91D4-8F95735BDBA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631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C75E6-9F17-4342-91D4-8F95735BDBA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71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904" y="5646552"/>
            <a:ext cx="1241791" cy="380140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2622550"/>
            <a:ext cx="10515600" cy="1325563"/>
          </a:xfrm>
        </p:spPr>
        <p:txBody>
          <a:bodyPr>
            <a:noAutofit/>
          </a:bodyPr>
          <a:lstStyle>
            <a:lvl1pPr algn="ctr">
              <a:defRPr sz="72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456" y="5565376"/>
            <a:ext cx="1868669" cy="623241"/>
          </a:xfrm>
          <a:prstGeom prst="rect">
            <a:avLst/>
          </a:prstGeom>
        </p:spPr>
      </p:pic>
      <p:pic>
        <p:nvPicPr>
          <p:cNvPr id="8" name="Picture 2" descr="E:\Robert\Dropbox\SAR-EDU\AP 2000\Corporate Design\Images\dlrlogo_schwarz.pn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814" y="5565376"/>
            <a:ext cx="699863" cy="58113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078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1238" y="15195"/>
            <a:ext cx="10515600" cy="54111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Work Sans Light" panose="00000400000000000000" pitchFamily="50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25" y="102455"/>
            <a:ext cx="366096" cy="366591"/>
          </a:xfrm>
          <a:prstGeom prst="rect">
            <a:avLst/>
          </a:prstGeom>
        </p:spPr>
      </p:pic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6053471"/>
              </p:ext>
            </p:extLst>
          </p:nvPr>
        </p:nvGraphicFramePr>
        <p:xfrm>
          <a:off x="10633" y="6321159"/>
          <a:ext cx="12181368" cy="50494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30228">
                  <a:extLst>
                    <a:ext uri="{9D8B030D-6E8A-4147-A177-3AD203B41FA5}">
                      <a16:colId xmlns:a16="http://schemas.microsoft.com/office/drawing/2014/main" val="3092884678"/>
                    </a:ext>
                  </a:extLst>
                </a:gridCol>
                <a:gridCol w="2030228">
                  <a:extLst>
                    <a:ext uri="{9D8B030D-6E8A-4147-A177-3AD203B41FA5}">
                      <a16:colId xmlns:a16="http://schemas.microsoft.com/office/drawing/2014/main" val="1933258438"/>
                    </a:ext>
                  </a:extLst>
                </a:gridCol>
                <a:gridCol w="2030228">
                  <a:extLst>
                    <a:ext uri="{9D8B030D-6E8A-4147-A177-3AD203B41FA5}">
                      <a16:colId xmlns:a16="http://schemas.microsoft.com/office/drawing/2014/main" val="1641254837"/>
                    </a:ext>
                  </a:extLst>
                </a:gridCol>
                <a:gridCol w="2030228">
                  <a:extLst>
                    <a:ext uri="{9D8B030D-6E8A-4147-A177-3AD203B41FA5}">
                      <a16:colId xmlns:a16="http://schemas.microsoft.com/office/drawing/2014/main" val="503242062"/>
                    </a:ext>
                  </a:extLst>
                </a:gridCol>
                <a:gridCol w="2030228">
                  <a:extLst>
                    <a:ext uri="{9D8B030D-6E8A-4147-A177-3AD203B41FA5}">
                      <a16:colId xmlns:a16="http://schemas.microsoft.com/office/drawing/2014/main" val="936968838"/>
                    </a:ext>
                  </a:extLst>
                </a:gridCol>
                <a:gridCol w="2030228">
                  <a:extLst>
                    <a:ext uri="{9D8B030D-6E8A-4147-A177-3AD203B41FA5}">
                      <a16:colId xmlns:a16="http://schemas.microsoft.com/office/drawing/2014/main" val="1707210167"/>
                    </a:ext>
                  </a:extLst>
                </a:gridCol>
              </a:tblGrid>
              <a:tr h="5049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Work Sans" panose="00000500000000000000" pitchFamily="50" charset="0"/>
                        </a:rPr>
                        <a:t>Dataset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Work Sans" panose="00000500000000000000" pitchFamily="50" charset="0"/>
                        </a:rPr>
                        <a:t>Processing Steps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Work Sans" panose="00000500000000000000" pitchFamily="50" charset="0"/>
                        </a:rPr>
                        <a:t>Inversion Algorithm</a:t>
                      </a:r>
                      <a:endParaRPr lang="de-DE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Work Sans" panose="00000500000000000000" pitchFamily="50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Work Sans" panose="00000500000000000000" pitchFamily="50" charset="0"/>
                        </a:rPr>
                        <a:t>Processing Details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Work Sans" panose="00000500000000000000" pitchFamily="50" charset="0"/>
                        </a:rPr>
                        <a:t>Python Script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Work Sans" panose="00000500000000000000" pitchFamily="50" charset="0"/>
                        </a:rPr>
                        <a:t>Results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687944"/>
                  </a:ext>
                </a:extLst>
              </a:tr>
            </a:tbl>
          </a:graphicData>
        </a:graphic>
      </p:graphicFrame>
      <p:sp>
        <p:nvSpPr>
          <p:cNvPr id="5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-85725" y="6384925"/>
            <a:ext cx="419100" cy="365125"/>
          </a:xfrm>
        </p:spPr>
        <p:txBody>
          <a:bodyPr/>
          <a:lstStyle>
            <a:lvl1pPr>
              <a:defRPr sz="800">
                <a:latin typeface="Work Sans" panose="00000500000000000000" pitchFamily="50" charset="0"/>
              </a:defRPr>
            </a:lvl1pPr>
          </a:lstStyle>
          <a:p>
            <a:fld id="{0E5F5BB8-B058-4CAF-94F1-C60B474C680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659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1238" y="15195"/>
            <a:ext cx="10515600" cy="54111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Work Sans Light" panose="00000400000000000000" pitchFamily="50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25" y="102455"/>
            <a:ext cx="366096" cy="366591"/>
          </a:xfrm>
          <a:prstGeom prst="rect">
            <a:avLst/>
          </a:prstGeom>
        </p:spPr>
      </p:pic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42486938"/>
              </p:ext>
            </p:extLst>
          </p:nvPr>
        </p:nvGraphicFramePr>
        <p:xfrm>
          <a:off x="10633" y="6321159"/>
          <a:ext cx="12181368" cy="50494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30228">
                  <a:extLst>
                    <a:ext uri="{9D8B030D-6E8A-4147-A177-3AD203B41FA5}">
                      <a16:colId xmlns:a16="http://schemas.microsoft.com/office/drawing/2014/main" val="3092884678"/>
                    </a:ext>
                  </a:extLst>
                </a:gridCol>
                <a:gridCol w="2030228">
                  <a:extLst>
                    <a:ext uri="{9D8B030D-6E8A-4147-A177-3AD203B41FA5}">
                      <a16:colId xmlns:a16="http://schemas.microsoft.com/office/drawing/2014/main" val="1933258438"/>
                    </a:ext>
                  </a:extLst>
                </a:gridCol>
                <a:gridCol w="2030228">
                  <a:extLst>
                    <a:ext uri="{9D8B030D-6E8A-4147-A177-3AD203B41FA5}">
                      <a16:colId xmlns:a16="http://schemas.microsoft.com/office/drawing/2014/main" val="1641254837"/>
                    </a:ext>
                  </a:extLst>
                </a:gridCol>
                <a:gridCol w="2030228">
                  <a:extLst>
                    <a:ext uri="{9D8B030D-6E8A-4147-A177-3AD203B41FA5}">
                      <a16:colId xmlns:a16="http://schemas.microsoft.com/office/drawing/2014/main" val="503242062"/>
                    </a:ext>
                  </a:extLst>
                </a:gridCol>
                <a:gridCol w="2030228">
                  <a:extLst>
                    <a:ext uri="{9D8B030D-6E8A-4147-A177-3AD203B41FA5}">
                      <a16:colId xmlns:a16="http://schemas.microsoft.com/office/drawing/2014/main" val="936968838"/>
                    </a:ext>
                  </a:extLst>
                </a:gridCol>
                <a:gridCol w="2030228">
                  <a:extLst>
                    <a:ext uri="{9D8B030D-6E8A-4147-A177-3AD203B41FA5}">
                      <a16:colId xmlns:a16="http://schemas.microsoft.com/office/drawing/2014/main" val="1707210167"/>
                    </a:ext>
                  </a:extLst>
                </a:gridCol>
              </a:tblGrid>
              <a:tr h="5049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Work Sans" panose="00000500000000000000" pitchFamily="50" charset="0"/>
                        </a:rPr>
                        <a:t>Dataset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noProof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Work Sans" panose="00000500000000000000" pitchFamily="50" charset="0"/>
                        </a:rPr>
                        <a:t>Processing Steps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Work Sans" panose="00000500000000000000" pitchFamily="50" charset="0"/>
                        </a:rPr>
                        <a:t>Inversion Algorithm</a:t>
                      </a:r>
                      <a:endParaRPr lang="de-DE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Work Sans" panose="00000500000000000000" pitchFamily="50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Work Sans" panose="00000500000000000000" pitchFamily="50" charset="0"/>
                        </a:rPr>
                        <a:t>Processing Details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Work Sans" panose="00000500000000000000" pitchFamily="50" charset="0"/>
                        </a:rPr>
                        <a:t>Python Script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Work Sans" panose="00000500000000000000" pitchFamily="50" charset="0"/>
                        </a:rPr>
                        <a:t>Results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687944"/>
                  </a:ext>
                </a:extLst>
              </a:tr>
            </a:tbl>
          </a:graphicData>
        </a:graphic>
      </p:graphicFrame>
      <p:sp>
        <p:nvSpPr>
          <p:cNvPr id="5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-85725" y="6384925"/>
            <a:ext cx="419100" cy="365125"/>
          </a:xfrm>
        </p:spPr>
        <p:txBody>
          <a:bodyPr/>
          <a:lstStyle>
            <a:lvl1pPr>
              <a:defRPr sz="800">
                <a:latin typeface="Work Sans" panose="00000500000000000000" pitchFamily="50" charset="0"/>
              </a:defRPr>
            </a:lvl1pPr>
          </a:lstStyle>
          <a:p>
            <a:fld id="{0E5F5BB8-B058-4CAF-94F1-C60B474C680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18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1238" y="15195"/>
            <a:ext cx="10515600" cy="54111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Work Sans Light" panose="00000400000000000000" pitchFamily="50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25" y="102455"/>
            <a:ext cx="366096" cy="366591"/>
          </a:xfrm>
          <a:prstGeom prst="rect">
            <a:avLst/>
          </a:prstGeom>
        </p:spPr>
      </p:pic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73891"/>
              </p:ext>
            </p:extLst>
          </p:nvPr>
        </p:nvGraphicFramePr>
        <p:xfrm>
          <a:off x="10633" y="6321159"/>
          <a:ext cx="12181368" cy="50494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30228">
                  <a:extLst>
                    <a:ext uri="{9D8B030D-6E8A-4147-A177-3AD203B41FA5}">
                      <a16:colId xmlns:a16="http://schemas.microsoft.com/office/drawing/2014/main" val="3092884678"/>
                    </a:ext>
                  </a:extLst>
                </a:gridCol>
                <a:gridCol w="2030228">
                  <a:extLst>
                    <a:ext uri="{9D8B030D-6E8A-4147-A177-3AD203B41FA5}">
                      <a16:colId xmlns:a16="http://schemas.microsoft.com/office/drawing/2014/main" val="1933258438"/>
                    </a:ext>
                  </a:extLst>
                </a:gridCol>
                <a:gridCol w="2030228">
                  <a:extLst>
                    <a:ext uri="{9D8B030D-6E8A-4147-A177-3AD203B41FA5}">
                      <a16:colId xmlns:a16="http://schemas.microsoft.com/office/drawing/2014/main" val="1641254837"/>
                    </a:ext>
                  </a:extLst>
                </a:gridCol>
                <a:gridCol w="2030228">
                  <a:extLst>
                    <a:ext uri="{9D8B030D-6E8A-4147-A177-3AD203B41FA5}">
                      <a16:colId xmlns:a16="http://schemas.microsoft.com/office/drawing/2014/main" val="503242062"/>
                    </a:ext>
                  </a:extLst>
                </a:gridCol>
                <a:gridCol w="2030228">
                  <a:extLst>
                    <a:ext uri="{9D8B030D-6E8A-4147-A177-3AD203B41FA5}">
                      <a16:colId xmlns:a16="http://schemas.microsoft.com/office/drawing/2014/main" val="936968838"/>
                    </a:ext>
                  </a:extLst>
                </a:gridCol>
                <a:gridCol w="2030228">
                  <a:extLst>
                    <a:ext uri="{9D8B030D-6E8A-4147-A177-3AD203B41FA5}">
                      <a16:colId xmlns:a16="http://schemas.microsoft.com/office/drawing/2014/main" val="1707210167"/>
                    </a:ext>
                  </a:extLst>
                </a:gridCol>
              </a:tblGrid>
              <a:tr h="5049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Work Sans" panose="00000500000000000000" pitchFamily="50" charset="0"/>
                        </a:rPr>
                        <a:t>Dataset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Work Sans" panose="00000500000000000000" pitchFamily="50" charset="0"/>
                        </a:rPr>
                        <a:t>Processing Steps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noProof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Work Sans" panose="00000500000000000000" pitchFamily="50" charset="0"/>
                        </a:rPr>
                        <a:t>Inversion Algorithm</a:t>
                      </a:r>
                      <a:endParaRPr lang="de-DE" sz="105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Work Sans" panose="00000500000000000000" pitchFamily="50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Work Sans" panose="00000500000000000000" pitchFamily="50" charset="0"/>
                        </a:rPr>
                        <a:t>Processing Details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Work Sans" panose="00000500000000000000" pitchFamily="50" charset="0"/>
                        </a:rPr>
                        <a:t>Python Script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Work Sans" panose="00000500000000000000" pitchFamily="50" charset="0"/>
                        </a:rPr>
                        <a:t>Results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687944"/>
                  </a:ext>
                </a:extLst>
              </a:tr>
            </a:tbl>
          </a:graphicData>
        </a:graphic>
      </p:graphicFrame>
      <p:sp>
        <p:nvSpPr>
          <p:cNvPr id="5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-85725" y="6384925"/>
            <a:ext cx="419100" cy="365125"/>
          </a:xfrm>
        </p:spPr>
        <p:txBody>
          <a:bodyPr/>
          <a:lstStyle>
            <a:lvl1pPr>
              <a:defRPr sz="800">
                <a:latin typeface="Work Sans" panose="00000500000000000000" pitchFamily="50" charset="0"/>
              </a:defRPr>
            </a:lvl1pPr>
          </a:lstStyle>
          <a:p>
            <a:fld id="{0E5F5BB8-B058-4CAF-94F1-C60B474C680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307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1238" y="15195"/>
            <a:ext cx="10515600" cy="54111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Work Sans Light" panose="00000400000000000000" pitchFamily="50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25" y="102455"/>
            <a:ext cx="366096" cy="366591"/>
          </a:xfrm>
          <a:prstGeom prst="rect">
            <a:avLst/>
          </a:prstGeom>
        </p:spPr>
      </p:pic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42759431"/>
              </p:ext>
            </p:extLst>
          </p:nvPr>
        </p:nvGraphicFramePr>
        <p:xfrm>
          <a:off x="10633" y="6321159"/>
          <a:ext cx="12181368" cy="50494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30228">
                  <a:extLst>
                    <a:ext uri="{9D8B030D-6E8A-4147-A177-3AD203B41FA5}">
                      <a16:colId xmlns:a16="http://schemas.microsoft.com/office/drawing/2014/main" val="3092884678"/>
                    </a:ext>
                  </a:extLst>
                </a:gridCol>
                <a:gridCol w="2030228">
                  <a:extLst>
                    <a:ext uri="{9D8B030D-6E8A-4147-A177-3AD203B41FA5}">
                      <a16:colId xmlns:a16="http://schemas.microsoft.com/office/drawing/2014/main" val="1933258438"/>
                    </a:ext>
                  </a:extLst>
                </a:gridCol>
                <a:gridCol w="2030228">
                  <a:extLst>
                    <a:ext uri="{9D8B030D-6E8A-4147-A177-3AD203B41FA5}">
                      <a16:colId xmlns:a16="http://schemas.microsoft.com/office/drawing/2014/main" val="1641254837"/>
                    </a:ext>
                  </a:extLst>
                </a:gridCol>
                <a:gridCol w="2030228">
                  <a:extLst>
                    <a:ext uri="{9D8B030D-6E8A-4147-A177-3AD203B41FA5}">
                      <a16:colId xmlns:a16="http://schemas.microsoft.com/office/drawing/2014/main" val="503242062"/>
                    </a:ext>
                  </a:extLst>
                </a:gridCol>
                <a:gridCol w="2030228">
                  <a:extLst>
                    <a:ext uri="{9D8B030D-6E8A-4147-A177-3AD203B41FA5}">
                      <a16:colId xmlns:a16="http://schemas.microsoft.com/office/drawing/2014/main" val="936968838"/>
                    </a:ext>
                  </a:extLst>
                </a:gridCol>
                <a:gridCol w="2030228">
                  <a:extLst>
                    <a:ext uri="{9D8B030D-6E8A-4147-A177-3AD203B41FA5}">
                      <a16:colId xmlns:a16="http://schemas.microsoft.com/office/drawing/2014/main" val="1707210167"/>
                    </a:ext>
                  </a:extLst>
                </a:gridCol>
              </a:tblGrid>
              <a:tr h="5049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Work Sans" panose="00000500000000000000" pitchFamily="50" charset="0"/>
                        </a:rPr>
                        <a:t>Dataset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Work Sans" panose="00000500000000000000" pitchFamily="50" charset="0"/>
                        </a:rPr>
                        <a:t>Processing Steps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Work Sans" panose="00000500000000000000" pitchFamily="50" charset="0"/>
                        </a:rPr>
                        <a:t>Inversion Algorithm</a:t>
                      </a:r>
                      <a:endParaRPr lang="de-DE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Work Sans" panose="00000500000000000000" pitchFamily="50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noProof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Work Sans" panose="00000500000000000000" pitchFamily="50" charset="0"/>
                        </a:rPr>
                        <a:t>Processing Details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Work Sans" panose="00000500000000000000" pitchFamily="50" charset="0"/>
                        </a:rPr>
                        <a:t>Python Script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Work Sans" panose="00000500000000000000" pitchFamily="50" charset="0"/>
                        </a:rPr>
                        <a:t>Results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687944"/>
                  </a:ext>
                </a:extLst>
              </a:tr>
            </a:tbl>
          </a:graphicData>
        </a:graphic>
      </p:graphicFrame>
      <p:sp>
        <p:nvSpPr>
          <p:cNvPr id="5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-85725" y="6384925"/>
            <a:ext cx="419100" cy="365125"/>
          </a:xfrm>
        </p:spPr>
        <p:txBody>
          <a:bodyPr/>
          <a:lstStyle>
            <a:lvl1pPr>
              <a:defRPr sz="800">
                <a:latin typeface="Work Sans" panose="00000500000000000000" pitchFamily="50" charset="0"/>
              </a:defRPr>
            </a:lvl1pPr>
          </a:lstStyle>
          <a:p>
            <a:fld id="{0E5F5BB8-B058-4CAF-94F1-C60B474C680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649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1238" y="15195"/>
            <a:ext cx="10515600" cy="54111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Work Sans Light" panose="00000400000000000000" pitchFamily="50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25" y="102455"/>
            <a:ext cx="366096" cy="366591"/>
          </a:xfrm>
          <a:prstGeom prst="rect">
            <a:avLst/>
          </a:prstGeom>
        </p:spPr>
      </p:pic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42198169"/>
              </p:ext>
            </p:extLst>
          </p:nvPr>
        </p:nvGraphicFramePr>
        <p:xfrm>
          <a:off x="10633" y="6321159"/>
          <a:ext cx="12181368" cy="50494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30228">
                  <a:extLst>
                    <a:ext uri="{9D8B030D-6E8A-4147-A177-3AD203B41FA5}">
                      <a16:colId xmlns:a16="http://schemas.microsoft.com/office/drawing/2014/main" val="3092884678"/>
                    </a:ext>
                  </a:extLst>
                </a:gridCol>
                <a:gridCol w="2030228">
                  <a:extLst>
                    <a:ext uri="{9D8B030D-6E8A-4147-A177-3AD203B41FA5}">
                      <a16:colId xmlns:a16="http://schemas.microsoft.com/office/drawing/2014/main" val="1933258438"/>
                    </a:ext>
                  </a:extLst>
                </a:gridCol>
                <a:gridCol w="2030228">
                  <a:extLst>
                    <a:ext uri="{9D8B030D-6E8A-4147-A177-3AD203B41FA5}">
                      <a16:colId xmlns:a16="http://schemas.microsoft.com/office/drawing/2014/main" val="1641254837"/>
                    </a:ext>
                  </a:extLst>
                </a:gridCol>
                <a:gridCol w="2030228">
                  <a:extLst>
                    <a:ext uri="{9D8B030D-6E8A-4147-A177-3AD203B41FA5}">
                      <a16:colId xmlns:a16="http://schemas.microsoft.com/office/drawing/2014/main" val="503242062"/>
                    </a:ext>
                  </a:extLst>
                </a:gridCol>
                <a:gridCol w="2030228">
                  <a:extLst>
                    <a:ext uri="{9D8B030D-6E8A-4147-A177-3AD203B41FA5}">
                      <a16:colId xmlns:a16="http://schemas.microsoft.com/office/drawing/2014/main" val="936968838"/>
                    </a:ext>
                  </a:extLst>
                </a:gridCol>
                <a:gridCol w="2030228">
                  <a:extLst>
                    <a:ext uri="{9D8B030D-6E8A-4147-A177-3AD203B41FA5}">
                      <a16:colId xmlns:a16="http://schemas.microsoft.com/office/drawing/2014/main" val="1707210167"/>
                    </a:ext>
                  </a:extLst>
                </a:gridCol>
              </a:tblGrid>
              <a:tr h="5049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Work Sans" panose="00000500000000000000" pitchFamily="50" charset="0"/>
                        </a:rPr>
                        <a:t>Dataset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Work Sans" panose="00000500000000000000" pitchFamily="50" charset="0"/>
                        </a:rPr>
                        <a:t>Processing Steps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Work Sans" panose="00000500000000000000" pitchFamily="50" charset="0"/>
                        </a:rPr>
                        <a:t>Inversion Algorithm</a:t>
                      </a:r>
                      <a:endParaRPr lang="de-DE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Work Sans" panose="00000500000000000000" pitchFamily="50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Work Sans" panose="00000500000000000000" pitchFamily="50" charset="0"/>
                        </a:rPr>
                        <a:t>Processing Details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ork Sans" panose="00000500000000000000" pitchFamily="50" charset="0"/>
                        </a:rPr>
                        <a:t>Python Script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Work Sans" panose="00000500000000000000" pitchFamily="50" charset="0"/>
                        </a:rPr>
                        <a:t>Results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687944"/>
                  </a:ext>
                </a:extLst>
              </a:tr>
            </a:tbl>
          </a:graphicData>
        </a:graphic>
      </p:graphicFrame>
      <p:sp>
        <p:nvSpPr>
          <p:cNvPr id="5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-85725" y="6384925"/>
            <a:ext cx="419100" cy="365125"/>
          </a:xfrm>
        </p:spPr>
        <p:txBody>
          <a:bodyPr/>
          <a:lstStyle>
            <a:lvl1pPr>
              <a:defRPr sz="800">
                <a:latin typeface="Work Sans" panose="00000500000000000000" pitchFamily="50" charset="0"/>
              </a:defRPr>
            </a:lvl1pPr>
          </a:lstStyle>
          <a:p>
            <a:fld id="{0E5F5BB8-B058-4CAF-94F1-C60B474C680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817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1238" y="15195"/>
            <a:ext cx="10515600" cy="54111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Work Sans Light" panose="00000400000000000000" pitchFamily="50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25" y="102455"/>
            <a:ext cx="366096" cy="366591"/>
          </a:xfrm>
          <a:prstGeom prst="rect">
            <a:avLst/>
          </a:prstGeom>
        </p:spPr>
      </p:pic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7054873"/>
              </p:ext>
            </p:extLst>
          </p:nvPr>
        </p:nvGraphicFramePr>
        <p:xfrm>
          <a:off x="10633" y="6321159"/>
          <a:ext cx="12181368" cy="50494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30228">
                  <a:extLst>
                    <a:ext uri="{9D8B030D-6E8A-4147-A177-3AD203B41FA5}">
                      <a16:colId xmlns:a16="http://schemas.microsoft.com/office/drawing/2014/main" val="3092884678"/>
                    </a:ext>
                  </a:extLst>
                </a:gridCol>
                <a:gridCol w="2030228">
                  <a:extLst>
                    <a:ext uri="{9D8B030D-6E8A-4147-A177-3AD203B41FA5}">
                      <a16:colId xmlns:a16="http://schemas.microsoft.com/office/drawing/2014/main" val="1933258438"/>
                    </a:ext>
                  </a:extLst>
                </a:gridCol>
                <a:gridCol w="2030228">
                  <a:extLst>
                    <a:ext uri="{9D8B030D-6E8A-4147-A177-3AD203B41FA5}">
                      <a16:colId xmlns:a16="http://schemas.microsoft.com/office/drawing/2014/main" val="1641254837"/>
                    </a:ext>
                  </a:extLst>
                </a:gridCol>
                <a:gridCol w="2030228">
                  <a:extLst>
                    <a:ext uri="{9D8B030D-6E8A-4147-A177-3AD203B41FA5}">
                      <a16:colId xmlns:a16="http://schemas.microsoft.com/office/drawing/2014/main" val="503242062"/>
                    </a:ext>
                  </a:extLst>
                </a:gridCol>
                <a:gridCol w="2030228">
                  <a:extLst>
                    <a:ext uri="{9D8B030D-6E8A-4147-A177-3AD203B41FA5}">
                      <a16:colId xmlns:a16="http://schemas.microsoft.com/office/drawing/2014/main" val="936968838"/>
                    </a:ext>
                  </a:extLst>
                </a:gridCol>
                <a:gridCol w="2030228">
                  <a:extLst>
                    <a:ext uri="{9D8B030D-6E8A-4147-A177-3AD203B41FA5}">
                      <a16:colId xmlns:a16="http://schemas.microsoft.com/office/drawing/2014/main" val="1707210167"/>
                    </a:ext>
                  </a:extLst>
                </a:gridCol>
              </a:tblGrid>
              <a:tr h="5049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Work Sans" panose="00000500000000000000" pitchFamily="50" charset="0"/>
                        </a:rPr>
                        <a:t>Dataset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Work Sans" panose="00000500000000000000" pitchFamily="50" charset="0"/>
                        </a:rPr>
                        <a:t>Processing Steps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Work Sans" panose="00000500000000000000" pitchFamily="50" charset="0"/>
                        </a:rPr>
                        <a:t>Inversion Algorithm</a:t>
                      </a:r>
                      <a:endParaRPr lang="de-DE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Work Sans" panose="00000500000000000000" pitchFamily="50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Work Sans" panose="00000500000000000000" pitchFamily="50" charset="0"/>
                        </a:rPr>
                        <a:t>Processing Details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Work Sans" panose="00000500000000000000" pitchFamily="50" charset="0"/>
                        </a:rPr>
                        <a:t>Python Script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Work Sans" panose="00000500000000000000" pitchFamily="50" charset="0"/>
                        </a:rPr>
                        <a:t>Results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41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687944"/>
                  </a:ext>
                </a:extLst>
              </a:tr>
            </a:tbl>
          </a:graphicData>
        </a:graphic>
      </p:graphicFrame>
      <p:sp>
        <p:nvSpPr>
          <p:cNvPr id="5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-85725" y="6384925"/>
            <a:ext cx="419100" cy="365125"/>
          </a:xfrm>
        </p:spPr>
        <p:txBody>
          <a:bodyPr/>
          <a:lstStyle>
            <a:lvl1pPr>
              <a:defRPr sz="800">
                <a:latin typeface="Work Sans" panose="00000500000000000000" pitchFamily="50" charset="0"/>
              </a:defRPr>
            </a:lvl1pPr>
          </a:lstStyle>
          <a:p>
            <a:fld id="{0E5F5BB8-B058-4CAF-94F1-C60B474C680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642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1238" y="15195"/>
            <a:ext cx="10515600" cy="54111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Work Sans Light" panose="00000400000000000000" pitchFamily="50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25" y="102455"/>
            <a:ext cx="366096" cy="366591"/>
          </a:xfrm>
          <a:prstGeom prst="rect">
            <a:avLst/>
          </a:prstGeom>
        </p:spPr>
      </p:pic>
      <p:sp>
        <p:nvSpPr>
          <p:cNvPr id="4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-85725" y="6384925"/>
            <a:ext cx="419100" cy="365125"/>
          </a:xfrm>
        </p:spPr>
        <p:txBody>
          <a:bodyPr/>
          <a:lstStyle>
            <a:lvl1pPr>
              <a:defRPr sz="800">
                <a:latin typeface="Work Sans" panose="00000500000000000000" pitchFamily="50" charset="0"/>
              </a:defRPr>
            </a:lvl1pPr>
          </a:lstStyle>
          <a:p>
            <a:fld id="{0E5F5BB8-B058-4CAF-94F1-C60B474C680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06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F5BB8-B058-4CAF-94F1-C60B474C680F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rgbClr val="304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rgbClr val="304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35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o-college.org/" TargetMode="Externa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71450" y="0"/>
            <a:ext cx="742950" cy="476250"/>
          </a:xfrm>
          <a:prstGeom prst="rect">
            <a:avLst/>
          </a:prstGeom>
          <a:solidFill>
            <a:srgbClr val="304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7" y="759743"/>
            <a:ext cx="1556631" cy="1558732"/>
          </a:xfrm>
          <a:prstGeom prst="rect">
            <a:avLst/>
          </a:prstGeom>
        </p:spPr>
      </p:pic>
      <p:sp>
        <p:nvSpPr>
          <p:cNvPr id="5" name="Textfeld 69"/>
          <p:cNvSpPr txBox="1"/>
          <p:nvPr/>
        </p:nvSpPr>
        <p:spPr>
          <a:xfrm>
            <a:off x="3935063" y="2246383"/>
            <a:ext cx="4540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  <a:effectLst>
                  <a:reflection blurRad="88900" stA="19000" endPos="34000" dir="5400000" sy="-100000" algn="bl" rotWithShape="0"/>
                </a:effectLst>
                <a:latin typeface="Work Sans" panose="00000500000000000000" pitchFamily="50" charset="0"/>
              </a:rPr>
              <a:t>SAR Tomography</a:t>
            </a:r>
            <a:endParaRPr lang="en-US" sz="4000" b="1" dirty="0">
              <a:solidFill>
                <a:schemeClr val="accent5">
                  <a:lumMod val="50000"/>
                </a:schemeClr>
              </a:solidFill>
              <a:effectLst>
                <a:reflection blurRad="88900" stA="19000" endPos="34000" dir="5400000" sy="-100000" algn="bl" rotWithShape="0"/>
              </a:effectLst>
              <a:latin typeface="Work Sans" panose="00000500000000000000" pitchFamily="50" charset="0"/>
            </a:endParaRPr>
          </a:p>
        </p:txBody>
      </p:sp>
      <p:sp>
        <p:nvSpPr>
          <p:cNvPr id="8" name="Textfeld 69"/>
          <p:cNvSpPr txBox="1"/>
          <p:nvPr/>
        </p:nvSpPr>
        <p:spPr>
          <a:xfrm>
            <a:off x="3935062" y="3026689"/>
            <a:ext cx="4389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818266"/>
                </a:solidFill>
                <a:latin typeface="Work Sans" panose="00000500000000000000" pitchFamily="50" charset="0"/>
              </a:rPr>
              <a:t>TUTORIAL</a:t>
            </a:r>
            <a:endParaRPr lang="en-US" sz="2200" b="1" dirty="0">
              <a:solidFill>
                <a:srgbClr val="818266"/>
              </a:solidFill>
              <a:latin typeface="Work Sans" panose="00000500000000000000" pitchFamily="50" charset="0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1096169" y="5450936"/>
            <a:ext cx="6096000" cy="714380"/>
            <a:chOff x="3935063" y="4323885"/>
            <a:chExt cx="6096000" cy="714380"/>
          </a:xfrm>
        </p:grpSpPr>
        <p:sp>
          <p:nvSpPr>
            <p:cNvPr id="12" name="Textplatzhalter 3"/>
            <p:cNvSpPr txBox="1">
              <a:spLocks/>
            </p:cNvSpPr>
            <p:nvPr/>
          </p:nvSpPr>
          <p:spPr>
            <a:xfrm>
              <a:off x="3935063" y="4323885"/>
              <a:ext cx="1496888" cy="283493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de-DE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ork Sans" panose="00000500000000000000" pitchFamily="50" charset="0"/>
                </a:rPr>
                <a:t>Nesrin Salepci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3935063" y="4607378"/>
              <a:ext cx="6096000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ork Sans" panose="00000500000000000000" pitchFamily="50" charset="0"/>
                </a:rPr>
                <a:t>Friedrich-Schiller-University Jena</a:t>
              </a:r>
            </a:p>
            <a:p>
              <a:pPr>
                <a:spcBef>
                  <a:spcPct val="0"/>
                </a:spcBef>
              </a:pP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ork Sans" panose="00000500000000000000" pitchFamily="50" charset="0"/>
                </a:rPr>
                <a:t>Department for Earth Observation, Jena, Germany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52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096" y="858225"/>
            <a:ext cx="3514034" cy="501854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Python </a:t>
            </a:r>
            <a:r>
              <a:rPr lang="en-US" dirty="0"/>
              <a:t>S</a:t>
            </a:r>
            <a:r>
              <a:rPr lang="en-US" dirty="0" smtClean="0"/>
              <a:t>cript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12" y="728472"/>
            <a:ext cx="899160" cy="89916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272106" y="1708179"/>
            <a:ext cx="2078572" cy="492464"/>
          </a:xfrm>
          <a:prstGeom prst="rect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127000" dist="38100" dir="2700000" algn="tl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Work Sans" panose="00000500000000000000" pitchFamily="50" charset="0"/>
              </a:rPr>
              <a:t>Import python packages </a:t>
            </a:r>
            <a:endParaRPr lang="en-US" sz="1100" dirty="0">
              <a:solidFill>
                <a:schemeClr val="tx1"/>
              </a:solidFill>
              <a:latin typeface="Work Sans" panose="00000500000000000000" pitchFamily="50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72106" y="2607219"/>
            <a:ext cx="2078572" cy="492464"/>
          </a:xfrm>
          <a:prstGeom prst="rect">
            <a:avLst/>
          </a:prstGeom>
          <a:noFill/>
          <a:ln w="25400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127000" dist="38100" dir="2700000" algn="tl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Work Sans" panose="00000500000000000000" pitchFamily="50" charset="0"/>
              </a:rPr>
              <a:t>Define which functions to execute (function flags)</a:t>
            </a:r>
            <a:endParaRPr lang="en-US" sz="1100" dirty="0">
              <a:solidFill>
                <a:schemeClr val="tx1"/>
              </a:solidFill>
              <a:latin typeface="Work Sans" panose="00000500000000000000" pitchFamily="50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72106" y="3506259"/>
            <a:ext cx="2078572" cy="492464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Work Sans" panose="00000500000000000000" pitchFamily="50" charset="0"/>
              </a:rPr>
              <a:t>Definition of the functions</a:t>
            </a:r>
            <a:endParaRPr lang="en-US" sz="1100" dirty="0">
              <a:solidFill>
                <a:schemeClr val="tx1"/>
              </a:solidFill>
              <a:latin typeface="Work Sans" panose="00000500000000000000" pitchFamily="50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72106" y="4405298"/>
            <a:ext cx="2078572" cy="492464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  <a:effectLst>
            <a:outerShdw blurRad="127000" dist="38100" dir="2700000" algn="tl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Work Sans" panose="00000500000000000000" pitchFamily="50" charset="0"/>
              </a:rPr>
              <a:t>Define the input parameters</a:t>
            </a:r>
            <a:endParaRPr lang="en-US" sz="1100" dirty="0">
              <a:solidFill>
                <a:schemeClr val="tx1"/>
              </a:solidFill>
              <a:latin typeface="Work Sans" panose="00000500000000000000" pitchFamily="50" charset="0"/>
            </a:endParaRPr>
          </a:p>
        </p:txBody>
      </p:sp>
      <p:cxnSp>
        <p:nvCxnSpPr>
          <p:cNvPr id="15" name="Gerade Verbindung mit Pfeil 14"/>
          <p:cNvCxnSpPr>
            <a:stCxn id="11" idx="2"/>
            <a:endCxn id="12" idx="0"/>
          </p:cNvCxnSpPr>
          <p:nvPr/>
        </p:nvCxnSpPr>
        <p:spPr>
          <a:xfrm flipH="1">
            <a:off x="1311671" y="2200643"/>
            <a:ext cx="1453" cy="38818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  <a:effectLst>
            <a:outerShdw blurRad="101600" dist="38100" dir="2700000" algn="tl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1309660" y="3127015"/>
            <a:ext cx="2011" cy="35808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  <a:effectLst>
            <a:outerShdw blurRad="101600" dist="38100" dir="2700000" algn="tl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14" idx="0"/>
          </p:cNvCxnSpPr>
          <p:nvPr/>
        </p:nvCxnSpPr>
        <p:spPr>
          <a:xfrm>
            <a:off x="1311392" y="3998723"/>
            <a:ext cx="0" cy="40657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  <a:effectLst>
            <a:outerShdw blurRad="101600" dist="38100" dir="2700000" algn="tl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272106" y="5304337"/>
            <a:ext cx="2078572" cy="492464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  <a:effectLst>
            <a:outerShdw blurRad="127000" dist="38100" dir="2700000" algn="tl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Work Sans" panose="00000500000000000000" pitchFamily="50" charset="0"/>
              </a:rPr>
              <a:t>Call the functions</a:t>
            </a:r>
            <a:endParaRPr lang="en-US" sz="1100" dirty="0">
              <a:solidFill>
                <a:schemeClr val="tx1"/>
              </a:solidFill>
              <a:latin typeface="Work Sans" panose="00000500000000000000" pitchFamily="50" charset="0"/>
            </a:endParaRPr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1311392" y="4897762"/>
            <a:ext cx="0" cy="40657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  <a:effectLst>
            <a:outerShdw blurRad="101600" dist="38100" dir="2700000" algn="tl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4025096" y="840973"/>
            <a:ext cx="3514034" cy="697396"/>
          </a:xfrm>
          <a:prstGeom prst="rect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127000" dist="38100" dir="2700000" algn="tl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Work Sans" panose="00000500000000000000" pitchFamily="50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4025096" y="2200643"/>
            <a:ext cx="3514034" cy="899040"/>
          </a:xfrm>
          <a:prstGeom prst="rect">
            <a:avLst/>
          </a:prstGeom>
          <a:noFill/>
          <a:ln w="25400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127000" dist="38100" dir="2700000" algn="tl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Work Sans" panose="00000500000000000000" pitchFamily="50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4023366" y="3167308"/>
            <a:ext cx="3515764" cy="2709463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Work Sans" panose="00000500000000000000" pitchFamily="50" charset="0"/>
            </a:endParaRPr>
          </a:p>
        </p:txBody>
      </p:sp>
      <p:cxnSp>
        <p:nvCxnSpPr>
          <p:cNvPr id="28" name="Gerade Verbindung mit Pfeil 27"/>
          <p:cNvCxnSpPr>
            <a:endCxn id="30" idx="1"/>
          </p:cNvCxnSpPr>
          <p:nvPr/>
        </p:nvCxnSpPr>
        <p:spPr>
          <a:xfrm flipV="1">
            <a:off x="6165668" y="2324581"/>
            <a:ext cx="1961940" cy="39341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8127608" y="2093748"/>
            <a:ext cx="3076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Work Sans" panose="00000500000000000000" pitchFamily="50" charset="0"/>
                <a:cs typeface="Arial" panose="020B0604020202020204" pitchFamily="34" charset="0"/>
              </a:rPr>
              <a:t>In order to execute the functions,</a:t>
            </a:r>
          </a:p>
          <a:p>
            <a:r>
              <a:rPr lang="en-US" sz="1200" dirty="0">
                <a:latin typeface="Work Sans" panose="00000500000000000000" pitchFamily="50" charset="0"/>
                <a:cs typeface="Arial" panose="020B0604020202020204" pitchFamily="34" charset="0"/>
              </a:rPr>
              <a:t>a</a:t>
            </a:r>
            <a:r>
              <a:rPr lang="en-US" sz="1200" dirty="0" smtClean="0">
                <a:latin typeface="Work Sans" panose="00000500000000000000" pitchFamily="50" charset="0"/>
                <a:cs typeface="Arial" panose="020B0604020202020204" pitchFamily="34" charset="0"/>
              </a:rPr>
              <a:t>ssign 1!! </a:t>
            </a:r>
            <a:endParaRPr lang="en-US" sz="1200" dirty="0">
              <a:latin typeface="Work Sans" panose="00000500000000000000" pitchFamily="50" charset="0"/>
              <a:cs typeface="Arial" panose="020B0604020202020204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5BB8-B058-4CAF-94F1-C60B474C680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7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rafik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590" y="1111066"/>
            <a:ext cx="3371951" cy="4389985"/>
          </a:xfrm>
          <a:prstGeom prst="rect">
            <a:avLst/>
          </a:prstGeom>
        </p:spPr>
      </p:pic>
      <p:pic>
        <p:nvPicPr>
          <p:cNvPr id="47" name="Grafik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55" y="785236"/>
            <a:ext cx="6075224" cy="52736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Python </a:t>
            </a:r>
            <a:r>
              <a:rPr lang="en-US" dirty="0"/>
              <a:t>S</a:t>
            </a:r>
            <a:r>
              <a:rPr lang="en-US" dirty="0" smtClean="0"/>
              <a:t>cript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12" y="728472"/>
            <a:ext cx="899160" cy="89916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272106" y="1708179"/>
            <a:ext cx="2078572" cy="492464"/>
          </a:xfrm>
          <a:prstGeom prst="rect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127000" dist="38100" dir="2700000" algn="tl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Work Sans" panose="00000500000000000000" pitchFamily="50" charset="0"/>
              </a:rPr>
              <a:t>Import python packages </a:t>
            </a:r>
            <a:endParaRPr lang="en-US" sz="1100" dirty="0">
              <a:solidFill>
                <a:schemeClr val="tx1"/>
              </a:solidFill>
              <a:latin typeface="Work Sans" panose="00000500000000000000" pitchFamily="50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72106" y="2607219"/>
            <a:ext cx="2078572" cy="492464"/>
          </a:xfrm>
          <a:prstGeom prst="rect">
            <a:avLst/>
          </a:prstGeom>
          <a:noFill/>
          <a:ln w="25400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127000" dist="38100" dir="2700000" algn="tl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Work Sans" panose="00000500000000000000" pitchFamily="50" charset="0"/>
              </a:rPr>
              <a:t>Define which functions to execute (function flags)</a:t>
            </a:r>
            <a:endParaRPr lang="en-US" sz="1100" dirty="0">
              <a:solidFill>
                <a:schemeClr val="tx1"/>
              </a:solidFill>
              <a:latin typeface="Work Sans" panose="00000500000000000000" pitchFamily="50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72106" y="3506259"/>
            <a:ext cx="2078572" cy="492464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Work Sans" panose="00000500000000000000" pitchFamily="50" charset="0"/>
              </a:rPr>
              <a:t>Definition of the functions</a:t>
            </a:r>
            <a:endParaRPr lang="en-US" sz="1100" dirty="0">
              <a:solidFill>
                <a:schemeClr val="tx1"/>
              </a:solidFill>
              <a:latin typeface="Work Sans" panose="00000500000000000000" pitchFamily="50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72106" y="4405298"/>
            <a:ext cx="2078572" cy="492464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  <a:effectLst>
            <a:outerShdw blurRad="127000" dist="38100" dir="2700000" algn="tl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Work Sans" panose="00000500000000000000" pitchFamily="50" charset="0"/>
              </a:rPr>
              <a:t>Define the input parameters</a:t>
            </a:r>
            <a:endParaRPr lang="en-US" sz="1100" dirty="0">
              <a:solidFill>
                <a:schemeClr val="tx1"/>
              </a:solidFill>
              <a:latin typeface="Work Sans" panose="00000500000000000000" pitchFamily="50" charset="0"/>
            </a:endParaRPr>
          </a:p>
        </p:txBody>
      </p:sp>
      <p:cxnSp>
        <p:nvCxnSpPr>
          <p:cNvPr id="15" name="Gerade Verbindung mit Pfeil 14"/>
          <p:cNvCxnSpPr>
            <a:stCxn id="11" idx="2"/>
            <a:endCxn id="12" idx="0"/>
          </p:cNvCxnSpPr>
          <p:nvPr/>
        </p:nvCxnSpPr>
        <p:spPr>
          <a:xfrm flipH="1">
            <a:off x="1311671" y="2200643"/>
            <a:ext cx="1453" cy="38818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  <a:effectLst>
            <a:outerShdw blurRad="101600" dist="38100" dir="2700000" algn="tl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1309660" y="3127015"/>
            <a:ext cx="2011" cy="35808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  <a:effectLst>
            <a:outerShdw blurRad="101600" dist="38100" dir="2700000" algn="tl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14" idx="0"/>
          </p:cNvCxnSpPr>
          <p:nvPr/>
        </p:nvCxnSpPr>
        <p:spPr>
          <a:xfrm>
            <a:off x="1311392" y="3998723"/>
            <a:ext cx="0" cy="40657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  <a:effectLst>
            <a:outerShdw blurRad="101600" dist="38100" dir="2700000" algn="tl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272106" y="5304337"/>
            <a:ext cx="2078572" cy="492464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  <a:effectLst>
            <a:outerShdw blurRad="127000" dist="38100" dir="2700000" algn="tl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Work Sans" panose="00000500000000000000" pitchFamily="50" charset="0"/>
              </a:rPr>
              <a:t>Call the functions</a:t>
            </a:r>
            <a:endParaRPr lang="en-US" sz="1100" dirty="0">
              <a:solidFill>
                <a:schemeClr val="tx1"/>
              </a:solidFill>
              <a:latin typeface="Work Sans" panose="00000500000000000000" pitchFamily="50" charset="0"/>
            </a:endParaRPr>
          </a:p>
        </p:txBody>
      </p:sp>
      <p:cxnSp>
        <p:nvCxnSpPr>
          <p:cNvPr id="20" name="Gerade Verbindung mit Pfeil 19"/>
          <p:cNvCxnSpPr>
            <a:endCxn id="19" idx="0"/>
          </p:cNvCxnSpPr>
          <p:nvPr/>
        </p:nvCxnSpPr>
        <p:spPr>
          <a:xfrm>
            <a:off x="1311392" y="4897762"/>
            <a:ext cx="0" cy="40657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  <a:effectLst>
            <a:outerShdw blurRad="101600" dist="38100" dir="2700000" algn="tl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474784" y="785236"/>
            <a:ext cx="6071995" cy="5312928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  <a:effectLst>
            <a:outerShdw blurRad="127000" dist="38100" dir="2700000" algn="tl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Work Sans" panose="00000500000000000000" pitchFamily="50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8764590" y="1133856"/>
            <a:ext cx="3232339" cy="4367195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  <a:effectLst>
            <a:outerShdw blurRad="127000" dist="38100" dir="2700000" algn="tl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Work Sans" panose="00000500000000000000" pitchFamily="50" charset="0"/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5329672" y="1518398"/>
            <a:ext cx="507921" cy="583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5837593" y="1149031"/>
            <a:ext cx="2348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 smtClean="0">
                <a:latin typeface="Work Sans" panose="00000500000000000000" pitchFamily="50" charset="0"/>
                <a:cs typeface="Arial" panose="020B0604020202020204" pitchFamily="34" charset="0"/>
              </a:rPr>
              <a:t>In order to execute the script, define the variables </a:t>
            </a:r>
            <a:r>
              <a:rPr lang="en-US" sz="1200" dirty="0" err="1" smtClean="0">
                <a:latin typeface="Work Sans" panose="00000500000000000000" pitchFamily="50" charset="0"/>
                <a:cs typeface="Arial" panose="020B0604020202020204" pitchFamily="34" charset="0"/>
              </a:rPr>
              <a:t>inpath</a:t>
            </a:r>
            <a:r>
              <a:rPr lang="en-US" sz="1200" dirty="0" smtClean="0">
                <a:latin typeface="Work Sans" panose="00000500000000000000" pitchFamily="50" charset="0"/>
                <a:cs typeface="Arial" panose="020B0604020202020204" pitchFamily="34" charset="0"/>
              </a:rPr>
              <a:t> and </a:t>
            </a:r>
            <a:r>
              <a:rPr lang="en-US" sz="1200" dirty="0" err="1" smtClean="0">
                <a:latin typeface="Work Sans" panose="00000500000000000000" pitchFamily="50" charset="0"/>
                <a:cs typeface="Arial" panose="020B0604020202020204" pitchFamily="34" charset="0"/>
              </a:rPr>
              <a:t>outpath</a:t>
            </a:r>
            <a:r>
              <a:rPr lang="en-US" sz="1200" dirty="0" smtClean="0">
                <a:latin typeface="Work Sans" panose="00000500000000000000" pitchFamily="50" charset="0"/>
                <a:cs typeface="Arial" panose="020B0604020202020204" pitchFamily="34" charset="0"/>
              </a:rPr>
              <a:t>!!</a:t>
            </a:r>
          </a:p>
        </p:txBody>
      </p:sp>
      <p:cxnSp>
        <p:nvCxnSpPr>
          <p:cNvPr id="32" name="Gerade Verbindung mit Pfeil 31"/>
          <p:cNvCxnSpPr/>
          <p:nvPr/>
        </p:nvCxnSpPr>
        <p:spPr>
          <a:xfrm flipV="1">
            <a:off x="6810811" y="5101050"/>
            <a:ext cx="201014" cy="5033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/>
        </p:nvSpPr>
        <p:spPr>
          <a:xfrm>
            <a:off x="6548301" y="4635446"/>
            <a:ext cx="17494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Work Sans" panose="00000500000000000000" pitchFamily="50" charset="0"/>
                <a:cs typeface="Arial" panose="020B0604020202020204" pitchFamily="34" charset="0"/>
              </a:rPr>
              <a:t>Or select </a:t>
            </a:r>
            <a:r>
              <a:rPr lang="en-US" sz="1000" dirty="0" smtClean="0">
                <a:latin typeface="Work Sans" panose="00000500000000000000" pitchFamily="50" charset="0"/>
                <a:cs typeface="Arial" panose="020B0604020202020204" pitchFamily="34" charset="0"/>
              </a:rPr>
              <a:t>pixels to plot reflectivity profiles</a:t>
            </a:r>
            <a:endParaRPr lang="en-US" sz="1000" dirty="0">
              <a:latin typeface="Work Sans" panose="00000500000000000000" pitchFamily="50" charset="0"/>
              <a:cs typeface="Arial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651579" y="2963801"/>
            <a:ext cx="20834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Work Sans" panose="00000500000000000000" pitchFamily="50" charset="0"/>
                <a:cs typeface="Arial" panose="020B0604020202020204" pitchFamily="34" charset="0"/>
              </a:rPr>
              <a:t>d</a:t>
            </a:r>
            <a:r>
              <a:rPr lang="en-US" sz="1000" dirty="0" smtClean="0">
                <a:latin typeface="Work Sans" panose="00000500000000000000" pitchFamily="50" charset="0"/>
                <a:cs typeface="Arial" panose="020B0604020202020204" pitchFamily="34" charset="0"/>
              </a:rPr>
              <a:t>efine multi </a:t>
            </a:r>
            <a:r>
              <a:rPr lang="en-US" sz="1000" dirty="0">
                <a:latin typeface="Work Sans" panose="00000500000000000000" pitchFamily="50" charset="0"/>
                <a:cs typeface="Arial" panose="020B0604020202020204" pitchFamily="34" charset="0"/>
              </a:rPr>
              <a:t>looking factor for the estimation of coherence</a:t>
            </a:r>
            <a:endParaRPr lang="de-DE" sz="1000" dirty="0"/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3623418" y="3127015"/>
            <a:ext cx="957291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601059" y="3343239"/>
            <a:ext cx="29159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Work Sans" panose="00000500000000000000" pitchFamily="50" charset="0"/>
                <a:cs typeface="Arial" panose="020B0604020202020204" pitchFamily="34" charset="0"/>
              </a:rPr>
              <a:t>d</a:t>
            </a:r>
            <a:r>
              <a:rPr lang="en-US" sz="1000" dirty="0" smtClean="0">
                <a:latin typeface="Work Sans" panose="00000500000000000000" pitchFamily="50" charset="0"/>
                <a:cs typeface="Arial" panose="020B0604020202020204" pitchFamily="34" charset="0"/>
              </a:rPr>
              <a:t>efine height range for </a:t>
            </a:r>
            <a:r>
              <a:rPr lang="en-US" sz="1000" dirty="0">
                <a:latin typeface="Work Sans" panose="00000500000000000000" pitchFamily="50" charset="0"/>
                <a:cs typeface="Arial" panose="020B0604020202020204" pitchFamily="34" charset="0"/>
              </a:rPr>
              <a:t>the </a:t>
            </a:r>
            <a:r>
              <a:rPr lang="en-US" sz="1000" dirty="0" smtClean="0">
                <a:latin typeface="Work Sans" panose="00000500000000000000" pitchFamily="50" charset="0"/>
                <a:cs typeface="Arial" panose="020B0604020202020204" pitchFamily="34" charset="0"/>
              </a:rPr>
              <a:t>inversion </a:t>
            </a:r>
            <a:endParaRPr lang="de-DE" sz="1000" dirty="0"/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3490043" y="3440179"/>
            <a:ext cx="1090666" cy="1391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5BB8-B058-4CAF-94F1-C60B474C680F}" type="slidenum">
              <a:rPr lang="de-DE" smtClean="0"/>
              <a:pPr/>
              <a:t>11</a:t>
            </a:fld>
            <a:endParaRPr lang="de-DE"/>
          </a:p>
        </p:txBody>
      </p:sp>
      <p:cxnSp>
        <p:nvCxnSpPr>
          <p:cNvPr id="39" name="Gerade Verbindung mit Pfeil 38"/>
          <p:cNvCxnSpPr/>
          <p:nvPr/>
        </p:nvCxnSpPr>
        <p:spPr>
          <a:xfrm>
            <a:off x="3735977" y="3894945"/>
            <a:ext cx="731520" cy="767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4467497" y="3797022"/>
            <a:ext cx="23433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Work Sans" panose="00000500000000000000" pitchFamily="50" charset="0"/>
                <a:cs typeface="Arial" panose="020B0604020202020204" pitchFamily="34" charset="0"/>
              </a:rPr>
              <a:t>Define  the method for plotting</a:t>
            </a:r>
            <a:endParaRPr lang="en-US" sz="1000" dirty="0">
              <a:latin typeface="Work Sans" panose="00000500000000000000" pitchFamily="50" charset="0"/>
              <a:cs typeface="Arial" panose="020B0604020202020204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454962" y="4350187"/>
            <a:ext cx="17494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Work Sans" panose="00000500000000000000" pitchFamily="50" charset="0"/>
                <a:cs typeface="Arial" panose="020B0604020202020204" pitchFamily="34" charset="0"/>
              </a:rPr>
              <a:t>Define the central pixel in range and azimuth</a:t>
            </a:r>
            <a:endParaRPr lang="en-US" sz="1000" dirty="0">
              <a:latin typeface="Work Sans" panose="00000500000000000000" pitchFamily="50" charset="0"/>
              <a:cs typeface="Arial" panose="020B0604020202020204" pitchFamily="34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>
          <a:xfrm>
            <a:off x="3533884" y="4492765"/>
            <a:ext cx="898008" cy="556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6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7" t="5615" r="17246" b="1631"/>
          <a:stretch/>
        </p:blipFill>
        <p:spPr>
          <a:xfrm>
            <a:off x="554230" y="643705"/>
            <a:ext cx="3100282" cy="3066740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1" t="38500" r="8958" b="36666"/>
          <a:stretch/>
        </p:blipFill>
        <p:spPr>
          <a:xfrm>
            <a:off x="4781301" y="841338"/>
            <a:ext cx="6987027" cy="156316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t="5594" r="7524" b="2058"/>
          <a:stretch/>
        </p:blipFill>
        <p:spPr>
          <a:xfrm>
            <a:off x="457546" y="3805437"/>
            <a:ext cx="3196966" cy="247885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6" t="38500" r="8458" b="36000"/>
          <a:stretch/>
        </p:blipFill>
        <p:spPr>
          <a:xfrm>
            <a:off x="4586930" y="3391857"/>
            <a:ext cx="7181398" cy="1622955"/>
          </a:xfrm>
          <a:prstGeom prst="rect">
            <a:avLst/>
          </a:prstGeom>
        </p:spPr>
      </p:pic>
      <p:sp>
        <p:nvSpPr>
          <p:cNvPr id="9" name="Geschweifte Klammer links 8"/>
          <p:cNvSpPr/>
          <p:nvPr/>
        </p:nvSpPr>
        <p:spPr bwMode="auto">
          <a:xfrm rot="16200000">
            <a:off x="9806238" y="820020"/>
            <a:ext cx="599950" cy="3129573"/>
          </a:xfrm>
          <a:prstGeom prst="leftBrace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Work Sans" panose="00000500000000000000" pitchFamily="50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Geschweifte Klammer links 9"/>
          <p:cNvSpPr/>
          <p:nvPr/>
        </p:nvSpPr>
        <p:spPr bwMode="auto">
          <a:xfrm rot="16200000">
            <a:off x="7586281" y="1729637"/>
            <a:ext cx="599951" cy="1310337"/>
          </a:xfrm>
          <a:prstGeom prst="leftBrace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Work Sans" panose="00000500000000000000" pitchFamily="50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9752842" y="2669255"/>
            <a:ext cx="70673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  <a:latin typeface="Work Sans" panose="00000500000000000000" pitchFamily="50" charset="0"/>
              </a:rPr>
              <a:t>forest</a:t>
            </a:r>
            <a:endParaRPr lang="en-US" sz="1200" b="1" dirty="0">
              <a:solidFill>
                <a:schemeClr val="accent6">
                  <a:lumMod val="50000"/>
                </a:schemeClr>
              </a:solidFill>
              <a:latin typeface="Work Sans" panose="00000500000000000000" pitchFamily="50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556348" y="2669255"/>
            <a:ext cx="71846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  <a:latin typeface="Work Sans" panose="00000500000000000000" pitchFamily="50" charset="0"/>
              </a:rPr>
              <a:t>ground</a:t>
            </a:r>
            <a:endParaRPr lang="en-US" sz="1200" b="1" dirty="0">
              <a:solidFill>
                <a:schemeClr val="accent4">
                  <a:lumMod val="50000"/>
                </a:schemeClr>
              </a:solidFill>
              <a:latin typeface="Work Sans" panose="00000500000000000000" pitchFamily="50" charset="0"/>
            </a:endParaRPr>
          </a:p>
        </p:txBody>
      </p:sp>
      <p:cxnSp>
        <p:nvCxnSpPr>
          <p:cNvPr id="21" name="Gerader Verbinder 20"/>
          <p:cNvCxnSpPr/>
          <p:nvPr/>
        </p:nvCxnSpPr>
        <p:spPr>
          <a:xfrm flipV="1">
            <a:off x="2337198" y="795275"/>
            <a:ext cx="1094" cy="26573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 flipV="1">
            <a:off x="933694" y="3057572"/>
            <a:ext cx="2678617" cy="116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krümmter Verbinder 29"/>
          <p:cNvCxnSpPr>
            <a:endCxn id="35" idx="1"/>
          </p:cNvCxnSpPr>
          <p:nvPr/>
        </p:nvCxnSpPr>
        <p:spPr>
          <a:xfrm rot="5400000" flipH="1" flipV="1">
            <a:off x="3473665" y="1761567"/>
            <a:ext cx="1446283" cy="1168990"/>
          </a:xfrm>
          <a:prstGeom prst="curved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krümmter Verbinder 30"/>
          <p:cNvCxnSpPr>
            <a:endCxn id="6" idx="1"/>
          </p:cNvCxnSpPr>
          <p:nvPr/>
        </p:nvCxnSpPr>
        <p:spPr>
          <a:xfrm>
            <a:off x="2313345" y="3429330"/>
            <a:ext cx="2273585" cy="774005"/>
          </a:xfrm>
          <a:prstGeom prst="curvedConnector3">
            <a:avLst>
              <a:gd name="adj1" fmla="val 56995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eschweifte Klammer links 39"/>
          <p:cNvSpPr/>
          <p:nvPr/>
        </p:nvSpPr>
        <p:spPr bwMode="auto">
          <a:xfrm rot="16200000">
            <a:off x="5923747" y="1336762"/>
            <a:ext cx="571013" cy="2067143"/>
          </a:xfrm>
          <a:prstGeom prst="leftBrace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Work Sans" panose="00000500000000000000" pitchFamily="50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5686368" y="2669255"/>
            <a:ext cx="11095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2">
                    <a:lumMod val="25000"/>
                  </a:schemeClr>
                </a:solidFill>
                <a:latin typeface="Work Sans" panose="00000500000000000000" pitchFamily="50" charset="0"/>
              </a:rPr>
              <a:t>settlements</a:t>
            </a:r>
            <a:endParaRPr lang="en-US" sz="1200" b="1" dirty="0">
              <a:solidFill>
                <a:schemeClr val="bg2">
                  <a:lumMod val="25000"/>
                </a:schemeClr>
              </a:solidFill>
              <a:latin typeface="Work Sans" panose="00000500000000000000" pitchFamily="50" charset="0"/>
            </a:endParaRPr>
          </a:p>
        </p:txBody>
      </p:sp>
      <p:sp>
        <p:nvSpPr>
          <p:cNvPr id="42" name="Geschweifte Klammer links 41"/>
          <p:cNvSpPr/>
          <p:nvPr/>
        </p:nvSpPr>
        <p:spPr bwMode="auto">
          <a:xfrm rot="16200000">
            <a:off x="7635960" y="2035835"/>
            <a:ext cx="599950" cy="5762841"/>
          </a:xfrm>
          <a:prstGeom prst="leftBrace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Work Sans" panose="00000500000000000000" pitchFamily="50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7624114" y="5183416"/>
            <a:ext cx="130139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  <a:latin typeface="Work Sans" panose="00000500000000000000" pitchFamily="50" charset="0"/>
              </a:rPr>
              <a:t>forest</a:t>
            </a:r>
            <a:endParaRPr lang="en-US" sz="1200" b="1" dirty="0">
              <a:solidFill>
                <a:schemeClr val="accent6">
                  <a:lumMod val="50000"/>
                </a:schemeClr>
              </a:solidFill>
              <a:latin typeface="Work Sans" panose="00000500000000000000" pitchFamily="50" charset="0"/>
            </a:endParaRPr>
          </a:p>
        </p:txBody>
      </p:sp>
      <p:sp>
        <p:nvSpPr>
          <p:cNvPr id="44" name="Geschweifte Klammer links 43"/>
          <p:cNvSpPr/>
          <p:nvPr/>
        </p:nvSpPr>
        <p:spPr bwMode="auto">
          <a:xfrm rot="16200000">
            <a:off x="10929122" y="4505514"/>
            <a:ext cx="599951" cy="823482"/>
          </a:xfrm>
          <a:prstGeom prst="leftBrace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Work Sans" panose="00000500000000000000" pitchFamily="50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0847519" y="5183416"/>
            <a:ext cx="7933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  <a:latin typeface="Work Sans" panose="00000500000000000000" pitchFamily="50" charset="0"/>
              </a:rPr>
              <a:t>ground</a:t>
            </a:r>
            <a:endParaRPr lang="en-US" sz="1200" b="1" dirty="0">
              <a:solidFill>
                <a:schemeClr val="accent4">
                  <a:lumMod val="50000"/>
                </a:schemeClr>
              </a:solidFill>
              <a:latin typeface="Work Sans" panose="00000500000000000000" pitchFamily="50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5BB8-B058-4CAF-94F1-C60B474C680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56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69"/>
          <p:cNvSpPr txBox="1"/>
          <p:nvPr/>
        </p:nvSpPr>
        <p:spPr>
          <a:xfrm>
            <a:off x="0" y="1019970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818266"/>
                </a:solidFill>
                <a:latin typeface="Work Sans" panose="00000500000000000000" pitchFamily="50" charset="0"/>
              </a:rPr>
              <a:t>SAR-EDU </a:t>
            </a:r>
          </a:p>
          <a:p>
            <a:pPr algn="ctr"/>
            <a:r>
              <a:rPr lang="en-US" sz="2200" b="1" dirty="0" smtClean="0">
                <a:solidFill>
                  <a:srgbClr val="818266"/>
                </a:solidFill>
                <a:latin typeface="Work Sans" panose="00000500000000000000" pitchFamily="50" charset="0"/>
              </a:rPr>
              <a:t>SAR Remote Sensing Education Initiative</a:t>
            </a:r>
            <a:endParaRPr lang="en-US" sz="2200" b="1" dirty="0">
              <a:solidFill>
                <a:srgbClr val="818266"/>
              </a:solidFill>
              <a:latin typeface="Work Sans" panose="00000500000000000000" pitchFamily="50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5347423"/>
            <a:ext cx="12192000" cy="296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1200"/>
              </a:spcAft>
            </a:pP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Work Sans" panose="00000500000000000000" pitchFamily="50" charset="0"/>
              </a:rPr>
              <a:t>F-SAR data for the SAR Tomography Tutorial is provided by DLR (German Aerospace Center)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837" y="2891216"/>
            <a:ext cx="2162175" cy="1781175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5BB8-B058-4CAF-94F1-C60B474C680F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7" name="Textfeld 69"/>
          <p:cNvSpPr txBox="1"/>
          <p:nvPr/>
        </p:nvSpPr>
        <p:spPr>
          <a:xfrm>
            <a:off x="1" y="2124870"/>
            <a:ext cx="121919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818266"/>
                </a:solidFill>
                <a:latin typeface="Work Sans" panose="00000500000000000000" pitchFamily="50" charset="0"/>
                <a:hlinkClick r:id="rId3"/>
              </a:rPr>
              <a:t>https://eo-college.org</a:t>
            </a:r>
            <a:endParaRPr lang="en-US" sz="2200" b="1" dirty="0">
              <a:solidFill>
                <a:srgbClr val="818266"/>
              </a:solidFill>
              <a:latin typeface="Work Sans" panose="00000500000000000000" pitchFamily="50" charset="0"/>
            </a:endParaRPr>
          </a:p>
        </p:txBody>
      </p:sp>
      <p:pic>
        <p:nvPicPr>
          <p:cNvPr id="8" name="Picture 2" descr="E:\Robert\Dropbox\SAR-EDU\AP 2000\Corporate Design\Images\dlrlogo_schwarz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067" y="5644171"/>
            <a:ext cx="699863" cy="58113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Task &amp;  Outline  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258549" y="820736"/>
            <a:ext cx="1165555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Work Sans" panose="00000500000000000000" pitchFamily="50" charset="0"/>
              </a:rPr>
              <a:t>The task of the tutorial is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Work Sans" panose="00000500000000000000" pitchFamily="50" charset="0"/>
              </a:rPr>
              <a:t>to perform the tomographic SAR processing with Capon Beamforming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Work Sans" panose="00000500000000000000" pitchFamily="50" charset="0"/>
              </a:rPr>
              <a:t>t</a:t>
            </a:r>
            <a:r>
              <a:rPr lang="en-US" sz="1400" dirty="0" smtClean="0">
                <a:latin typeface="Work Sans" panose="00000500000000000000" pitchFamily="50" charset="0"/>
              </a:rPr>
              <a:t>o plot the results!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400" dirty="0" smtClean="0">
                <a:latin typeface="Work Sans" panose="00000500000000000000" pitchFamily="50" charset="0"/>
              </a:rPr>
              <a:t>The algorithm is written in Python.</a:t>
            </a:r>
            <a:endParaRPr lang="en-US" sz="1200" dirty="0" smtClean="0">
              <a:latin typeface="Work Sans" panose="00000500000000000000" pitchFamily="50" charset="0"/>
            </a:endParaRPr>
          </a:p>
        </p:txBody>
      </p:sp>
      <p:grpSp>
        <p:nvGrpSpPr>
          <p:cNvPr id="28" name="Gruppieren 27"/>
          <p:cNvGrpSpPr/>
          <p:nvPr/>
        </p:nvGrpSpPr>
        <p:grpSpPr>
          <a:xfrm>
            <a:off x="2810583" y="2523692"/>
            <a:ext cx="9159274" cy="3572890"/>
            <a:chOff x="2754828" y="2646353"/>
            <a:chExt cx="9159274" cy="3572890"/>
          </a:xfrm>
        </p:grpSpPr>
        <p:sp>
          <p:nvSpPr>
            <p:cNvPr id="13" name="Rechteck 12"/>
            <p:cNvSpPr/>
            <p:nvPr/>
          </p:nvSpPr>
          <p:spPr>
            <a:xfrm>
              <a:off x="2754828" y="2646353"/>
              <a:ext cx="9159273" cy="3572890"/>
            </a:xfrm>
            <a:prstGeom prst="rect">
              <a:avLst/>
            </a:prstGeom>
            <a:noFill/>
            <a:ln w="15875"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2908996" y="3248768"/>
              <a:ext cx="9005106" cy="2948172"/>
              <a:chOff x="365787" y="3356799"/>
              <a:chExt cx="9005106" cy="2948172"/>
            </a:xfrm>
          </p:grpSpPr>
          <p:sp>
            <p:nvSpPr>
              <p:cNvPr id="16" name="TextBox 1"/>
              <p:cNvSpPr txBox="1"/>
              <p:nvPr/>
            </p:nvSpPr>
            <p:spPr>
              <a:xfrm>
                <a:off x="365787" y="3356799"/>
                <a:ext cx="16680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636359"/>
                    </a:solidFill>
                    <a:latin typeface="Work Sans" panose="00000500000000000000" pitchFamily="50" charset="0"/>
                    <a:cs typeface="Arial" panose="020B0604020202020204" pitchFamily="34" charset="0"/>
                  </a:rPr>
                  <a:t>Dataset</a:t>
                </a:r>
              </a:p>
            </p:txBody>
          </p:sp>
          <p:sp>
            <p:nvSpPr>
              <p:cNvPr id="20" name="Rectangle 56"/>
              <p:cNvSpPr/>
              <p:nvPr/>
            </p:nvSpPr>
            <p:spPr>
              <a:xfrm>
                <a:off x="644772" y="4143154"/>
                <a:ext cx="872612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>
                    <a:solidFill>
                      <a:srgbClr val="C0BC72"/>
                    </a:solidFill>
                    <a:latin typeface="Work Sans Light" panose="00000400000000000000" pitchFamily="50" charset="0"/>
                  </a:rPr>
                  <a:t>Read input data, remove flat-earth and topographical phase, calculate covariance matrix, Inversion   </a:t>
                </a:r>
                <a:endParaRPr lang="en-US" sz="1400" dirty="0">
                  <a:solidFill>
                    <a:srgbClr val="C0BC72"/>
                  </a:solidFill>
                  <a:latin typeface="Work Sans Light" panose="00000400000000000000" pitchFamily="50" charset="0"/>
                </a:endParaRPr>
              </a:p>
            </p:txBody>
          </p:sp>
          <p:sp>
            <p:nvSpPr>
              <p:cNvPr id="21" name="Rectangle 57"/>
              <p:cNvSpPr/>
              <p:nvPr/>
            </p:nvSpPr>
            <p:spPr>
              <a:xfrm>
                <a:off x="644771" y="4688917"/>
                <a:ext cx="872612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>
                    <a:solidFill>
                      <a:srgbClr val="C0BC72"/>
                    </a:solidFill>
                    <a:latin typeface="Work Sans Light" panose="00000400000000000000" pitchFamily="50" charset="0"/>
                  </a:rPr>
                  <a:t>Calculate steering matrix, calculate the filter, reconstruction of the reflectivity profiles </a:t>
                </a:r>
                <a:endParaRPr lang="en-US" sz="1400" dirty="0">
                  <a:solidFill>
                    <a:srgbClr val="C0BC72"/>
                  </a:solidFill>
                  <a:latin typeface="Work Sans Light" panose="00000400000000000000" pitchFamily="50" charset="0"/>
                </a:endParaRPr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365787" y="3878723"/>
                <a:ext cx="22397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636359"/>
                    </a:solidFill>
                    <a:latin typeface="Work Sans" panose="00000500000000000000" pitchFamily="50" charset="0"/>
                  </a:rPr>
                  <a:t>Processing </a:t>
                </a:r>
                <a:r>
                  <a:rPr lang="en-US" sz="1600" dirty="0" smtClean="0">
                    <a:solidFill>
                      <a:srgbClr val="636359"/>
                    </a:solidFill>
                    <a:latin typeface="Work Sans" panose="00000500000000000000" pitchFamily="50" charset="0"/>
                  </a:rPr>
                  <a:t>steps </a:t>
                </a:r>
                <a:endParaRPr lang="en-US" sz="1600" b="1" dirty="0">
                  <a:solidFill>
                    <a:srgbClr val="636359"/>
                  </a:solidFill>
                  <a:latin typeface="Work Sans" panose="00000500000000000000" pitchFamily="50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hteck 25"/>
              <p:cNvSpPr/>
              <p:nvPr/>
            </p:nvSpPr>
            <p:spPr>
              <a:xfrm>
                <a:off x="365787" y="4400647"/>
                <a:ext cx="24160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636359"/>
                    </a:solidFill>
                    <a:latin typeface="Work Sans" panose="00000500000000000000" pitchFamily="50" charset="0"/>
                    <a:cs typeface="Arial" panose="020B0604020202020204" pitchFamily="34" charset="0"/>
                  </a:rPr>
                  <a:t>Inversion algorithm</a:t>
                </a:r>
                <a:endParaRPr lang="en-US" sz="1600" dirty="0">
                  <a:solidFill>
                    <a:srgbClr val="636359"/>
                  </a:solidFill>
                  <a:latin typeface="Work Sans" panose="00000500000000000000" pitchFamily="50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365787" y="4922571"/>
                <a:ext cx="2294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636359"/>
                    </a:solidFill>
                    <a:latin typeface="Work Sans" panose="00000500000000000000" pitchFamily="50" charset="0"/>
                    <a:cs typeface="Arial" panose="020B0604020202020204" pitchFamily="34" charset="0"/>
                  </a:rPr>
                  <a:t>Processing details</a:t>
                </a:r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365787" y="5444495"/>
                <a:ext cx="184377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636359"/>
                    </a:solidFill>
                    <a:latin typeface="Work Sans" panose="00000500000000000000" pitchFamily="50" charset="0"/>
                    <a:cs typeface="Arial" panose="020B0604020202020204" pitchFamily="34" charset="0"/>
                  </a:rPr>
                  <a:t>Python Script</a:t>
                </a:r>
              </a:p>
            </p:txBody>
          </p:sp>
          <p:sp>
            <p:nvSpPr>
              <p:cNvPr id="29" name="Rechteck 28"/>
              <p:cNvSpPr/>
              <p:nvPr/>
            </p:nvSpPr>
            <p:spPr>
              <a:xfrm>
                <a:off x="365787" y="5966417"/>
                <a:ext cx="12186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636359"/>
                    </a:solidFill>
                    <a:latin typeface="Work Sans" panose="00000500000000000000" pitchFamily="50" charset="0"/>
                    <a:cs typeface="Arial" panose="020B0604020202020204" pitchFamily="34" charset="0"/>
                  </a:rPr>
                  <a:t>Results</a:t>
                </a:r>
                <a:endParaRPr lang="en-US" sz="1600" dirty="0">
                  <a:solidFill>
                    <a:srgbClr val="636359"/>
                  </a:solidFill>
                  <a:latin typeface="Work Sans" panose="00000500000000000000" pitchFamily="50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TextBox 1"/>
            <p:cNvSpPr txBox="1"/>
            <p:nvPr/>
          </p:nvSpPr>
          <p:spPr>
            <a:xfrm>
              <a:off x="2908996" y="2726601"/>
              <a:ext cx="16680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636359"/>
                  </a:solidFill>
                  <a:latin typeface="Work Sans" panose="00000500000000000000" pitchFamily="50" charset="0"/>
                  <a:cs typeface="Arial" panose="020B0604020202020204" pitchFamily="34" charset="0"/>
                </a:rPr>
                <a:t>OUTLINE</a:t>
              </a:r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5BB8-B058-4CAF-94F1-C60B474C680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8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Dataset</a:t>
            </a:r>
            <a:endParaRPr lang="en-US" b="1" dirty="0"/>
          </a:p>
        </p:txBody>
      </p:sp>
      <p:sp>
        <p:nvSpPr>
          <p:cNvPr id="45" name="Textfeld 44"/>
          <p:cNvSpPr txBox="1"/>
          <p:nvPr/>
        </p:nvSpPr>
        <p:spPr>
          <a:xfrm>
            <a:off x="268856" y="2952332"/>
            <a:ext cx="5511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Work Sans" panose="00000500000000000000" pitchFamily="50" charset="0"/>
              </a:rPr>
              <a:t>The input F-SAR data and related files provided by DLR are:</a:t>
            </a:r>
          </a:p>
        </p:txBody>
      </p:sp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031867"/>
              </p:ext>
            </p:extLst>
          </p:nvPr>
        </p:nvGraphicFramePr>
        <p:xfrm>
          <a:off x="389556" y="3258328"/>
          <a:ext cx="7114673" cy="297325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22421">
                  <a:extLst>
                    <a:ext uri="{9D8B030D-6E8A-4147-A177-3AD203B41FA5}">
                      <a16:colId xmlns:a16="http://schemas.microsoft.com/office/drawing/2014/main" val="309985790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77356030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21984379"/>
                    </a:ext>
                  </a:extLst>
                </a:gridCol>
                <a:gridCol w="2382252">
                  <a:extLst>
                    <a:ext uri="{9D8B030D-6E8A-4147-A177-3AD203B41FA5}">
                      <a16:colId xmlns:a16="http://schemas.microsoft.com/office/drawing/2014/main" val="3692936392"/>
                    </a:ext>
                  </a:extLst>
                </a:gridCol>
              </a:tblGrid>
              <a:tr h="297325">
                <a:tc>
                  <a:txBody>
                    <a:bodyPr/>
                    <a:lstStyle/>
                    <a:p>
                      <a:pPr algn="ctr"/>
                      <a:endParaRPr lang="de-DE" sz="1050" dirty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SLC</a:t>
                      </a:r>
                      <a:endParaRPr lang="de-DE" sz="1200" dirty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Flat-Earth &amp; DEM Phase </a:t>
                      </a:r>
                      <a:endParaRPr lang="de-DE" sz="1200" dirty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Wavenumber</a:t>
                      </a:r>
                      <a:r>
                        <a:rPr lang="de-DE" sz="1200" baseline="0" dirty="0" smtClean="0"/>
                        <a:t> </a:t>
                      </a:r>
                      <a:endParaRPr lang="de-DE" sz="1200" dirty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98092"/>
                  </a:ext>
                </a:extLst>
              </a:tr>
              <a:tr h="297325">
                <a:tc>
                  <a:txBody>
                    <a:bodyPr/>
                    <a:lstStyle/>
                    <a:p>
                      <a:pPr algn="ctr"/>
                      <a:r>
                        <a:rPr lang="en-US" sz="1050" noProof="0" dirty="0" smtClean="0"/>
                        <a:t>master </a:t>
                      </a:r>
                      <a:endParaRPr lang="en-US" sz="1050" noProof="0" dirty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SLC_0_20151013_L_hv</a:t>
                      </a:r>
                      <a:endParaRPr lang="de-DE" sz="1050" dirty="0" smtClean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-</a:t>
                      </a:r>
                      <a:endParaRPr lang="de-DE" sz="1050" dirty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-</a:t>
                      </a:r>
                      <a:endParaRPr lang="de-DE" sz="1050" dirty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29359498"/>
                  </a:ext>
                </a:extLst>
              </a:tr>
              <a:tr h="297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noProof="0" dirty="0" smtClean="0"/>
                        <a:t>slave 1</a:t>
                      </a:r>
                      <a:endParaRPr lang="en-US" sz="1050" noProof="0" dirty="0" smtClean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SLC_1_20151013_L_hv</a:t>
                      </a:r>
                      <a:endParaRPr lang="de-DE" sz="1050" dirty="0" smtClean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Pha_1_20151013_L_hv</a:t>
                      </a:r>
                      <a:endParaRPr lang="de-DE" sz="1050" dirty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Kz_1_20151013_L_hv</a:t>
                      </a:r>
                      <a:endParaRPr lang="de-DE" sz="1050" dirty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71025328"/>
                  </a:ext>
                </a:extLst>
              </a:tr>
              <a:tr h="297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noProof="0" dirty="0" smtClean="0"/>
                        <a:t>slave 2</a:t>
                      </a:r>
                      <a:endParaRPr lang="en-US" sz="1050" noProof="0" dirty="0" smtClean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SLC_2_20151013_L_hv</a:t>
                      </a:r>
                      <a:endParaRPr lang="de-DE" sz="1050" dirty="0" smtClean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Pha_2_20151013_L_hv</a:t>
                      </a:r>
                      <a:endParaRPr lang="de-DE" sz="1050" dirty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Kz_2_20151013_L_hv</a:t>
                      </a:r>
                      <a:endParaRPr lang="de-DE" sz="1050" dirty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2009423"/>
                  </a:ext>
                </a:extLst>
              </a:tr>
              <a:tr h="297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noProof="0" dirty="0" smtClean="0"/>
                        <a:t>slave 3</a:t>
                      </a:r>
                      <a:endParaRPr lang="en-US" sz="1050" noProof="0" dirty="0" smtClean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SLC_3_20151013_L_hv</a:t>
                      </a:r>
                      <a:endParaRPr lang="de-DE" sz="1050" dirty="0" smtClean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Pha_3_20151013_L_hv</a:t>
                      </a:r>
                      <a:endParaRPr lang="de-DE" sz="1050" dirty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Kz_3_20151013_L_hv</a:t>
                      </a:r>
                      <a:endParaRPr lang="de-DE" sz="1050" dirty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90022309"/>
                  </a:ext>
                </a:extLst>
              </a:tr>
              <a:tr h="297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noProof="0" dirty="0" smtClean="0"/>
                        <a:t>slave 4</a:t>
                      </a:r>
                      <a:endParaRPr lang="en-US" sz="1050" noProof="0" dirty="0" smtClean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SLC_4_20151013_L_hv</a:t>
                      </a:r>
                      <a:endParaRPr lang="de-DE" sz="1050" dirty="0" smtClean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Pha_4_20151013_L_hv</a:t>
                      </a:r>
                      <a:endParaRPr lang="de-DE" sz="1050" dirty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Kz_4_20151013_L_hv</a:t>
                      </a:r>
                      <a:endParaRPr lang="de-DE" sz="1050" dirty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1153728"/>
                  </a:ext>
                </a:extLst>
              </a:tr>
              <a:tr h="297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noProof="0" dirty="0" smtClean="0"/>
                        <a:t>slave 5</a:t>
                      </a:r>
                      <a:endParaRPr lang="en-US" sz="1050" noProof="0" dirty="0" smtClean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SLC_5_20151013_L_hv</a:t>
                      </a:r>
                      <a:endParaRPr lang="de-DE" sz="1050" dirty="0" smtClean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Pha_5_20151013_L_hv</a:t>
                      </a:r>
                      <a:endParaRPr lang="de-DE" sz="1050" dirty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Kz_5_20151013_L_hv</a:t>
                      </a:r>
                      <a:endParaRPr lang="de-DE" sz="1050" dirty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31174975"/>
                  </a:ext>
                </a:extLst>
              </a:tr>
              <a:tr h="297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noProof="0" dirty="0" smtClean="0"/>
                        <a:t>slave 6</a:t>
                      </a:r>
                      <a:endParaRPr lang="en-US" sz="1050" noProof="0" dirty="0" smtClean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SLC_6_20151013_L_hv</a:t>
                      </a:r>
                      <a:endParaRPr lang="de-DE" sz="1050" dirty="0" smtClean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Pha_6_20151013_L_hv</a:t>
                      </a:r>
                      <a:endParaRPr lang="de-DE" sz="1050" dirty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Kz_6_20151013_L_hv</a:t>
                      </a:r>
                      <a:endParaRPr lang="de-DE" sz="1050" dirty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6146319"/>
                  </a:ext>
                </a:extLst>
              </a:tr>
              <a:tr h="297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noProof="0" dirty="0" smtClean="0"/>
                        <a:t>slave 7</a:t>
                      </a:r>
                      <a:endParaRPr lang="en-US" sz="1050" noProof="0" dirty="0" smtClean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SLC_7_20151013_L_hv</a:t>
                      </a:r>
                      <a:endParaRPr lang="de-DE" sz="1050" dirty="0" smtClean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Pha_7_20151013_L_hv</a:t>
                      </a:r>
                      <a:endParaRPr lang="de-DE" sz="1050" dirty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Kz_7_20151013_L_hv</a:t>
                      </a:r>
                      <a:endParaRPr lang="de-DE" sz="1050" dirty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71257399"/>
                  </a:ext>
                </a:extLst>
              </a:tr>
              <a:tr h="297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noProof="0" dirty="0" smtClean="0"/>
                        <a:t>slave 8</a:t>
                      </a:r>
                      <a:endParaRPr lang="en-US" sz="1050" noProof="0" dirty="0" smtClean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SLC_8_20151013_L_hv</a:t>
                      </a:r>
                      <a:endParaRPr lang="de-DE" sz="1050" dirty="0" smtClean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Pha_8_20151013_L_hv</a:t>
                      </a:r>
                      <a:endParaRPr lang="de-DE" sz="1050" dirty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 smtClean="0"/>
                        <a:t>Kz_8_20151013_L_hv</a:t>
                      </a:r>
                      <a:endParaRPr lang="de-DE" sz="1050" dirty="0">
                        <a:latin typeface="Work Sans" panose="00000500000000000000" pitchFamily="50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6754278"/>
                  </a:ext>
                </a:extLst>
              </a:tr>
            </a:tbl>
          </a:graphicData>
        </a:graphic>
      </p:graphicFrame>
      <p:grpSp>
        <p:nvGrpSpPr>
          <p:cNvPr id="6" name="Gruppieren 5"/>
          <p:cNvGrpSpPr/>
          <p:nvPr/>
        </p:nvGrpSpPr>
        <p:grpSpPr>
          <a:xfrm>
            <a:off x="8135493" y="623040"/>
            <a:ext cx="3318505" cy="3223566"/>
            <a:chOff x="8303972" y="2748771"/>
            <a:chExt cx="3318505" cy="3223566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5669" y="3025770"/>
              <a:ext cx="2975113" cy="2946567"/>
            </a:xfrm>
            <a:prstGeom prst="rect">
              <a:avLst/>
            </a:prstGeom>
            <a:effectLst>
              <a:outerShdw blurRad="127000" dist="38100" dir="2700000" algn="tl" rotWithShape="0">
                <a:schemeClr val="bg2">
                  <a:lumMod val="25000"/>
                  <a:alpha val="40000"/>
                </a:schemeClr>
              </a:outerShdw>
            </a:effectLst>
          </p:spPr>
        </p:pic>
        <p:sp>
          <p:nvSpPr>
            <p:cNvPr id="7" name="Textfeld 6"/>
            <p:cNvSpPr txBox="1"/>
            <p:nvPr/>
          </p:nvSpPr>
          <p:spPr>
            <a:xfrm>
              <a:off x="8303972" y="2748771"/>
              <a:ext cx="33185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Work Sans" panose="00000500000000000000" pitchFamily="50" charset="0"/>
                </a:rPr>
                <a:t>a</a:t>
              </a:r>
              <a:r>
                <a:rPr lang="en-US" sz="1200" dirty="0" smtClean="0">
                  <a:latin typeface="Work Sans" panose="00000500000000000000" pitchFamily="50" charset="0"/>
                </a:rPr>
                <a:t>mplitude image of the master SLC</a:t>
              </a:r>
              <a:endParaRPr lang="en-US" sz="1200" dirty="0">
                <a:latin typeface="Work Sans" panose="00000500000000000000" pitchFamily="50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759564" y="3932253"/>
            <a:ext cx="4176404" cy="2236881"/>
            <a:chOff x="7759564" y="3822525"/>
            <a:chExt cx="4176404" cy="2236881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9565" y="4077934"/>
              <a:ext cx="1974796" cy="1955848"/>
            </a:xfrm>
            <a:prstGeom prst="rect">
              <a:avLst/>
            </a:prstGeom>
            <a:effectLst>
              <a:outerShdw blurRad="127000" dist="38100" dir="2700000" algn="tl" rotWithShape="0">
                <a:schemeClr val="bg2">
                  <a:lumMod val="25000"/>
                  <a:alpha val="40000"/>
                </a:schemeClr>
              </a:outerShdw>
            </a:effectLst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4032" y="4056870"/>
              <a:ext cx="2021936" cy="2002536"/>
            </a:xfrm>
            <a:prstGeom prst="rect">
              <a:avLst/>
            </a:prstGeom>
            <a:effectLst>
              <a:outerShdw blurRad="127000" dist="38100" dir="2700000" algn="tl" rotWithShape="0">
                <a:schemeClr val="bg2">
                  <a:lumMod val="25000"/>
                  <a:alpha val="40000"/>
                </a:schemeClr>
              </a:outerShdw>
            </a:effectLst>
          </p:spPr>
        </p:pic>
        <p:sp>
          <p:nvSpPr>
            <p:cNvPr id="11" name="Textfeld 10"/>
            <p:cNvSpPr txBox="1"/>
            <p:nvPr/>
          </p:nvSpPr>
          <p:spPr>
            <a:xfrm>
              <a:off x="7759564" y="3856974"/>
              <a:ext cx="19747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Work Sans" panose="00000500000000000000" pitchFamily="50" charset="0"/>
                </a:rPr>
                <a:t>Phase file for slave 1</a:t>
              </a:r>
              <a:endParaRPr lang="en-US" sz="1200" dirty="0">
                <a:latin typeface="Work Sans" panose="00000500000000000000" pitchFamily="50" charset="0"/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9961171" y="3822525"/>
              <a:ext cx="19747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latin typeface="Work Sans" panose="00000500000000000000" pitchFamily="50" charset="0"/>
                </a:rPr>
                <a:t>Kz</a:t>
              </a:r>
              <a:r>
                <a:rPr lang="en-US" sz="1200" dirty="0" smtClean="0">
                  <a:latin typeface="Work Sans" panose="00000500000000000000" pitchFamily="50" charset="0"/>
                </a:rPr>
                <a:t> file for slave 1</a:t>
              </a:r>
              <a:endParaRPr lang="en-US" sz="1200" dirty="0">
                <a:latin typeface="Work Sans" panose="00000500000000000000" pitchFamily="50" charset="0"/>
              </a:endParaRPr>
            </a:p>
          </p:txBody>
        </p:sp>
      </p:grpSp>
      <p:sp>
        <p:nvSpPr>
          <p:cNvPr id="16" name="Textfeld 15"/>
          <p:cNvSpPr txBox="1"/>
          <p:nvPr/>
        </p:nvSpPr>
        <p:spPr>
          <a:xfrm>
            <a:off x="10567298" y="3440796"/>
            <a:ext cx="749540" cy="42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Work Sans" panose="00000500000000000000" pitchFamily="50" charset="0"/>
              </a:rPr>
              <a:t>©DLR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269285" y="756231"/>
            <a:ext cx="6848788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Work Sans" panose="00000500000000000000" pitchFamily="50" charset="0"/>
              </a:rPr>
              <a:t>Tomographic SAR dataset is acquired by DLR’s airborne SAR system: </a:t>
            </a:r>
            <a:r>
              <a:rPr lang="en-US" sz="1400" b="1" dirty="0" smtClean="0">
                <a:latin typeface="Work Sans" panose="00000500000000000000" pitchFamily="50" charset="0"/>
              </a:rPr>
              <a:t>F-SAR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Work Sans" panose="00000500000000000000" pitchFamily="50" charset="0"/>
              </a:rPr>
              <a:t>L-Band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Work Sans" panose="00000500000000000000" pitchFamily="50" charset="0"/>
              </a:rPr>
              <a:t>HV Polarization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Work Sans" panose="00000500000000000000" pitchFamily="50" charset="0"/>
              </a:rPr>
              <a:t>9 tracks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Work Sans" panose="00000500000000000000" pitchFamily="50" charset="0"/>
              </a:rPr>
              <a:t>all </a:t>
            </a:r>
            <a:r>
              <a:rPr lang="en-US" sz="1200" dirty="0">
                <a:latin typeface="Work Sans" panose="00000500000000000000" pitchFamily="50" charset="0"/>
              </a:rPr>
              <a:t>the slave images are co-registered </a:t>
            </a:r>
            <a:r>
              <a:rPr lang="en-US" sz="1200" dirty="0" smtClean="0">
                <a:latin typeface="Work Sans" panose="00000500000000000000" pitchFamily="50" charset="0"/>
              </a:rPr>
              <a:t>to the master image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Work Sans" panose="00000500000000000000" pitchFamily="50" charset="0"/>
              </a:rPr>
              <a:t>the residual phase, e.g. due to atmosphere, is removed.</a:t>
            </a:r>
            <a:endParaRPr lang="en-US" sz="1200" dirty="0">
              <a:latin typeface="Work Sans" panose="00000500000000000000" pitchFamily="50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 smtClean="0">
              <a:latin typeface="Work Sans" panose="00000500000000000000" pitchFamily="50" charset="0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5BB8-B058-4CAF-94F1-C60B474C680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83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Work Sans" panose="00000500000000000000" pitchFamily="50" charset="0"/>
              </a:rPr>
              <a:t>Processing Steps</a:t>
            </a:r>
            <a:endParaRPr lang="en-US" dirty="0">
              <a:latin typeface="Work Sans" panose="00000500000000000000" pitchFamily="50" charset="0"/>
            </a:endParaRPr>
          </a:p>
        </p:txBody>
      </p:sp>
      <p:grpSp>
        <p:nvGrpSpPr>
          <p:cNvPr id="184" name="Gruppieren 183"/>
          <p:cNvGrpSpPr/>
          <p:nvPr/>
        </p:nvGrpSpPr>
        <p:grpSpPr>
          <a:xfrm>
            <a:off x="2614173" y="568952"/>
            <a:ext cx="4007966" cy="2519206"/>
            <a:chOff x="2750809" y="878185"/>
            <a:chExt cx="4007966" cy="2519206"/>
          </a:xfrm>
        </p:grpSpPr>
        <p:grpSp>
          <p:nvGrpSpPr>
            <p:cNvPr id="133" name="Gruppieren 132"/>
            <p:cNvGrpSpPr/>
            <p:nvPr/>
          </p:nvGrpSpPr>
          <p:grpSpPr>
            <a:xfrm>
              <a:off x="2750809" y="1160549"/>
              <a:ext cx="4007966" cy="2236842"/>
              <a:chOff x="138864" y="1162454"/>
              <a:chExt cx="4007966" cy="2236842"/>
            </a:xfrm>
          </p:grpSpPr>
          <p:sp>
            <p:nvSpPr>
              <p:cNvPr id="66" name="Rechteck 65"/>
              <p:cNvSpPr/>
              <p:nvPr/>
            </p:nvSpPr>
            <p:spPr>
              <a:xfrm>
                <a:off x="138864" y="1162454"/>
                <a:ext cx="4007966" cy="223684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4">
                    <a:lumMod val="20000"/>
                    <a:lumOff val="80000"/>
                  </a:schemeClr>
                </a:solidFill>
              </a:ln>
              <a:effectLst>
                <a:outerShdw blurRad="190500" dist="50800" dir="2700000" algn="ctr" rotWithShape="0">
                  <a:schemeClr val="bg2">
                    <a:lumMod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Work Sans" panose="00000500000000000000" pitchFamily="50" charset="0"/>
                </a:endParaRPr>
              </a:p>
            </p:txBody>
          </p:sp>
          <p:grpSp>
            <p:nvGrpSpPr>
              <p:cNvPr id="129" name="Gruppieren 128"/>
              <p:cNvGrpSpPr/>
              <p:nvPr/>
            </p:nvGrpSpPr>
            <p:grpSpPr>
              <a:xfrm>
                <a:off x="200444" y="1438409"/>
                <a:ext cx="3922568" cy="1926245"/>
                <a:chOff x="111741" y="1514204"/>
                <a:chExt cx="3922568" cy="1926245"/>
              </a:xfrm>
            </p:grpSpPr>
            <p:pic>
              <p:nvPicPr>
                <p:cNvPr id="67" name="Picture 4" descr="C:\Users\lilith\Downloads\windows_latex_template\Tezcim_ResimleR\ASAR_ave_map_rmli.pn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  <a:grayscl/>
                </a:blip>
                <a:srcRect l="18741" r="19018"/>
                <a:stretch/>
              </p:blipFill>
              <p:spPr bwMode="auto">
                <a:xfrm rot="21351999">
                  <a:off x="605086" y="2067683"/>
                  <a:ext cx="1089394" cy="1249373"/>
                </a:xfrm>
                <a:prstGeom prst="rect">
                  <a:avLst/>
                </a:prstGeom>
                <a:noFill/>
                <a:effectLst>
                  <a:outerShdw blurRad="25400" dist="25400" dir="8100000" algn="ctr" rotWithShape="0">
                    <a:schemeClr val="bg2">
                      <a:lumMod val="25000"/>
                    </a:schemeClr>
                  </a:outerShdw>
                </a:effectLst>
                <a:scene3d>
                  <a:camera prst="isometricTopUp"/>
                  <a:lightRig rig="threePt" dir="t"/>
                </a:scene3d>
              </p:spPr>
            </p:pic>
            <p:grpSp>
              <p:nvGrpSpPr>
                <p:cNvPr id="68" name="Gruppieren 67"/>
                <p:cNvGrpSpPr/>
                <p:nvPr/>
              </p:nvGrpSpPr>
              <p:grpSpPr>
                <a:xfrm>
                  <a:off x="561298" y="1517037"/>
                  <a:ext cx="1114131" cy="1663372"/>
                  <a:chOff x="790269" y="1517037"/>
                  <a:chExt cx="1114131" cy="1663372"/>
                </a:xfrm>
              </p:grpSpPr>
              <p:pic>
                <p:nvPicPr>
                  <p:cNvPr id="69" name="Picture 4" descr="C:\Users\lilith\Downloads\windows_latex_template\Tezcim_ResimleR\ASAR_ave_map_rmli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 cstate="print">
                    <a:clrChange>
                      <a:clrFrom>
                        <a:srgbClr val="000000"/>
                      </a:clrFrom>
                      <a:clrTo>
                        <a:srgbClr val="000000">
                          <a:alpha val="0"/>
                        </a:srgbClr>
                      </a:clrTo>
                    </a:clrChange>
                    <a:grayscl/>
                  </a:blip>
                  <a:srcRect l="18741" r="19018"/>
                  <a:stretch/>
                </p:blipFill>
                <p:spPr bwMode="auto">
                  <a:xfrm rot="21351999">
                    <a:off x="815006" y="1931036"/>
                    <a:ext cx="1089394" cy="1249373"/>
                  </a:xfrm>
                  <a:prstGeom prst="rect">
                    <a:avLst/>
                  </a:prstGeom>
                  <a:noFill/>
                  <a:effectLst>
                    <a:outerShdw blurRad="25400" dist="25400" dir="8100000" algn="ctr" rotWithShape="0">
                      <a:schemeClr val="bg2">
                        <a:lumMod val="25000"/>
                      </a:scheme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pic>
                <p:nvPicPr>
                  <p:cNvPr id="70" name="Picture 4" descr="C:\Users\lilith\Downloads\windows_latex_template\Tezcim_ResimleR\ASAR_ave_map_rmli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 cstate="print">
                    <a:clrChange>
                      <a:clrFrom>
                        <a:srgbClr val="000000"/>
                      </a:clrFrom>
                      <a:clrTo>
                        <a:srgbClr val="000000">
                          <a:alpha val="0"/>
                        </a:srgbClr>
                      </a:clrTo>
                    </a:clrChange>
                    <a:grayscl/>
                  </a:blip>
                  <a:srcRect l="18741" r="19018"/>
                  <a:stretch/>
                </p:blipFill>
                <p:spPr bwMode="auto">
                  <a:xfrm rot="21351999">
                    <a:off x="815006" y="1798143"/>
                    <a:ext cx="1089394" cy="1249373"/>
                  </a:xfrm>
                  <a:prstGeom prst="rect">
                    <a:avLst/>
                  </a:prstGeom>
                  <a:noFill/>
                  <a:effectLst>
                    <a:outerShdw blurRad="25400" dist="25400" dir="8100000" algn="ctr" rotWithShape="0">
                      <a:schemeClr val="bg2">
                        <a:lumMod val="25000"/>
                      </a:scheme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pic>
                <p:nvPicPr>
                  <p:cNvPr id="71" name="Picture 4" descr="C:\Users\lilith\Downloads\windows_latex_template\Tezcim_ResimleR\ASAR_ave_map_rmli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 cstate="print">
                    <a:clrChange>
                      <a:clrFrom>
                        <a:srgbClr val="000000"/>
                      </a:clrFrom>
                      <a:clrTo>
                        <a:srgbClr val="000000">
                          <a:alpha val="0"/>
                        </a:srgbClr>
                      </a:clrTo>
                    </a:clrChange>
                    <a:grayscl/>
                  </a:blip>
                  <a:srcRect l="18741" r="19018"/>
                  <a:stretch/>
                </p:blipFill>
                <p:spPr bwMode="auto">
                  <a:xfrm rot="21351999">
                    <a:off x="815006" y="1656170"/>
                    <a:ext cx="1089394" cy="1249373"/>
                  </a:xfrm>
                  <a:prstGeom prst="rect">
                    <a:avLst/>
                  </a:prstGeom>
                  <a:noFill/>
                  <a:effectLst>
                    <a:outerShdw blurRad="25400" dist="25400" dir="8100000" algn="ctr" rotWithShape="0">
                      <a:schemeClr val="bg2">
                        <a:lumMod val="25000"/>
                      </a:scheme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  <p:pic>
                <p:nvPicPr>
                  <p:cNvPr id="72" name="Picture 4" descr="C:\Users\lilith\Downloads\windows_latex_template\Tezcim_ResimleR\ASAR_ave_map_rmli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 cstate="print">
                    <a:clrChange>
                      <a:clrFrom>
                        <a:srgbClr val="000000"/>
                      </a:clrFrom>
                      <a:clrTo>
                        <a:srgbClr val="000000">
                          <a:alpha val="0"/>
                        </a:srgbClr>
                      </a:clrTo>
                    </a:clrChange>
                    <a:grayscl/>
                  </a:blip>
                  <a:srcRect l="18741" r="19018"/>
                  <a:stretch/>
                </p:blipFill>
                <p:spPr bwMode="auto">
                  <a:xfrm rot="21351999">
                    <a:off x="790269" y="1517037"/>
                    <a:ext cx="1089394" cy="1249373"/>
                  </a:xfrm>
                  <a:prstGeom prst="rect">
                    <a:avLst/>
                  </a:prstGeom>
                  <a:noFill/>
                  <a:effectLst>
                    <a:outerShdw blurRad="25400" dist="25400" dir="8100000" algn="ctr" rotWithShape="0">
                      <a:schemeClr val="bg2">
                        <a:lumMod val="25000"/>
                      </a:schemeClr>
                    </a:outerShdw>
                  </a:effectLst>
                  <a:scene3d>
                    <a:camera prst="isometricTopUp"/>
                    <a:lightRig rig="threePt" dir="t"/>
                  </a:scene3d>
                </p:spPr>
              </p:pic>
            </p:grpSp>
            <p:sp>
              <p:nvSpPr>
                <p:cNvPr id="73" name="Textfeld 72"/>
                <p:cNvSpPr txBox="1"/>
                <p:nvPr/>
              </p:nvSpPr>
              <p:spPr>
                <a:xfrm rot="20070124">
                  <a:off x="162596" y="1607112"/>
                  <a:ext cx="9845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sz="1000" dirty="0" err="1" smtClean="0">
                      <a:latin typeface="Work Sans" panose="00000500000000000000" pitchFamily="50" charset="0"/>
                      <a:cs typeface="Arial" panose="020B0604020202020204" pitchFamily="34" charset="0"/>
                    </a:rPr>
                    <a:t>Coregistered</a:t>
                  </a:r>
                  <a:endParaRPr lang="de-DE" sz="1000" dirty="0" smtClean="0">
                    <a:latin typeface="Work Sans" panose="00000500000000000000" pitchFamily="50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de-DE" sz="1000" dirty="0" smtClean="0">
                      <a:latin typeface="Work Sans" panose="00000500000000000000" pitchFamily="50" charset="0"/>
                      <a:cs typeface="Arial" panose="020B0604020202020204" pitchFamily="34" charset="0"/>
                    </a:rPr>
                    <a:t> SLCs</a:t>
                  </a:r>
                  <a:endParaRPr lang="en-US" sz="1000" dirty="0">
                    <a:latin typeface="Work Sans" panose="00000500000000000000" pitchFamily="50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4" name="Gerade Verbindung 16"/>
                <p:cNvCxnSpPr/>
                <p:nvPr/>
              </p:nvCxnSpPr>
              <p:spPr>
                <a:xfrm>
                  <a:off x="1256929" y="2425394"/>
                  <a:ext cx="0" cy="7200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  <a:effectLst>
                  <a:outerShdw blurRad="50800" dist="50800" dir="5400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Gerade Verbindung 19"/>
                <p:cNvCxnSpPr/>
                <p:nvPr/>
              </p:nvCxnSpPr>
              <p:spPr>
                <a:xfrm>
                  <a:off x="1256929" y="2577794"/>
                  <a:ext cx="0" cy="7200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  <a:effectLst>
                  <a:outerShdw blurRad="50800" dist="50800" dir="5400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Gerade Verbindung 20"/>
                <p:cNvCxnSpPr/>
                <p:nvPr/>
              </p:nvCxnSpPr>
              <p:spPr>
                <a:xfrm>
                  <a:off x="1256929" y="2711144"/>
                  <a:ext cx="0" cy="7200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  <a:effectLst>
                  <a:outerShdw blurRad="50800" dist="50800" dir="5400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Gerade Verbindung 21"/>
                <p:cNvCxnSpPr/>
                <p:nvPr/>
              </p:nvCxnSpPr>
              <p:spPr>
                <a:xfrm>
                  <a:off x="1256929" y="2834969"/>
                  <a:ext cx="0" cy="108210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rgbClr val="C00000">
                          <a:alpha val="0"/>
                        </a:srgbClr>
                      </a:gs>
                      <a:gs pos="1200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0"/>
                  </a:gradFill>
                </a:ln>
                <a:effectLst>
                  <a:outerShdw blurRad="50800" dist="50800" dir="5400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Gerade Verbindung 23"/>
                <p:cNvCxnSpPr/>
                <p:nvPr/>
              </p:nvCxnSpPr>
              <p:spPr>
                <a:xfrm>
                  <a:off x="1256929" y="2123462"/>
                  <a:ext cx="0" cy="25344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  <a:effectLst>
                  <a:outerShdw blurRad="50800" dist="50800" dir="5400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feld 78"/>
                <p:cNvSpPr txBox="1"/>
                <p:nvPr/>
              </p:nvSpPr>
              <p:spPr>
                <a:xfrm>
                  <a:off x="2275494" y="1514204"/>
                  <a:ext cx="175881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i="1" dirty="0" smtClean="0">
                      <a:latin typeface="Work Sans" panose="00000500000000000000" pitchFamily="50" charset="0"/>
                      <a:cs typeface="Arial" panose="020B0604020202020204" pitchFamily="34" charset="0"/>
                    </a:rPr>
                    <a:t>Complex data vector</a:t>
                  </a:r>
                </a:p>
              </p:txBody>
            </p:sp>
            <p:cxnSp>
              <p:nvCxnSpPr>
                <p:cNvPr id="80" name="Gewinkelte Verbindung 29"/>
                <p:cNvCxnSpPr>
                  <a:endCxn id="79" idx="1"/>
                </p:cNvCxnSpPr>
                <p:nvPr/>
              </p:nvCxnSpPr>
              <p:spPr>
                <a:xfrm flipV="1">
                  <a:off x="1243521" y="1652704"/>
                  <a:ext cx="1031973" cy="470758"/>
                </a:xfrm>
                <a:prstGeom prst="bentConnector3">
                  <a:avLst>
                    <a:gd name="adj1" fmla="val 50000"/>
                  </a:avLst>
                </a:prstGeom>
                <a:ln w="15875">
                  <a:solidFill>
                    <a:srgbClr val="C00000"/>
                  </a:solidFill>
                  <a:tailEnd type="arrow"/>
                </a:ln>
                <a:effectLst>
                  <a:outerShdw blurRad="50800" dist="50800" dir="5400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Rechteck 84"/>
                <p:cNvSpPr/>
                <p:nvPr/>
              </p:nvSpPr>
              <p:spPr>
                <a:xfrm>
                  <a:off x="111741" y="2020105"/>
                  <a:ext cx="277640" cy="8617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de-DE" sz="1000" dirty="0" smtClean="0">
                      <a:latin typeface="Work Sans" panose="00000500000000000000" pitchFamily="50" charset="0"/>
                      <a:cs typeface="Arial" panose="020B0604020202020204" pitchFamily="34" charset="0"/>
                    </a:rPr>
                    <a:t>N</a:t>
                  </a:r>
                </a:p>
                <a:p>
                  <a:pPr algn="ctr"/>
                  <a:r>
                    <a:rPr lang="de-DE" sz="1000" dirty="0" smtClean="0">
                      <a:latin typeface="Work Sans" panose="00000500000000000000" pitchFamily="50" charset="0"/>
                      <a:cs typeface="Arial" panose="020B0604020202020204" pitchFamily="34" charset="0"/>
                    </a:rPr>
                    <a:t>.</a:t>
                  </a:r>
                </a:p>
                <a:p>
                  <a:pPr algn="ctr"/>
                  <a:r>
                    <a:rPr lang="de-DE" sz="1000" dirty="0">
                      <a:latin typeface="Work Sans" panose="00000500000000000000" pitchFamily="50" charset="0"/>
                      <a:cs typeface="Arial" panose="020B0604020202020204" pitchFamily="34" charset="0"/>
                    </a:rPr>
                    <a:t>.</a:t>
                  </a:r>
                  <a:endParaRPr lang="de-DE" sz="1000" dirty="0" smtClean="0">
                    <a:latin typeface="Work Sans" panose="00000500000000000000" pitchFamily="50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de-DE" sz="1000" dirty="0" smtClean="0">
                      <a:latin typeface="Work Sans" panose="00000500000000000000" pitchFamily="50" charset="0"/>
                      <a:cs typeface="Arial" panose="020B0604020202020204" pitchFamily="34" charset="0"/>
                    </a:rPr>
                    <a:t>2</a:t>
                  </a:r>
                </a:p>
                <a:p>
                  <a:pPr algn="ctr"/>
                  <a:r>
                    <a:rPr lang="de-DE" sz="1000" dirty="0" smtClean="0">
                      <a:latin typeface="Work Sans" panose="00000500000000000000" pitchFamily="50" charset="0"/>
                      <a:cs typeface="Arial" panose="020B0604020202020204" pitchFamily="34" charset="0"/>
                    </a:rPr>
                    <a:t>1</a:t>
                  </a:r>
                  <a:endParaRPr lang="en-US" sz="1000" baseline="-25000" dirty="0">
                    <a:latin typeface="Work Sans" panose="00000500000000000000" pitchFamily="50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6" name="Gruppieren 125"/>
                <p:cNvGrpSpPr/>
                <p:nvPr/>
              </p:nvGrpSpPr>
              <p:grpSpPr>
                <a:xfrm>
                  <a:off x="2840219" y="1830945"/>
                  <a:ext cx="895897" cy="1609504"/>
                  <a:chOff x="2840219" y="1721217"/>
                  <a:chExt cx="895897" cy="1609504"/>
                </a:xfrm>
              </p:grpSpPr>
              <p:grpSp>
                <p:nvGrpSpPr>
                  <p:cNvPr id="81" name="Gruppieren 80"/>
                  <p:cNvGrpSpPr/>
                  <p:nvPr/>
                </p:nvGrpSpPr>
                <p:grpSpPr>
                  <a:xfrm>
                    <a:off x="2840219" y="1721217"/>
                    <a:ext cx="530135" cy="1552354"/>
                    <a:chOff x="972880" y="2764466"/>
                    <a:chExt cx="530135" cy="1552354"/>
                  </a:xfrm>
                </p:grpSpPr>
                <p:sp>
                  <p:nvSpPr>
                    <p:cNvPr id="82" name="Textfeld 81"/>
                    <p:cNvSpPr txBox="1"/>
                    <p:nvPr/>
                  </p:nvSpPr>
                  <p:spPr>
                    <a:xfrm>
                      <a:off x="1020191" y="2840665"/>
                      <a:ext cx="482824" cy="138499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400" i="1" dirty="0" smtClean="0">
                          <a:latin typeface="Work Sans" panose="00000500000000000000" pitchFamily="50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de-DE" sz="1400" i="1" baseline="-25000" dirty="0" smtClean="0">
                          <a:latin typeface="Work Sans" panose="00000500000000000000" pitchFamily="50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o,1</a:t>
                      </a:r>
                      <a:endParaRPr lang="en-US" sz="1400" i="1" baseline="-25000" dirty="0">
                        <a:latin typeface="Work Sans" panose="00000500000000000000" pitchFamily="50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de-DE" sz="1400" i="1" dirty="0" smtClean="0">
                          <a:latin typeface="Work Sans" panose="00000500000000000000" pitchFamily="50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de-DE" sz="1400" i="1" baseline="-25000" dirty="0" smtClean="0">
                          <a:latin typeface="Work Sans" panose="00000500000000000000" pitchFamily="50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o,2</a:t>
                      </a:r>
                      <a:endParaRPr lang="en-US" sz="1400" i="1" baseline="-25000" dirty="0">
                        <a:latin typeface="Work Sans" panose="00000500000000000000" pitchFamily="50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de-DE" sz="1400" i="1" dirty="0" smtClean="0">
                          <a:latin typeface="Work Sans" panose="00000500000000000000" pitchFamily="50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/>
                      <a:r>
                        <a:rPr lang="de-DE" sz="1400" i="1" dirty="0" smtClean="0">
                          <a:latin typeface="Work Sans" panose="00000500000000000000" pitchFamily="50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/>
                      <a:r>
                        <a:rPr lang="de-DE" sz="1400" i="1" dirty="0" smtClean="0">
                          <a:latin typeface="Work Sans" panose="00000500000000000000" pitchFamily="50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/>
                      <a:r>
                        <a:rPr lang="de-DE" sz="1400" i="1" dirty="0" err="1" smtClean="0">
                          <a:latin typeface="Work Sans" panose="00000500000000000000" pitchFamily="50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de-DE" sz="1400" i="1" baseline="-25000" dirty="0" err="1" smtClean="0">
                          <a:latin typeface="Work Sans" panose="00000500000000000000" pitchFamily="50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o,N</a:t>
                      </a:r>
                      <a:endParaRPr lang="en-US" sz="1400" i="1" baseline="-25000" dirty="0">
                        <a:latin typeface="Work Sans" panose="00000500000000000000" pitchFamily="50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3" name="Runde Klammer links 41"/>
                    <p:cNvSpPr/>
                    <p:nvPr/>
                  </p:nvSpPr>
                  <p:spPr>
                    <a:xfrm>
                      <a:off x="972880" y="2764466"/>
                      <a:ext cx="101010" cy="1552354"/>
                    </a:xfrm>
                    <a:prstGeom prst="leftBracket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Work Sans" panose="00000500000000000000" pitchFamily="50" charset="0"/>
                      </a:endParaRPr>
                    </a:p>
                  </p:txBody>
                </p:sp>
                <p:sp>
                  <p:nvSpPr>
                    <p:cNvPr id="84" name="Runde Klammer links 42"/>
                    <p:cNvSpPr/>
                    <p:nvPr/>
                  </p:nvSpPr>
                  <p:spPr>
                    <a:xfrm flipH="1">
                      <a:off x="1378768" y="2764466"/>
                      <a:ext cx="113412" cy="1552354"/>
                    </a:xfrm>
                    <a:prstGeom prst="leftBracket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Work Sans" panose="00000500000000000000" pitchFamily="50" charset="0"/>
                      </a:endParaRPr>
                    </a:p>
                  </p:txBody>
                </p:sp>
              </p:grpSp>
              <p:sp>
                <p:nvSpPr>
                  <p:cNvPr id="86" name="Rechteck 85"/>
                  <p:cNvSpPr/>
                  <p:nvPr/>
                </p:nvSpPr>
                <p:spPr>
                  <a:xfrm>
                    <a:off x="3325426" y="3084500"/>
                    <a:ext cx="410690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de-DE" sz="1000" dirty="0" smtClean="0">
                        <a:latin typeface="Work Sans" panose="00000500000000000000" pitchFamily="50" charset="0"/>
                        <a:cs typeface="Arial" panose="020B0604020202020204" pitchFamily="34" charset="0"/>
                      </a:rPr>
                      <a:t>Nx1</a:t>
                    </a:r>
                    <a:endParaRPr lang="en-US" sz="1000" baseline="-25000" dirty="0">
                      <a:latin typeface="Work Sans" panose="00000500000000000000" pitchFamily="50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88" name="Textfeld 87"/>
            <p:cNvSpPr txBox="1"/>
            <p:nvPr/>
          </p:nvSpPr>
          <p:spPr>
            <a:xfrm>
              <a:off x="2750809" y="878185"/>
              <a:ext cx="9621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Work Sans" panose="00000500000000000000" pitchFamily="50" charset="0"/>
                  <a:cs typeface="Arial" panose="020B0604020202020204" pitchFamily="34" charset="0"/>
                </a:rPr>
                <a:t>i</a:t>
              </a:r>
              <a:r>
                <a:rPr lang="en-US" sz="1200" i="1" dirty="0" smtClean="0">
                  <a:latin typeface="Work Sans" panose="00000500000000000000" pitchFamily="50" charset="0"/>
                  <a:cs typeface="Arial" panose="020B0604020202020204" pitchFamily="34" charset="0"/>
                </a:rPr>
                <a:t>nput data</a:t>
              </a:r>
              <a:endParaRPr lang="en-US" sz="1200" i="1" dirty="0">
                <a:latin typeface="Work Sans" panose="00000500000000000000" pitchFamily="50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5" name="Gruppieren 184"/>
          <p:cNvGrpSpPr/>
          <p:nvPr/>
        </p:nvGrpSpPr>
        <p:grpSpPr>
          <a:xfrm>
            <a:off x="2590355" y="3549404"/>
            <a:ext cx="4022640" cy="2534494"/>
            <a:chOff x="7474803" y="860657"/>
            <a:chExt cx="4022640" cy="2534494"/>
          </a:xfrm>
        </p:grpSpPr>
        <p:sp>
          <p:nvSpPr>
            <p:cNvPr id="87" name="Textfeld 86"/>
            <p:cNvSpPr txBox="1"/>
            <p:nvPr/>
          </p:nvSpPr>
          <p:spPr>
            <a:xfrm>
              <a:off x="7489477" y="860657"/>
              <a:ext cx="4007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latin typeface="Work Sans" panose="00000500000000000000" pitchFamily="50" charset="0"/>
                  <a:cs typeface="Arial" panose="020B0604020202020204" pitchFamily="34" charset="0"/>
                </a:rPr>
                <a:t>r</a:t>
              </a:r>
              <a:r>
                <a:rPr lang="en-US" sz="1200" i="1" dirty="0" smtClean="0">
                  <a:latin typeface="Work Sans" panose="00000500000000000000" pitchFamily="50" charset="0"/>
                  <a:cs typeface="Arial" panose="020B0604020202020204" pitchFamily="34" charset="0"/>
                </a:rPr>
                <a:t>emoval of flat-earth and topographical phase</a:t>
              </a:r>
              <a:endParaRPr lang="en-US" sz="1200" i="1" dirty="0">
                <a:latin typeface="Work Sans" panose="00000500000000000000" pitchFamily="50" charset="0"/>
                <a:cs typeface="Arial" panose="020B0604020202020204" pitchFamily="34" charset="0"/>
              </a:endParaRPr>
            </a:p>
          </p:txBody>
        </p:sp>
        <p:grpSp>
          <p:nvGrpSpPr>
            <p:cNvPr id="132" name="Gruppieren 131"/>
            <p:cNvGrpSpPr/>
            <p:nvPr/>
          </p:nvGrpSpPr>
          <p:grpSpPr>
            <a:xfrm>
              <a:off x="7474803" y="1164309"/>
              <a:ext cx="4007966" cy="2230842"/>
              <a:chOff x="4358113" y="1151723"/>
              <a:chExt cx="4007966" cy="2230842"/>
            </a:xfrm>
          </p:grpSpPr>
          <p:sp>
            <p:nvSpPr>
              <p:cNvPr id="63" name="Rechteck 62"/>
              <p:cNvSpPr/>
              <p:nvPr/>
            </p:nvSpPr>
            <p:spPr>
              <a:xfrm>
                <a:off x="4358113" y="1151723"/>
                <a:ext cx="4007966" cy="223084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outerShdw blurRad="190500" dist="50800" dir="2700000" algn="ctr" rotWithShape="0">
                  <a:schemeClr val="bg2">
                    <a:lumMod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Work Sans" panose="00000500000000000000" pitchFamily="50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feld 63"/>
                  <p:cNvSpPr txBox="1"/>
                  <p:nvPr/>
                </p:nvSpPr>
                <p:spPr>
                  <a:xfrm>
                    <a:off x="4473260" y="1289267"/>
                    <a:ext cx="3888261" cy="4721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Work Sans" panose="00000500000000000000" pitchFamily="50" charset="0"/>
                        <a:cs typeface="Arial" panose="020B0604020202020204" pitchFamily="34" charset="0"/>
                      </a:rPr>
                      <a:t>Subtract the flat-earth &amp; DEM phase (</a:t>
                    </a:r>
                    <a14:m>
                      <m:oMath xmlns:m="http://schemas.openxmlformats.org/officeDocument/2006/math">
                        <m:r>
                          <a:rPr lang="el-GR" sz="12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𝜑</m:t>
                        </m:r>
                        <m:r>
                          <a:rPr lang="de-DE" sz="1200" b="0" i="1" baseline="-2500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𝑡𝑜𝑝𝑜</m:t>
                        </m:r>
                        <m:r>
                          <a:rPr lang="de-DE" sz="1200" b="0" i="1" baseline="-250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</m:oMath>
                    </a14:m>
                    <a:r>
                      <a:rPr lang="en-US" sz="1200" dirty="0" smtClean="0">
                        <a:latin typeface="Work Sans" panose="00000500000000000000" pitchFamily="50" charset="0"/>
                        <a:cs typeface="Arial" panose="020B0604020202020204" pitchFamily="34" charset="0"/>
                      </a:rPr>
                      <a:t>)  from the complex data vector </a:t>
                    </a:r>
                    <a:endParaRPr lang="en-US" sz="1200" dirty="0">
                      <a:latin typeface="Work Sans" panose="00000500000000000000" pitchFamily="50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feld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3260" y="1289267"/>
                    <a:ext cx="3888261" cy="47211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7" t="-1299" b="-7792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Gleichschenkliges Dreieck 64"/>
              <p:cNvSpPr/>
              <p:nvPr/>
            </p:nvSpPr>
            <p:spPr>
              <a:xfrm>
                <a:off x="5500900" y="1232871"/>
                <a:ext cx="146651" cy="217677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Work Sans" panose="00000500000000000000" pitchFamily="50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feld 88"/>
                  <p:cNvSpPr txBox="1"/>
                  <p:nvPr/>
                </p:nvSpPr>
                <p:spPr>
                  <a:xfrm>
                    <a:off x="4512670" y="2077426"/>
                    <a:ext cx="1724025" cy="3879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de-DE" b="0" i="1" baseline="-250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𝑦𝑜</m:t>
                              </m:r>
                              <m:r>
                                <a:rPr lang="de-DE" b="0" i="1" baseline="-250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b="0" i="1" baseline="-250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de-DE" b="0" i="1" baseline="-250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 .</m:t>
                              </m:r>
                              <m:r>
                                <a:rPr lang="en-US" b="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/>
                                    </a:rPr>
                                    <m:t> ∗</m:t>
                                  </m:r>
                                  <m:r>
                                    <a:rPr lang="el-GR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/>
                                    </a:rPr>
                                    <m:t>𝜑</m:t>
                                  </m:r>
                                  <m:r>
                                    <a:rPr lang="de-DE" b="0" i="1" baseline="-250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𝑡𝑜𝑝𝑜</m:t>
                                  </m:r>
                                  <m:r>
                                    <a:rPr lang="de-DE" b="0" i="1" baseline="-250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b="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 </m:t>
                              </m:r>
                            </m:sup>
                          </m:sSup>
                        </m:oMath>
                      </m:oMathPara>
                    </a14:m>
                    <a:endParaRPr lang="en-US" i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Work Sans" panose="00000500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89" name="Textfeld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2670" y="2077426"/>
                    <a:ext cx="1724025" cy="38792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6148" b="-781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5" name="Gruppieren 124"/>
              <p:cNvGrpSpPr/>
              <p:nvPr/>
            </p:nvGrpSpPr>
            <p:grpSpPr>
              <a:xfrm>
                <a:off x="7461616" y="1719978"/>
                <a:ext cx="895897" cy="1609504"/>
                <a:chOff x="7219818" y="1600727"/>
                <a:chExt cx="895897" cy="1609504"/>
              </a:xfrm>
            </p:grpSpPr>
            <p:grpSp>
              <p:nvGrpSpPr>
                <p:cNvPr id="90" name="Gruppieren 89"/>
                <p:cNvGrpSpPr/>
                <p:nvPr/>
              </p:nvGrpSpPr>
              <p:grpSpPr>
                <a:xfrm>
                  <a:off x="7219818" y="1600727"/>
                  <a:ext cx="519300" cy="1552354"/>
                  <a:chOff x="972880" y="2764466"/>
                  <a:chExt cx="519300" cy="1552354"/>
                </a:xfrm>
              </p:grpSpPr>
              <p:sp>
                <p:nvSpPr>
                  <p:cNvPr id="91" name="Textfeld 90"/>
                  <p:cNvSpPr txBox="1"/>
                  <p:nvPr/>
                </p:nvSpPr>
                <p:spPr>
                  <a:xfrm>
                    <a:off x="1077097" y="2840665"/>
                    <a:ext cx="369011" cy="138499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de-DE" sz="1400" i="1" dirty="0" smtClean="0">
                        <a:latin typeface="Work Sans" panose="00000500000000000000" pitchFamily="50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y</a:t>
                    </a:r>
                    <a:r>
                      <a:rPr lang="de-DE" sz="1400" i="1" baseline="-25000" dirty="0" smtClean="0">
                        <a:latin typeface="Work Sans" panose="00000500000000000000" pitchFamily="50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1</a:t>
                    </a:r>
                    <a:endParaRPr lang="en-US" sz="1400" i="1" baseline="-25000" dirty="0">
                      <a:latin typeface="Work Sans" panose="00000500000000000000" pitchFamily="50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  <a:p>
                    <a:pPr algn="ctr"/>
                    <a:r>
                      <a:rPr lang="de-DE" sz="1400" i="1" dirty="0" smtClean="0">
                        <a:latin typeface="Work Sans" panose="00000500000000000000" pitchFamily="50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y</a:t>
                    </a:r>
                    <a:r>
                      <a:rPr lang="de-DE" sz="1400" i="1" baseline="-25000" dirty="0" smtClean="0">
                        <a:latin typeface="Work Sans" panose="00000500000000000000" pitchFamily="50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2</a:t>
                    </a:r>
                    <a:endParaRPr lang="en-US" sz="1400" i="1" baseline="-25000" dirty="0">
                      <a:latin typeface="Work Sans" panose="00000500000000000000" pitchFamily="50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  <a:p>
                    <a:pPr algn="ctr"/>
                    <a:r>
                      <a:rPr lang="de-DE" sz="1400" i="1" dirty="0" smtClean="0">
                        <a:latin typeface="Work Sans" panose="00000500000000000000" pitchFamily="50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.</a:t>
                    </a:r>
                  </a:p>
                  <a:p>
                    <a:pPr algn="ctr"/>
                    <a:r>
                      <a:rPr lang="de-DE" sz="1400" i="1" dirty="0" smtClean="0">
                        <a:latin typeface="Work Sans" panose="00000500000000000000" pitchFamily="50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.</a:t>
                    </a:r>
                  </a:p>
                  <a:p>
                    <a:pPr algn="ctr"/>
                    <a:r>
                      <a:rPr lang="de-DE" sz="1400" i="1" dirty="0" smtClean="0">
                        <a:latin typeface="Work Sans" panose="00000500000000000000" pitchFamily="50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.</a:t>
                    </a:r>
                  </a:p>
                  <a:p>
                    <a:pPr algn="ctr"/>
                    <a:r>
                      <a:rPr lang="de-DE" sz="1400" i="1" dirty="0" err="1" smtClean="0">
                        <a:latin typeface="Work Sans" panose="00000500000000000000" pitchFamily="50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y</a:t>
                    </a:r>
                    <a:r>
                      <a:rPr lang="de-DE" sz="1400" i="1" baseline="-25000" dirty="0" err="1" smtClean="0">
                        <a:latin typeface="Work Sans" panose="00000500000000000000" pitchFamily="50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N</a:t>
                    </a:r>
                    <a:endParaRPr lang="en-US" sz="1400" i="1" baseline="-25000" dirty="0">
                      <a:latin typeface="Work Sans" panose="00000500000000000000" pitchFamily="50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" name="Runde Klammer links 57"/>
                  <p:cNvSpPr/>
                  <p:nvPr/>
                </p:nvSpPr>
                <p:spPr>
                  <a:xfrm>
                    <a:off x="972880" y="2764466"/>
                    <a:ext cx="101010" cy="1552354"/>
                  </a:xfrm>
                  <a:prstGeom prst="leftBracke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Work Sans" panose="00000500000000000000" pitchFamily="50" charset="0"/>
                    </a:endParaRPr>
                  </a:p>
                </p:txBody>
              </p:sp>
              <p:sp>
                <p:nvSpPr>
                  <p:cNvPr id="93" name="Runde Klammer links 58"/>
                  <p:cNvSpPr/>
                  <p:nvPr/>
                </p:nvSpPr>
                <p:spPr>
                  <a:xfrm flipH="1">
                    <a:off x="1378768" y="2764466"/>
                    <a:ext cx="113412" cy="1552354"/>
                  </a:xfrm>
                  <a:prstGeom prst="leftBracke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Work Sans" panose="00000500000000000000" pitchFamily="50" charset="0"/>
                    </a:endParaRPr>
                  </a:p>
                </p:txBody>
              </p:sp>
            </p:grpSp>
            <p:sp>
              <p:nvSpPr>
                <p:cNvPr id="94" name="Rechteck 93"/>
                <p:cNvSpPr/>
                <p:nvPr/>
              </p:nvSpPr>
              <p:spPr>
                <a:xfrm>
                  <a:off x="7705025" y="2964010"/>
                  <a:ext cx="41069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de-DE" sz="1000" dirty="0" smtClean="0">
                      <a:latin typeface="Work Sans" panose="00000500000000000000" pitchFamily="50" charset="0"/>
                      <a:cs typeface="Arial" panose="020B0604020202020204" pitchFamily="34" charset="0"/>
                    </a:rPr>
                    <a:t>Nx1</a:t>
                  </a:r>
                  <a:endParaRPr lang="en-US" sz="1000" baseline="-25000" dirty="0">
                    <a:latin typeface="Work Sans" panose="00000500000000000000" pitchFamily="50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06" name="Textfeld 105"/>
          <p:cNvSpPr txBox="1"/>
          <p:nvPr/>
        </p:nvSpPr>
        <p:spPr>
          <a:xfrm>
            <a:off x="7183981" y="597368"/>
            <a:ext cx="2916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Work Sans" panose="00000500000000000000" pitchFamily="50" charset="0"/>
                <a:cs typeface="Arial" panose="020B0604020202020204" pitchFamily="34" charset="0"/>
              </a:rPr>
              <a:t>c</a:t>
            </a:r>
            <a:r>
              <a:rPr lang="en-US" sz="1200" i="1" dirty="0" smtClean="0">
                <a:latin typeface="Work Sans" panose="00000500000000000000" pitchFamily="50" charset="0"/>
                <a:cs typeface="Arial" panose="020B0604020202020204" pitchFamily="34" charset="0"/>
              </a:rPr>
              <a:t>alculation of the covariance matrix</a:t>
            </a:r>
            <a:endParaRPr lang="en-US" sz="1200" i="1" dirty="0">
              <a:latin typeface="Work Sans" panose="000005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7169794" y="869688"/>
            <a:ext cx="3210524" cy="521421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90500" dist="50800" dir="2700000" algn="ctr" rotWithShape="0">
              <a:schemeClr val="bg2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Work Sans" panose="00000500000000000000" pitchFamily="50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9931155" y="5071194"/>
            <a:ext cx="4491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 err="1" smtClean="0">
                <a:latin typeface="Work Sans" panose="00000500000000000000" pitchFamily="50" charset="0"/>
                <a:cs typeface="Arial" panose="020B0604020202020204" pitchFamily="34" charset="0"/>
              </a:rPr>
              <a:t>NxN</a:t>
            </a:r>
            <a:endParaRPr lang="en-US" sz="1000" baseline="-25000" dirty="0">
              <a:latin typeface="Work Sans" panose="00000500000000000000" pitchFamily="50" charset="0"/>
              <a:cs typeface="Arial" panose="020B0604020202020204" pitchFamily="34" charset="0"/>
            </a:endParaRPr>
          </a:p>
        </p:txBody>
      </p:sp>
      <p:grpSp>
        <p:nvGrpSpPr>
          <p:cNvPr id="113" name="Gruppieren 112"/>
          <p:cNvGrpSpPr/>
          <p:nvPr/>
        </p:nvGrpSpPr>
        <p:grpSpPr>
          <a:xfrm>
            <a:off x="7626355" y="3725905"/>
            <a:ext cx="2318432" cy="1521316"/>
            <a:chOff x="972880" y="2764465"/>
            <a:chExt cx="769041" cy="2031325"/>
          </a:xfrm>
        </p:grpSpPr>
        <p:sp>
          <p:nvSpPr>
            <p:cNvPr id="114" name="Runde Klammer links 125"/>
            <p:cNvSpPr/>
            <p:nvPr/>
          </p:nvSpPr>
          <p:spPr>
            <a:xfrm>
              <a:off x="972880" y="2764465"/>
              <a:ext cx="50505" cy="2031325"/>
            </a:xfrm>
            <a:prstGeom prst="leftBracke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Work Sans" panose="00000500000000000000" pitchFamily="50" charset="0"/>
              </a:endParaRPr>
            </a:p>
          </p:txBody>
        </p:sp>
        <p:sp>
          <p:nvSpPr>
            <p:cNvPr id="115" name="Runde Klammer links 126"/>
            <p:cNvSpPr/>
            <p:nvPr/>
          </p:nvSpPr>
          <p:spPr>
            <a:xfrm flipH="1">
              <a:off x="1676398" y="2764465"/>
              <a:ext cx="65523" cy="2031325"/>
            </a:xfrm>
            <a:prstGeom prst="leftBracke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Work Sans" panose="00000500000000000000" pitchFamily="50" charset="0"/>
              </a:endParaRPr>
            </a:p>
          </p:txBody>
        </p:sp>
      </p:grpSp>
      <p:sp>
        <p:nvSpPr>
          <p:cNvPr id="117" name="Textfeld 116"/>
          <p:cNvSpPr txBox="1"/>
          <p:nvPr/>
        </p:nvSpPr>
        <p:spPr>
          <a:xfrm rot="18991004">
            <a:off x="8910755" y="4483271"/>
            <a:ext cx="461665" cy="35201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e-DE" dirty="0" smtClean="0">
                <a:latin typeface="Work Sans" panose="00000500000000000000" pitchFamily="50" charset="0"/>
              </a:rPr>
              <a:t>….</a:t>
            </a:r>
            <a:endParaRPr lang="en-US" dirty="0">
              <a:latin typeface="Work Sans" panose="00000500000000000000" pitchFamily="50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9453340" y="4545206"/>
            <a:ext cx="461665" cy="27507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e-DE" dirty="0" smtClean="0">
                <a:latin typeface="Work Sans" panose="00000500000000000000" pitchFamily="50" charset="0"/>
              </a:rPr>
              <a:t>...</a:t>
            </a:r>
            <a:endParaRPr lang="en-US" dirty="0">
              <a:latin typeface="Work Sans" panose="00000500000000000000" pitchFamily="50" charset="0"/>
            </a:endParaRPr>
          </a:p>
        </p:txBody>
      </p:sp>
      <p:sp>
        <p:nvSpPr>
          <p:cNvPr id="119" name="Textfeld 118"/>
          <p:cNvSpPr txBox="1"/>
          <p:nvPr/>
        </p:nvSpPr>
        <p:spPr>
          <a:xfrm>
            <a:off x="7803573" y="4533767"/>
            <a:ext cx="461665" cy="29110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e-DE" dirty="0" smtClean="0">
                <a:latin typeface="Work Sans" panose="00000500000000000000" pitchFamily="50" charset="0"/>
              </a:rPr>
              <a:t>…</a:t>
            </a:r>
            <a:endParaRPr lang="en-US" dirty="0">
              <a:latin typeface="Work Sans" panose="00000500000000000000" pitchFamily="50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7529458" y="985627"/>
            <a:ext cx="2705459" cy="2156863"/>
            <a:chOff x="2813175" y="7330772"/>
            <a:chExt cx="2714475" cy="2156863"/>
          </a:xfrm>
        </p:grpSpPr>
        <p:sp>
          <p:nvSpPr>
            <p:cNvPr id="108" name="Textfeld 107"/>
            <p:cNvSpPr txBox="1"/>
            <p:nvPr/>
          </p:nvSpPr>
          <p:spPr>
            <a:xfrm>
              <a:off x="2813175" y="7330772"/>
              <a:ext cx="24233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Work Sans" panose="00000500000000000000" pitchFamily="50" charset="0"/>
                  <a:cs typeface="Arial" panose="020B0604020202020204" pitchFamily="34" charset="0"/>
                </a:rPr>
                <a:t>Estimation of the coherence</a:t>
              </a:r>
              <a:endParaRPr lang="en-US" sz="1100" dirty="0">
                <a:latin typeface="Work Sans" panose="00000500000000000000" pitchFamily="50" charset="0"/>
                <a:cs typeface="Arial" panose="020B0604020202020204" pitchFamily="34" charset="0"/>
              </a:endParaRPr>
            </a:p>
          </p:txBody>
        </p:sp>
        <p:sp>
          <p:nvSpPr>
            <p:cNvPr id="109" name="Gleichschenkliges Dreieck 108"/>
            <p:cNvSpPr/>
            <p:nvPr/>
          </p:nvSpPr>
          <p:spPr>
            <a:xfrm>
              <a:off x="4369145" y="7365816"/>
              <a:ext cx="222047" cy="217677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Work Sans" panose="00000500000000000000" pitchFamily="50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feld 109"/>
                <p:cNvSpPr txBox="1"/>
                <p:nvPr/>
              </p:nvSpPr>
              <p:spPr>
                <a:xfrm>
                  <a:off x="2837903" y="7651755"/>
                  <a:ext cx="2689747" cy="564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Work Sans" panose="00000500000000000000" pitchFamily="50" charset="0"/>
                      <a:ea typeface="Cambria Math" panose="02040503050406030204" pitchFamily="18" charset="0"/>
                    </a:rPr>
                    <a:t>|</a:t>
                  </a:r>
                  <a:r>
                    <a:rPr lang="el-GR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ρ</a:t>
                  </a:r>
                  <a:r>
                    <a:rPr lang="de-DE" baseline="-25000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Work Sans" panose="00000500000000000000" pitchFamily="50" charset="0"/>
                      <a:ea typeface="Cambria Math" panose="02040503050406030204" pitchFamily="18" charset="0"/>
                    </a:rPr>
                    <a:t>nm</a:t>
                  </a:r>
                  <a:r>
                    <a:rPr lang="de-DE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Work Sans" panose="00000500000000000000" pitchFamily="50" charset="0"/>
                      <a:ea typeface="Cambria Math" panose="02040503050406030204" pitchFamily="18" charset="0"/>
                    </a:rPr>
                    <a:t>|=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a:rPr lang="de-DE" b="0" i="0" baseline="-250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a:rPr lang="de-DE" b="0" i="0" baseline="-250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de-DE" b="0" i="0" baseline="300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e>
                          </m:d>
                          <m:r>
                            <a:rPr lang="de-DE" b="0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yn</m:t>
                                  </m:r>
                                  <m:r>
                                    <a:rPr lang="de-DE" b="0" i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e-DE" b="0" i="0" baseline="3000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b="0" i="0" baseline="-250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de-DE" b="0" i="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e-DE" b="0" i="0" baseline="300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a14:m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Work Sans" panose="00000500000000000000" pitchFamily="50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0" name="Textfeld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903" y="7651755"/>
                  <a:ext cx="2689747" cy="564450"/>
                </a:xfrm>
                <a:prstGeom prst="rect">
                  <a:avLst/>
                </a:prstGeom>
                <a:blipFill>
                  <a:blip r:embed="rId5"/>
                  <a:stretch>
                    <a:fillRect l="-1818" b="-322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feld 111"/>
                <p:cNvSpPr txBox="1"/>
                <p:nvPr/>
              </p:nvSpPr>
              <p:spPr>
                <a:xfrm>
                  <a:off x="2814096" y="8533528"/>
                  <a:ext cx="256828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Work Sans" panose="00000500000000000000" pitchFamily="50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*</a:t>
                  </a:r>
                  <a:r>
                    <a:rPr lang="en-US" sz="11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Work Sans" panose="00000500000000000000" pitchFamily="50" charset="0"/>
                      <a:cs typeface="Arial" panose="020B0604020202020204" pitchFamily="34" charset="0"/>
                    </a:rPr>
                    <a:t> : complex conjugate</a:t>
                  </a:r>
                </a:p>
                <a:p>
                  <a14:m>
                    <m:oMath xmlns:m="http://schemas.openxmlformats.org/officeDocument/2006/math">
                      <m:r>
                        <a:rPr lang="de-DE" sz="1100" b="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sz="1100" b="0" i="1" baseline="-25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1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Work Sans" panose="00000500000000000000" pitchFamily="50" charset="0"/>
                      <a:cs typeface="Arial" panose="020B0604020202020204" pitchFamily="34" charset="0"/>
                    </a:rPr>
                    <a:t> &amp; </a:t>
                  </a:r>
                  <a14:m>
                    <m:oMath xmlns:m="http://schemas.openxmlformats.org/officeDocument/2006/math">
                      <m:r>
                        <a:rPr lang="de-DE" sz="1100" b="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𝑦</m:t>
                      </m:r>
                      <m:r>
                        <m:rPr>
                          <m:sty m:val="p"/>
                        </m:rPr>
                        <a:rPr lang="de-DE" sz="1100" b="0" i="0" baseline="-25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m</m:t>
                      </m:r>
                    </m:oMath>
                  </a14:m>
                  <a:r>
                    <a:rPr lang="en-US" sz="11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Work Sans" panose="00000500000000000000" pitchFamily="50" charset="0"/>
                      <a:cs typeface="Arial" panose="020B0604020202020204" pitchFamily="34" charset="0"/>
                    </a:rPr>
                    <a:t> : SAR images</a:t>
                  </a:r>
                </a:p>
                <a:p>
                  <a14:m>
                    <m:oMath xmlns:m="http://schemas.openxmlformats.org/officeDocument/2006/math">
                      <m:r>
                        <a:rPr lang="en-US" sz="1100" b="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1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a14:m>
                  <a:r>
                    <a:rPr lang="en-US" sz="11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Work Sans" panose="00000500000000000000" pitchFamily="50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 : represents the spatial average over defined</a:t>
                  </a:r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Work Sans" panose="00000500000000000000" pitchFamily="50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 </a:t>
                  </a:r>
                  <a:r>
                    <a:rPr lang="en-US" sz="11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Work Sans" panose="00000500000000000000" pitchFamily="50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window size</a:t>
                  </a:r>
                </a:p>
                <a:p>
                  <a:endParaRPr lang="en-US" sz="1200" dirty="0">
                    <a:solidFill>
                      <a:schemeClr val="bg1">
                        <a:lumMod val="50000"/>
                      </a:schemeClr>
                    </a:solidFill>
                    <a:latin typeface="Work Sans" panose="00000500000000000000" pitchFamily="50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feld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096" y="8533528"/>
                  <a:ext cx="2568280" cy="9541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1" name="Rechteck 120"/>
          <p:cNvSpPr/>
          <p:nvPr/>
        </p:nvSpPr>
        <p:spPr>
          <a:xfrm>
            <a:off x="7626660" y="3414069"/>
            <a:ext cx="2000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Work Sans" panose="00000500000000000000" pitchFamily="50" charset="0"/>
                <a:cs typeface="Arial" panose="020B0604020202020204" pitchFamily="34" charset="0"/>
              </a:rPr>
              <a:t>covariance </a:t>
            </a:r>
            <a:r>
              <a:rPr lang="en-US" sz="1200" i="1" dirty="0" smtClean="0">
                <a:latin typeface="Work Sans" panose="00000500000000000000" pitchFamily="50" charset="0"/>
                <a:cs typeface="Arial" panose="020B0604020202020204" pitchFamily="34" charset="0"/>
              </a:rPr>
              <a:t>for one pixel</a:t>
            </a:r>
            <a:endParaRPr lang="en-US" sz="1200" dirty="0">
              <a:latin typeface="Work Sans" panose="00000500000000000000" pitchFamily="50" charset="0"/>
            </a:endParaRPr>
          </a:p>
        </p:txBody>
      </p:sp>
      <p:grpSp>
        <p:nvGrpSpPr>
          <p:cNvPr id="179" name="Gruppieren 178"/>
          <p:cNvGrpSpPr/>
          <p:nvPr/>
        </p:nvGrpSpPr>
        <p:grpSpPr>
          <a:xfrm>
            <a:off x="10739016" y="3104919"/>
            <a:ext cx="1369963" cy="735739"/>
            <a:chOff x="10690973" y="4725735"/>
            <a:chExt cx="1424103" cy="735739"/>
          </a:xfrm>
        </p:grpSpPr>
        <p:sp>
          <p:nvSpPr>
            <p:cNvPr id="177" name="Rechteck 176"/>
            <p:cNvSpPr/>
            <p:nvPr/>
          </p:nvSpPr>
          <p:spPr>
            <a:xfrm>
              <a:off x="10690973" y="4725735"/>
              <a:ext cx="1424103" cy="7357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4">
                  <a:lumMod val="75000"/>
                </a:schemeClr>
              </a:solidFill>
            </a:ln>
            <a:effectLst>
              <a:outerShdw blurRad="190500" dist="50800" dir="2700000" algn="ctr" rotWithShape="0">
                <a:schemeClr val="bg2">
                  <a:lumMod val="9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Work Sans" panose="00000500000000000000" pitchFamily="50" charset="0"/>
              </a:endParaRPr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10941795" y="4941713"/>
              <a:ext cx="8883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 smtClean="0">
                  <a:latin typeface="Work Sans" panose="00000500000000000000" pitchFamily="50" charset="0"/>
                  <a:cs typeface="Arial" panose="020B0604020202020204" pitchFamily="34" charset="0"/>
                </a:rPr>
                <a:t>Inversion</a:t>
              </a:r>
              <a:endParaRPr lang="en-US" sz="1200" dirty="0">
                <a:latin typeface="Work Sans" panose="00000500000000000000" pitchFamily="50" charset="0"/>
              </a:endParaRPr>
            </a:p>
          </p:txBody>
        </p:sp>
      </p:grpSp>
      <p:graphicFrame>
        <p:nvGraphicFramePr>
          <p:cNvPr id="116" name="Tabel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421082"/>
              </p:ext>
            </p:extLst>
          </p:nvPr>
        </p:nvGraphicFramePr>
        <p:xfrm>
          <a:off x="7646819" y="3740536"/>
          <a:ext cx="2284024" cy="1506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>
                          <a:solidFill>
                            <a:schemeClr val="tx1"/>
                          </a:solidFill>
                          <a:latin typeface="Work Sans" panose="00000500000000000000" pitchFamily="50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Work Sans" panose="00000500000000000000" pitchFamily="50" charset="0"/>
                        <a:ea typeface="Cambria Math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b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de-DE" sz="1400" b="0" baseline="-25000" dirty="0" smtClean="0">
                          <a:solidFill>
                            <a:schemeClr val="tx1"/>
                          </a:solidFill>
                          <a:latin typeface="Work Sans" panose="00000500000000000000" pitchFamily="50" charset="0"/>
                          <a:ea typeface="Cambria Math" panose="02040503050406030204" pitchFamily="18" charset="0"/>
                        </a:rPr>
                        <a:t>12 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Work Sans" panose="00000500000000000000" pitchFamily="50" charset="0"/>
                        <a:ea typeface="Cambria Math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>
                          <a:solidFill>
                            <a:schemeClr val="tx1"/>
                          </a:solidFill>
                          <a:latin typeface="Work Sans" panose="00000500000000000000" pitchFamily="50" charset="0"/>
                          <a:ea typeface="Cambria Math" panose="02040503050406030204" pitchFamily="18" charset="0"/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Work Sans" panose="00000500000000000000" pitchFamily="50" charset="0"/>
                        <a:ea typeface="Cambria Math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b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de-DE" sz="1400" b="0" baseline="-25000" dirty="0" smtClean="0">
                          <a:solidFill>
                            <a:schemeClr val="tx1"/>
                          </a:solidFill>
                          <a:latin typeface="Work Sans" panose="00000500000000000000" pitchFamily="50" charset="0"/>
                          <a:ea typeface="Cambria Math" panose="02040503050406030204" pitchFamily="18" charset="0"/>
                        </a:rPr>
                        <a:t>1N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Work Sans" panose="00000500000000000000" pitchFamily="50" charset="0"/>
                        <a:ea typeface="Cambria Math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405">
                <a:tc>
                  <a:txBody>
                    <a:bodyPr/>
                    <a:lstStyle/>
                    <a:p>
                      <a:pPr algn="ctr"/>
                      <a:r>
                        <a:rPr lang="el-GR" sz="1400" b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de-DE" sz="1400" b="0" baseline="-25000" dirty="0" smtClean="0">
                          <a:solidFill>
                            <a:schemeClr val="tx1"/>
                          </a:solidFill>
                          <a:latin typeface="Work Sans" panose="00000500000000000000" pitchFamily="50" charset="0"/>
                          <a:ea typeface="Cambria Math" panose="02040503050406030204" pitchFamily="18" charset="0"/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Work Sans" panose="00000500000000000000" pitchFamily="50" charset="0"/>
                        <a:ea typeface="Cambria Math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>
                          <a:solidFill>
                            <a:schemeClr val="tx1"/>
                          </a:solidFill>
                          <a:latin typeface="Work Sans" panose="00000500000000000000" pitchFamily="50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Work Sans" panose="00000500000000000000" pitchFamily="50" charset="0"/>
                        <a:ea typeface="Cambria Math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Work Sans" panose="00000500000000000000" pitchFamily="50" charset="0"/>
                        <a:ea typeface="Cambria Math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b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de-DE" sz="1400" b="0" baseline="-25000" dirty="0" smtClean="0">
                          <a:solidFill>
                            <a:schemeClr val="tx1"/>
                          </a:solidFill>
                          <a:latin typeface="Work Sans" panose="00000500000000000000" pitchFamily="50" charset="0"/>
                          <a:ea typeface="Cambria Math" panose="02040503050406030204" pitchFamily="18" charset="0"/>
                        </a:rPr>
                        <a:t>2N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Work Sans" panose="00000500000000000000" pitchFamily="50" charset="0"/>
                        <a:ea typeface="Cambria Math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Work Sans" panose="00000500000000000000" pitchFamily="50" charset="0"/>
                        <a:ea typeface="Cambria Math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solidFill>
                          <a:schemeClr val="tx1"/>
                        </a:solidFill>
                        <a:latin typeface="Work Sans" panose="00000500000000000000" pitchFamily="50" charset="0"/>
                        <a:ea typeface="Cambria Math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solidFill>
                          <a:schemeClr val="tx1"/>
                        </a:solidFill>
                        <a:latin typeface="Work Sans" panose="00000500000000000000" pitchFamily="50" charset="0"/>
                        <a:ea typeface="Cambria Math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Work Sans" panose="00000500000000000000" pitchFamily="50" charset="0"/>
                        <a:ea typeface="Cambria Math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l-GR" sz="1400" b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de-DE" sz="1400" b="0" baseline="-25000" dirty="0" smtClean="0">
                          <a:solidFill>
                            <a:schemeClr val="tx1"/>
                          </a:solidFill>
                          <a:latin typeface="Work Sans" panose="00000500000000000000" pitchFamily="50" charset="0"/>
                          <a:ea typeface="Cambria Math" panose="02040503050406030204" pitchFamily="18" charset="0"/>
                        </a:rPr>
                        <a:t>N1 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Work Sans" panose="00000500000000000000" pitchFamily="50" charset="0"/>
                        <a:ea typeface="Cambria Math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b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ρ</a:t>
                      </a:r>
                      <a:r>
                        <a:rPr lang="de-DE" sz="1400" b="0" baseline="-25000" dirty="0" smtClean="0">
                          <a:solidFill>
                            <a:schemeClr val="tx1"/>
                          </a:solidFill>
                          <a:latin typeface="Work Sans" panose="00000500000000000000" pitchFamily="50" charset="0"/>
                          <a:ea typeface="Cambria Math" panose="02040503050406030204" pitchFamily="18" charset="0"/>
                        </a:rPr>
                        <a:t>N2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Work Sans" panose="00000500000000000000" pitchFamily="50" charset="0"/>
                        <a:ea typeface="Cambria Math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solidFill>
                            <a:schemeClr val="tx1"/>
                          </a:solidFill>
                          <a:latin typeface="Work Sans" panose="00000500000000000000" pitchFamily="50" charset="0"/>
                          <a:ea typeface="Cambria Math" panose="02040503050406030204" pitchFamily="18" charset="0"/>
                        </a:rPr>
                        <a:t>…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Work Sans" panose="00000500000000000000" pitchFamily="50" charset="0"/>
                        <a:ea typeface="Cambria Math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 smtClean="0">
                          <a:solidFill>
                            <a:schemeClr val="tx1"/>
                          </a:solidFill>
                          <a:latin typeface="Work Sans" panose="00000500000000000000" pitchFamily="50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Work Sans" panose="00000500000000000000" pitchFamily="50" charset="0"/>
                        <a:ea typeface="Cambria Math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4" name="Textfeld 133"/>
          <p:cNvSpPr txBox="1"/>
          <p:nvPr/>
        </p:nvSpPr>
        <p:spPr>
          <a:xfrm>
            <a:off x="4769629" y="2025281"/>
            <a:ext cx="80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 smtClean="0">
                <a:latin typeface="Work Sans" panose="00000500000000000000" pitchFamily="50" charset="0"/>
                <a:ea typeface="Cambria Math" panose="02040503050406030204" pitchFamily="18" charset="0"/>
                <a:cs typeface="Arial" panose="020B0604020202020204" pitchFamily="34" charset="0"/>
              </a:rPr>
              <a:t>y</a:t>
            </a:r>
            <a:r>
              <a:rPr lang="de-DE" sz="1400" i="1" baseline="-25000" dirty="0" err="1" smtClean="0">
                <a:latin typeface="Work Sans" panose="00000500000000000000" pitchFamily="50" charset="0"/>
                <a:ea typeface="Cambria Math" panose="02040503050406030204" pitchFamily="18" charset="0"/>
                <a:cs typeface="Arial" panose="020B0604020202020204" pitchFamily="34" charset="0"/>
              </a:rPr>
              <a:t>o,n</a:t>
            </a:r>
            <a:r>
              <a:rPr lang="en-US" sz="1400" i="1" baseline="-25000" dirty="0" smtClean="0">
                <a:latin typeface="Work Sans" panose="00000500000000000000" pitchFamily="50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de-DE" sz="1400" dirty="0" smtClean="0">
                <a:latin typeface="Work Sans" panose="00000500000000000000" pitchFamily="50" charset="0"/>
              </a:rPr>
              <a:t>=</a:t>
            </a:r>
            <a:endParaRPr lang="en-US" sz="1400" dirty="0">
              <a:latin typeface="Work Sans" panose="00000500000000000000" pitchFamily="50" charset="0"/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5176781" y="5036118"/>
            <a:ext cx="80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 smtClean="0">
                <a:latin typeface="Work Sans" panose="00000500000000000000" pitchFamily="50" charset="0"/>
                <a:ea typeface="Cambria Math" panose="02040503050406030204" pitchFamily="18" charset="0"/>
                <a:cs typeface="Arial" panose="020B0604020202020204" pitchFamily="34" charset="0"/>
              </a:rPr>
              <a:t>y</a:t>
            </a:r>
            <a:r>
              <a:rPr lang="de-DE" sz="1400" i="1" baseline="-25000" dirty="0" err="1">
                <a:latin typeface="Work Sans" panose="00000500000000000000" pitchFamily="50" charset="0"/>
                <a:ea typeface="Cambria Math" panose="02040503050406030204" pitchFamily="18" charset="0"/>
                <a:cs typeface="Arial" panose="020B0604020202020204" pitchFamily="34" charset="0"/>
              </a:rPr>
              <a:t>n</a:t>
            </a:r>
            <a:r>
              <a:rPr lang="en-US" sz="1400" i="1" baseline="-25000" dirty="0" smtClean="0">
                <a:latin typeface="Work Sans" panose="00000500000000000000" pitchFamily="50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de-DE" sz="1400" dirty="0" smtClean="0">
                <a:latin typeface="Work Sans" panose="00000500000000000000" pitchFamily="50" charset="0"/>
              </a:rPr>
              <a:t>=</a:t>
            </a:r>
            <a:endParaRPr lang="en-US" sz="1400" dirty="0">
              <a:latin typeface="Work Sans" panose="00000500000000000000" pitchFamily="50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51125" y="1790475"/>
            <a:ext cx="2078572" cy="3189583"/>
            <a:chOff x="151125" y="1790475"/>
            <a:chExt cx="2078572" cy="3189583"/>
          </a:xfrm>
        </p:grpSpPr>
        <p:sp>
          <p:nvSpPr>
            <p:cNvPr id="151" name="Rechteck 150"/>
            <p:cNvSpPr/>
            <p:nvPr/>
          </p:nvSpPr>
          <p:spPr>
            <a:xfrm>
              <a:off x="151125" y="1790475"/>
              <a:ext cx="2078572" cy="4924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Work Sans" panose="00000500000000000000" pitchFamily="50" charset="0"/>
                </a:rPr>
                <a:t>Read input data</a:t>
              </a:r>
              <a:endParaRPr lang="en-US" sz="1200" dirty="0">
                <a:solidFill>
                  <a:schemeClr val="tx1"/>
                </a:solidFill>
                <a:latin typeface="Work Sans" panose="00000500000000000000" pitchFamily="50" charset="0"/>
              </a:endParaRPr>
            </a:p>
          </p:txBody>
        </p:sp>
        <p:sp>
          <p:nvSpPr>
            <p:cNvPr id="156" name="Rechteck 155"/>
            <p:cNvSpPr/>
            <p:nvPr/>
          </p:nvSpPr>
          <p:spPr>
            <a:xfrm>
              <a:off x="151125" y="2689515"/>
              <a:ext cx="2078572" cy="4924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Work Sans" panose="00000500000000000000" pitchFamily="50" charset="0"/>
                </a:rPr>
                <a:t>Remove flat-earth &amp; topographical phase</a:t>
              </a:r>
              <a:endParaRPr lang="en-US" sz="1200" dirty="0">
                <a:solidFill>
                  <a:schemeClr val="tx1"/>
                </a:solidFill>
                <a:latin typeface="Work Sans" panose="00000500000000000000" pitchFamily="50" charset="0"/>
              </a:endParaRPr>
            </a:p>
          </p:txBody>
        </p:sp>
        <p:sp>
          <p:nvSpPr>
            <p:cNvPr id="157" name="Rechteck 156"/>
            <p:cNvSpPr/>
            <p:nvPr/>
          </p:nvSpPr>
          <p:spPr>
            <a:xfrm>
              <a:off x="151125" y="3588555"/>
              <a:ext cx="2078572" cy="4924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Work Sans" panose="00000500000000000000" pitchFamily="50" charset="0"/>
                </a:rPr>
                <a:t>Calculate covariance matrix</a:t>
              </a:r>
              <a:endParaRPr lang="en-US" sz="1200" dirty="0">
                <a:solidFill>
                  <a:schemeClr val="tx1"/>
                </a:solidFill>
                <a:latin typeface="Work Sans" panose="00000500000000000000" pitchFamily="50" charset="0"/>
              </a:endParaRPr>
            </a:p>
          </p:txBody>
        </p:sp>
        <p:sp>
          <p:nvSpPr>
            <p:cNvPr id="158" name="Rechteck 157"/>
            <p:cNvSpPr/>
            <p:nvPr/>
          </p:nvSpPr>
          <p:spPr>
            <a:xfrm>
              <a:off x="151125" y="4487594"/>
              <a:ext cx="2078572" cy="49246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Work Sans" panose="00000500000000000000" pitchFamily="50" charset="0"/>
                </a:rPr>
                <a:t>Inversion</a:t>
              </a:r>
              <a:endParaRPr lang="en-US" sz="1200" dirty="0">
                <a:solidFill>
                  <a:schemeClr val="tx1"/>
                </a:solidFill>
                <a:latin typeface="Work Sans" panose="00000500000000000000" pitchFamily="50" charset="0"/>
              </a:endParaRPr>
            </a:p>
          </p:txBody>
        </p:sp>
        <p:cxnSp>
          <p:nvCxnSpPr>
            <p:cNvPr id="160" name="Gerade Verbindung mit Pfeil 159"/>
            <p:cNvCxnSpPr>
              <a:stCxn id="151" idx="2"/>
              <a:endCxn id="156" idx="0"/>
            </p:cNvCxnSpPr>
            <p:nvPr/>
          </p:nvCxnSpPr>
          <p:spPr>
            <a:xfrm flipH="1">
              <a:off x="1190690" y="2282939"/>
              <a:ext cx="1453" cy="38818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  <a:effectLst>
              <a:outerShdw blurRad="1016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 Verbindung mit Pfeil 160"/>
            <p:cNvCxnSpPr/>
            <p:nvPr/>
          </p:nvCxnSpPr>
          <p:spPr>
            <a:xfrm flipH="1">
              <a:off x="1188679" y="3209311"/>
              <a:ext cx="2011" cy="35808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  <a:effectLst>
              <a:outerShdw blurRad="1016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 Verbindung mit Pfeil 161"/>
            <p:cNvCxnSpPr>
              <a:stCxn id="157" idx="2"/>
              <a:endCxn id="158" idx="0"/>
            </p:cNvCxnSpPr>
            <p:nvPr/>
          </p:nvCxnSpPr>
          <p:spPr>
            <a:xfrm>
              <a:off x="1190411" y="4081019"/>
              <a:ext cx="0" cy="406575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  <a:effectLst>
              <a:outerShdw blurRad="1016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Gerade Verbindung mit Pfeil 179"/>
          <p:cNvCxnSpPr>
            <a:stCxn id="66" idx="2"/>
            <a:endCxn id="87" idx="0"/>
          </p:cNvCxnSpPr>
          <p:nvPr/>
        </p:nvCxnSpPr>
        <p:spPr>
          <a:xfrm flipH="1">
            <a:off x="4609012" y="3088158"/>
            <a:ext cx="9144" cy="461246"/>
          </a:xfrm>
          <a:prstGeom prst="straightConnector1">
            <a:avLst/>
          </a:prstGeom>
          <a:ln w="15875">
            <a:solidFill>
              <a:schemeClr val="accent4">
                <a:lumMod val="50000"/>
              </a:schemeClr>
            </a:solidFill>
            <a:tailEnd type="triangle"/>
          </a:ln>
          <a:effectLst>
            <a:outerShdw blurRad="101600" dist="38100" dir="2700000" algn="tl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mit Pfeil 185"/>
          <p:cNvCxnSpPr>
            <a:stCxn id="107" idx="3"/>
            <a:endCxn id="177" idx="1"/>
          </p:cNvCxnSpPr>
          <p:nvPr/>
        </p:nvCxnSpPr>
        <p:spPr>
          <a:xfrm flipV="1">
            <a:off x="10380318" y="3472789"/>
            <a:ext cx="358698" cy="4004"/>
          </a:xfrm>
          <a:prstGeom prst="straightConnector1">
            <a:avLst/>
          </a:prstGeom>
          <a:ln w="15875">
            <a:solidFill>
              <a:schemeClr val="accent4">
                <a:lumMod val="50000"/>
              </a:schemeClr>
            </a:solidFill>
            <a:tailEnd type="triangle"/>
          </a:ln>
          <a:effectLst>
            <a:outerShdw blurRad="101600" dist="38100" dir="2700000" algn="tl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/>
          <p:cNvSpPr txBox="1"/>
          <p:nvPr/>
        </p:nvSpPr>
        <p:spPr>
          <a:xfrm>
            <a:off x="7212495" y="4209707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Work Sans" panose="00000500000000000000" pitchFamily="50" charset="0"/>
              </a:rPr>
              <a:t>R =</a:t>
            </a:r>
            <a:endParaRPr lang="en-US" sz="1400" dirty="0">
              <a:latin typeface="Work Sans" panose="00000500000000000000" pitchFamily="50" charset="0"/>
            </a:endParaRPr>
          </a:p>
        </p:txBody>
      </p:sp>
      <p:cxnSp>
        <p:nvCxnSpPr>
          <p:cNvPr id="11" name="Gewinkelter Verbinder 10"/>
          <p:cNvCxnSpPr>
            <a:stCxn id="63" idx="3"/>
            <a:endCxn id="107" idx="1"/>
          </p:cNvCxnSpPr>
          <p:nvPr/>
        </p:nvCxnSpPr>
        <p:spPr>
          <a:xfrm flipV="1">
            <a:off x="6598321" y="3476793"/>
            <a:ext cx="571473" cy="1491684"/>
          </a:xfrm>
          <a:prstGeom prst="bentConnector3">
            <a:avLst/>
          </a:prstGeom>
          <a:ln w="15875">
            <a:solidFill>
              <a:schemeClr val="accent4">
                <a:lumMod val="50000"/>
              </a:schemeClr>
            </a:solidFill>
            <a:tailEnd type="triangle"/>
          </a:ln>
          <a:effectLst>
            <a:outerShdw blurRad="127000" dist="38100" dir="2700000" algn="tl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5BB8-B058-4CAF-94F1-C60B474C680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98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157"/>
          <p:cNvSpPr/>
          <p:nvPr/>
        </p:nvSpPr>
        <p:spPr>
          <a:xfrm>
            <a:off x="76821" y="1430593"/>
            <a:ext cx="2174764" cy="3539613"/>
          </a:xfrm>
          <a:prstGeom prst="rect">
            <a:avLst/>
          </a:prstGeom>
          <a:solidFill>
            <a:schemeClr val="accent4">
              <a:lumMod val="75000"/>
              <a:alpha val="6000"/>
            </a:schemeClr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127000" dist="38100" dir="2700000" algn="tl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Work Sans" panose="00000500000000000000" pitchFamily="50" charset="0"/>
              </a:rPr>
              <a:t>Inversion</a:t>
            </a:r>
            <a:endParaRPr lang="en-US" sz="1200" dirty="0">
              <a:solidFill>
                <a:schemeClr val="tx1"/>
              </a:solidFill>
              <a:latin typeface="Work Sans" panose="00000500000000000000" pitchFamily="50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2428151" y="976406"/>
            <a:ext cx="9599231" cy="521010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>
                <a:lumMod val="75000"/>
              </a:schemeClr>
            </a:solidFill>
          </a:ln>
          <a:effectLst>
            <a:outerShdw blurRad="190500" dist="50800" dir="2700000" algn="ctr" rotWithShape="0">
              <a:schemeClr val="bg2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Work Sans" panose="00000500000000000000" pitchFamily="50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Work Sans" panose="00000500000000000000" pitchFamily="50" charset="0"/>
              </a:rPr>
              <a:t>Inversion– Capon Beamforming Inversion</a:t>
            </a:r>
            <a:endParaRPr lang="en-US" dirty="0">
              <a:latin typeface="Work Sans" panose="00000500000000000000" pitchFamily="50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421084" y="703687"/>
            <a:ext cx="3337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>
                <a:latin typeface="Work Sans" panose="00000500000000000000" pitchFamily="50" charset="0"/>
                <a:cs typeface="Arial" panose="020B0604020202020204" pitchFamily="34" charset="0"/>
              </a:rPr>
              <a:t>Capon (adaptive beam forming) Inversion</a:t>
            </a:r>
            <a:endParaRPr lang="en-US" sz="1200" dirty="0">
              <a:latin typeface="Work Sans" panose="00000500000000000000" pitchFamily="50" charset="0"/>
            </a:endParaRPr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65776"/>
              </p:ext>
            </p:extLst>
          </p:nvPr>
        </p:nvGraphicFramePr>
        <p:xfrm>
          <a:off x="4138657" y="1752667"/>
          <a:ext cx="2113347" cy="1506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de-DE" sz="1600" b="0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</a:t>
                      </a:r>
                      <a:endParaRPr lang="en-US" sz="1600" b="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de-DE" sz="1600" b="0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 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de-DE" sz="1600" b="0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1Z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405">
                <a:tc>
                  <a:txBody>
                    <a:bodyPr/>
                    <a:lstStyle/>
                    <a:p>
                      <a:pPr algn="ctr"/>
                      <a:r>
                        <a:rPr lang="de-DE" sz="1600" b="0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de-DE" sz="1600" b="0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de-DE" sz="1600" b="0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22 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de-DE" sz="1600" b="0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2Z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de-DE" sz="1600" b="0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de-DE" sz="1600" b="0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N1 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de-DE" sz="1600" b="0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N2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r>
                        <a:rPr lang="de-DE" sz="1600" b="0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NZ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hteck 13"/>
          <p:cNvSpPr/>
          <p:nvPr/>
        </p:nvSpPr>
        <p:spPr>
          <a:xfrm>
            <a:off x="2550013" y="1222250"/>
            <a:ext cx="1353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schemeClr val="accent6">
                    <a:lumMod val="7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steering matrix</a:t>
            </a:r>
          </a:p>
          <a:p>
            <a:pPr algn="ctr"/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A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Work Sans" panose="00000500000000000000" pitchFamily="50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641505" y="5744769"/>
            <a:ext cx="41328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N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 : number of tracks</a:t>
            </a:r>
          </a:p>
          <a:p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Z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 : number of discreet steps between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z</a:t>
            </a:r>
            <a:r>
              <a:rPr lang="en-US" sz="11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min</a:t>
            </a:r>
            <a:r>
              <a:rPr lang="en-US" sz="11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-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z</a:t>
            </a:r>
            <a:r>
              <a:rPr lang="en-US" sz="11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max</a:t>
            </a:r>
            <a:endParaRPr lang="en-US" sz="1100" baseline="-25000" dirty="0">
              <a:latin typeface="Work Sans" panose="00000500000000000000" pitchFamily="50" charset="0"/>
              <a:cs typeface="Arial" panose="020B0604020202020204" pitchFamily="34" charset="0"/>
            </a:endParaRPr>
          </a:p>
        </p:txBody>
      </p:sp>
      <p:grpSp>
        <p:nvGrpSpPr>
          <p:cNvPr id="80" name="Gruppieren 79"/>
          <p:cNvGrpSpPr/>
          <p:nvPr/>
        </p:nvGrpSpPr>
        <p:grpSpPr>
          <a:xfrm>
            <a:off x="3704517" y="1752666"/>
            <a:ext cx="2977166" cy="1559254"/>
            <a:chOff x="3667941" y="1935546"/>
            <a:chExt cx="2977166" cy="1559254"/>
          </a:xfrm>
        </p:grpSpPr>
        <p:grpSp>
          <p:nvGrpSpPr>
            <p:cNvPr id="6" name="Gruppieren 5"/>
            <p:cNvGrpSpPr/>
            <p:nvPr/>
          </p:nvGrpSpPr>
          <p:grpSpPr>
            <a:xfrm>
              <a:off x="4072976" y="1935546"/>
              <a:ext cx="2151552" cy="1523495"/>
              <a:chOff x="972880" y="2764465"/>
              <a:chExt cx="661375" cy="2031325"/>
            </a:xfrm>
          </p:grpSpPr>
          <p:sp>
            <p:nvSpPr>
              <p:cNvPr id="7" name="Runde Klammer links 64"/>
              <p:cNvSpPr/>
              <p:nvPr/>
            </p:nvSpPr>
            <p:spPr>
              <a:xfrm>
                <a:off x="972880" y="2764465"/>
                <a:ext cx="50505" cy="2031325"/>
              </a:xfrm>
              <a:prstGeom prst="lef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Work Sans" panose="00000500000000000000" pitchFamily="50" charset="0"/>
                </a:endParaRPr>
              </a:p>
            </p:txBody>
          </p:sp>
          <p:sp>
            <p:nvSpPr>
              <p:cNvPr id="8" name="Runde Klammer links 65"/>
              <p:cNvSpPr/>
              <p:nvPr/>
            </p:nvSpPr>
            <p:spPr>
              <a:xfrm flipH="1">
                <a:off x="1568732" y="2764465"/>
                <a:ext cx="65523" cy="2031325"/>
              </a:xfrm>
              <a:prstGeom prst="lef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Work Sans" panose="00000500000000000000" pitchFamily="50" charset="0"/>
                </a:endParaRPr>
              </a:p>
            </p:txBody>
          </p:sp>
        </p:grpSp>
        <p:sp>
          <p:nvSpPr>
            <p:cNvPr id="5" name="Rechteck 4"/>
            <p:cNvSpPr/>
            <p:nvPr/>
          </p:nvSpPr>
          <p:spPr>
            <a:xfrm>
              <a:off x="6098161" y="3248579"/>
              <a:ext cx="5469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000" b="1" dirty="0" smtClean="0">
                  <a:latin typeface="Work Sans" panose="00000500000000000000" pitchFamily="50" charset="0"/>
                  <a:cs typeface="Arial" panose="020B0604020202020204" pitchFamily="34" charset="0"/>
                </a:rPr>
                <a:t>   </a:t>
              </a:r>
              <a:r>
                <a:rPr lang="de-DE" sz="1000" b="1" dirty="0" err="1">
                  <a:latin typeface="Work Sans" panose="00000500000000000000" pitchFamily="50" charset="0"/>
                  <a:cs typeface="Arial" panose="020B0604020202020204" pitchFamily="34" charset="0"/>
                </a:rPr>
                <a:t>N</a:t>
              </a:r>
              <a:r>
                <a:rPr lang="de-DE" sz="1000" b="1" dirty="0" err="1" smtClean="0">
                  <a:latin typeface="Work Sans" panose="00000500000000000000" pitchFamily="50" charset="0"/>
                  <a:cs typeface="Arial" panose="020B0604020202020204" pitchFamily="34" charset="0"/>
                </a:rPr>
                <a:t>xZ</a:t>
              </a:r>
              <a:endParaRPr lang="en-US" sz="1000" b="1" baseline="-25000" dirty="0">
                <a:latin typeface="Work Sans" panose="00000500000000000000" pitchFamily="50" charset="0"/>
                <a:cs typeface="Arial" panose="020B0604020202020204" pitchFamily="34" charset="0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 rot="18991004">
              <a:off x="5268627" y="2581878"/>
              <a:ext cx="461665" cy="352019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de-DE" dirty="0" smtClean="0">
                  <a:latin typeface="Work Sans" panose="00000500000000000000" pitchFamily="50" charset="0"/>
                </a:rPr>
                <a:t>….</a:t>
              </a:r>
              <a:endParaRPr lang="en-US" dirty="0">
                <a:latin typeface="Work Sans" panose="00000500000000000000" pitchFamily="50" charset="0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811212" y="2700785"/>
              <a:ext cx="461665" cy="275075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de-DE" dirty="0" smtClean="0">
                  <a:latin typeface="Work Sans" panose="00000500000000000000" pitchFamily="50" charset="0"/>
                </a:rPr>
                <a:t>...</a:t>
              </a:r>
              <a:endParaRPr lang="en-US" dirty="0">
                <a:latin typeface="Work Sans" panose="00000500000000000000" pitchFamily="50" charset="0"/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4161445" y="2700785"/>
              <a:ext cx="461665" cy="291105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de-DE" dirty="0" smtClean="0">
                  <a:latin typeface="Work Sans" panose="00000500000000000000" pitchFamily="50" charset="0"/>
                </a:rPr>
                <a:t>…</a:t>
              </a:r>
              <a:endParaRPr lang="en-US" dirty="0">
                <a:latin typeface="Work Sans" panose="00000500000000000000" pitchFamily="50" charset="0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667941" y="2433979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latin typeface="Work Sans" panose="00000500000000000000" pitchFamily="50" charset="0"/>
                </a:rPr>
                <a:t>A =</a:t>
              </a:r>
              <a:endParaRPr lang="en-US" sz="1200" dirty="0">
                <a:latin typeface="Work Sans" panose="00000500000000000000" pitchFamily="50" charset="0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764079" y="2700785"/>
              <a:ext cx="461665" cy="291105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de-DE" dirty="0" smtClean="0">
                  <a:latin typeface="Work Sans" panose="00000500000000000000" pitchFamily="50" charset="0"/>
                </a:rPr>
                <a:t>…</a:t>
              </a:r>
              <a:endParaRPr lang="en-US" dirty="0">
                <a:latin typeface="Work Sans" panose="00000500000000000000" pitchFamily="50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4022413" y="1134188"/>
                <a:ext cx="1724025" cy="421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de-DE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de-DE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 ∗</m:t>
                              </m:r>
                              <m:r>
                                <a:rPr lang="de-DE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𝐾𝑧</m:t>
                              </m:r>
                              <m:r>
                                <a:rPr lang="de-DE" sz="20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de-DE" sz="2000" b="0" i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z</m:t>
                              </m:r>
                              <m:r>
                                <m:rPr>
                                  <m:nor/>
                                </m:rPr>
                                <a:rPr lang="de-DE" sz="2000" baseline="-25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vec</m:t>
                              </m:r>
                              <m:r>
                                <a:rPr lang="de-DE" sz="2000" b="0" i="1" baseline="-250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Work Sans" panose="00000500000000000000" pitchFamily="50" charset="0"/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413" y="1134188"/>
                <a:ext cx="1724025" cy="421013"/>
              </a:xfrm>
              <a:prstGeom prst="rect">
                <a:avLst/>
              </a:prstGeom>
              <a:blipFill>
                <a:blip r:embed="rId3"/>
                <a:stretch>
                  <a:fillRect r="-18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pieren 17"/>
          <p:cNvGrpSpPr/>
          <p:nvPr/>
        </p:nvGrpSpPr>
        <p:grpSpPr>
          <a:xfrm>
            <a:off x="3855590" y="3638635"/>
            <a:ext cx="2195742" cy="498549"/>
            <a:chOff x="4375195" y="2049728"/>
            <a:chExt cx="2195742" cy="498549"/>
          </a:xfrm>
        </p:grpSpPr>
        <p:sp>
          <p:nvSpPr>
            <p:cNvPr id="19" name="Textfeld 18"/>
            <p:cNvSpPr txBox="1"/>
            <p:nvPr/>
          </p:nvSpPr>
          <p:spPr>
            <a:xfrm>
              <a:off x="4958338" y="2068453"/>
              <a:ext cx="11963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i="1" dirty="0" err="1">
                  <a:latin typeface="Work Sans" panose="00000500000000000000" pitchFamily="50" charset="0"/>
                  <a:ea typeface="Cambria Math" panose="02040503050406030204" pitchFamily="18" charset="0"/>
                  <a:cs typeface="Arial" panose="020B0604020202020204" pitchFamily="34" charset="0"/>
                </a:rPr>
                <a:t>z</a:t>
              </a:r>
              <a:r>
                <a:rPr lang="de-DE" sz="1200" i="1" baseline="-25000" dirty="0" err="1" smtClean="0">
                  <a:latin typeface="Work Sans" panose="00000500000000000000" pitchFamily="50" charset="0"/>
                  <a:ea typeface="Cambria Math" panose="02040503050406030204" pitchFamily="18" charset="0"/>
                  <a:cs typeface="Arial" panose="020B0604020202020204" pitchFamily="34" charset="0"/>
                </a:rPr>
                <a:t>min</a:t>
              </a:r>
              <a:r>
                <a:rPr lang="de-DE" sz="1200" i="1" baseline="-25000" dirty="0" smtClean="0">
                  <a:latin typeface="Work Sans" panose="00000500000000000000" pitchFamily="50" charset="0"/>
                  <a:ea typeface="Cambria Math" panose="02040503050406030204" pitchFamily="18" charset="0"/>
                  <a:cs typeface="Arial" panose="020B0604020202020204" pitchFamily="34" charset="0"/>
                </a:rPr>
                <a:t>    </a:t>
              </a:r>
              <a:r>
                <a:rPr lang="de-DE" sz="1200" i="1" dirty="0" smtClean="0">
                  <a:latin typeface="Work Sans" panose="00000500000000000000" pitchFamily="50" charset="0"/>
                  <a:ea typeface="Cambria Math" panose="02040503050406030204" pitchFamily="18" charset="0"/>
                  <a:cs typeface="Arial" panose="020B0604020202020204" pitchFamily="34" charset="0"/>
                </a:rPr>
                <a:t>… </a:t>
              </a:r>
              <a:r>
                <a:rPr lang="de-DE" sz="1200" i="1" baseline="-25000" dirty="0" smtClean="0">
                  <a:latin typeface="Work Sans" panose="00000500000000000000" pitchFamily="50" charset="0"/>
                  <a:ea typeface="Cambria Math" panose="02040503050406030204" pitchFamily="18" charset="0"/>
                  <a:cs typeface="Arial" panose="020B0604020202020204" pitchFamily="34" charset="0"/>
                </a:rPr>
                <a:t>   </a:t>
              </a:r>
              <a:r>
                <a:rPr lang="de-DE" sz="1200" i="1" dirty="0" err="1" smtClean="0">
                  <a:latin typeface="Work Sans" panose="00000500000000000000" pitchFamily="50" charset="0"/>
                  <a:ea typeface="Cambria Math" panose="02040503050406030204" pitchFamily="18" charset="0"/>
                  <a:cs typeface="Arial" panose="020B0604020202020204" pitchFamily="34" charset="0"/>
                </a:rPr>
                <a:t>z</a:t>
              </a:r>
              <a:r>
                <a:rPr lang="de-DE" sz="1200" i="1" baseline="-25000" dirty="0" err="1" smtClean="0">
                  <a:latin typeface="Work Sans" panose="00000500000000000000" pitchFamily="50" charset="0"/>
                  <a:ea typeface="Cambria Math" panose="02040503050406030204" pitchFamily="18" charset="0"/>
                  <a:cs typeface="Arial" panose="020B0604020202020204" pitchFamily="34" charset="0"/>
                </a:rPr>
                <a:t>max</a:t>
              </a:r>
              <a:endParaRPr lang="en-US" sz="1200" i="1" baseline="-25000" dirty="0">
                <a:latin typeface="Work Sans" panose="00000500000000000000" pitchFamily="50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" name="Runde Klammer links 79"/>
            <p:cNvSpPr/>
            <p:nvPr/>
          </p:nvSpPr>
          <p:spPr>
            <a:xfrm>
              <a:off x="4958338" y="2057173"/>
              <a:ext cx="101010" cy="431153"/>
            </a:xfrm>
            <a:prstGeom prst="leftBracke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Work Sans" panose="00000500000000000000" pitchFamily="50" charset="0"/>
              </a:endParaRPr>
            </a:p>
          </p:txBody>
        </p:sp>
        <p:sp>
          <p:nvSpPr>
            <p:cNvPr id="21" name="Runde Klammer links 80"/>
            <p:cNvSpPr/>
            <p:nvPr/>
          </p:nvSpPr>
          <p:spPr>
            <a:xfrm flipH="1">
              <a:off x="6116059" y="2049728"/>
              <a:ext cx="113412" cy="431153"/>
            </a:xfrm>
            <a:prstGeom prst="leftBracke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Work Sans" panose="00000500000000000000" pitchFamily="50" charset="0"/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6173071" y="2302056"/>
              <a:ext cx="3978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000" b="1" dirty="0" smtClean="0">
                  <a:latin typeface="Work Sans" panose="00000500000000000000" pitchFamily="50" charset="0"/>
                  <a:cs typeface="Arial" panose="020B0604020202020204" pitchFamily="34" charset="0"/>
                </a:rPr>
                <a:t>1xZ</a:t>
              </a:r>
              <a:endParaRPr lang="en-US" sz="1000" b="1" baseline="-25000" dirty="0">
                <a:latin typeface="Work Sans" panose="00000500000000000000" pitchFamily="50" charset="0"/>
                <a:cs typeface="Arial" panose="020B0604020202020204" pitchFamily="34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375195" y="2103497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 smtClean="0">
                  <a:latin typeface="Work Sans" panose="00000500000000000000" pitchFamily="50" charset="0"/>
                  <a:ea typeface="Cambria Math" panose="02040503050406030204" pitchFamily="18" charset="0"/>
                </a:rPr>
                <a:t>z</a:t>
              </a:r>
              <a:r>
                <a:rPr lang="de-DE" sz="1200" baseline="-25000" dirty="0" err="1" smtClean="0">
                  <a:latin typeface="Work Sans" panose="00000500000000000000" pitchFamily="50" charset="0"/>
                  <a:ea typeface="Cambria Math" panose="02040503050406030204" pitchFamily="18" charset="0"/>
                </a:rPr>
                <a:t>vec</a:t>
              </a:r>
              <a:r>
                <a:rPr lang="de-DE" sz="1200" dirty="0" smtClean="0">
                  <a:latin typeface="Work Sans" panose="00000500000000000000" pitchFamily="50" charset="0"/>
                </a:rPr>
                <a:t> =</a:t>
              </a:r>
              <a:endParaRPr lang="en-US" sz="1200" dirty="0">
                <a:latin typeface="Work Sans" panose="00000500000000000000" pitchFamily="50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7799112" y="2190361"/>
                <a:ext cx="1937462" cy="530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i="1" dirty="0" smtClean="0">
                    <a:solidFill>
                      <a:schemeClr val="tx1"/>
                    </a:solidFill>
                    <a:latin typeface="Work Sans" panose="00000500000000000000" pitchFamily="50" charset="0"/>
                    <a:ea typeface="Cambria Math" panose="02040503050406030204" pitchFamily="18" charset="0"/>
                  </a:rPr>
                  <a:t>h</a:t>
                </a:r>
                <a:r>
                  <a:rPr lang="de-DE" sz="2000" i="1" baseline="-25000" dirty="0" err="1" smtClean="0">
                    <a:solidFill>
                      <a:schemeClr val="tx1"/>
                    </a:solidFill>
                    <a:latin typeface="Work Sans" panose="00000500000000000000" pitchFamily="50" charset="0"/>
                    <a:ea typeface="Cambria Math" panose="02040503050406030204" pitchFamily="18" charset="0"/>
                  </a:rPr>
                  <a:t>ABF</a:t>
                </a:r>
                <a:r>
                  <a:rPr lang="de-DE" sz="2000" i="1" baseline="-25000" dirty="0" smtClean="0">
                    <a:solidFill>
                      <a:schemeClr val="tx1"/>
                    </a:solidFill>
                    <a:latin typeface="Work Sans" panose="00000500000000000000" pitchFamily="50" charset="0"/>
                    <a:ea typeface="Cambria Math" panose="02040503050406030204" pitchFamily="18" charset="0"/>
                  </a:rPr>
                  <a:t> </a:t>
                </a:r>
                <a:r>
                  <a:rPr lang="de-DE" sz="2000" i="1" dirty="0" smtClean="0">
                    <a:solidFill>
                      <a:schemeClr val="tx1"/>
                    </a:solidFill>
                    <a:latin typeface="Work Sans" panose="00000500000000000000" pitchFamily="50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de-DE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de-DE" sz="2000" b="0" i="1" baseline="16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sz="20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20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de-DE" sz="20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de-DE" sz="20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de-DE" sz="2000" i="1" baseline="16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sz="20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sz="2000" i="1" baseline="-25000" dirty="0">
                  <a:solidFill>
                    <a:schemeClr val="tx1"/>
                  </a:solidFill>
                  <a:latin typeface="Work Sans" panose="00000500000000000000" pitchFamily="50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112" y="2190361"/>
                <a:ext cx="1937462" cy="530594"/>
              </a:xfrm>
              <a:prstGeom prst="rect">
                <a:avLst/>
              </a:prstGeom>
              <a:blipFill>
                <a:blip r:embed="rId4"/>
                <a:stretch>
                  <a:fillRect l="-3145" b="-68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3916007" y="4566898"/>
                <a:ext cx="1728422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𝑘</m:t>
                      </m:r>
                      <m:r>
                        <a:rPr lang="de-DE" i="1" baseline="-25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𝑧</m:t>
                      </m:r>
                      <m:r>
                        <a:rPr lang="de-DE" b="0" i="1" baseline="-25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de-DE" b="0" i="0" baseline="-25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n</m:t>
                      </m:r>
                      <m:r>
                        <a:rPr lang="de-D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π</m:t>
                          </m:r>
                          <m:r>
                            <a:rPr lang="de-DE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de-DE" i="1" baseline="-250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λ</m:t>
                          </m:r>
                          <m:r>
                            <a:rPr lang="de-DE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de-DE" i="1" baseline="-250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de-DE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𝑠𝑖𝑛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θ</m:t>
                          </m:r>
                          <m:r>
                            <a:rPr lang="de-DE" i="1" baseline="-250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Work Sans" panose="00000500000000000000" pitchFamily="50" charset="0"/>
                </a:endParaRPr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007" y="4566898"/>
                <a:ext cx="1728422" cy="618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hteck 26"/>
          <p:cNvSpPr/>
          <p:nvPr/>
        </p:nvSpPr>
        <p:spPr>
          <a:xfrm>
            <a:off x="3889357" y="5401088"/>
            <a:ext cx="24854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k</a:t>
            </a:r>
            <a:r>
              <a:rPr lang="de-DE" sz="1200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z</a:t>
            </a:r>
            <a:r>
              <a:rPr lang="de-DE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,1=0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 (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for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master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it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is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zero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)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Work Sans" panose="00000500000000000000" pitchFamily="50" charset="0"/>
              <a:cs typeface="Arial" panose="020B0604020202020204" pitchFamily="34" charset="0"/>
            </a:endParaRPr>
          </a:p>
          <a:p>
            <a:endParaRPr lang="en-US" sz="1200" baseline="-25000" dirty="0">
              <a:solidFill>
                <a:schemeClr val="tx1">
                  <a:lumMod val="50000"/>
                  <a:lumOff val="50000"/>
                </a:schemeClr>
              </a:solidFill>
              <a:latin typeface="Work Sans" panose="00000500000000000000" pitchFamily="50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8933274" y="3696241"/>
            <a:ext cx="303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de-DE" i="1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ABF </a:t>
            </a:r>
            <a:r>
              <a:rPr lang="de-DE" i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=(</a:t>
            </a:r>
            <a:r>
              <a:rPr lang="de-DE" i="1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de-DE" i="1" baseline="-25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ABF</a:t>
            </a:r>
            <a:r>
              <a:rPr lang="de-DE" i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de-DE" i="1" baseline="30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de-DE" i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</a:t>
            </a:r>
            <a:r>
              <a:rPr lang="de-DE" i="1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de-DE" i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i="1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de-DE" i="1" baseline="-25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ABF</a:t>
            </a:r>
            <a:endParaRPr lang="en-US" i="1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6916649" y="3322017"/>
            <a:ext cx="35509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Work Sans" panose="00000500000000000000" pitchFamily="50" charset="0"/>
                <a:cs typeface="Arial" panose="020B0604020202020204" pitchFamily="34" charset="0"/>
              </a:rPr>
              <a:t>Reconstruction of the backscattering profile</a:t>
            </a:r>
            <a:endParaRPr lang="en-US" sz="1200" dirty="0">
              <a:latin typeface="Work Sans" panose="00000500000000000000" pitchFamily="50" charset="0"/>
              <a:cs typeface="Arial" panose="020B0604020202020204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2550013" y="3699384"/>
            <a:ext cx="1199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h</a:t>
            </a:r>
            <a:r>
              <a:rPr lang="en-US" sz="1200" b="1" i="1" dirty="0" smtClean="0">
                <a:solidFill>
                  <a:schemeClr val="accent6">
                    <a:lumMod val="7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eight vector</a:t>
            </a:r>
          </a:p>
          <a:p>
            <a:pPr algn="ctr"/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Z</a:t>
            </a:r>
            <a:r>
              <a:rPr lang="en-US" sz="1200" b="1" baseline="-25000" dirty="0" err="1">
                <a:solidFill>
                  <a:schemeClr val="accent6">
                    <a:lumMod val="7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vec</a:t>
            </a:r>
            <a:endParaRPr lang="en-US" sz="1200" b="1" dirty="0">
              <a:solidFill>
                <a:schemeClr val="accent6">
                  <a:lumMod val="75000"/>
                </a:schemeClr>
              </a:solidFill>
              <a:latin typeface="Work Sans" panose="00000500000000000000" pitchFamily="50" charset="0"/>
            </a:endParaRPr>
          </a:p>
        </p:txBody>
      </p:sp>
      <p:grpSp>
        <p:nvGrpSpPr>
          <p:cNvPr id="34" name="Gruppieren 33"/>
          <p:cNvGrpSpPr/>
          <p:nvPr/>
        </p:nvGrpSpPr>
        <p:grpSpPr>
          <a:xfrm>
            <a:off x="114613" y="1827373"/>
            <a:ext cx="2078572" cy="2849307"/>
            <a:chOff x="151125" y="1511848"/>
            <a:chExt cx="2078572" cy="2849307"/>
          </a:xfrm>
        </p:grpSpPr>
        <p:sp>
          <p:nvSpPr>
            <p:cNvPr id="35" name="Rechteck 34"/>
            <p:cNvSpPr/>
            <p:nvPr/>
          </p:nvSpPr>
          <p:spPr>
            <a:xfrm>
              <a:off x="151125" y="1511848"/>
              <a:ext cx="2078572" cy="6282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Work Sans" panose="00000500000000000000" pitchFamily="50" charset="0"/>
                </a:rPr>
                <a:t>Calculate the steering matrix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Work Sans" panose="00000500000000000000" pitchFamily="50" charset="0"/>
                </a:rPr>
                <a:t>A</a:t>
              </a:r>
              <a:endParaRPr lang="en-US" sz="1200" dirty="0">
                <a:solidFill>
                  <a:schemeClr val="tx1"/>
                </a:solidFill>
                <a:latin typeface="Work Sans" panose="00000500000000000000" pitchFamily="50" charset="0"/>
              </a:endParaRPr>
            </a:p>
          </p:txBody>
        </p:sp>
        <p:sp>
          <p:nvSpPr>
            <p:cNvPr id="36" name="Rechteck 35"/>
            <p:cNvSpPr/>
            <p:nvPr/>
          </p:nvSpPr>
          <p:spPr>
            <a:xfrm>
              <a:off x="151125" y="2495783"/>
              <a:ext cx="2078572" cy="6953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Work Sans" panose="00000500000000000000" pitchFamily="50" charset="0"/>
                </a:rPr>
                <a:t>Calculate the filter </a:t>
              </a:r>
            </a:p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Work Sans" panose="00000500000000000000" pitchFamily="50" charset="0"/>
                </a:rPr>
                <a:t>h</a:t>
              </a:r>
              <a:r>
                <a:rPr lang="en-US" sz="1200" baseline="-25000" dirty="0" err="1" smtClean="0">
                  <a:solidFill>
                    <a:schemeClr val="tx1"/>
                  </a:solidFill>
                  <a:latin typeface="Work Sans" panose="00000500000000000000" pitchFamily="50" charset="0"/>
                </a:rPr>
                <a:t>ABF</a:t>
              </a:r>
              <a:endParaRPr lang="en-US" sz="1200" baseline="-25000" dirty="0">
                <a:solidFill>
                  <a:schemeClr val="tx1"/>
                </a:solidFill>
                <a:latin typeface="Work Sans" panose="00000500000000000000" pitchFamily="50" charset="0"/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151125" y="3588555"/>
              <a:ext cx="2078572" cy="772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Work Sans" panose="00000500000000000000" pitchFamily="50" charset="0"/>
                </a:rPr>
                <a:t>Reconstruction of the backscattering profiles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Work Sans" panose="00000500000000000000" pitchFamily="50" charset="0"/>
                </a:rPr>
                <a:t>P</a:t>
              </a:r>
              <a:r>
                <a:rPr lang="en-US" sz="1200" baseline="-25000" dirty="0" smtClean="0">
                  <a:solidFill>
                    <a:schemeClr val="tx1"/>
                  </a:solidFill>
                  <a:latin typeface="Work Sans" panose="00000500000000000000" pitchFamily="50" charset="0"/>
                </a:rPr>
                <a:t>ABF</a:t>
              </a:r>
              <a:endParaRPr lang="en-US" sz="1200" baseline="-25000" dirty="0">
                <a:solidFill>
                  <a:schemeClr val="tx1"/>
                </a:solidFill>
                <a:latin typeface="Work Sans" panose="00000500000000000000" pitchFamily="50" charset="0"/>
              </a:endParaRPr>
            </a:p>
          </p:txBody>
        </p:sp>
        <p:cxnSp>
          <p:nvCxnSpPr>
            <p:cNvPr id="39" name="Gerade Verbindung mit Pfeil 38"/>
            <p:cNvCxnSpPr>
              <a:stCxn id="35" idx="2"/>
              <a:endCxn id="36" idx="0"/>
            </p:cNvCxnSpPr>
            <p:nvPr/>
          </p:nvCxnSpPr>
          <p:spPr>
            <a:xfrm>
              <a:off x="1190411" y="2140133"/>
              <a:ext cx="0" cy="35565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  <a:effectLst>
              <a:outerShdw blurRad="1016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>
              <a:endCxn id="37" idx="0"/>
            </p:cNvCxnSpPr>
            <p:nvPr/>
          </p:nvCxnSpPr>
          <p:spPr>
            <a:xfrm flipH="1">
              <a:off x="1190411" y="3209311"/>
              <a:ext cx="280" cy="379244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  <a:effectLst>
              <a:outerShdw blurRad="1016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hteck 78"/>
          <p:cNvSpPr/>
          <p:nvPr/>
        </p:nvSpPr>
        <p:spPr>
          <a:xfrm>
            <a:off x="2582815" y="4601897"/>
            <a:ext cx="1178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v</a:t>
            </a:r>
            <a:r>
              <a:rPr lang="en-US" sz="1200" b="1" i="1" dirty="0" smtClean="0">
                <a:solidFill>
                  <a:schemeClr val="accent6">
                    <a:lumMod val="7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ertical </a:t>
            </a:r>
          </a:p>
          <a:p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w</a:t>
            </a:r>
            <a:r>
              <a:rPr lang="en-US" sz="1200" b="1" i="1" dirty="0" smtClean="0">
                <a:solidFill>
                  <a:schemeClr val="accent6">
                    <a:lumMod val="7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avenumber</a:t>
            </a:r>
          </a:p>
          <a:p>
            <a:pPr algn="ctr"/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Kz</a:t>
            </a:r>
            <a:endParaRPr lang="en-US" sz="1200" b="1" dirty="0">
              <a:solidFill>
                <a:schemeClr val="accent6">
                  <a:lumMod val="75000"/>
                </a:schemeClr>
              </a:solidFill>
              <a:latin typeface="Work Sans" panose="00000500000000000000" pitchFamily="50" charset="0"/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6997964" y="2278740"/>
            <a:ext cx="5661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accent6">
                    <a:lumMod val="7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filter</a:t>
            </a:r>
            <a:endParaRPr lang="en-US" sz="1200" b="1" dirty="0">
              <a:solidFill>
                <a:schemeClr val="accent6">
                  <a:lumMod val="75000"/>
                </a:schemeClr>
              </a:solidFill>
              <a:latin typeface="Work Sans" panose="00000500000000000000" pitchFamily="50" charset="0"/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6916649" y="3696241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accent6">
                    <a:lumMod val="7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Capon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B</a:t>
            </a:r>
            <a:r>
              <a:rPr lang="en-US" sz="1200" b="1" i="1" dirty="0" smtClean="0">
                <a:solidFill>
                  <a:schemeClr val="accent6">
                    <a:lumMod val="7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eamforming </a:t>
            </a:r>
          </a:p>
          <a:p>
            <a:pPr algn="ctr"/>
            <a:r>
              <a:rPr lang="en-US" sz="1200" b="1" i="1" dirty="0" smtClean="0">
                <a:solidFill>
                  <a:schemeClr val="accent6">
                    <a:lumMod val="7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Inversion</a:t>
            </a:r>
            <a:endParaRPr lang="en-US" sz="1200" b="1" dirty="0">
              <a:solidFill>
                <a:schemeClr val="accent6">
                  <a:lumMod val="75000"/>
                </a:schemeClr>
              </a:solidFill>
              <a:latin typeface="Work Sans" panose="00000500000000000000" pitchFamily="50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5BB8-B058-4CAF-94F1-C60B474C680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Work Sans" panose="00000500000000000000" pitchFamily="50" charset="0"/>
              </a:rPr>
              <a:t>Processing Details </a:t>
            </a:r>
            <a:endParaRPr lang="en-US" dirty="0">
              <a:latin typeface="Work Sans" panose="00000500000000000000" pitchFamily="50" charset="0"/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3462788" y="1760800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Stack of </a:t>
            </a:r>
          </a:p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SAR SLCs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Work Sans" panose="00000500000000000000" pitchFamily="50" charset="0"/>
              <a:cs typeface="Arial" panose="020B0604020202020204" pitchFamily="34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6161585" y="1760800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Stack of </a:t>
            </a:r>
          </a:p>
          <a:p>
            <a:pPr algn="ctr"/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Flat-earth &amp; DEM phase files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Work Sans" panose="00000500000000000000" pitchFamily="50" charset="0"/>
              <a:cs typeface="Arial" panose="020B0604020202020204" pitchFamily="34" charset="0"/>
            </a:endParaRPr>
          </a:p>
        </p:txBody>
      </p:sp>
      <p:grpSp>
        <p:nvGrpSpPr>
          <p:cNvPr id="501" name="Gruppieren 500"/>
          <p:cNvGrpSpPr/>
          <p:nvPr/>
        </p:nvGrpSpPr>
        <p:grpSpPr>
          <a:xfrm>
            <a:off x="6167898" y="2559315"/>
            <a:ext cx="1900378" cy="1898172"/>
            <a:chOff x="5162482" y="1544729"/>
            <a:chExt cx="1900378" cy="1898172"/>
          </a:xfrm>
        </p:grpSpPr>
        <p:grpSp>
          <p:nvGrpSpPr>
            <p:cNvPr id="91" name="Gruppieren 90"/>
            <p:cNvGrpSpPr/>
            <p:nvPr/>
          </p:nvGrpSpPr>
          <p:grpSpPr>
            <a:xfrm>
              <a:off x="5381659" y="1544729"/>
              <a:ext cx="1681201" cy="1898172"/>
              <a:chOff x="3965829" y="1763088"/>
              <a:chExt cx="1681201" cy="1898172"/>
            </a:xfrm>
            <a:effectLst>
              <a:outerShdw blurRad="50800" dist="50800" dir="2700000" algn="ctr" rotWithShape="0">
                <a:schemeClr val="bg1">
                  <a:lumMod val="85000"/>
                </a:schemeClr>
              </a:outerShdw>
            </a:effectLst>
          </p:grpSpPr>
          <p:grpSp>
            <p:nvGrpSpPr>
              <p:cNvPr id="93" name="Gruppieren 92"/>
              <p:cNvGrpSpPr/>
              <p:nvPr/>
            </p:nvGrpSpPr>
            <p:grpSpPr>
              <a:xfrm>
                <a:off x="3965829" y="1979282"/>
                <a:ext cx="1224001" cy="1224778"/>
                <a:chOff x="3947632" y="2194179"/>
                <a:chExt cx="1224001" cy="1224778"/>
              </a:xfrm>
              <a:gradFill>
                <a:gsLst>
                  <a:gs pos="0">
                    <a:srgbClr val="FFFFFF"/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0"/>
              </a:gradFill>
            </p:grpSpPr>
            <p:sp>
              <p:nvSpPr>
                <p:cNvPr id="141" name="Rechteck 140"/>
                <p:cNvSpPr/>
                <p:nvPr/>
              </p:nvSpPr>
              <p:spPr>
                <a:xfrm>
                  <a:off x="3947633" y="2194957"/>
                  <a:ext cx="1224000" cy="1224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Work Sans" panose="00000500000000000000" pitchFamily="50" charset="0"/>
                  </a:endParaRPr>
                </a:p>
              </p:txBody>
            </p:sp>
            <p:grpSp>
              <p:nvGrpSpPr>
                <p:cNvPr id="142" name="Gruppieren 141"/>
                <p:cNvGrpSpPr/>
                <p:nvPr/>
              </p:nvGrpSpPr>
              <p:grpSpPr>
                <a:xfrm>
                  <a:off x="3947632" y="2194179"/>
                  <a:ext cx="1224000" cy="1224777"/>
                  <a:chOff x="3947632" y="2194179"/>
                  <a:chExt cx="1224000" cy="1224777"/>
                </a:xfrm>
                <a:grpFill/>
              </p:grpSpPr>
              <p:cxnSp>
                <p:nvCxnSpPr>
                  <p:cNvPr id="143" name="Gerade Verbindung 196"/>
                  <p:cNvCxnSpPr>
                    <a:cxnSpLocks noChangeAspect="1"/>
                  </p:cNvCxnSpPr>
                  <p:nvPr/>
                </p:nvCxnSpPr>
                <p:spPr>
                  <a:xfrm flipV="1">
                    <a:off x="3947632" y="2194179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Gerade Verbindung 197"/>
                  <p:cNvCxnSpPr/>
                  <p:nvPr/>
                </p:nvCxnSpPr>
                <p:spPr>
                  <a:xfrm flipV="1">
                    <a:off x="3947632" y="2194179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Gerade Verbindung 198"/>
                  <p:cNvCxnSpPr/>
                  <p:nvPr/>
                </p:nvCxnSpPr>
                <p:spPr>
                  <a:xfrm flipV="1">
                    <a:off x="3947632" y="2438578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Gerade Verbindung 199"/>
                  <p:cNvCxnSpPr/>
                  <p:nvPr/>
                </p:nvCxnSpPr>
                <p:spPr>
                  <a:xfrm flipV="1">
                    <a:off x="3947632" y="2682977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Gerade Verbindung 200"/>
                  <p:cNvCxnSpPr/>
                  <p:nvPr/>
                </p:nvCxnSpPr>
                <p:spPr>
                  <a:xfrm flipV="1">
                    <a:off x="3947632" y="2927376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Gerade Verbindung 201"/>
                  <p:cNvCxnSpPr/>
                  <p:nvPr/>
                </p:nvCxnSpPr>
                <p:spPr>
                  <a:xfrm flipV="1">
                    <a:off x="3947632" y="3171775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Gerade Verbindung 202"/>
                  <p:cNvCxnSpPr/>
                  <p:nvPr/>
                </p:nvCxnSpPr>
                <p:spPr>
                  <a:xfrm flipV="1">
                    <a:off x="3947632" y="3416175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Gerade Verbindung 203"/>
                  <p:cNvCxnSpPr>
                    <a:cxnSpLocks noChangeAspect="1"/>
                  </p:cNvCxnSpPr>
                  <p:nvPr/>
                </p:nvCxnSpPr>
                <p:spPr>
                  <a:xfrm flipV="1">
                    <a:off x="51716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Gerade Verbindung 204"/>
                  <p:cNvCxnSpPr>
                    <a:cxnSpLocks noChangeAspect="1"/>
                  </p:cNvCxnSpPr>
                  <p:nvPr/>
                </p:nvCxnSpPr>
                <p:spPr>
                  <a:xfrm flipV="1">
                    <a:off x="49268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Gerade Verbindung 205"/>
                  <p:cNvCxnSpPr>
                    <a:cxnSpLocks noChangeAspect="1"/>
                  </p:cNvCxnSpPr>
                  <p:nvPr/>
                </p:nvCxnSpPr>
                <p:spPr>
                  <a:xfrm flipV="1">
                    <a:off x="46820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Gerade Verbindung 206"/>
                  <p:cNvCxnSpPr>
                    <a:cxnSpLocks noChangeAspect="1"/>
                  </p:cNvCxnSpPr>
                  <p:nvPr/>
                </p:nvCxnSpPr>
                <p:spPr>
                  <a:xfrm flipV="1">
                    <a:off x="44372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Gerade Verbindung 207"/>
                  <p:cNvCxnSpPr>
                    <a:cxnSpLocks noChangeAspect="1"/>
                  </p:cNvCxnSpPr>
                  <p:nvPr/>
                </p:nvCxnSpPr>
                <p:spPr>
                  <a:xfrm flipV="1">
                    <a:off x="41924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4" name="Gruppieren 93"/>
              <p:cNvGrpSpPr/>
              <p:nvPr/>
            </p:nvGrpSpPr>
            <p:grpSpPr>
              <a:xfrm>
                <a:off x="4118229" y="2131682"/>
                <a:ext cx="1224001" cy="1224778"/>
                <a:chOff x="3947632" y="2194179"/>
                <a:chExt cx="1224001" cy="1224778"/>
              </a:xfrm>
              <a:gradFill>
                <a:gsLst>
                  <a:gs pos="0">
                    <a:srgbClr val="FFFFFF"/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0"/>
              </a:gradFill>
            </p:grpSpPr>
            <p:sp>
              <p:nvSpPr>
                <p:cNvPr id="127" name="Rechteck 126"/>
                <p:cNvSpPr/>
                <p:nvPr/>
              </p:nvSpPr>
              <p:spPr>
                <a:xfrm>
                  <a:off x="3947633" y="2194957"/>
                  <a:ext cx="1224000" cy="1224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Work Sans" panose="00000500000000000000" pitchFamily="50" charset="0"/>
                  </a:endParaRPr>
                </a:p>
              </p:txBody>
            </p:sp>
            <p:grpSp>
              <p:nvGrpSpPr>
                <p:cNvPr id="128" name="Gruppieren 127"/>
                <p:cNvGrpSpPr/>
                <p:nvPr/>
              </p:nvGrpSpPr>
              <p:grpSpPr>
                <a:xfrm>
                  <a:off x="3947632" y="2194179"/>
                  <a:ext cx="1224000" cy="1224777"/>
                  <a:chOff x="3947632" y="2194179"/>
                  <a:chExt cx="1224000" cy="1224777"/>
                </a:xfrm>
                <a:grpFill/>
              </p:grpSpPr>
              <p:cxnSp>
                <p:nvCxnSpPr>
                  <p:cNvPr id="129" name="Gerade Verbindung 182"/>
                  <p:cNvCxnSpPr>
                    <a:cxnSpLocks noChangeAspect="1"/>
                  </p:cNvCxnSpPr>
                  <p:nvPr/>
                </p:nvCxnSpPr>
                <p:spPr>
                  <a:xfrm flipV="1">
                    <a:off x="3947632" y="2194179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Gerade Verbindung 183"/>
                  <p:cNvCxnSpPr/>
                  <p:nvPr/>
                </p:nvCxnSpPr>
                <p:spPr>
                  <a:xfrm flipV="1">
                    <a:off x="3947632" y="2194179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Gerade Verbindung 184"/>
                  <p:cNvCxnSpPr/>
                  <p:nvPr/>
                </p:nvCxnSpPr>
                <p:spPr>
                  <a:xfrm flipV="1">
                    <a:off x="3947632" y="2438578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Gerade Verbindung 185"/>
                  <p:cNvCxnSpPr/>
                  <p:nvPr/>
                </p:nvCxnSpPr>
                <p:spPr>
                  <a:xfrm flipV="1">
                    <a:off x="3947632" y="2682977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Gerade Verbindung 186"/>
                  <p:cNvCxnSpPr/>
                  <p:nvPr/>
                </p:nvCxnSpPr>
                <p:spPr>
                  <a:xfrm flipV="1">
                    <a:off x="3947632" y="2927376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Gerade Verbindung 187"/>
                  <p:cNvCxnSpPr/>
                  <p:nvPr/>
                </p:nvCxnSpPr>
                <p:spPr>
                  <a:xfrm flipV="1">
                    <a:off x="3947632" y="3171775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Gerade Verbindung 188"/>
                  <p:cNvCxnSpPr/>
                  <p:nvPr/>
                </p:nvCxnSpPr>
                <p:spPr>
                  <a:xfrm flipV="1">
                    <a:off x="3947632" y="3416175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Gerade Verbindung 189"/>
                  <p:cNvCxnSpPr>
                    <a:cxnSpLocks noChangeAspect="1"/>
                  </p:cNvCxnSpPr>
                  <p:nvPr/>
                </p:nvCxnSpPr>
                <p:spPr>
                  <a:xfrm flipV="1">
                    <a:off x="51716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Gerade Verbindung 190"/>
                  <p:cNvCxnSpPr>
                    <a:cxnSpLocks noChangeAspect="1"/>
                  </p:cNvCxnSpPr>
                  <p:nvPr/>
                </p:nvCxnSpPr>
                <p:spPr>
                  <a:xfrm flipV="1">
                    <a:off x="49268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Gerade Verbindung 191"/>
                  <p:cNvCxnSpPr>
                    <a:cxnSpLocks noChangeAspect="1"/>
                  </p:cNvCxnSpPr>
                  <p:nvPr/>
                </p:nvCxnSpPr>
                <p:spPr>
                  <a:xfrm flipV="1">
                    <a:off x="46820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Gerade Verbindung 192"/>
                  <p:cNvCxnSpPr>
                    <a:cxnSpLocks noChangeAspect="1"/>
                  </p:cNvCxnSpPr>
                  <p:nvPr/>
                </p:nvCxnSpPr>
                <p:spPr>
                  <a:xfrm flipV="1">
                    <a:off x="44372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Gerade Verbindung 193"/>
                  <p:cNvCxnSpPr>
                    <a:cxnSpLocks noChangeAspect="1"/>
                  </p:cNvCxnSpPr>
                  <p:nvPr/>
                </p:nvCxnSpPr>
                <p:spPr>
                  <a:xfrm flipV="1">
                    <a:off x="41924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5" name="Gruppieren 94"/>
              <p:cNvGrpSpPr/>
              <p:nvPr/>
            </p:nvGrpSpPr>
            <p:grpSpPr>
              <a:xfrm>
                <a:off x="4270629" y="2284082"/>
                <a:ext cx="1224001" cy="1224778"/>
                <a:chOff x="3947632" y="2194179"/>
                <a:chExt cx="1224001" cy="1224778"/>
              </a:xfrm>
              <a:gradFill>
                <a:gsLst>
                  <a:gs pos="0">
                    <a:srgbClr val="FFFFFF"/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0"/>
              </a:gradFill>
            </p:grpSpPr>
            <p:sp>
              <p:nvSpPr>
                <p:cNvPr id="113" name="Rechteck 112"/>
                <p:cNvSpPr/>
                <p:nvPr/>
              </p:nvSpPr>
              <p:spPr>
                <a:xfrm>
                  <a:off x="3947633" y="2194957"/>
                  <a:ext cx="1224000" cy="1224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Work Sans" panose="00000500000000000000" pitchFamily="50" charset="0"/>
                  </a:endParaRPr>
                </a:p>
              </p:txBody>
            </p:sp>
            <p:grpSp>
              <p:nvGrpSpPr>
                <p:cNvPr id="114" name="Gruppieren 113"/>
                <p:cNvGrpSpPr/>
                <p:nvPr/>
              </p:nvGrpSpPr>
              <p:grpSpPr>
                <a:xfrm>
                  <a:off x="3947632" y="2194179"/>
                  <a:ext cx="1224000" cy="1224777"/>
                  <a:chOff x="3947632" y="2194179"/>
                  <a:chExt cx="1224000" cy="1224777"/>
                </a:xfrm>
                <a:grpFill/>
              </p:grpSpPr>
              <p:cxnSp>
                <p:nvCxnSpPr>
                  <p:cNvPr id="115" name="Gerade Verbindung 168"/>
                  <p:cNvCxnSpPr>
                    <a:cxnSpLocks noChangeAspect="1"/>
                  </p:cNvCxnSpPr>
                  <p:nvPr/>
                </p:nvCxnSpPr>
                <p:spPr>
                  <a:xfrm flipV="1">
                    <a:off x="3947632" y="2194179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Gerade Verbindung 169"/>
                  <p:cNvCxnSpPr/>
                  <p:nvPr/>
                </p:nvCxnSpPr>
                <p:spPr>
                  <a:xfrm flipV="1">
                    <a:off x="3947632" y="2194179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Gerade Verbindung 170"/>
                  <p:cNvCxnSpPr/>
                  <p:nvPr/>
                </p:nvCxnSpPr>
                <p:spPr>
                  <a:xfrm flipV="1">
                    <a:off x="3947632" y="2438578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Gerade Verbindung 171"/>
                  <p:cNvCxnSpPr/>
                  <p:nvPr/>
                </p:nvCxnSpPr>
                <p:spPr>
                  <a:xfrm flipV="1">
                    <a:off x="3947632" y="2682977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Gerade Verbindung 172"/>
                  <p:cNvCxnSpPr/>
                  <p:nvPr/>
                </p:nvCxnSpPr>
                <p:spPr>
                  <a:xfrm flipV="1">
                    <a:off x="3947632" y="2927376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Gerade Verbindung 173"/>
                  <p:cNvCxnSpPr/>
                  <p:nvPr/>
                </p:nvCxnSpPr>
                <p:spPr>
                  <a:xfrm flipV="1">
                    <a:off x="3947632" y="3171775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Gerade Verbindung 174"/>
                  <p:cNvCxnSpPr/>
                  <p:nvPr/>
                </p:nvCxnSpPr>
                <p:spPr>
                  <a:xfrm flipV="1">
                    <a:off x="3947632" y="3416175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Gerade Verbindung 175"/>
                  <p:cNvCxnSpPr>
                    <a:cxnSpLocks noChangeAspect="1"/>
                  </p:cNvCxnSpPr>
                  <p:nvPr/>
                </p:nvCxnSpPr>
                <p:spPr>
                  <a:xfrm flipV="1">
                    <a:off x="51716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Gerade Verbindung 176"/>
                  <p:cNvCxnSpPr>
                    <a:cxnSpLocks noChangeAspect="1"/>
                  </p:cNvCxnSpPr>
                  <p:nvPr/>
                </p:nvCxnSpPr>
                <p:spPr>
                  <a:xfrm flipV="1">
                    <a:off x="49268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Gerade Verbindung 177"/>
                  <p:cNvCxnSpPr>
                    <a:cxnSpLocks noChangeAspect="1"/>
                  </p:cNvCxnSpPr>
                  <p:nvPr/>
                </p:nvCxnSpPr>
                <p:spPr>
                  <a:xfrm flipV="1">
                    <a:off x="46820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Gerade Verbindung 178"/>
                  <p:cNvCxnSpPr>
                    <a:cxnSpLocks noChangeAspect="1"/>
                  </p:cNvCxnSpPr>
                  <p:nvPr/>
                </p:nvCxnSpPr>
                <p:spPr>
                  <a:xfrm flipV="1">
                    <a:off x="44372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Gerade Verbindung 179"/>
                  <p:cNvCxnSpPr>
                    <a:cxnSpLocks noChangeAspect="1"/>
                  </p:cNvCxnSpPr>
                  <p:nvPr/>
                </p:nvCxnSpPr>
                <p:spPr>
                  <a:xfrm flipV="1">
                    <a:off x="41924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6" name="Gruppieren 95"/>
              <p:cNvGrpSpPr/>
              <p:nvPr/>
            </p:nvGrpSpPr>
            <p:grpSpPr>
              <a:xfrm>
                <a:off x="4423029" y="2436482"/>
                <a:ext cx="1224001" cy="1224778"/>
                <a:chOff x="3947632" y="2194179"/>
                <a:chExt cx="1224001" cy="1224778"/>
              </a:xfrm>
              <a:gradFill>
                <a:gsLst>
                  <a:gs pos="0">
                    <a:srgbClr val="FFFFFF"/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0"/>
              </a:gradFill>
            </p:grpSpPr>
            <p:sp>
              <p:nvSpPr>
                <p:cNvPr id="99" name="Rechteck 98"/>
                <p:cNvSpPr/>
                <p:nvPr/>
              </p:nvSpPr>
              <p:spPr>
                <a:xfrm>
                  <a:off x="3947633" y="2194957"/>
                  <a:ext cx="1224000" cy="1224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Work Sans" panose="00000500000000000000" pitchFamily="50" charset="0"/>
                  </a:endParaRPr>
                </a:p>
              </p:txBody>
            </p:sp>
            <p:grpSp>
              <p:nvGrpSpPr>
                <p:cNvPr id="100" name="Gruppieren 99"/>
                <p:cNvGrpSpPr/>
                <p:nvPr/>
              </p:nvGrpSpPr>
              <p:grpSpPr>
                <a:xfrm>
                  <a:off x="3947632" y="2194179"/>
                  <a:ext cx="1224000" cy="1224777"/>
                  <a:chOff x="3947632" y="2194179"/>
                  <a:chExt cx="1224000" cy="1224777"/>
                </a:xfrm>
                <a:grpFill/>
              </p:grpSpPr>
              <p:cxnSp>
                <p:nvCxnSpPr>
                  <p:cNvPr id="101" name="Gerade Verbindung 154"/>
                  <p:cNvCxnSpPr>
                    <a:cxnSpLocks noChangeAspect="1"/>
                  </p:cNvCxnSpPr>
                  <p:nvPr/>
                </p:nvCxnSpPr>
                <p:spPr>
                  <a:xfrm flipV="1">
                    <a:off x="3947632" y="2194179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Gerade Verbindung 155"/>
                  <p:cNvCxnSpPr/>
                  <p:nvPr/>
                </p:nvCxnSpPr>
                <p:spPr>
                  <a:xfrm flipV="1">
                    <a:off x="3947632" y="2194179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Gerade Verbindung 156"/>
                  <p:cNvCxnSpPr/>
                  <p:nvPr/>
                </p:nvCxnSpPr>
                <p:spPr>
                  <a:xfrm flipV="1">
                    <a:off x="3947632" y="2438578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Gerade Verbindung 157"/>
                  <p:cNvCxnSpPr/>
                  <p:nvPr/>
                </p:nvCxnSpPr>
                <p:spPr>
                  <a:xfrm flipV="1">
                    <a:off x="3947632" y="2682977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Gerade Verbindung 158"/>
                  <p:cNvCxnSpPr/>
                  <p:nvPr/>
                </p:nvCxnSpPr>
                <p:spPr>
                  <a:xfrm flipV="1">
                    <a:off x="3947632" y="2927376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Gerade Verbindung 159"/>
                  <p:cNvCxnSpPr/>
                  <p:nvPr/>
                </p:nvCxnSpPr>
                <p:spPr>
                  <a:xfrm flipV="1">
                    <a:off x="3947632" y="3171775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Gerade Verbindung 160"/>
                  <p:cNvCxnSpPr/>
                  <p:nvPr/>
                </p:nvCxnSpPr>
                <p:spPr>
                  <a:xfrm flipV="1">
                    <a:off x="3947632" y="3416175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Gerade Verbindung 161"/>
                  <p:cNvCxnSpPr>
                    <a:cxnSpLocks noChangeAspect="1"/>
                  </p:cNvCxnSpPr>
                  <p:nvPr/>
                </p:nvCxnSpPr>
                <p:spPr>
                  <a:xfrm flipV="1">
                    <a:off x="51716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Gerade Verbindung 162"/>
                  <p:cNvCxnSpPr>
                    <a:cxnSpLocks noChangeAspect="1"/>
                  </p:cNvCxnSpPr>
                  <p:nvPr/>
                </p:nvCxnSpPr>
                <p:spPr>
                  <a:xfrm flipV="1">
                    <a:off x="49268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Gerade Verbindung 163"/>
                  <p:cNvCxnSpPr>
                    <a:cxnSpLocks noChangeAspect="1"/>
                  </p:cNvCxnSpPr>
                  <p:nvPr/>
                </p:nvCxnSpPr>
                <p:spPr>
                  <a:xfrm flipV="1">
                    <a:off x="46820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Gerade Verbindung 164"/>
                  <p:cNvCxnSpPr>
                    <a:cxnSpLocks noChangeAspect="1"/>
                  </p:cNvCxnSpPr>
                  <p:nvPr/>
                </p:nvCxnSpPr>
                <p:spPr>
                  <a:xfrm flipV="1">
                    <a:off x="44372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Gerade Verbindung 165"/>
                  <p:cNvCxnSpPr>
                    <a:cxnSpLocks noChangeAspect="1"/>
                  </p:cNvCxnSpPr>
                  <p:nvPr/>
                </p:nvCxnSpPr>
                <p:spPr>
                  <a:xfrm flipV="1">
                    <a:off x="41924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7" name="Textfeld 96"/>
              <p:cNvSpPr txBox="1"/>
              <p:nvPr/>
            </p:nvSpPr>
            <p:spPr>
              <a:xfrm>
                <a:off x="4237137" y="1763088"/>
                <a:ext cx="53412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Work Sans" panose="00000500000000000000" pitchFamily="50" charset="0"/>
                    <a:cs typeface="Arial" panose="020B0604020202020204" pitchFamily="34" charset="0"/>
                  </a:rPr>
                  <a:t>range</a:t>
                </a: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" panose="00000500000000000000" pitchFamily="50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8" name="Textfeld 437"/>
            <p:cNvSpPr txBox="1"/>
            <p:nvPr/>
          </p:nvSpPr>
          <p:spPr>
            <a:xfrm rot="16200000">
              <a:off x="4937581" y="2208442"/>
              <a:ext cx="6960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" panose="00000500000000000000" pitchFamily="50" charset="0"/>
                  <a:cs typeface="Arial" panose="020B0604020202020204" pitchFamily="34" charset="0"/>
                </a:rPr>
                <a:t>azimuth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endParaRPr>
            </a:p>
          </p:txBody>
        </p:sp>
      </p:grpSp>
      <p:sp>
        <p:nvSpPr>
          <p:cNvPr id="566" name="Textfeld 565"/>
          <p:cNvSpPr txBox="1"/>
          <p:nvPr/>
        </p:nvSpPr>
        <p:spPr>
          <a:xfrm>
            <a:off x="9666637" y="1772573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Stack of </a:t>
            </a:r>
          </a:p>
          <a:p>
            <a:pPr algn="ctr"/>
            <a:r>
              <a:rPr 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Kz</a:t>
            </a: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 files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Work Sans" panose="00000500000000000000" pitchFamily="50" charset="0"/>
              <a:cs typeface="Arial" panose="020B0604020202020204" pitchFamily="34" charset="0"/>
            </a:endParaRPr>
          </a:p>
        </p:txBody>
      </p:sp>
      <p:cxnSp>
        <p:nvCxnSpPr>
          <p:cNvPr id="567" name="Gerade Verbindung mit Pfeil 566"/>
          <p:cNvCxnSpPr/>
          <p:nvPr/>
        </p:nvCxnSpPr>
        <p:spPr>
          <a:xfrm>
            <a:off x="7661755" y="2657843"/>
            <a:ext cx="567884" cy="58826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  <a:effectLst>
            <a:outerShdw blurRad="50800" dist="50800" dir="54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Textfeld 567"/>
          <p:cNvSpPr txBox="1"/>
          <p:nvPr/>
        </p:nvSpPr>
        <p:spPr>
          <a:xfrm rot="2793925">
            <a:off x="7917618" y="2792071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N-1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Work Sans" panose="00000500000000000000" pitchFamily="50" charset="0"/>
              <a:cs typeface="Arial" panose="020B0604020202020204" pitchFamily="34" charset="0"/>
            </a:endParaRPr>
          </a:p>
        </p:txBody>
      </p:sp>
      <p:grpSp>
        <p:nvGrpSpPr>
          <p:cNvPr id="664" name="Gruppieren 663"/>
          <p:cNvGrpSpPr/>
          <p:nvPr/>
        </p:nvGrpSpPr>
        <p:grpSpPr>
          <a:xfrm>
            <a:off x="9330035" y="2589422"/>
            <a:ext cx="2052602" cy="1898172"/>
            <a:chOff x="9330035" y="2589422"/>
            <a:chExt cx="2052602" cy="1898172"/>
          </a:xfrm>
        </p:grpSpPr>
        <p:grpSp>
          <p:nvGrpSpPr>
            <p:cNvPr id="505" name="Gruppieren 504"/>
            <p:cNvGrpSpPr/>
            <p:nvPr/>
          </p:nvGrpSpPr>
          <p:grpSpPr>
            <a:xfrm>
              <a:off x="9549212" y="2805616"/>
              <a:ext cx="1224001" cy="1224778"/>
              <a:chOff x="3947632" y="2194179"/>
              <a:chExt cx="1224001" cy="1224778"/>
            </a:xfrm>
            <a:gradFill>
              <a:gsLst>
                <a:gs pos="100000">
                  <a:srgbClr val="FFFFFF"/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</p:grpSpPr>
          <p:sp>
            <p:nvSpPr>
              <p:cNvPr id="552" name="Rechteck 551"/>
              <p:cNvSpPr/>
              <p:nvPr/>
            </p:nvSpPr>
            <p:spPr>
              <a:xfrm>
                <a:off x="3947633" y="2194957"/>
                <a:ext cx="1224000" cy="122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Work Sans" panose="00000500000000000000" pitchFamily="50" charset="0"/>
                </a:endParaRPr>
              </a:p>
            </p:txBody>
          </p:sp>
          <p:grpSp>
            <p:nvGrpSpPr>
              <p:cNvPr id="553" name="Gruppieren 552"/>
              <p:cNvGrpSpPr/>
              <p:nvPr/>
            </p:nvGrpSpPr>
            <p:grpSpPr>
              <a:xfrm>
                <a:off x="3947632" y="2194179"/>
                <a:ext cx="1224000" cy="1224777"/>
                <a:chOff x="3947632" y="2194179"/>
                <a:chExt cx="1224000" cy="1224777"/>
              </a:xfrm>
              <a:grpFill/>
            </p:grpSpPr>
            <p:cxnSp>
              <p:nvCxnSpPr>
                <p:cNvPr id="554" name="Gerade Verbindung 196"/>
                <p:cNvCxnSpPr>
                  <a:cxnSpLocks noChangeAspect="1"/>
                </p:cNvCxnSpPr>
                <p:nvPr/>
              </p:nvCxnSpPr>
              <p:spPr>
                <a:xfrm flipV="1">
                  <a:off x="3947632" y="2194179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Gerade Verbindung 197"/>
                <p:cNvCxnSpPr/>
                <p:nvPr/>
              </p:nvCxnSpPr>
              <p:spPr>
                <a:xfrm flipV="1">
                  <a:off x="3947632" y="2194179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Gerade Verbindung 198"/>
                <p:cNvCxnSpPr/>
                <p:nvPr/>
              </p:nvCxnSpPr>
              <p:spPr>
                <a:xfrm flipV="1">
                  <a:off x="3947632" y="2438578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Gerade Verbindung 199"/>
                <p:cNvCxnSpPr/>
                <p:nvPr/>
              </p:nvCxnSpPr>
              <p:spPr>
                <a:xfrm flipV="1">
                  <a:off x="3947632" y="2682977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8" name="Gerade Verbindung 200"/>
                <p:cNvCxnSpPr/>
                <p:nvPr/>
              </p:nvCxnSpPr>
              <p:spPr>
                <a:xfrm flipV="1">
                  <a:off x="3947632" y="2927376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Gerade Verbindung 201"/>
                <p:cNvCxnSpPr/>
                <p:nvPr/>
              </p:nvCxnSpPr>
              <p:spPr>
                <a:xfrm flipV="1">
                  <a:off x="3947632" y="31717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Gerade Verbindung 202"/>
                <p:cNvCxnSpPr/>
                <p:nvPr/>
              </p:nvCxnSpPr>
              <p:spPr>
                <a:xfrm flipV="1">
                  <a:off x="3947632" y="34161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Gerade Verbindung 203"/>
                <p:cNvCxnSpPr>
                  <a:cxnSpLocks noChangeAspect="1"/>
                </p:cNvCxnSpPr>
                <p:nvPr/>
              </p:nvCxnSpPr>
              <p:spPr>
                <a:xfrm flipV="1">
                  <a:off x="51716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Gerade Verbindung 204"/>
                <p:cNvCxnSpPr>
                  <a:cxnSpLocks noChangeAspect="1"/>
                </p:cNvCxnSpPr>
                <p:nvPr/>
              </p:nvCxnSpPr>
              <p:spPr>
                <a:xfrm flipV="1">
                  <a:off x="49268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Gerade Verbindung 205"/>
                <p:cNvCxnSpPr>
                  <a:cxnSpLocks noChangeAspect="1"/>
                </p:cNvCxnSpPr>
                <p:nvPr/>
              </p:nvCxnSpPr>
              <p:spPr>
                <a:xfrm flipV="1">
                  <a:off x="46820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Gerade Verbindung 206"/>
                <p:cNvCxnSpPr>
                  <a:cxnSpLocks noChangeAspect="1"/>
                </p:cNvCxnSpPr>
                <p:nvPr/>
              </p:nvCxnSpPr>
              <p:spPr>
                <a:xfrm flipV="1">
                  <a:off x="44372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Gerade Verbindung 207"/>
                <p:cNvCxnSpPr>
                  <a:cxnSpLocks noChangeAspect="1"/>
                </p:cNvCxnSpPr>
                <p:nvPr/>
              </p:nvCxnSpPr>
              <p:spPr>
                <a:xfrm flipV="1">
                  <a:off x="41924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6" name="Gruppieren 505"/>
            <p:cNvGrpSpPr/>
            <p:nvPr/>
          </p:nvGrpSpPr>
          <p:grpSpPr>
            <a:xfrm>
              <a:off x="9701612" y="2958016"/>
              <a:ext cx="1224001" cy="1224778"/>
              <a:chOff x="3947632" y="2194179"/>
              <a:chExt cx="1224001" cy="1224778"/>
            </a:xfrm>
            <a:gradFill>
              <a:gsLst>
                <a:gs pos="100000">
                  <a:srgbClr val="FFFFFF"/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</p:grpSpPr>
          <p:sp>
            <p:nvSpPr>
              <p:cNvPr id="538" name="Rechteck 537"/>
              <p:cNvSpPr/>
              <p:nvPr/>
            </p:nvSpPr>
            <p:spPr>
              <a:xfrm>
                <a:off x="3947633" y="2194957"/>
                <a:ext cx="1224000" cy="122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Work Sans" panose="00000500000000000000" pitchFamily="50" charset="0"/>
                </a:endParaRPr>
              </a:p>
            </p:txBody>
          </p:sp>
          <p:grpSp>
            <p:nvGrpSpPr>
              <p:cNvPr id="539" name="Gruppieren 538"/>
              <p:cNvGrpSpPr/>
              <p:nvPr/>
            </p:nvGrpSpPr>
            <p:grpSpPr>
              <a:xfrm>
                <a:off x="3947632" y="2194179"/>
                <a:ext cx="1224000" cy="1224777"/>
                <a:chOff x="3947632" y="2194179"/>
                <a:chExt cx="1224000" cy="1224777"/>
              </a:xfrm>
              <a:grpFill/>
            </p:grpSpPr>
            <p:cxnSp>
              <p:nvCxnSpPr>
                <p:cNvPr id="540" name="Gerade Verbindung 182"/>
                <p:cNvCxnSpPr>
                  <a:cxnSpLocks noChangeAspect="1"/>
                </p:cNvCxnSpPr>
                <p:nvPr/>
              </p:nvCxnSpPr>
              <p:spPr>
                <a:xfrm flipV="1">
                  <a:off x="3947632" y="2194179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Gerade Verbindung 183"/>
                <p:cNvCxnSpPr/>
                <p:nvPr/>
              </p:nvCxnSpPr>
              <p:spPr>
                <a:xfrm flipV="1">
                  <a:off x="3947632" y="2194179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Gerade Verbindung 184"/>
                <p:cNvCxnSpPr/>
                <p:nvPr/>
              </p:nvCxnSpPr>
              <p:spPr>
                <a:xfrm flipV="1">
                  <a:off x="3947632" y="2438578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3" name="Gerade Verbindung 185"/>
                <p:cNvCxnSpPr/>
                <p:nvPr/>
              </p:nvCxnSpPr>
              <p:spPr>
                <a:xfrm flipV="1">
                  <a:off x="3947632" y="2682977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4" name="Gerade Verbindung 186"/>
                <p:cNvCxnSpPr/>
                <p:nvPr/>
              </p:nvCxnSpPr>
              <p:spPr>
                <a:xfrm flipV="1">
                  <a:off x="3947632" y="2927376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5" name="Gerade Verbindung 187"/>
                <p:cNvCxnSpPr/>
                <p:nvPr/>
              </p:nvCxnSpPr>
              <p:spPr>
                <a:xfrm flipV="1">
                  <a:off x="3947632" y="31717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6" name="Gerade Verbindung 188"/>
                <p:cNvCxnSpPr/>
                <p:nvPr/>
              </p:nvCxnSpPr>
              <p:spPr>
                <a:xfrm flipV="1">
                  <a:off x="3947632" y="34161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Gerade Verbindung 189"/>
                <p:cNvCxnSpPr>
                  <a:cxnSpLocks noChangeAspect="1"/>
                </p:cNvCxnSpPr>
                <p:nvPr/>
              </p:nvCxnSpPr>
              <p:spPr>
                <a:xfrm flipV="1">
                  <a:off x="51716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Gerade Verbindung 190"/>
                <p:cNvCxnSpPr>
                  <a:cxnSpLocks noChangeAspect="1"/>
                </p:cNvCxnSpPr>
                <p:nvPr/>
              </p:nvCxnSpPr>
              <p:spPr>
                <a:xfrm flipV="1">
                  <a:off x="49268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Gerade Verbindung 191"/>
                <p:cNvCxnSpPr>
                  <a:cxnSpLocks noChangeAspect="1"/>
                </p:cNvCxnSpPr>
                <p:nvPr/>
              </p:nvCxnSpPr>
              <p:spPr>
                <a:xfrm flipV="1">
                  <a:off x="46820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Gerade Verbindung 192"/>
                <p:cNvCxnSpPr>
                  <a:cxnSpLocks noChangeAspect="1"/>
                </p:cNvCxnSpPr>
                <p:nvPr/>
              </p:nvCxnSpPr>
              <p:spPr>
                <a:xfrm flipV="1">
                  <a:off x="44372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1" name="Gerade Verbindung 193"/>
                <p:cNvCxnSpPr>
                  <a:cxnSpLocks noChangeAspect="1"/>
                </p:cNvCxnSpPr>
                <p:nvPr/>
              </p:nvCxnSpPr>
              <p:spPr>
                <a:xfrm flipV="1">
                  <a:off x="41924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7" name="Gruppieren 506"/>
            <p:cNvGrpSpPr/>
            <p:nvPr/>
          </p:nvGrpSpPr>
          <p:grpSpPr>
            <a:xfrm>
              <a:off x="9854012" y="3110416"/>
              <a:ext cx="1224001" cy="1224778"/>
              <a:chOff x="3947632" y="2194179"/>
              <a:chExt cx="1224001" cy="1224778"/>
            </a:xfrm>
            <a:gradFill>
              <a:gsLst>
                <a:gs pos="100000">
                  <a:srgbClr val="FFFFFF"/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</p:grpSpPr>
          <p:sp>
            <p:nvSpPr>
              <p:cNvPr id="524" name="Rechteck 523"/>
              <p:cNvSpPr/>
              <p:nvPr/>
            </p:nvSpPr>
            <p:spPr>
              <a:xfrm>
                <a:off x="3947633" y="2194957"/>
                <a:ext cx="1224000" cy="122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Work Sans" panose="00000500000000000000" pitchFamily="50" charset="0"/>
                </a:endParaRPr>
              </a:p>
            </p:txBody>
          </p:sp>
          <p:grpSp>
            <p:nvGrpSpPr>
              <p:cNvPr id="525" name="Gruppieren 524"/>
              <p:cNvGrpSpPr/>
              <p:nvPr/>
            </p:nvGrpSpPr>
            <p:grpSpPr>
              <a:xfrm>
                <a:off x="3947632" y="2194179"/>
                <a:ext cx="1224000" cy="1224777"/>
                <a:chOff x="3947632" y="2194179"/>
                <a:chExt cx="1224000" cy="1224777"/>
              </a:xfrm>
              <a:grpFill/>
            </p:grpSpPr>
            <p:cxnSp>
              <p:nvCxnSpPr>
                <p:cNvPr id="526" name="Gerade Verbindung 168"/>
                <p:cNvCxnSpPr>
                  <a:cxnSpLocks noChangeAspect="1"/>
                </p:cNvCxnSpPr>
                <p:nvPr/>
              </p:nvCxnSpPr>
              <p:spPr>
                <a:xfrm flipV="1">
                  <a:off x="3947632" y="2194179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Gerade Verbindung 169"/>
                <p:cNvCxnSpPr/>
                <p:nvPr/>
              </p:nvCxnSpPr>
              <p:spPr>
                <a:xfrm flipV="1">
                  <a:off x="3947632" y="2194179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Gerade Verbindung 170"/>
                <p:cNvCxnSpPr/>
                <p:nvPr/>
              </p:nvCxnSpPr>
              <p:spPr>
                <a:xfrm flipV="1">
                  <a:off x="3947632" y="2438578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Gerade Verbindung 171"/>
                <p:cNvCxnSpPr/>
                <p:nvPr/>
              </p:nvCxnSpPr>
              <p:spPr>
                <a:xfrm flipV="1">
                  <a:off x="3947632" y="2682977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Gerade Verbindung 172"/>
                <p:cNvCxnSpPr/>
                <p:nvPr/>
              </p:nvCxnSpPr>
              <p:spPr>
                <a:xfrm flipV="1">
                  <a:off x="3947632" y="2927376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Gerade Verbindung 173"/>
                <p:cNvCxnSpPr/>
                <p:nvPr/>
              </p:nvCxnSpPr>
              <p:spPr>
                <a:xfrm flipV="1">
                  <a:off x="3947632" y="31717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Gerade Verbindung 174"/>
                <p:cNvCxnSpPr/>
                <p:nvPr/>
              </p:nvCxnSpPr>
              <p:spPr>
                <a:xfrm flipV="1">
                  <a:off x="3947632" y="34161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3" name="Gerade Verbindung 175"/>
                <p:cNvCxnSpPr>
                  <a:cxnSpLocks noChangeAspect="1"/>
                </p:cNvCxnSpPr>
                <p:nvPr/>
              </p:nvCxnSpPr>
              <p:spPr>
                <a:xfrm flipV="1">
                  <a:off x="51716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4" name="Gerade Verbindung 176"/>
                <p:cNvCxnSpPr>
                  <a:cxnSpLocks noChangeAspect="1"/>
                </p:cNvCxnSpPr>
                <p:nvPr/>
              </p:nvCxnSpPr>
              <p:spPr>
                <a:xfrm flipV="1">
                  <a:off x="49268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5" name="Gerade Verbindung 177"/>
                <p:cNvCxnSpPr>
                  <a:cxnSpLocks noChangeAspect="1"/>
                </p:cNvCxnSpPr>
                <p:nvPr/>
              </p:nvCxnSpPr>
              <p:spPr>
                <a:xfrm flipV="1">
                  <a:off x="46820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6" name="Gerade Verbindung 178"/>
                <p:cNvCxnSpPr>
                  <a:cxnSpLocks noChangeAspect="1"/>
                </p:cNvCxnSpPr>
                <p:nvPr/>
              </p:nvCxnSpPr>
              <p:spPr>
                <a:xfrm flipV="1">
                  <a:off x="44372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7" name="Gerade Verbindung 179"/>
                <p:cNvCxnSpPr>
                  <a:cxnSpLocks noChangeAspect="1"/>
                </p:cNvCxnSpPr>
                <p:nvPr/>
              </p:nvCxnSpPr>
              <p:spPr>
                <a:xfrm flipV="1">
                  <a:off x="41924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8" name="Gruppieren 507"/>
            <p:cNvGrpSpPr/>
            <p:nvPr/>
          </p:nvGrpSpPr>
          <p:grpSpPr>
            <a:xfrm>
              <a:off x="10006412" y="3262816"/>
              <a:ext cx="1224001" cy="1224778"/>
              <a:chOff x="3947632" y="2194179"/>
              <a:chExt cx="1224001" cy="1224778"/>
            </a:xfrm>
            <a:gradFill>
              <a:gsLst>
                <a:gs pos="100000">
                  <a:srgbClr val="FFFFFF"/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</p:grpSpPr>
          <p:sp>
            <p:nvSpPr>
              <p:cNvPr id="510" name="Rechteck 509"/>
              <p:cNvSpPr/>
              <p:nvPr/>
            </p:nvSpPr>
            <p:spPr>
              <a:xfrm>
                <a:off x="3947633" y="2194957"/>
                <a:ext cx="1224000" cy="122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Work Sans" panose="00000500000000000000" pitchFamily="50" charset="0"/>
                </a:endParaRPr>
              </a:p>
            </p:txBody>
          </p:sp>
          <p:grpSp>
            <p:nvGrpSpPr>
              <p:cNvPr id="511" name="Gruppieren 510"/>
              <p:cNvGrpSpPr/>
              <p:nvPr/>
            </p:nvGrpSpPr>
            <p:grpSpPr>
              <a:xfrm>
                <a:off x="3947632" y="2194179"/>
                <a:ext cx="1224000" cy="1224777"/>
                <a:chOff x="3947632" y="2194179"/>
                <a:chExt cx="1224000" cy="1224777"/>
              </a:xfrm>
              <a:grpFill/>
            </p:grpSpPr>
            <p:cxnSp>
              <p:nvCxnSpPr>
                <p:cNvPr id="512" name="Gerade Verbindung 154"/>
                <p:cNvCxnSpPr>
                  <a:cxnSpLocks noChangeAspect="1"/>
                </p:cNvCxnSpPr>
                <p:nvPr/>
              </p:nvCxnSpPr>
              <p:spPr>
                <a:xfrm flipV="1">
                  <a:off x="3947632" y="2194179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Gerade Verbindung 155"/>
                <p:cNvCxnSpPr/>
                <p:nvPr/>
              </p:nvCxnSpPr>
              <p:spPr>
                <a:xfrm flipV="1">
                  <a:off x="3947632" y="2194179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Gerade Verbindung 156"/>
                <p:cNvCxnSpPr/>
                <p:nvPr/>
              </p:nvCxnSpPr>
              <p:spPr>
                <a:xfrm flipV="1">
                  <a:off x="3947632" y="2438578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Gerade Verbindung 157"/>
                <p:cNvCxnSpPr/>
                <p:nvPr/>
              </p:nvCxnSpPr>
              <p:spPr>
                <a:xfrm flipV="1">
                  <a:off x="3947632" y="2682977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6" name="Gerade Verbindung 158"/>
                <p:cNvCxnSpPr/>
                <p:nvPr/>
              </p:nvCxnSpPr>
              <p:spPr>
                <a:xfrm flipV="1">
                  <a:off x="3947632" y="2927376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Gerade Verbindung 159"/>
                <p:cNvCxnSpPr/>
                <p:nvPr/>
              </p:nvCxnSpPr>
              <p:spPr>
                <a:xfrm flipV="1">
                  <a:off x="3947632" y="31717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Gerade Verbindung 160"/>
                <p:cNvCxnSpPr/>
                <p:nvPr/>
              </p:nvCxnSpPr>
              <p:spPr>
                <a:xfrm flipV="1">
                  <a:off x="3947632" y="34161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Gerade Verbindung 161"/>
                <p:cNvCxnSpPr>
                  <a:cxnSpLocks noChangeAspect="1"/>
                </p:cNvCxnSpPr>
                <p:nvPr/>
              </p:nvCxnSpPr>
              <p:spPr>
                <a:xfrm flipV="1">
                  <a:off x="51716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Gerade Verbindung 162"/>
                <p:cNvCxnSpPr>
                  <a:cxnSpLocks noChangeAspect="1"/>
                </p:cNvCxnSpPr>
                <p:nvPr/>
              </p:nvCxnSpPr>
              <p:spPr>
                <a:xfrm flipV="1">
                  <a:off x="49268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Gerade Verbindung 163"/>
                <p:cNvCxnSpPr>
                  <a:cxnSpLocks noChangeAspect="1"/>
                </p:cNvCxnSpPr>
                <p:nvPr/>
              </p:nvCxnSpPr>
              <p:spPr>
                <a:xfrm flipV="1">
                  <a:off x="46820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Gerade Verbindung 164"/>
                <p:cNvCxnSpPr>
                  <a:cxnSpLocks noChangeAspect="1"/>
                </p:cNvCxnSpPr>
                <p:nvPr/>
              </p:nvCxnSpPr>
              <p:spPr>
                <a:xfrm flipV="1">
                  <a:off x="44372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Gerade Verbindung 165"/>
                <p:cNvCxnSpPr>
                  <a:cxnSpLocks noChangeAspect="1"/>
                </p:cNvCxnSpPr>
                <p:nvPr/>
              </p:nvCxnSpPr>
              <p:spPr>
                <a:xfrm flipV="1">
                  <a:off x="41924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09" name="Textfeld 508"/>
            <p:cNvSpPr txBox="1"/>
            <p:nvPr/>
          </p:nvSpPr>
          <p:spPr>
            <a:xfrm>
              <a:off x="9820520" y="2589422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" panose="00000500000000000000" pitchFamily="50" charset="0"/>
                  <a:cs typeface="Arial" panose="020B0604020202020204" pitchFamily="34" charset="0"/>
                </a:rPr>
                <a:t>range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endParaRPr>
            </a:p>
          </p:txBody>
        </p:sp>
        <p:sp>
          <p:nvSpPr>
            <p:cNvPr id="504" name="Textfeld 503"/>
            <p:cNvSpPr txBox="1"/>
            <p:nvPr/>
          </p:nvSpPr>
          <p:spPr>
            <a:xfrm rot="16200000">
              <a:off x="9105134" y="3253135"/>
              <a:ext cx="6960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" panose="00000500000000000000" pitchFamily="50" charset="0"/>
                  <a:cs typeface="Arial" panose="020B0604020202020204" pitchFamily="34" charset="0"/>
                </a:rPr>
                <a:t>azimuth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endParaRPr>
            </a:p>
          </p:txBody>
        </p:sp>
        <p:cxnSp>
          <p:nvCxnSpPr>
            <p:cNvPr id="569" name="Gerade Verbindung mit Pfeil 568"/>
            <p:cNvCxnSpPr/>
            <p:nvPr/>
          </p:nvCxnSpPr>
          <p:spPr>
            <a:xfrm>
              <a:off x="10802327" y="2664500"/>
              <a:ext cx="567884" cy="58826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  <a:effectLst>
              <a:outerShdw blurRad="50800" dist="50800" dir="5400000" algn="ctr" rotWithShape="0">
                <a:schemeClr val="bg2">
                  <a:lumMod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0" name="Textfeld 569"/>
            <p:cNvSpPr txBox="1"/>
            <p:nvPr/>
          </p:nvSpPr>
          <p:spPr>
            <a:xfrm rot="2793925">
              <a:off x="11058190" y="2798728"/>
              <a:ext cx="402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ork Sans" panose="00000500000000000000" pitchFamily="50" charset="0"/>
                  <a:cs typeface="Arial" panose="020B0604020202020204" pitchFamily="34" charset="0"/>
                </a:rPr>
                <a:t>N-1</a:t>
              </a:r>
              <a:endPara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1" name="Gruppieren 570"/>
          <p:cNvGrpSpPr/>
          <p:nvPr/>
        </p:nvGrpSpPr>
        <p:grpSpPr>
          <a:xfrm>
            <a:off x="151125" y="1790475"/>
            <a:ext cx="2078572" cy="3189583"/>
            <a:chOff x="151125" y="1790475"/>
            <a:chExt cx="2078572" cy="3189583"/>
          </a:xfrm>
        </p:grpSpPr>
        <p:sp>
          <p:nvSpPr>
            <p:cNvPr id="572" name="Rechteck 571"/>
            <p:cNvSpPr/>
            <p:nvPr/>
          </p:nvSpPr>
          <p:spPr>
            <a:xfrm>
              <a:off x="151125" y="1790475"/>
              <a:ext cx="2078572" cy="4924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Work Sans" panose="00000500000000000000" pitchFamily="50" charset="0"/>
                </a:rPr>
                <a:t>Read input data</a:t>
              </a:r>
              <a:endParaRPr lang="en-US" sz="1200" dirty="0">
                <a:solidFill>
                  <a:schemeClr val="tx1"/>
                </a:solidFill>
                <a:latin typeface="Work Sans" panose="00000500000000000000" pitchFamily="50" charset="0"/>
              </a:endParaRPr>
            </a:p>
          </p:txBody>
        </p:sp>
        <p:sp>
          <p:nvSpPr>
            <p:cNvPr id="573" name="Rechteck 572"/>
            <p:cNvSpPr/>
            <p:nvPr/>
          </p:nvSpPr>
          <p:spPr>
            <a:xfrm>
              <a:off x="151125" y="2689515"/>
              <a:ext cx="2078572" cy="4924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Work Sans" panose="00000500000000000000" pitchFamily="50" charset="0"/>
                </a:rPr>
                <a:t>Remove flat-earth &amp; topographical phase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Work Sans" panose="00000500000000000000" pitchFamily="50" charset="0"/>
              </a:endParaRPr>
            </a:p>
          </p:txBody>
        </p:sp>
        <p:sp>
          <p:nvSpPr>
            <p:cNvPr id="574" name="Rechteck 573"/>
            <p:cNvSpPr/>
            <p:nvPr/>
          </p:nvSpPr>
          <p:spPr>
            <a:xfrm>
              <a:off x="151125" y="3588555"/>
              <a:ext cx="2078572" cy="4924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Work Sans" panose="00000500000000000000" pitchFamily="50" charset="0"/>
                </a:rPr>
                <a:t>Calculate covariance matrix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Work Sans" panose="00000500000000000000" pitchFamily="50" charset="0"/>
              </a:endParaRPr>
            </a:p>
          </p:txBody>
        </p:sp>
        <p:sp>
          <p:nvSpPr>
            <p:cNvPr id="575" name="Rechteck 574"/>
            <p:cNvSpPr/>
            <p:nvPr/>
          </p:nvSpPr>
          <p:spPr>
            <a:xfrm>
              <a:off x="151125" y="4487594"/>
              <a:ext cx="2078572" cy="4924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Work Sans" panose="00000500000000000000" pitchFamily="50" charset="0"/>
                </a:rPr>
                <a:t>Inversion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Work Sans" panose="00000500000000000000" pitchFamily="50" charset="0"/>
              </a:endParaRPr>
            </a:p>
          </p:txBody>
        </p:sp>
        <p:cxnSp>
          <p:nvCxnSpPr>
            <p:cNvPr id="576" name="Gerade Verbindung mit Pfeil 575"/>
            <p:cNvCxnSpPr>
              <a:stCxn id="572" idx="2"/>
              <a:endCxn id="573" idx="0"/>
            </p:cNvCxnSpPr>
            <p:nvPr/>
          </p:nvCxnSpPr>
          <p:spPr>
            <a:xfrm flipH="1">
              <a:off x="1190690" y="2282939"/>
              <a:ext cx="1453" cy="38818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  <a:effectLst>
              <a:outerShdw blurRad="1016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Gerade Verbindung mit Pfeil 576"/>
            <p:cNvCxnSpPr/>
            <p:nvPr/>
          </p:nvCxnSpPr>
          <p:spPr>
            <a:xfrm flipH="1">
              <a:off x="1188679" y="3209311"/>
              <a:ext cx="2011" cy="35808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  <a:effectLst>
              <a:outerShdw blurRad="1016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Gerade Verbindung mit Pfeil 577"/>
            <p:cNvCxnSpPr>
              <a:stCxn id="574" idx="2"/>
              <a:endCxn id="575" idx="0"/>
            </p:cNvCxnSpPr>
            <p:nvPr/>
          </p:nvCxnSpPr>
          <p:spPr>
            <a:xfrm>
              <a:off x="1190411" y="4081019"/>
              <a:ext cx="0" cy="406575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  <a:effectLst>
              <a:outerShdw blurRad="1016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9" name="Gruppieren 578"/>
          <p:cNvGrpSpPr/>
          <p:nvPr/>
        </p:nvGrpSpPr>
        <p:grpSpPr>
          <a:xfrm>
            <a:off x="2970702" y="2372497"/>
            <a:ext cx="2085926" cy="2088420"/>
            <a:chOff x="2970702" y="2372497"/>
            <a:chExt cx="2085926" cy="2088420"/>
          </a:xfrm>
        </p:grpSpPr>
        <p:grpSp>
          <p:nvGrpSpPr>
            <p:cNvPr id="580" name="Gruppieren 579"/>
            <p:cNvGrpSpPr/>
            <p:nvPr/>
          </p:nvGrpSpPr>
          <p:grpSpPr>
            <a:xfrm>
              <a:off x="3223027" y="2626539"/>
              <a:ext cx="1224001" cy="1224778"/>
              <a:chOff x="3947632" y="2194179"/>
              <a:chExt cx="1224001" cy="1224778"/>
            </a:xfrm>
            <a:blipFill dpi="0" rotWithShape="1">
              <a:blip r:embed="rId2"/>
              <a:srcRect/>
              <a:stretch>
                <a:fillRect/>
              </a:stretch>
            </a:blipFill>
          </p:grpSpPr>
          <p:sp>
            <p:nvSpPr>
              <p:cNvPr id="649" name="Rechteck 648"/>
              <p:cNvSpPr/>
              <p:nvPr/>
            </p:nvSpPr>
            <p:spPr>
              <a:xfrm>
                <a:off x="3947633" y="2194957"/>
                <a:ext cx="1224000" cy="122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0" name="Gruppieren 649"/>
              <p:cNvGrpSpPr/>
              <p:nvPr/>
            </p:nvGrpSpPr>
            <p:grpSpPr>
              <a:xfrm>
                <a:off x="3947632" y="2194179"/>
                <a:ext cx="1224000" cy="1224777"/>
                <a:chOff x="3947632" y="2194179"/>
                <a:chExt cx="1224000" cy="1224777"/>
              </a:xfrm>
              <a:grpFill/>
            </p:grpSpPr>
            <p:cxnSp>
              <p:nvCxnSpPr>
                <p:cNvPr id="651" name="Gerade Verbindung 279"/>
                <p:cNvCxnSpPr>
                  <a:cxnSpLocks noChangeAspect="1"/>
                </p:cNvCxnSpPr>
                <p:nvPr/>
              </p:nvCxnSpPr>
              <p:spPr>
                <a:xfrm flipV="1">
                  <a:off x="3947632" y="2194179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Gerade Verbindung 280"/>
                <p:cNvCxnSpPr/>
                <p:nvPr/>
              </p:nvCxnSpPr>
              <p:spPr>
                <a:xfrm flipV="1">
                  <a:off x="3947632" y="2194179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Gerade Verbindung 281"/>
                <p:cNvCxnSpPr/>
                <p:nvPr/>
              </p:nvCxnSpPr>
              <p:spPr>
                <a:xfrm flipV="1">
                  <a:off x="3947632" y="2438578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Gerade Verbindung 282"/>
                <p:cNvCxnSpPr/>
                <p:nvPr/>
              </p:nvCxnSpPr>
              <p:spPr>
                <a:xfrm flipV="1">
                  <a:off x="3947632" y="2682977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5" name="Gerade Verbindung 283"/>
                <p:cNvCxnSpPr/>
                <p:nvPr/>
              </p:nvCxnSpPr>
              <p:spPr>
                <a:xfrm flipV="1">
                  <a:off x="3947632" y="2927376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6" name="Gerade Verbindung 284"/>
                <p:cNvCxnSpPr/>
                <p:nvPr/>
              </p:nvCxnSpPr>
              <p:spPr>
                <a:xfrm flipV="1">
                  <a:off x="3947632" y="31717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7" name="Gerade Verbindung 285"/>
                <p:cNvCxnSpPr/>
                <p:nvPr/>
              </p:nvCxnSpPr>
              <p:spPr>
                <a:xfrm flipV="1">
                  <a:off x="3947632" y="34161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8" name="Gerade Verbindung 286"/>
                <p:cNvCxnSpPr>
                  <a:cxnSpLocks noChangeAspect="1"/>
                </p:cNvCxnSpPr>
                <p:nvPr/>
              </p:nvCxnSpPr>
              <p:spPr>
                <a:xfrm flipV="1">
                  <a:off x="51716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9" name="Gerade Verbindung 287"/>
                <p:cNvCxnSpPr>
                  <a:cxnSpLocks noChangeAspect="1"/>
                </p:cNvCxnSpPr>
                <p:nvPr/>
              </p:nvCxnSpPr>
              <p:spPr>
                <a:xfrm flipV="1">
                  <a:off x="49268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Gerade Verbindung 288"/>
                <p:cNvCxnSpPr>
                  <a:cxnSpLocks noChangeAspect="1"/>
                </p:cNvCxnSpPr>
                <p:nvPr/>
              </p:nvCxnSpPr>
              <p:spPr>
                <a:xfrm flipV="1">
                  <a:off x="46820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Gerade Verbindung 289"/>
                <p:cNvCxnSpPr>
                  <a:cxnSpLocks noChangeAspect="1"/>
                </p:cNvCxnSpPr>
                <p:nvPr/>
              </p:nvCxnSpPr>
              <p:spPr>
                <a:xfrm flipV="1">
                  <a:off x="44372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Gerade Verbindung 290"/>
                <p:cNvCxnSpPr>
                  <a:cxnSpLocks noChangeAspect="1"/>
                </p:cNvCxnSpPr>
                <p:nvPr/>
              </p:nvCxnSpPr>
              <p:spPr>
                <a:xfrm flipV="1">
                  <a:off x="41924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1" name="Gruppieren 580"/>
            <p:cNvGrpSpPr/>
            <p:nvPr/>
          </p:nvGrpSpPr>
          <p:grpSpPr>
            <a:xfrm>
              <a:off x="3375427" y="2778939"/>
              <a:ext cx="1224001" cy="1224778"/>
              <a:chOff x="3947632" y="2194179"/>
              <a:chExt cx="1224001" cy="1224778"/>
            </a:xfrm>
            <a:blipFill dpi="0" rotWithShape="1">
              <a:blip r:embed="rId2"/>
              <a:srcRect/>
              <a:stretch>
                <a:fillRect/>
              </a:stretch>
            </a:blipFill>
          </p:grpSpPr>
          <p:sp>
            <p:nvSpPr>
              <p:cNvPr id="635" name="Rechteck 634"/>
              <p:cNvSpPr/>
              <p:nvPr/>
            </p:nvSpPr>
            <p:spPr>
              <a:xfrm>
                <a:off x="3947633" y="2194957"/>
                <a:ext cx="1224000" cy="122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6" name="Gruppieren 635"/>
              <p:cNvGrpSpPr/>
              <p:nvPr/>
            </p:nvGrpSpPr>
            <p:grpSpPr>
              <a:xfrm>
                <a:off x="3947632" y="2194179"/>
                <a:ext cx="1224000" cy="1224777"/>
                <a:chOff x="3947632" y="2194179"/>
                <a:chExt cx="1224000" cy="1224777"/>
              </a:xfrm>
              <a:grpFill/>
            </p:grpSpPr>
            <p:cxnSp>
              <p:nvCxnSpPr>
                <p:cNvPr id="637" name="Gerade Verbindung 265"/>
                <p:cNvCxnSpPr>
                  <a:cxnSpLocks noChangeAspect="1"/>
                </p:cNvCxnSpPr>
                <p:nvPr/>
              </p:nvCxnSpPr>
              <p:spPr>
                <a:xfrm flipV="1">
                  <a:off x="3947632" y="2194179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Gerade Verbindung 266"/>
                <p:cNvCxnSpPr/>
                <p:nvPr/>
              </p:nvCxnSpPr>
              <p:spPr>
                <a:xfrm flipV="1">
                  <a:off x="3947632" y="2194179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Gerade Verbindung 267"/>
                <p:cNvCxnSpPr/>
                <p:nvPr/>
              </p:nvCxnSpPr>
              <p:spPr>
                <a:xfrm flipV="1">
                  <a:off x="3947632" y="2438578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Gerade Verbindung 268"/>
                <p:cNvCxnSpPr/>
                <p:nvPr/>
              </p:nvCxnSpPr>
              <p:spPr>
                <a:xfrm flipV="1">
                  <a:off x="3947632" y="2682977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1" name="Gerade Verbindung 269"/>
                <p:cNvCxnSpPr/>
                <p:nvPr/>
              </p:nvCxnSpPr>
              <p:spPr>
                <a:xfrm flipV="1">
                  <a:off x="3947632" y="2927376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2" name="Gerade Verbindung 270"/>
                <p:cNvCxnSpPr/>
                <p:nvPr/>
              </p:nvCxnSpPr>
              <p:spPr>
                <a:xfrm flipV="1">
                  <a:off x="3947632" y="31717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Gerade Verbindung 271"/>
                <p:cNvCxnSpPr/>
                <p:nvPr/>
              </p:nvCxnSpPr>
              <p:spPr>
                <a:xfrm flipV="1">
                  <a:off x="3947632" y="34161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4" name="Gerade Verbindung 272"/>
                <p:cNvCxnSpPr>
                  <a:cxnSpLocks noChangeAspect="1"/>
                </p:cNvCxnSpPr>
                <p:nvPr/>
              </p:nvCxnSpPr>
              <p:spPr>
                <a:xfrm flipV="1">
                  <a:off x="51716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5" name="Gerade Verbindung 273"/>
                <p:cNvCxnSpPr>
                  <a:cxnSpLocks noChangeAspect="1"/>
                </p:cNvCxnSpPr>
                <p:nvPr/>
              </p:nvCxnSpPr>
              <p:spPr>
                <a:xfrm flipV="1">
                  <a:off x="49268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6" name="Gerade Verbindung 274"/>
                <p:cNvCxnSpPr>
                  <a:cxnSpLocks noChangeAspect="1"/>
                </p:cNvCxnSpPr>
                <p:nvPr/>
              </p:nvCxnSpPr>
              <p:spPr>
                <a:xfrm flipV="1">
                  <a:off x="46820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Gerade Verbindung 275"/>
                <p:cNvCxnSpPr>
                  <a:cxnSpLocks noChangeAspect="1"/>
                </p:cNvCxnSpPr>
                <p:nvPr/>
              </p:nvCxnSpPr>
              <p:spPr>
                <a:xfrm flipV="1">
                  <a:off x="44372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8" name="Gerade Verbindung 276"/>
                <p:cNvCxnSpPr>
                  <a:cxnSpLocks noChangeAspect="1"/>
                </p:cNvCxnSpPr>
                <p:nvPr/>
              </p:nvCxnSpPr>
              <p:spPr>
                <a:xfrm flipV="1">
                  <a:off x="41924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2" name="Gruppieren 581"/>
            <p:cNvGrpSpPr/>
            <p:nvPr/>
          </p:nvGrpSpPr>
          <p:grpSpPr>
            <a:xfrm>
              <a:off x="3527827" y="2931339"/>
              <a:ext cx="1224001" cy="1224778"/>
              <a:chOff x="3947632" y="2194179"/>
              <a:chExt cx="1224001" cy="1224778"/>
            </a:xfrm>
            <a:blipFill dpi="0" rotWithShape="1">
              <a:blip r:embed="rId2"/>
              <a:srcRect/>
              <a:stretch>
                <a:fillRect/>
              </a:stretch>
            </a:blipFill>
          </p:grpSpPr>
          <p:sp>
            <p:nvSpPr>
              <p:cNvPr id="621" name="Rechteck 620"/>
              <p:cNvSpPr/>
              <p:nvPr/>
            </p:nvSpPr>
            <p:spPr>
              <a:xfrm>
                <a:off x="3947633" y="2194957"/>
                <a:ext cx="1224000" cy="122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22" name="Gruppieren 621"/>
              <p:cNvGrpSpPr/>
              <p:nvPr/>
            </p:nvGrpSpPr>
            <p:grpSpPr>
              <a:xfrm>
                <a:off x="3947632" y="2194179"/>
                <a:ext cx="1224000" cy="1224777"/>
                <a:chOff x="3947632" y="2194179"/>
                <a:chExt cx="1224000" cy="1224777"/>
              </a:xfrm>
              <a:grpFill/>
            </p:grpSpPr>
            <p:cxnSp>
              <p:nvCxnSpPr>
                <p:cNvPr id="623" name="Gerade Verbindung 251"/>
                <p:cNvCxnSpPr>
                  <a:cxnSpLocks noChangeAspect="1"/>
                </p:cNvCxnSpPr>
                <p:nvPr/>
              </p:nvCxnSpPr>
              <p:spPr>
                <a:xfrm flipV="1">
                  <a:off x="3947632" y="2194179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4" name="Gerade Verbindung 252"/>
                <p:cNvCxnSpPr/>
                <p:nvPr/>
              </p:nvCxnSpPr>
              <p:spPr>
                <a:xfrm flipV="1">
                  <a:off x="3947632" y="2194179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5" name="Gerade Verbindung 253"/>
                <p:cNvCxnSpPr/>
                <p:nvPr/>
              </p:nvCxnSpPr>
              <p:spPr>
                <a:xfrm flipV="1">
                  <a:off x="3947632" y="2438578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6" name="Gerade Verbindung 254"/>
                <p:cNvCxnSpPr/>
                <p:nvPr/>
              </p:nvCxnSpPr>
              <p:spPr>
                <a:xfrm flipV="1">
                  <a:off x="3947632" y="2682977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7" name="Gerade Verbindung 255"/>
                <p:cNvCxnSpPr/>
                <p:nvPr/>
              </p:nvCxnSpPr>
              <p:spPr>
                <a:xfrm flipV="1">
                  <a:off x="3947632" y="2927376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8" name="Gerade Verbindung 256"/>
                <p:cNvCxnSpPr/>
                <p:nvPr/>
              </p:nvCxnSpPr>
              <p:spPr>
                <a:xfrm flipV="1">
                  <a:off x="3947632" y="31717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9" name="Gerade Verbindung 257"/>
                <p:cNvCxnSpPr/>
                <p:nvPr/>
              </p:nvCxnSpPr>
              <p:spPr>
                <a:xfrm flipV="1">
                  <a:off x="3947632" y="34161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0" name="Gerade Verbindung 258"/>
                <p:cNvCxnSpPr>
                  <a:cxnSpLocks noChangeAspect="1"/>
                </p:cNvCxnSpPr>
                <p:nvPr/>
              </p:nvCxnSpPr>
              <p:spPr>
                <a:xfrm flipV="1">
                  <a:off x="51716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1" name="Gerade Verbindung 259"/>
                <p:cNvCxnSpPr>
                  <a:cxnSpLocks noChangeAspect="1"/>
                </p:cNvCxnSpPr>
                <p:nvPr/>
              </p:nvCxnSpPr>
              <p:spPr>
                <a:xfrm flipV="1">
                  <a:off x="49268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Gerade Verbindung 260"/>
                <p:cNvCxnSpPr>
                  <a:cxnSpLocks noChangeAspect="1"/>
                </p:cNvCxnSpPr>
                <p:nvPr/>
              </p:nvCxnSpPr>
              <p:spPr>
                <a:xfrm flipV="1">
                  <a:off x="46820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3" name="Gerade Verbindung 261"/>
                <p:cNvCxnSpPr>
                  <a:cxnSpLocks noChangeAspect="1"/>
                </p:cNvCxnSpPr>
                <p:nvPr/>
              </p:nvCxnSpPr>
              <p:spPr>
                <a:xfrm flipV="1">
                  <a:off x="44372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4" name="Gerade Verbindung 262"/>
                <p:cNvCxnSpPr>
                  <a:cxnSpLocks noChangeAspect="1"/>
                </p:cNvCxnSpPr>
                <p:nvPr/>
              </p:nvCxnSpPr>
              <p:spPr>
                <a:xfrm flipV="1">
                  <a:off x="41924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3" name="Gruppieren 582"/>
            <p:cNvGrpSpPr/>
            <p:nvPr/>
          </p:nvGrpSpPr>
          <p:grpSpPr>
            <a:xfrm>
              <a:off x="3680227" y="3083739"/>
              <a:ext cx="1224001" cy="1224778"/>
              <a:chOff x="3947632" y="2194179"/>
              <a:chExt cx="1224001" cy="1224778"/>
            </a:xfrm>
            <a:blipFill dpi="0" rotWithShape="1">
              <a:blip r:embed="rId2"/>
              <a:srcRect/>
              <a:stretch>
                <a:fillRect/>
              </a:stretch>
            </a:blipFill>
          </p:grpSpPr>
          <p:sp>
            <p:nvSpPr>
              <p:cNvPr id="607" name="Rechteck 606"/>
              <p:cNvSpPr/>
              <p:nvPr/>
            </p:nvSpPr>
            <p:spPr>
              <a:xfrm>
                <a:off x="3947633" y="2194957"/>
                <a:ext cx="1224000" cy="122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08" name="Gruppieren 607"/>
              <p:cNvGrpSpPr/>
              <p:nvPr/>
            </p:nvGrpSpPr>
            <p:grpSpPr>
              <a:xfrm>
                <a:off x="3947632" y="2194179"/>
                <a:ext cx="1224000" cy="1224777"/>
                <a:chOff x="3947632" y="2194179"/>
                <a:chExt cx="1224000" cy="1224777"/>
              </a:xfrm>
              <a:grpFill/>
            </p:grpSpPr>
            <p:cxnSp>
              <p:nvCxnSpPr>
                <p:cNvPr id="609" name="Gerade Verbindung 237"/>
                <p:cNvCxnSpPr>
                  <a:cxnSpLocks noChangeAspect="1"/>
                </p:cNvCxnSpPr>
                <p:nvPr/>
              </p:nvCxnSpPr>
              <p:spPr>
                <a:xfrm flipV="1">
                  <a:off x="3947632" y="2194179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0" name="Gerade Verbindung 238"/>
                <p:cNvCxnSpPr/>
                <p:nvPr/>
              </p:nvCxnSpPr>
              <p:spPr>
                <a:xfrm flipV="1">
                  <a:off x="3947632" y="2194179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1" name="Gerade Verbindung 239"/>
                <p:cNvCxnSpPr/>
                <p:nvPr/>
              </p:nvCxnSpPr>
              <p:spPr>
                <a:xfrm flipV="1">
                  <a:off x="3947632" y="2438578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2" name="Gerade Verbindung 240"/>
                <p:cNvCxnSpPr/>
                <p:nvPr/>
              </p:nvCxnSpPr>
              <p:spPr>
                <a:xfrm flipV="1">
                  <a:off x="3947632" y="2682977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3" name="Gerade Verbindung 241"/>
                <p:cNvCxnSpPr/>
                <p:nvPr/>
              </p:nvCxnSpPr>
              <p:spPr>
                <a:xfrm flipV="1">
                  <a:off x="3947632" y="2927376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4" name="Gerade Verbindung 242"/>
                <p:cNvCxnSpPr/>
                <p:nvPr/>
              </p:nvCxnSpPr>
              <p:spPr>
                <a:xfrm flipV="1">
                  <a:off x="3947632" y="31717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5" name="Gerade Verbindung 243"/>
                <p:cNvCxnSpPr/>
                <p:nvPr/>
              </p:nvCxnSpPr>
              <p:spPr>
                <a:xfrm flipV="1">
                  <a:off x="3947632" y="34161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Gerade Verbindung 244"/>
                <p:cNvCxnSpPr>
                  <a:cxnSpLocks noChangeAspect="1"/>
                </p:cNvCxnSpPr>
                <p:nvPr/>
              </p:nvCxnSpPr>
              <p:spPr>
                <a:xfrm flipV="1">
                  <a:off x="51716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7" name="Gerade Verbindung 245"/>
                <p:cNvCxnSpPr>
                  <a:cxnSpLocks noChangeAspect="1"/>
                </p:cNvCxnSpPr>
                <p:nvPr/>
              </p:nvCxnSpPr>
              <p:spPr>
                <a:xfrm flipV="1">
                  <a:off x="49268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8" name="Gerade Verbindung 246"/>
                <p:cNvCxnSpPr>
                  <a:cxnSpLocks noChangeAspect="1"/>
                </p:cNvCxnSpPr>
                <p:nvPr/>
              </p:nvCxnSpPr>
              <p:spPr>
                <a:xfrm flipV="1">
                  <a:off x="46820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Gerade Verbindung 247"/>
                <p:cNvCxnSpPr>
                  <a:cxnSpLocks noChangeAspect="1"/>
                </p:cNvCxnSpPr>
                <p:nvPr/>
              </p:nvCxnSpPr>
              <p:spPr>
                <a:xfrm flipV="1">
                  <a:off x="44372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Gerade Verbindung 248"/>
                <p:cNvCxnSpPr>
                  <a:cxnSpLocks noChangeAspect="1"/>
                </p:cNvCxnSpPr>
                <p:nvPr/>
              </p:nvCxnSpPr>
              <p:spPr>
                <a:xfrm flipV="1">
                  <a:off x="41924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4" name="Textfeld 583"/>
            <p:cNvSpPr txBox="1"/>
            <p:nvPr/>
          </p:nvSpPr>
          <p:spPr>
            <a:xfrm>
              <a:off x="3626098" y="2372497"/>
              <a:ext cx="510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range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5" name="Textfeld 584"/>
            <p:cNvSpPr txBox="1"/>
            <p:nvPr/>
          </p:nvSpPr>
          <p:spPr>
            <a:xfrm rot="16200000">
              <a:off x="2777861" y="3117888"/>
              <a:ext cx="6319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azimuth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6" name="Gruppieren 585"/>
            <p:cNvGrpSpPr/>
            <p:nvPr/>
          </p:nvGrpSpPr>
          <p:grpSpPr>
            <a:xfrm>
              <a:off x="3832627" y="3236139"/>
              <a:ext cx="1224001" cy="1224778"/>
              <a:chOff x="3947632" y="2194179"/>
              <a:chExt cx="1224001" cy="1224778"/>
            </a:xfrm>
            <a:blipFill dpi="0" rotWithShape="1">
              <a:blip r:embed="rId2"/>
              <a:srcRect/>
              <a:stretch>
                <a:fillRect/>
              </a:stretch>
            </a:blipFill>
          </p:grpSpPr>
          <p:sp>
            <p:nvSpPr>
              <p:cNvPr id="593" name="Rechteck 592"/>
              <p:cNvSpPr/>
              <p:nvPr/>
            </p:nvSpPr>
            <p:spPr>
              <a:xfrm>
                <a:off x="3947633" y="2194957"/>
                <a:ext cx="1224000" cy="122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4" name="Gruppieren 593"/>
              <p:cNvGrpSpPr/>
              <p:nvPr/>
            </p:nvGrpSpPr>
            <p:grpSpPr>
              <a:xfrm>
                <a:off x="3947632" y="2194179"/>
                <a:ext cx="1224000" cy="1224777"/>
                <a:chOff x="3947632" y="2194179"/>
                <a:chExt cx="1224000" cy="1224777"/>
              </a:xfrm>
              <a:grpFill/>
            </p:grpSpPr>
            <p:cxnSp>
              <p:nvCxnSpPr>
                <p:cNvPr id="595" name="Gerade Verbindung 237"/>
                <p:cNvCxnSpPr>
                  <a:cxnSpLocks noChangeAspect="1"/>
                </p:cNvCxnSpPr>
                <p:nvPr/>
              </p:nvCxnSpPr>
              <p:spPr>
                <a:xfrm flipV="1">
                  <a:off x="3947632" y="2194179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6" name="Gerade Verbindung 238"/>
                <p:cNvCxnSpPr/>
                <p:nvPr/>
              </p:nvCxnSpPr>
              <p:spPr>
                <a:xfrm flipV="1">
                  <a:off x="3947632" y="2194179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7" name="Gerade Verbindung 239"/>
                <p:cNvCxnSpPr/>
                <p:nvPr/>
              </p:nvCxnSpPr>
              <p:spPr>
                <a:xfrm flipV="1">
                  <a:off x="3947632" y="2438578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8" name="Gerade Verbindung 240"/>
                <p:cNvCxnSpPr/>
                <p:nvPr/>
              </p:nvCxnSpPr>
              <p:spPr>
                <a:xfrm flipV="1">
                  <a:off x="3947632" y="2682977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9" name="Gerade Verbindung 241"/>
                <p:cNvCxnSpPr/>
                <p:nvPr/>
              </p:nvCxnSpPr>
              <p:spPr>
                <a:xfrm flipV="1">
                  <a:off x="3947632" y="2927376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0" name="Gerade Verbindung 242"/>
                <p:cNvCxnSpPr/>
                <p:nvPr/>
              </p:nvCxnSpPr>
              <p:spPr>
                <a:xfrm flipV="1">
                  <a:off x="3947632" y="31717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1" name="Gerade Verbindung 243"/>
                <p:cNvCxnSpPr/>
                <p:nvPr/>
              </p:nvCxnSpPr>
              <p:spPr>
                <a:xfrm flipV="1">
                  <a:off x="3947632" y="34161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2" name="Gerade Verbindung 244"/>
                <p:cNvCxnSpPr>
                  <a:cxnSpLocks noChangeAspect="1"/>
                </p:cNvCxnSpPr>
                <p:nvPr/>
              </p:nvCxnSpPr>
              <p:spPr>
                <a:xfrm flipV="1">
                  <a:off x="51716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Gerade Verbindung 245"/>
                <p:cNvCxnSpPr>
                  <a:cxnSpLocks noChangeAspect="1"/>
                </p:cNvCxnSpPr>
                <p:nvPr/>
              </p:nvCxnSpPr>
              <p:spPr>
                <a:xfrm flipV="1">
                  <a:off x="49268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4" name="Gerade Verbindung 246"/>
                <p:cNvCxnSpPr>
                  <a:cxnSpLocks noChangeAspect="1"/>
                </p:cNvCxnSpPr>
                <p:nvPr/>
              </p:nvCxnSpPr>
              <p:spPr>
                <a:xfrm flipV="1">
                  <a:off x="46820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Gerade Verbindung 247"/>
                <p:cNvCxnSpPr>
                  <a:cxnSpLocks noChangeAspect="1"/>
                </p:cNvCxnSpPr>
                <p:nvPr/>
              </p:nvCxnSpPr>
              <p:spPr>
                <a:xfrm flipV="1">
                  <a:off x="44372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Gerade Verbindung 248"/>
                <p:cNvCxnSpPr>
                  <a:cxnSpLocks noChangeAspect="1"/>
                </p:cNvCxnSpPr>
                <p:nvPr/>
              </p:nvCxnSpPr>
              <p:spPr>
                <a:xfrm flipV="1">
                  <a:off x="41924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7" name="Gruppieren 586"/>
            <p:cNvGrpSpPr/>
            <p:nvPr/>
          </p:nvGrpSpPr>
          <p:grpSpPr>
            <a:xfrm>
              <a:off x="3191269" y="2548378"/>
              <a:ext cx="1257207" cy="897460"/>
              <a:chOff x="8938281" y="2638688"/>
              <a:chExt cx="1257207" cy="897460"/>
            </a:xfrm>
          </p:grpSpPr>
          <p:sp>
            <p:nvSpPr>
              <p:cNvPr id="588" name="Textfeld 587"/>
              <p:cNvSpPr txBox="1"/>
              <p:nvPr/>
            </p:nvSpPr>
            <p:spPr>
              <a:xfrm>
                <a:off x="8938281" y="2638688"/>
                <a:ext cx="6335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ork Sans" panose="00000500000000000000" pitchFamily="50" charset="0"/>
                    <a:cs typeface="Arial" panose="020B0604020202020204" pitchFamily="34" charset="0"/>
                  </a:rPr>
                  <a:t>master</a:t>
                </a:r>
                <a:endParaRPr lang="en-US" sz="1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Work Sans" panose="00000500000000000000" pitchFamily="50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9" name="Textfeld 588"/>
              <p:cNvSpPr txBox="1"/>
              <p:nvPr/>
            </p:nvSpPr>
            <p:spPr>
              <a:xfrm>
                <a:off x="9101575" y="2824776"/>
                <a:ext cx="6078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ork Sans" panose="00000500000000000000" pitchFamily="50" charset="0"/>
                    <a:cs typeface="Arial" panose="020B0604020202020204" pitchFamily="34" charset="0"/>
                  </a:rPr>
                  <a:t>slave 1</a:t>
                </a:r>
                <a:endParaRPr lang="en-US" sz="1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Work Sans" panose="00000500000000000000" pitchFamily="50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0" name="Textfeld 589"/>
              <p:cNvSpPr txBox="1"/>
              <p:nvPr/>
            </p:nvSpPr>
            <p:spPr>
              <a:xfrm>
                <a:off x="9253975" y="2977176"/>
                <a:ext cx="63030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ork Sans" panose="00000500000000000000" pitchFamily="50" charset="0"/>
                    <a:cs typeface="Arial" panose="020B0604020202020204" pitchFamily="34" charset="0"/>
                  </a:rPr>
                  <a:t>slave 2</a:t>
                </a:r>
                <a:endParaRPr lang="en-US" sz="1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Work Sans" panose="00000500000000000000" pitchFamily="50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1" name="Textfeld 590"/>
              <p:cNvSpPr txBox="1"/>
              <p:nvPr/>
            </p:nvSpPr>
            <p:spPr>
              <a:xfrm>
                <a:off x="9406375" y="3129576"/>
                <a:ext cx="6286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ork Sans" panose="00000500000000000000" pitchFamily="50" charset="0"/>
                    <a:cs typeface="Arial" panose="020B0604020202020204" pitchFamily="34" charset="0"/>
                  </a:rPr>
                  <a:t>slave 3</a:t>
                </a:r>
                <a:endParaRPr lang="en-US" sz="1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Work Sans" panose="00000500000000000000" pitchFamily="50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2" name="Textfeld 591"/>
              <p:cNvSpPr txBox="1"/>
              <p:nvPr/>
            </p:nvSpPr>
            <p:spPr>
              <a:xfrm>
                <a:off x="9558775" y="3289927"/>
                <a:ext cx="63671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ork Sans" panose="00000500000000000000" pitchFamily="50" charset="0"/>
                    <a:cs typeface="Arial" panose="020B0604020202020204" pitchFamily="34" charset="0"/>
                  </a:rPr>
                  <a:t>slave 4</a:t>
                </a:r>
                <a:endParaRPr lang="en-US" sz="1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Work Sans" panose="00000500000000000000" pitchFamily="50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663" name="Gerade Verbindung mit Pfeil 662"/>
          <p:cNvCxnSpPr/>
          <p:nvPr/>
        </p:nvCxnSpPr>
        <p:spPr>
          <a:xfrm>
            <a:off x="4613461" y="2599387"/>
            <a:ext cx="567884" cy="58826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  <a:effectLst>
            <a:outerShdw blurRad="50800" dist="50800" dir="54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feld 230"/>
          <p:cNvSpPr txBox="1"/>
          <p:nvPr/>
        </p:nvSpPr>
        <p:spPr>
          <a:xfrm rot="2793925">
            <a:off x="4375781" y="2732384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n</a:t>
            </a:r>
            <a:r>
              <a:rPr 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umber of tracks = N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Work Sans" panose="00000500000000000000" pitchFamily="50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5BB8-B058-4CAF-94F1-C60B474C680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28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Work Sans" panose="00000500000000000000" pitchFamily="50" charset="0"/>
              </a:rPr>
              <a:t>Processing Details </a:t>
            </a:r>
          </a:p>
        </p:txBody>
      </p:sp>
      <p:grpSp>
        <p:nvGrpSpPr>
          <p:cNvPr id="225" name="Gruppieren 224"/>
          <p:cNvGrpSpPr/>
          <p:nvPr/>
        </p:nvGrpSpPr>
        <p:grpSpPr>
          <a:xfrm>
            <a:off x="151125" y="1790475"/>
            <a:ext cx="2078572" cy="3189583"/>
            <a:chOff x="151125" y="1790475"/>
            <a:chExt cx="2078572" cy="3189583"/>
          </a:xfrm>
        </p:grpSpPr>
        <p:sp>
          <p:nvSpPr>
            <p:cNvPr id="226" name="Rechteck 225"/>
            <p:cNvSpPr/>
            <p:nvPr/>
          </p:nvSpPr>
          <p:spPr>
            <a:xfrm>
              <a:off x="151125" y="1790475"/>
              <a:ext cx="2078572" cy="4924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Work Sans" panose="00000500000000000000" pitchFamily="50" charset="0"/>
                </a:rPr>
                <a:t>Read input 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Work Sans" panose="00000500000000000000" pitchFamily="50" charset="0"/>
              </a:endParaRPr>
            </a:p>
          </p:txBody>
        </p:sp>
        <p:sp>
          <p:nvSpPr>
            <p:cNvPr id="227" name="Rechteck 226"/>
            <p:cNvSpPr/>
            <p:nvPr/>
          </p:nvSpPr>
          <p:spPr>
            <a:xfrm>
              <a:off x="151125" y="2689515"/>
              <a:ext cx="2078572" cy="4924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Work Sans" panose="00000500000000000000" pitchFamily="50" charset="0"/>
                </a:rPr>
                <a:t>Remove flat-earth &amp; topographical phase</a:t>
              </a:r>
              <a:endParaRPr lang="en-US" sz="1200" dirty="0">
                <a:solidFill>
                  <a:schemeClr val="tx1"/>
                </a:solidFill>
                <a:latin typeface="Work Sans" panose="00000500000000000000" pitchFamily="50" charset="0"/>
              </a:endParaRPr>
            </a:p>
          </p:txBody>
        </p:sp>
        <p:sp>
          <p:nvSpPr>
            <p:cNvPr id="228" name="Rechteck 227"/>
            <p:cNvSpPr/>
            <p:nvPr/>
          </p:nvSpPr>
          <p:spPr>
            <a:xfrm>
              <a:off x="151125" y="3588555"/>
              <a:ext cx="2078572" cy="4924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Work Sans" panose="00000500000000000000" pitchFamily="50" charset="0"/>
                </a:rPr>
                <a:t>Calculate covariance matrix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Work Sans" panose="00000500000000000000" pitchFamily="50" charset="0"/>
              </a:endParaRPr>
            </a:p>
          </p:txBody>
        </p:sp>
        <p:sp>
          <p:nvSpPr>
            <p:cNvPr id="229" name="Rechteck 228"/>
            <p:cNvSpPr/>
            <p:nvPr/>
          </p:nvSpPr>
          <p:spPr>
            <a:xfrm>
              <a:off x="151125" y="4487594"/>
              <a:ext cx="2078572" cy="4924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Work Sans" panose="00000500000000000000" pitchFamily="50" charset="0"/>
                </a:rPr>
                <a:t>Inversion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Work Sans" panose="00000500000000000000" pitchFamily="50" charset="0"/>
              </a:endParaRPr>
            </a:p>
          </p:txBody>
        </p:sp>
        <p:cxnSp>
          <p:nvCxnSpPr>
            <p:cNvPr id="230" name="Gerade Verbindung mit Pfeil 229"/>
            <p:cNvCxnSpPr>
              <a:stCxn id="226" idx="2"/>
              <a:endCxn id="227" idx="0"/>
            </p:cNvCxnSpPr>
            <p:nvPr/>
          </p:nvCxnSpPr>
          <p:spPr>
            <a:xfrm flipH="1">
              <a:off x="1190690" y="2282939"/>
              <a:ext cx="1453" cy="38818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  <a:effectLst>
              <a:outerShdw blurRad="1016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Gerade Verbindung mit Pfeil 230"/>
            <p:cNvCxnSpPr/>
            <p:nvPr/>
          </p:nvCxnSpPr>
          <p:spPr>
            <a:xfrm flipH="1">
              <a:off x="1188679" y="3209311"/>
              <a:ext cx="2011" cy="35808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  <a:effectLst>
              <a:outerShdw blurRad="1016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 Verbindung mit Pfeil 231"/>
            <p:cNvCxnSpPr>
              <a:stCxn id="228" idx="2"/>
              <a:endCxn id="229" idx="0"/>
            </p:cNvCxnSpPr>
            <p:nvPr/>
          </p:nvCxnSpPr>
          <p:spPr>
            <a:xfrm>
              <a:off x="1190411" y="4081019"/>
              <a:ext cx="0" cy="406575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  <a:effectLst>
              <a:outerShdw blurRad="1016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Textfeld 318"/>
          <p:cNvSpPr txBox="1"/>
          <p:nvPr/>
        </p:nvSpPr>
        <p:spPr>
          <a:xfrm>
            <a:off x="3462788" y="1760800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Stack of </a:t>
            </a:r>
          </a:p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SAR SLCs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Work Sans" panose="00000500000000000000" pitchFamily="50" charset="0"/>
              <a:cs typeface="Arial" panose="020B0604020202020204" pitchFamily="34" charset="0"/>
            </a:endParaRPr>
          </a:p>
        </p:txBody>
      </p:sp>
      <p:sp>
        <p:nvSpPr>
          <p:cNvPr id="320" name="Textfeld 319"/>
          <p:cNvSpPr txBox="1"/>
          <p:nvPr/>
        </p:nvSpPr>
        <p:spPr>
          <a:xfrm>
            <a:off x="6161585" y="1760800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Stack of </a:t>
            </a:r>
          </a:p>
          <a:p>
            <a:pPr algn="ctr"/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Flat-earth &amp; DEM phase files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Work Sans" panose="00000500000000000000" pitchFamily="50" charset="0"/>
              <a:cs typeface="Arial" panose="020B0604020202020204" pitchFamily="34" charset="0"/>
            </a:endParaRPr>
          </a:p>
        </p:txBody>
      </p:sp>
      <p:grpSp>
        <p:nvGrpSpPr>
          <p:cNvPr id="322" name="Gruppieren 321"/>
          <p:cNvGrpSpPr/>
          <p:nvPr/>
        </p:nvGrpSpPr>
        <p:grpSpPr>
          <a:xfrm>
            <a:off x="6387075" y="2775509"/>
            <a:ext cx="1681201" cy="1681978"/>
            <a:chOff x="3965829" y="1979282"/>
            <a:chExt cx="1681201" cy="1681978"/>
          </a:xfrm>
          <a:effectLst>
            <a:outerShdw blurRad="50800" dist="50800" dir="2700000" algn="ctr" rotWithShape="0">
              <a:schemeClr val="bg1">
                <a:lumMod val="85000"/>
              </a:schemeClr>
            </a:outerShdw>
          </a:effectLst>
        </p:grpSpPr>
        <p:grpSp>
          <p:nvGrpSpPr>
            <p:cNvPr id="324" name="Gruppieren 323"/>
            <p:cNvGrpSpPr/>
            <p:nvPr/>
          </p:nvGrpSpPr>
          <p:grpSpPr>
            <a:xfrm>
              <a:off x="3965829" y="1979282"/>
              <a:ext cx="1224001" cy="1224778"/>
              <a:chOff x="3947632" y="2194179"/>
              <a:chExt cx="1224001" cy="1224778"/>
            </a:xfrm>
            <a:gradFill>
              <a:gsLst>
                <a:gs pos="0">
                  <a:srgbClr val="FFFFFF"/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</p:grpSpPr>
          <p:sp>
            <p:nvSpPr>
              <p:cNvPr id="371" name="Rechteck 370"/>
              <p:cNvSpPr/>
              <p:nvPr/>
            </p:nvSpPr>
            <p:spPr>
              <a:xfrm>
                <a:off x="3947633" y="2194957"/>
                <a:ext cx="1224000" cy="122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Work Sans" panose="00000500000000000000" pitchFamily="50" charset="0"/>
                </a:endParaRPr>
              </a:p>
            </p:txBody>
          </p:sp>
          <p:grpSp>
            <p:nvGrpSpPr>
              <p:cNvPr id="372" name="Gruppieren 371"/>
              <p:cNvGrpSpPr/>
              <p:nvPr/>
            </p:nvGrpSpPr>
            <p:grpSpPr>
              <a:xfrm>
                <a:off x="3947632" y="2194179"/>
                <a:ext cx="1224000" cy="1224777"/>
                <a:chOff x="3947632" y="2194179"/>
                <a:chExt cx="1224000" cy="1224777"/>
              </a:xfrm>
              <a:grpFill/>
            </p:grpSpPr>
            <p:cxnSp>
              <p:nvCxnSpPr>
                <p:cNvPr id="373" name="Gerade Verbindung 196"/>
                <p:cNvCxnSpPr>
                  <a:cxnSpLocks noChangeAspect="1"/>
                </p:cNvCxnSpPr>
                <p:nvPr/>
              </p:nvCxnSpPr>
              <p:spPr>
                <a:xfrm flipV="1">
                  <a:off x="3947632" y="2194179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Gerade Verbindung 197"/>
                <p:cNvCxnSpPr/>
                <p:nvPr/>
              </p:nvCxnSpPr>
              <p:spPr>
                <a:xfrm flipV="1">
                  <a:off x="3947632" y="2194179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Gerade Verbindung 198"/>
                <p:cNvCxnSpPr/>
                <p:nvPr/>
              </p:nvCxnSpPr>
              <p:spPr>
                <a:xfrm flipV="1">
                  <a:off x="3947632" y="2438578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Gerade Verbindung 199"/>
                <p:cNvCxnSpPr/>
                <p:nvPr/>
              </p:nvCxnSpPr>
              <p:spPr>
                <a:xfrm flipV="1">
                  <a:off x="3947632" y="2682977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Gerade Verbindung 200"/>
                <p:cNvCxnSpPr/>
                <p:nvPr/>
              </p:nvCxnSpPr>
              <p:spPr>
                <a:xfrm flipV="1">
                  <a:off x="3947632" y="2927376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Gerade Verbindung 201"/>
                <p:cNvCxnSpPr/>
                <p:nvPr/>
              </p:nvCxnSpPr>
              <p:spPr>
                <a:xfrm flipV="1">
                  <a:off x="3947632" y="31717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Gerade Verbindung 202"/>
                <p:cNvCxnSpPr/>
                <p:nvPr/>
              </p:nvCxnSpPr>
              <p:spPr>
                <a:xfrm flipV="1">
                  <a:off x="3947632" y="34161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Gerade Verbindung 203"/>
                <p:cNvCxnSpPr>
                  <a:cxnSpLocks noChangeAspect="1"/>
                </p:cNvCxnSpPr>
                <p:nvPr/>
              </p:nvCxnSpPr>
              <p:spPr>
                <a:xfrm flipV="1">
                  <a:off x="51716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Gerade Verbindung 204"/>
                <p:cNvCxnSpPr>
                  <a:cxnSpLocks noChangeAspect="1"/>
                </p:cNvCxnSpPr>
                <p:nvPr/>
              </p:nvCxnSpPr>
              <p:spPr>
                <a:xfrm flipV="1">
                  <a:off x="49268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Gerade Verbindung 205"/>
                <p:cNvCxnSpPr>
                  <a:cxnSpLocks noChangeAspect="1"/>
                </p:cNvCxnSpPr>
                <p:nvPr/>
              </p:nvCxnSpPr>
              <p:spPr>
                <a:xfrm flipV="1">
                  <a:off x="46820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Gerade Verbindung 206"/>
                <p:cNvCxnSpPr>
                  <a:cxnSpLocks noChangeAspect="1"/>
                </p:cNvCxnSpPr>
                <p:nvPr/>
              </p:nvCxnSpPr>
              <p:spPr>
                <a:xfrm flipV="1">
                  <a:off x="44372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Gerade Verbindung 207"/>
                <p:cNvCxnSpPr>
                  <a:cxnSpLocks noChangeAspect="1"/>
                </p:cNvCxnSpPr>
                <p:nvPr/>
              </p:nvCxnSpPr>
              <p:spPr>
                <a:xfrm flipV="1">
                  <a:off x="41924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5" name="Gruppieren 324"/>
            <p:cNvGrpSpPr/>
            <p:nvPr/>
          </p:nvGrpSpPr>
          <p:grpSpPr>
            <a:xfrm>
              <a:off x="4118229" y="2131682"/>
              <a:ext cx="1224001" cy="1224778"/>
              <a:chOff x="3947632" y="2194179"/>
              <a:chExt cx="1224001" cy="1224778"/>
            </a:xfrm>
            <a:gradFill>
              <a:gsLst>
                <a:gs pos="0">
                  <a:srgbClr val="FFFFFF"/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</p:grpSpPr>
          <p:sp>
            <p:nvSpPr>
              <p:cNvPr id="357" name="Rechteck 356"/>
              <p:cNvSpPr/>
              <p:nvPr/>
            </p:nvSpPr>
            <p:spPr>
              <a:xfrm>
                <a:off x="3947633" y="2194957"/>
                <a:ext cx="1224000" cy="122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Work Sans" panose="00000500000000000000" pitchFamily="50" charset="0"/>
                </a:endParaRPr>
              </a:p>
            </p:txBody>
          </p:sp>
          <p:grpSp>
            <p:nvGrpSpPr>
              <p:cNvPr id="358" name="Gruppieren 357"/>
              <p:cNvGrpSpPr/>
              <p:nvPr/>
            </p:nvGrpSpPr>
            <p:grpSpPr>
              <a:xfrm>
                <a:off x="3947632" y="2194179"/>
                <a:ext cx="1224000" cy="1224777"/>
                <a:chOff x="3947632" y="2194179"/>
                <a:chExt cx="1224000" cy="1224777"/>
              </a:xfrm>
              <a:grpFill/>
            </p:grpSpPr>
            <p:cxnSp>
              <p:nvCxnSpPr>
                <p:cNvPr id="359" name="Gerade Verbindung 182"/>
                <p:cNvCxnSpPr>
                  <a:cxnSpLocks noChangeAspect="1"/>
                </p:cNvCxnSpPr>
                <p:nvPr/>
              </p:nvCxnSpPr>
              <p:spPr>
                <a:xfrm flipV="1">
                  <a:off x="3947632" y="2194179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Gerade Verbindung 183"/>
                <p:cNvCxnSpPr/>
                <p:nvPr/>
              </p:nvCxnSpPr>
              <p:spPr>
                <a:xfrm flipV="1">
                  <a:off x="3947632" y="2194179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Gerade Verbindung 184"/>
                <p:cNvCxnSpPr/>
                <p:nvPr/>
              </p:nvCxnSpPr>
              <p:spPr>
                <a:xfrm flipV="1">
                  <a:off x="3947632" y="2438578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Gerade Verbindung 185"/>
                <p:cNvCxnSpPr/>
                <p:nvPr/>
              </p:nvCxnSpPr>
              <p:spPr>
                <a:xfrm flipV="1">
                  <a:off x="3947632" y="2682977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Gerade Verbindung 186"/>
                <p:cNvCxnSpPr/>
                <p:nvPr/>
              </p:nvCxnSpPr>
              <p:spPr>
                <a:xfrm flipV="1">
                  <a:off x="3947632" y="2927376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Gerade Verbindung 187"/>
                <p:cNvCxnSpPr/>
                <p:nvPr/>
              </p:nvCxnSpPr>
              <p:spPr>
                <a:xfrm flipV="1">
                  <a:off x="3947632" y="31717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Gerade Verbindung 188"/>
                <p:cNvCxnSpPr/>
                <p:nvPr/>
              </p:nvCxnSpPr>
              <p:spPr>
                <a:xfrm flipV="1">
                  <a:off x="3947632" y="34161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Gerade Verbindung 189"/>
                <p:cNvCxnSpPr>
                  <a:cxnSpLocks noChangeAspect="1"/>
                </p:cNvCxnSpPr>
                <p:nvPr/>
              </p:nvCxnSpPr>
              <p:spPr>
                <a:xfrm flipV="1">
                  <a:off x="51716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Gerade Verbindung 190"/>
                <p:cNvCxnSpPr>
                  <a:cxnSpLocks noChangeAspect="1"/>
                </p:cNvCxnSpPr>
                <p:nvPr/>
              </p:nvCxnSpPr>
              <p:spPr>
                <a:xfrm flipV="1">
                  <a:off x="49268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Gerade Verbindung 191"/>
                <p:cNvCxnSpPr>
                  <a:cxnSpLocks noChangeAspect="1"/>
                </p:cNvCxnSpPr>
                <p:nvPr/>
              </p:nvCxnSpPr>
              <p:spPr>
                <a:xfrm flipV="1">
                  <a:off x="46820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Gerade Verbindung 192"/>
                <p:cNvCxnSpPr>
                  <a:cxnSpLocks noChangeAspect="1"/>
                </p:cNvCxnSpPr>
                <p:nvPr/>
              </p:nvCxnSpPr>
              <p:spPr>
                <a:xfrm flipV="1">
                  <a:off x="44372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Gerade Verbindung 193"/>
                <p:cNvCxnSpPr>
                  <a:cxnSpLocks noChangeAspect="1"/>
                </p:cNvCxnSpPr>
                <p:nvPr/>
              </p:nvCxnSpPr>
              <p:spPr>
                <a:xfrm flipV="1">
                  <a:off x="41924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6" name="Gruppieren 325"/>
            <p:cNvGrpSpPr/>
            <p:nvPr/>
          </p:nvGrpSpPr>
          <p:grpSpPr>
            <a:xfrm>
              <a:off x="4270629" y="2284082"/>
              <a:ext cx="1224001" cy="1224778"/>
              <a:chOff x="3947632" y="2194179"/>
              <a:chExt cx="1224001" cy="1224778"/>
            </a:xfrm>
            <a:gradFill>
              <a:gsLst>
                <a:gs pos="0">
                  <a:srgbClr val="FFFFFF"/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</p:grpSpPr>
          <p:sp>
            <p:nvSpPr>
              <p:cNvPr id="343" name="Rechteck 342"/>
              <p:cNvSpPr/>
              <p:nvPr/>
            </p:nvSpPr>
            <p:spPr>
              <a:xfrm>
                <a:off x="3947633" y="2194957"/>
                <a:ext cx="1224000" cy="122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Work Sans" panose="00000500000000000000" pitchFamily="50" charset="0"/>
                </a:endParaRPr>
              </a:p>
            </p:txBody>
          </p:sp>
          <p:grpSp>
            <p:nvGrpSpPr>
              <p:cNvPr id="344" name="Gruppieren 343"/>
              <p:cNvGrpSpPr/>
              <p:nvPr/>
            </p:nvGrpSpPr>
            <p:grpSpPr>
              <a:xfrm>
                <a:off x="3947632" y="2194179"/>
                <a:ext cx="1224000" cy="1224777"/>
                <a:chOff x="3947632" y="2194179"/>
                <a:chExt cx="1224000" cy="1224777"/>
              </a:xfrm>
              <a:grpFill/>
            </p:grpSpPr>
            <p:cxnSp>
              <p:nvCxnSpPr>
                <p:cNvPr id="345" name="Gerade Verbindung 168"/>
                <p:cNvCxnSpPr>
                  <a:cxnSpLocks noChangeAspect="1"/>
                </p:cNvCxnSpPr>
                <p:nvPr/>
              </p:nvCxnSpPr>
              <p:spPr>
                <a:xfrm flipV="1">
                  <a:off x="3947632" y="2194179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Gerade Verbindung 169"/>
                <p:cNvCxnSpPr/>
                <p:nvPr/>
              </p:nvCxnSpPr>
              <p:spPr>
                <a:xfrm flipV="1">
                  <a:off x="3947632" y="2194179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Gerade Verbindung 170"/>
                <p:cNvCxnSpPr/>
                <p:nvPr/>
              </p:nvCxnSpPr>
              <p:spPr>
                <a:xfrm flipV="1">
                  <a:off x="3947632" y="2438578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Gerade Verbindung 171"/>
                <p:cNvCxnSpPr/>
                <p:nvPr/>
              </p:nvCxnSpPr>
              <p:spPr>
                <a:xfrm flipV="1">
                  <a:off x="3947632" y="2682977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Gerade Verbindung 172"/>
                <p:cNvCxnSpPr/>
                <p:nvPr/>
              </p:nvCxnSpPr>
              <p:spPr>
                <a:xfrm flipV="1">
                  <a:off x="3947632" y="2927376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Gerade Verbindung 173"/>
                <p:cNvCxnSpPr/>
                <p:nvPr/>
              </p:nvCxnSpPr>
              <p:spPr>
                <a:xfrm flipV="1">
                  <a:off x="3947632" y="31717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Gerade Verbindung 174"/>
                <p:cNvCxnSpPr/>
                <p:nvPr/>
              </p:nvCxnSpPr>
              <p:spPr>
                <a:xfrm flipV="1">
                  <a:off x="3947632" y="34161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Gerade Verbindung 175"/>
                <p:cNvCxnSpPr>
                  <a:cxnSpLocks noChangeAspect="1"/>
                </p:cNvCxnSpPr>
                <p:nvPr/>
              </p:nvCxnSpPr>
              <p:spPr>
                <a:xfrm flipV="1">
                  <a:off x="51716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Gerade Verbindung 176"/>
                <p:cNvCxnSpPr>
                  <a:cxnSpLocks noChangeAspect="1"/>
                </p:cNvCxnSpPr>
                <p:nvPr/>
              </p:nvCxnSpPr>
              <p:spPr>
                <a:xfrm flipV="1">
                  <a:off x="49268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Gerade Verbindung 177"/>
                <p:cNvCxnSpPr>
                  <a:cxnSpLocks noChangeAspect="1"/>
                </p:cNvCxnSpPr>
                <p:nvPr/>
              </p:nvCxnSpPr>
              <p:spPr>
                <a:xfrm flipV="1">
                  <a:off x="46820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Gerade Verbindung 178"/>
                <p:cNvCxnSpPr>
                  <a:cxnSpLocks noChangeAspect="1"/>
                </p:cNvCxnSpPr>
                <p:nvPr/>
              </p:nvCxnSpPr>
              <p:spPr>
                <a:xfrm flipV="1">
                  <a:off x="44372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Gerade Verbindung 179"/>
                <p:cNvCxnSpPr>
                  <a:cxnSpLocks noChangeAspect="1"/>
                </p:cNvCxnSpPr>
                <p:nvPr/>
              </p:nvCxnSpPr>
              <p:spPr>
                <a:xfrm flipV="1">
                  <a:off x="41924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7" name="Gruppieren 326"/>
            <p:cNvGrpSpPr/>
            <p:nvPr/>
          </p:nvGrpSpPr>
          <p:grpSpPr>
            <a:xfrm>
              <a:off x="4423029" y="2436482"/>
              <a:ext cx="1224001" cy="1224778"/>
              <a:chOff x="3947632" y="2194179"/>
              <a:chExt cx="1224001" cy="1224778"/>
            </a:xfrm>
            <a:gradFill>
              <a:gsLst>
                <a:gs pos="0">
                  <a:srgbClr val="FFFFFF"/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</p:grpSpPr>
          <p:sp>
            <p:nvSpPr>
              <p:cNvPr id="329" name="Rechteck 328"/>
              <p:cNvSpPr/>
              <p:nvPr/>
            </p:nvSpPr>
            <p:spPr>
              <a:xfrm>
                <a:off x="3947633" y="2194957"/>
                <a:ext cx="1224000" cy="122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Work Sans" panose="00000500000000000000" pitchFamily="50" charset="0"/>
                </a:endParaRPr>
              </a:p>
            </p:txBody>
          </p:sp>
          <p:grpSp>
            <p:nvGrpSpPr>
              <p:cNvPr id="330" name="Gruppieren 329"/>
              <p:cNvGrpSpPr/>
              <p:nvPr/>
            </p:nvGrpSpPr>
            <p:grpSpPr>
              <a:xfrm>
                <a:off x="3947632" y="2194179"/>
                <a:ext cx="1224000" cy="1224777"/>
                <a:chOff x="3947632" y="2194179"/>
                <a:chExt cx="1224000" cy="1224777"/>
              </a:xfrm>
              <a:grpFill/>
            </p:grpSpPr>
            <p:cxnSp>
              <p:nvCxnSpPr>
                <p:cNvPr id="331" name="Gerade Verbindung 154"/>
                <p:cNvCxnSpPr>
                  <a:cxnSpLocks noChangeAspect="1"/>
                </p:cNvCxnSpPr>
                <p:nvPr/>
              </p:nvCxnSpPr>
              <p:spPr>
                <a:xfrm flipV="1">
                  <a:off x="3947632" y="2194179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Gerade Verbindung 155"/>
                <p:cNvCxnSpPr/>
                <p:nvPr/>
              </p:nvCxnSpPr>
              <p:spPr>
                <a:xfrm flipV="1">
                  <a:off x="3947632" y="2194179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Gerade Verbindung 156"/>
                <p:cNvCxnSpPr/>
                <p:nvPr/>
              </p:nvCxnSpPr>
              <p:spPr>
                <a:xfrm flipV="1">
                  <a:off x="3947632" y="2438578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Gerade Verbindung 157"/>
                <p:cNvCxnSpPr/>
                <p:nvPr/>
              </p:nvCxnSpPr>
              <p:spPr>
                <a:xfrm flipV="1">
                  <a:off x="3947632" y="2682977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Gerade Verbindung 158"/>
                <p:cNvCxnSpPr/>
                <p:nvPr/>
              </p:nvCxnSpPr>
              <p:spPr>
                <a:xfrm flipV="1">
                  <a:off x="3947632" y="2927376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Gerade Verbindung 159"/>
                <p:cNvCxnSpPr/>
                <p:nvPr/>
              </p:nvCxnSpPr>
              <p:spPr>
                <a:xfrm flipV="1">
                  <a:off x="3947632" y="31717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Gerade Verbindung 160"/>
                <p:cNvCxnSpPr/>
                <p:nvPr/>
              </p:nvCxnSpPr>
              <p:spPr>
                <a:xfrm flipV="1">
                  <a:off x="3947632" y="34161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Gerade Verbindung 161"/>
                <p:cNvCxnSpPr>
                  <a:cxnSpLocks noChangeAspect="1"/>
                </p:cNvCxnSpPr>
                <p:nvPr/>
              </p:nvCxnSpPr>
              <p:spPr>
                <a:xfrm flipV="1">
                  <a:off x="51716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Gerade Verbindung 162"/>
                <p:cNvCxnSpPr>
                  <a:cxnSpLocks noChangeAspect="1"/>
                </p:cNvCxnSpPr>
                <p:nvPr/>
              </p:nvCxnSpPr>
              <p:spPr>
                <a:xfrm flipV="1">
                  <a:off x="49268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Gerade Verbindung 163"/>
                <p:cNvCxnSpPr>
                  <a:cxnSpLocks noChangeAspect="1"/>
                </p:cNvCxnSpPr>
                <p:nvPr/>
              </p:nvCxnSpPr>
              <p:spPr>
                <a:xfrm flipV="1">
                  <a:off x="46820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Gerade Verbindung 164"/>
                <p:cNvCxnSpPr>
                  <a:cxnSpLocks noChangeAspect="1"/>
                </p:cNvCxnSpPr>
                <p:nvPr/>
              </p:nvCxnSpPr>
              <p:spPr>
                <a:xfrm flipV="1">
                  <a:off x="44372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Gerade Verbindung 165"/>
                <p:cNvCxnSpPr>
                  <a:cxnSpLocks noChangeAspect="1"/>
                </p:cNvCxnSpPr>
                <p:nvPr/>
              </p:nvCxnSpPr>
              <p:spPr>
                <a:xfrm flipV="1">
                  <a:off x="41924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Textfeld 386"/>
              <p:cNvSpPr txBox="1"/>
              <p:nvPr/>
            </p:nvSpPr>
            <p:spPr>
              <a:xfrm>
                <a:off x="9566401" y="4758328"/>
                <a:ext cx="1724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de-DE" b="0" i="1" baseline="-2500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Work Sans" panose="00000500000000000000" pitchFamily="50" charset="0"/>
                </a:endParaRPr>
              </a:p>
            </p:txBody>
          </p:sp>
        </mc:Choice>
        <mc:Fallback xmlns="">
          <p:sp>
            <p:nvSpPr>
              <p:cNvPr id="387" name="Textfeld 3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401" y="4758328"/>
                <a:ext cx="1724025" cy="369332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hteck 91"/>
              <p:cNvSpPr/>
              <p:nvPr/>
            </p:nvSpPr>
            <p:spPr>
              <a:xfrm>
                <a:off x="5169640" y="3508938"/>
                <a:ext cx="3713774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∗</m:t>
                        </m:r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 −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de-DE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 ∗</m:t>
                            </m:r>
                            <m:r>
                              <a:rPr lang="de-DE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</m:t>
                            </m:r>
                          </m:e>
                        </m:d>
                        <m:r>
                          <a:rPr lang="de-DE" b="0" i="1" baseline="-2500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</m:sup>
                    </m:sSup>
                    <m:r>
                      <a:rPr lang="de-DE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</a:t>
                </a:r>
                <a:endParaRPr lang="de-DE" dirty="0"/>
              </a:p>
            </p:txBody>
          </p:sp>
        </mc:Choice>
        <mc:Fallback xmlns="">
          <p:sp>
            <p:nvSpPr>
              <p:cNvPr id="92" name="Rechteck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640" y="3508938"/>
                <a:ext cx="3713774" cy="387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7" name="Gruppieren 156"/>
          <p:cNvGrpSpPr/>
          <p:nvPr/>
        </p:nvGrpSpPr>
        <p:grpSpPr>
          <a:xfrm>
            <a:off x="2970702" y="2372497"/>
            <a:ext cx="2085926" cy="2088420"/>
            <a:chOff x="2970702" y="2372497"/>
            <a:chExt cx="2085926" cy="2088420"/>
          </a:xfrm>
        </p:grpSpPr>
        <p:grpSp>
          <p:nvGrpSpPr>
            <p:cNvPr id="391" name="Gruppieren 390"/>
            <p:cNvGrpSpPr/>
            <p:nvPr/>
          </p:nvGrpSpPr>
          <p:grpSpPr>
            <a:xfrm>
              <a:off x="3223027" y="2626539"/>
              <a:ext cx="1224001" cy="1224778"/>
              <a:chOff x="3947632" y="2194179"/>
              <a:chExt cx="1224001" cy="1224778"/>
            </a:xfrm>
            <a:blipFill dpi="0" rotWithShape="1">
              <a:blip r:embed="rId4"/>
              <a:srcRect/>
              <a:stretch>
                <a:fillRect/>
              </a:stretch>
            </a:blipFill>
          </p:grpSpPr>
          <p:sp>
            <p:nvSpPr>
              <p:cNvPr id="441" name="Rechteck 440"/>
              <p:cNvSpPr/>
              <p:nvPr/>
            </p:nvSpPr>
            <p:spPr>
              <a:xfrm>
                <a:off x="3947633" y="2194957"/>
                <a:ext cx="1224000" cy="122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2" name="Gruppieren 441"/>
              <p:cNvGrpSpPr/>
              <p:nvPr/>
            </p:nvGrpSpPr>
            <p:grpSpPr>
              <a:xfrm>
                <a:off x="3947632" y="2194179"/>
                <a:ext cx="1224000" cy="1224777"/>
                <a:chOff x="3947632" y="2194179"/>
                <a:chExt cx="1224000" cy="1224777"/>
              </a:xfrm>
              <a:grpFill/>
            </p:grpSpPr>
            <p:cxnSp>
              <p:nvCxnSpPr>
                <p:cNvPr id="443" name="Gerade Verbindung 279"/>
                <p:cNvCxnSpPr>
                  <a:cxnSpLocks noChangeAspect="1"/>
                </p:cNvCxnSpPr>
                <p:nvPr/>
              </p:nvCxnSpPr>
              <p:spPr>
                <a:xfrm flipV="1">
                  <a:off x="3947632" y="2194179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Gerade Verbindung 280"/>
                <p:cNvCxnSpPr/>
                <p:nvPr/>
              </p:nvCxnSpPr>
              <p:spPr>
                <a:xfrm flipV="1">
                  <a:off x="3947632" y="2194179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Gerade Verbindung 281"/>
                <p:cNvCxnSpPr/>
                <p:nvPr/>
              </p:nvCxnSpPr>
              <p:spPr>
                <a:xfrm flipV="1">
                  <a:off x="3947632" y="2438578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Gerade Verbindung 282"/>
                <p:cNvCxnSpPr/>
                <p:nvPr/>
              </p:nvCxnSpPr>
              <p:spPr>
                <a:xfrm flipV="1">
                  <a:off x="3947632" y="2682977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Gerade Verbindung 283"/>
                <p:cNvCxnSpPr/>
                <p:nvPr/>
              </p:nvCxnSpPr>
              <p:spPr>
                <a:xfrm flipV="1">
                  <a:off x="3947632" y="2927376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Gerade Verbindung 284"/>
                <p:cNvCxnSpPr/>
                <p:nvPr/>
              </p:nvCxnSpPr>
              <p:spPr>
                <a:xfrm flipV="1">
                  <a:off x="3947632" y="31717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Gerade Verbindung 285"/>
                <p:cNvCxnSpPr/>
                <p:nvPr/>
              </p:nvCxnSpPr>
              <p:spPr>
                <a:xfrm flipV="1">
                  <a:off x="3947632" y="34161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Gerade Verbindung 286"/>
                <p:cNvCxnSpPr>
                  <a:cxnSpLocks noChangeAspect="1"/>
                </p:cNvCxnSpPr>
                <p:nvPr/>
              </p:nvCxnSpPr>
              <p:spPr>
                <a:xfrm flipV="1">
                  <a:off x="51716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Gerade Verbindung 287"/>
                <p:cNvCxnSpPr>
                  <a:cxnSpLocks noChangeAspect="1"/>
                </p:cNvCxnSpPr>
                <p:nvPr/>
              </p:nvCxnSpPr>
              <p:spPr>
                <a:xfrm flipV="1">
                  <a:off x="49268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Gerade Verbindung 288"/>
                <p:cNvCxnSpPr>
                  <a:cxnSpLocks noChangeAspect="1"/>
                </p:cNvCxnSpPr>
                <p:nvPr/>
              </p:nvCxnSpPr>
              <p:spPr>
                <a:xfrm flipV="1">
                  <a:off x="46820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Gerade Verbindung 289"/>
                <p:cNvCxnSpPr>
                  <a:cxnSpLocks noChangeAspect="1"/>
                </p:cNvCxnSpPr>
                <p:nvPr/>
              </p:nvCxnSpPr>
              <p:spPr>
                <a:xfrm flipV="1">
                  <a:off x="44372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Gerade Verbindung 290"/>
                <p:cNvCxnSpPr>
                  <a:cxnSpLocks noChangeAspect="1"/>
                </p:cNvCxnSpPr>
                <p:nvPr/>
              </p:nvCxnSpPr>
              <p:spPr>
                <a:xfrm flipV="1">
                  <a:off x="41924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2" name="Gruppieren 391"/>
            <p:cNvGrpSpPr/>
            <p:nvPr/>
          </p:nvGrpSpPr>
          <p:grpSpPr>
            <a:xfrm>
              <a:off x="3375427" y="2778939"/>
              <a:ext cx="1224001" cy="1224778"/>
              <a:chOff x="3947632" y="2194179"/>
              <a:chExt cx="1224001" cy="1224778"/>
            </a:xfrm>
            <a:blipFill dpi="0" rotWithShape="1">
              <a:blip r:embed="rId4"/>
              <a:srcRect/>
              <a:stretch>
                <a:fillRect/>
              </a:stretch>
            </a:blipFill>
          </p:grpSpPr>
          <p:sp>
            <p:nvSpPr>
              <p:cNvPr id="425" name="Rechteck 424"/>
              <p:cNvSpPr/>
              <p:nvPr/>
            </p:nvSpPr>
            <p:spPr>
              <a:xfrm>
                <a:off x="3947633" y="2194957"/>
                <a:ext cx="1224000" cy="122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6" name="Gruppieren 425"/>
              <p:cNvGrpSpPr/>
              <p:nvPr/>
            </p:nvGrpSpPr>
            <p:grpSpPr>
              <a:xfrm>
                <a:off x="3947632" y="2194179"/>
                <a:ext cx="1224000" cy="1224777"/>
                <a:chOff x="3947632" y="2194179"/>
                <a:chExt cx="1224000" cy="1224777"/>
              </a:xfrm>
              <a:grpFill/>
            </p:grpSpPr>
            <p:cxnSp>
              <p:nvCxnSpPr>
                <p:cNvPr id="427" name="Gerade Verbindung 265"/>
                <p:cNvCxnSpPr>
                  <a:cxnSpLocks noChangeAspect="1"/>
                </p:cNvCxnSpPr>
                <p:nvPr/>
              </p:nvCxnSpPr>
              <p:spPr>
                <a:xfrm flipV="1">
                  <a:off x="3947632" y="2194179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Gerade Verbindung 266"/>
                <p:cNvCxnSpPr/>
                <p:nvPr/>
              </p:nvCxnSpPr>
              <p:spPr>
                <a:xfrm flipV="1">
                  <a:off x="3947632" y="2194179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Gerade Verbindung 267"/>
                <p:cNvCxnSpPr/>
                <p:nvPr/>
              </p:nvCxnSpPr>
              <p:spPr>
                <a:xfrm flipV="1">
                  <a:off x="3947632" y="2438578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Gerade Verbindung 268"/>
                <p:cNvCxnSpPr/>
                <p:nvPr/>
              </p:nvCxnSpPr>
              <p:spPr>
                <a:xfrm flipV="1">
                  <a:off x="3947632" y="2682977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Gerade Verbindung 269"/>
                <p:cNvCxnSpPr/>
                <p:nvPr/>
              </p:nvCxnSpPr>
              <p:spPr>
                <a:xfrm flipV="1">
                  <a:off x="3947632" y="2927376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Gerade Verbindung 270"/>
                <p:cNvCxnSpPr/>
                <p:nvPr/>
              </p:nvCxnSpPr>
              <p:spPr>
                <a:xfrm flipV="1">
                  <a:off x="3947632" y="31717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Gerade Verbindung 271"/>
                <p:cNvCxnSpPr/>
                <p:nvPr/>
              </p:nvCxnSpPr>
              <p:spPr>
                <a:xfrm flipV="1">
                  <a:off x="3947632" y="34161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Gerade Verbindung 272"/>
                <p:cNvCxnSpPr>
                  <a:cxnSpLocks noChangeAspect="1"/>
                </p:cNvCxnSpPr>
                <p:nvPr/>
              </p:nvCxnSpPr>
              <p:spPr>
                <a:xfrm flipV="1">
                  <a:off x="51716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Gerade Verbindung 273"/>
                <p:cNvCxnSpPr>
                  <a:cxnSpLocks noChangeAspect="1"/>
                </p:cNvCxnSpPr>
                <p:nvPr/>
              </p:nvCxnSpPr>
              <p:spPr>
                <a:xfrm flipV="1">
                  <a:off x="49268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Gerade Verbindung 274"/>
                <p:cNvCxnSpPr>
                  <a:cxnSpLocks noChangeAspect="1"/>
                </p:cNvCxnSpPr>
                <p:nvPr/>
              </p:nvCxnSpPr>
              <p:spPr>
                <a:xfrm flipV="1">
                  <a:off x="46820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Gerade Verbindung 275"/>
                <p:cNvCxnSpPr>
                  <a:cxnSpLocks noChangeAspect="1"/>
                </p:cNvCxnSpPr>
                <p:nvPr/>
              </p:nvCxnSpPr>
              <p:spPr>
                <a:xfrm flipV="1">
                  <a:off x="44372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Gerade Verbindung 276"/>
                <p:cNvCxnSpPr>
                  <a:cxnSpLocks noChangeAspect="1"/>
                </p:cNvCxnSpPr>
                <p:nvPr/>
              </p:nvCxnSpPr>
              <p:spPr>
                <a:xfrm flipV="1">
                  <a:off x="41924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3" name="Gruppieren 392"/>
            <p:cNvGrpSpPr/>
            <p:nvPr/>
          </p:nvGrpSpPr>
          <p:grpSpPr>
            <a:xfrm>
              <a:off x="3527827" y="2931339"/>
              <a:ext cx="1224001" cy="1224778"/>
              <a:chOff x="3947632" y="2194179"/>
              <a:chExt cx="1224001" cy="1224778"/>
            </a:xfrm>
            <a:blipFill dpi="0" rotWithShape="1">
              <a:blip r:embed="rId4"/>
              <a:srcRect/>
              <a:stretch>
                <a:fillRect/>
              </a:stretch>
            </a:blipFill>
          </p:grpSpPr>
          <p:sp>
            <p:nvSpPr>
              <p:cNvPr id="411" name="Rechteck 410"/>
              <p:cNvSpPr/>
              <p:nvPr/>
            </p:nvSpPr>
            <p:spPr>
              <a:xfrm>
                <a:off x="3947633" y="2194957"/>
                <a:ext cx="1224000" cy="122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2" name="Gruppieren 411"/>
              <p:cNvGrpSpPr/>
              <p:nvPr/>
            </p:nvGrpSpPr>
            <p:grpSpPr>
              <a:xfrm>
                <a:off x="3947632" y="2194179"/>
                <a:ext cx="1224000" cy="1224777"/>
                <a:chOff x="3947632" y="2194179"/>
                <a:chExt cx="1224000" cy="1224777"/>
              </a:xfrm>
              <a:grpFill/>
            </p:grpSpPr>
            <p:cxnSp>
              <p:nvCxnSpPr>
                <p:cNvPr id="413" name="Gerade Verbindung 251"/>
                <p:cNvCxnSpPr>
                  <a:cxnSpLocks noChangeAspect="1"/>
                </p:cNvCxnSpPr>
                <p:nvPr/>
              </p:nvCxnSpPr>
              <p:spPr>
                <a:xfrm flipV="1">
                  <a:off x="3947632" y="2194179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Gerade Verbindung 252"/>
                <p:cNvCxnSpPr/>
                <p:nvPr/>
              </p:nvCxnSpPr>
              <p:spPr>
                <a:xfrm flipV="1">
                  <a:off x="3947632" y="2194179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Gerade Verbindung 253"/>
                <p:cNvCxnSpPr/>
                <p:nvPr/>
              </p:nvCxnSpPr>
              <p:spPr>
                <a:xfrm flipV="1">
                  <a:off x="3947632" y="2438578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Gerade Verbindung 254"/>
                <p:cNvCxnSpPr/>
                <p:nvPr/>
              </p:nvCxnSpPr>
              <p:spPr>
                <a:xfrm flipV="1">
                  <a:off x="3947632" y="2682977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Gerade Verbindung 255"/>
                <p:cNvCxnSpPr/>
                <p:nvPr/>
              </p:nvCxnSpPr>
              <p:spPr>
                <a:xfrm flipV="1">
                  <a:off x="3947632" y="2927376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Gerade Verbindung 256"/>
                <p:cNvCxnSpPr/>
                <p:nvPr/>
              </p:nvCxnSpPr>
              <p:spPr>
                <a:xfrm flipV="1">
                  <a:off x="3947632" y="31717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Gerade Verbindung 257"/>
                <p:cNvCxnSpPr/>
                <p:nvPr/>
              </p:nvCxnSpPr>
              <p:spPr>
                <a:xfrm flipV="1">
                  <a:off x="3947632" y="34161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Gerade Verbindung 258"/>
                <p:cNvCxnSpPr>
                  <a:cxnSpLocks noChangeAspect="1"/>
                </p:cNvCxnSpPr>
                <p:nvPr/>
              </p:nvCxnSpPr>
              <p:spPr>
                <a:xfrm flipV="1">
                  <a:off x="51716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Gerade Verbindung 259"/>
                <p:cNvCxnSpPr>
                  <a:cxnSpLocks noChangeAspect="1"/>
                </p:cNvCxnSpPr>
                <p:nvPr/>
              </p:nvCxnSpPr>
              <p:spPr>
                <a:xfrm flipV="1">
                  <a:off x="49268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Gerade Verbindung 260"/>
                <p:cNvCxnSpPr>
                  <a:cxnSpLocks noChangeAspect="1"/>
                </p:cNvCxnSpPr>
                <p:nvPr/>
              </p:nvCxnSpPr>
              <p:spPr>
                <a:xfrm flipV="1">
                  <a:off x="46820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Gerade Verbindung 261"/>
                <p:cNvCxnSpPr>
                  <a:cxnSpLocks noChangeAspect="1"/>
                </p:cNvCxnSpPr>
                <p:nvPr/>
              </p:nvCxnSpPr>
              <p:spPr>
                <a:xfrm flipV="1">
                  <a:off x="44372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Gerade Verbindung 262"/>
                <p:cNvCxnSpPr>
                  <a:cxnSpLocks noChangeAspect="1"/>
                </p:cNvCxnSpPr>
                <p:nvPr/>
              </p:nvCxnSpPr>
              <p:spPr>
                <a:xfrm flipV="1">
                  <a:off x="41924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4" name="Gruppieren 393"/>
            <p:cNvGrpSpPr/>
            <p:nvPr/>
          </p:nvGrpSpPr>
          <p:grpSpPr>
            <a:xfrm>
              <a:off x="3680227" y="3083739"/>
              <a:ext cx="1224001" cy="1224778"/>
              <a:chOff x="3947632" y="2194179"/>
              <a:chExt cx="1224001" cy="1224778"/>
            </a:xfrm>
            <a:blipFill dpi="0" rotWithShape="1">
              <a:blip r:embed="rId4"/>
              <a:srcRect/>
              <a:stretch>
                <a:fillRect/>
              </a:stretch>
            </a:blipFill>
          </p:grpSpPr>
          <p:sp>
            <p:nvSpPr>
              <p:cNvPr id="397" name="Rechteck 396"/>
              <p:cNvSpPr/>
              <p:nvPr/>
            </p:nvSpPr>
            <p:spPr>
              <a:xfrm>
                <a:off x="3947633" y="2194957"/>
                <a:ext cx="1224000" cy="122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8" name="Gruppieren 397"/>
              <p:cNvGrpSpPr/>
              <p:nvPr/>
            </p:nvGrpSpPr>
            <p:grpSpPr>
              <a:xfrm>
                <a:off x="3947632" y="2194179"/>
                <a:ext cx="1224000" cy="1224777"/>
                <a:chOff x="3947632" y="2194179"/>
                <a:chExt cx="1224000" cy="1224777"/>
              </a:xfrm>
              <a:grpFill/>
            </p:grpSpPr>
            <p:cxnSp>
              <p:nvCxnSpPr>
                <p:cNvPr id="399" name="Gerade Verbindung 237"/>
                <p:cNvCxnSpPr>
                  <a:cxnSpLocks noChangeAspect="1"/>
                </p:cNvCxnSpPr>
                <p:nvPr/>
              </p:nvCxnSpPr>
              <p:spPr>
                <a:xfrm flipV="1">
                  <a:off x="3947632" y="2194179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Gerade Verbindung 238"/>
                <p:cNvCxnSpPr/>
                <p:nvPr/>
              </p:nvCxnSpPr>
              <p:spPr>
                <a:xfrm flipV="1">
                  <a:off x="3947632" y="2194179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Gerade Verbindung 239"/>
                <p:cNvCxnSpPr/>
                <p:nvPr/>
              </p:nvCxnSpPr>
              <p:spPr>
                <a:xfrm flipV="1">
                  <a:off x="3947632" y="2438578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Gerade Verbindung 240"/>
                <p:cNvCxnSpPr/>
                <p:nvPr/>
              </p:nvCxnSpPr>
              <p:spPr>
                <a:xfrm flipV="1">
                  <a:off x="3947632" y="2682977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Gerade Verbindung 241"/>
                <p:cNvCxnSpPr/>
                <p:nvPr/>
              </p:nvCxnSpPr>
              <p:spPr>
                <a:xfrm flipV="1">
                  <a:off x="3947632" y="2927376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Gerade Verbindung 242"/>
                <p:cNvCxnSpPr/>
                <p:nvPr/>
              </p:nvCxnSpPr>
              <p:spPr>
                <a:xfrm flipV="1">
                  <a:off x="3947632" y="31717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Gerade Verbindung 243"/>
                <p:cNvCxnSpPr/>
                <p:nvPr/>
              </p:nvCxnSpPr>
              <p:spPr>
                <a:xfrm flipV="1">
                  <a:off x="3947632" y="34161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Gerade Verbindung 244"/>
                <p:cNvCxnSpPr>
                  <a:cxnSpLocks noChangeAspect="1"/>
                </p:cNvCxnSpPr>
                <p:nvPr/>
              </p:nvCxnSpPr>
              <p:spPr>
                <a:xfrm flipV="1">
                  <a:off x="51716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Gerade Verbindung 245"/>
                <p:cNvCxnSpPr>
                  <a:cxnSpLocks noChangeAspect="1"/>
                </p:cNvCxnSpPr>
                <p:nvPr/>
              </p:nvCxnSpPr>
              <p:spPr>
                <a:xfrm flipV="1">
                  <a:off x="49268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Gerade Verbindung 246"/>
                <p:cNvCxnSpPr>
                  <a:cxnSpLocks noChangeAspect="1"/>
                </p:cNvCxnSpPr>
                <p:nvPr/>
              </p:nvCxnSpPr>
              <p:spPr>
                <a:xfrm flipV="1">
                  <a:off x="46820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Gerade Verbindung 247"/>
                <p:cNvCxnSpPr>
                  <a:cxnSpLocks noChangeAspect="1"/>
                </p:cNvCxnSpPr>
                <p:nvPr/>
              </p:nvCxnSpPr>
              <p:spPr>
                <a:xfrm flipV="1">
                  <a:off x="44372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Gerade Verbindung 248"/>
                <p:cNvCxnSpPr>
                  <a:cxnSpLocks noChangeAspect="1"/>
                </p:cNvCxnSpPr>
                <p:nvPr/>
              </p:nvCxnSpPr>
              <p:spPr>
                <a:xfrm flipV="1">
                  <a:off x="41924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5" name="Textfeld 394"/>
            <p:cNvSpPr txBox="1"/>
            <p:nvPr/>
          </p:nvSpPr>
          <p:spPr>
            <a:xfrm>
              <a:off x="3626098" y="2372497"/>
              <a:ext cx="510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range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6" name="Textfeld 395"/>
            <p:cNvSpPr txBox="1"/>
            <p:nvPr/>
          </p:nvSpPr>
          <p:spPr>
            <a:xfrm rot="16200000">
              <a:off x="2777861" y="3117888"/>
              <a:ext cx="6319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azimuth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69" name="Gruppieren 468"/>
            <p:cNvGrpSpPr/>
            <p:nvPr/>
          </p:nvGrpSpPr>
          <p:grpSpPr>
            <a:xfrm>
              <a:off x="3832627" y="3236139"/>
              <a:ext cx="1224001" cy="1224778"/>
              <a:chOff x="3947632" y="2194179"/>
              <a:chExt cx="1224001" cy="1224778"/>
            </a:xfrm>
            <a:blipFill dpi="0" rotWithShape="1">
              <a:blip r:embed="rId4"/>
              <a:srcRect/>
              <a:stretch>
                <a:fillRect/>
              </a:stretch>
            </a:blipFill>
          </p:grpSpPr>
          <p:sp>
            <p:nvSpPr>
              <p:cNvPr id="470" name="Rechteck 469"/>
              <p:cNvSpPr/>
              <p:nvPr/>
            </p:nvSpPr>
            <p:spPr>
              <a:xfrm>
                <a:off x="3947633" y="2194957"/>
                <a:ext cx="1224000" cy="122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1" name="Gruppieren 470"/>
              <p:cNvGrpSpPr/>
              <p:nvPr/>
            </p:nvGrpSpPr>
            <p:grpSpPr>
              <a:xfrm>
                <a:off x="3947632" y="2194179"/>
                <a:ext cx="1224000" cy="1224777"/>
                <a:chOff x="3947632" y="2194179"/>
                <a:chExt cx="1224000" cy="1224777"/>
              </a:xfrm>
              <a:grpFill/>
            </p:grpSpPr>
            <p:cxnSp>
              <p:nvCxnSpPr>
                <p:cNvPr id="472" name="Gerade Verbindung 237"/>
                <p:cNvCxnSpPr>
                  <a:cxnSpLocks noChangeAspect="1"/>
                </p:cNvCxnSpPr>
                <p:nvPr/>
              </p:nvCxnSpPr>
              <p:spPr>
                <a:xfrm flipV="1">
                  <a:off x="3947632" y="2194179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Gerade Verbindung 238"/>
                <p:cNvCxnSpPr/>
                <p:nvPr/>
              </p:nvCxnSpPr>
              <p:spPr>
                <a:xfrm flipV="1">
                  <a:off x="3947632" y="2194179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Gerade Verbindung 239"/>
                <p:cNvCxnSpPr/>
                <p:nvPr/>
              </p:nvCxnSpPr>
              <p:spPr>
                <a:xfrm flipV="1">
                  <a:off x="3947632" y="2438578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Gerade Verbindung 240"/>
                <p:cNvCxnSpPr/>
                <p:nvPr/>
              </p:nvCxnSpPr>
              <p:spPr>
                <a:xfrm flipV="1">
                  <a:off x="3947632" y="2682977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Gerade Verbindung 241"/>
                <p:cNvCxnSpPr/>
                <p:nvPr/>
              </p:nvCxnSpPr>
              <p:spPr>
                <a:xfrm flipV="1">
                  <a:off x="3947632" y="2927376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Gerade Verbindung 242"/>
                <p:cNvCxnSpPr/>
                <p:nvPr/>
              </p:nvCxnSpPr>
              <p:spPr>
                <a:xfrm flipV="1">
                  <a:off x="3947632" y="31717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Gerade Verbindung 243"/>
                <p:cNvCxnSpPr/>
                <p:nvPr/>
              </p:nvCxnSpPr>
              <p:spPr>
                <a:xfrm flipV="1">
                  <a:off x="3947632" y="34161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Gerade Verbindung 244"/>
                <p:cNvCxnSpPr>
                  <a:cxnSpLocks noChangeAspect="1"/>
                </p:cNvCxnSpPr>
                <p:nvPr/>
              </p:nvCxnSpPr>
              <p:spPr>
                <a:xfrm flipV="1">
                  <a:off x="51716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Gerade Verbindung 245"/>
                <p:cNvCxnSpPr>
                  <a:cxnSpLocks noChangeAspect="1"/>
                </p:cNvCxnSpPr>
                <p:nvPr/>
              </p:nvCxnSpPr>
              <p:spPr>
                <a:xfrm flipV="1">
                  <a:off x="49268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Gerade Verbindung 246"/>
                <p:cNvCxnSpPr>
                  <a:cxnSpLocks noChangeAspect="1"/>
                </p:cNvCxnSpPr>
                <p:nvPr/>
              </p:nvCxnSpPr>
              <p:spPr>
                <a:xfrm flipV="1">
                  <a:off x="46820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Gerade Verbindung 247"/>
                <p:cNvCxnSpPr>
                  <a:cxnSpLocks noChangeAspect="1"/>
                </p:cNvCxnSpPr>
                <p:nvPr/>
              </p:nvCxnSpPr>
              <p:spPr>
                <a:xfrm flipV="1">
                  <a:off x="44372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Gerade Verbindung 248"/>
                <p:cNvCxnSpPr>
                  <a:cxnSpLocks noChangeAspect="1"/>
                </p:cNvCxnSpPr>
                <p:nvPr/>
              </p:nvCxnSpPr>
              <p:spPr>
                <a:xfrm flipV="1">
                  <a:off x="41924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5" name="Gruppieren 154"/>
            <p:cNvGrpSpPr/>
            <p:nvPr/>
          </p:nvGrpSpPr>
          <p:grpSpPr>
            <a:xfrm>
              <a:off x="3191269" y="2548378"/>
              <a:ext cx="1257207" cy="897460"/>
              <a:chOff x="8938281" y="2638688"/>
              <a:chExt cx="1257207" cy="897460"/>
            </a:xfrm>
          </p:grpSpPr>
          <p:sp>
            <p:nvSpPr>
              <p:cNvPr id="236" name="Textfeld 235"/>
              <p:cNvSpPr txBox="1"/>
              <p:nvPr/>
            </p:nvSpPr>
            <p:spPr>
              <a:xfrm>
                <a:off x="8938281" y="2638688"/>
                <a:ext cx="6335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ork Sans" panose="00000500000000000000" pitchFamily="50" charset="0"/>
                    <a:cs typeface="Arial" panose="020B0604020202020204" pitchFamily="34" charset="0"/>
                  </a:rPr>
                  <a:t>master</a:t>
                </a:r>
                <a:endParaRPr lang="en-US" sz="1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Work Sans" panose="00000500000000000000" pitchFamily="50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7" name="Textfeld 236"/>
              <p:cNvSpPr txBox="1"/>
              <p:nvPr/>
            </p:nvSpPr>
            <p:spPr>
              <a:xfrm>
                <a:off x="9101575" y="2824776"/>
                <a:ext cx="6078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ork Sans" panose="00000500000000000000" pitchFamily="50" charset="0"/>
                    <a:cs typeface="Arial" panose="020B0604020202020204" pitchFamily="34" charset="0"/>
                  </a:rPr>
                  <a:t>slave 1</a:t>
                </a:r>
                <a:endParaRPr lang="en-US" sz="1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Work Sans" panose="00000500000000000000" pitchFamily="50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8" name="Textfeld 237"/>
              <p:cNvSpPr txBox="1"/>
              <p:nvPr/>
            </p:nvSpPr>
            <p:spPr>
              <a:xfrm>
                <a:off x="9253975" y="2977176"/>
                <a:ext cx="63030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ork Sans" panose="00000500000000000000" pitchFamily="50" charset="0"/>
                    <a:cs typeface="Arial" panose="020B0604020202020204" pitchFamily="34" charset="0"/>
                  </a:rPr>
                  <a:t>slave 2</a:t>
                </a:r>
                <a:endParaRPr lang="en-US" sz="1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Work Sans" panose="00000500000000000000" pitchFamily="50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9" name="Textfeld 238"/>
              <p:cNvSpPr txBox="1"/>
              <p:nvPr/>
            </p:nvSpPr>
            <p:spPr>
              <a:xfrm>
                <a:off x="9406375" y="3129576"/>
                <a:ext cx="6286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ork Sans" panose="00000500000000000000" pitchFamily="50" charset="0"/>
                    <a:cs typeface="Arial" panose="020B0604020202020204" pitchFamily="34" charset="0"/>
                  </a:rPr>
                  <a:t>slave 3</a:t>
                </a:r>
                <a:endParaRPr lang="en-US" sz="1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Work Sans" panose="00000500000000000000" pitchFamily="50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Textfeld 239"/>
              <p:cNvSpPr txBox="1"/>
              <p:nvPr/>
            </p:nvSpPr>
            <p:spPr>
              <a:xfrm>
                <a:off x="9558775" y="3289927"/>
                <a:ext cx="63671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ork Sans" panose="00000500000000000000" pitchFamily="50" charset="0"/>
                    <a:cs typeface="Arial" panose="020B0604020202020204" pitchFamily="34" charset="0"/>
                  </a:rPr>
                  <a:t>slave 4</a:t>
                </a:r>
                <a:endParaRPr lang="en-US" sz="1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Work Sans" panose="00000500000000000000" pitchFamily="50" charset="0"/>
                  <a:cs typeface="Arial" panose="020B0604020202020204" pitchFamily="34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hteck 157"/>
              <p:cNvSpPr/>
              <p:nvPr/>
            </p:nvSpPr>
            <p:spPr>
              <a:xfrm>
                <a:off x="4126392" y="4727022"/>
                <a:ext cx="6671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𝒚</m:t>
                      </m:r>
                      <m:r>
                        <a:rPr lang="de-DE" b="1" i="1" baseline="-25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𝒐</m:t>
                      </m:r>
                      <m:r>
                        <a:rPr lang="de-DE" b="1" i="1" baseline="-25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de-DE" b="1" i="1" baseline="-25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𝒏</m:t>
                      </m:r>
                      <m:r>
                        <a:rPr lang="de-DE" b="1" i="1" baseline="-25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58" name="Rechteck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392" y="4727022"/>
                <a:ext cx="667169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hteck 158"/>
              <p:cNvSpPr/>
              <p:nvPr/>
            </p:nvSpPr>
            <p:spPr>
              <a:xfrm>
                <a:off x="7029075" y="4722755"/>
                <a:ext cx="782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𝝋</m:t>
                      </m:r>
                      <m:r>
                        <a:rPr lang="de-DE" b="1" i="1" baseline="-25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𝒕𝒐𝒑𝒐</m:t>
                      </m:r>
                      <m:r>
                        <a:rPr lang="de-DE" b="1" i="1" baseline="-25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59" name="Rechteck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075" y="4722755"/>
                <a:ext cx="782587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9" name="Gruppieren 488"/>
          <p:cNvGrpSpPr/>
          <p:nvPr/>
        </p:nvGrpSpPr>
        <p:grpSpPr>
          <a:xfrm>
            <a:off x="9112656" y="2671488"/>
            <a:ext cx="1865359" cy="1912539"/>
            <a:chOff x="3191269" y="2548378"/>
            <a:chExt cx="1865359" cy="1912539"/>
          </a:xfrm>
        </p:grpSpPr>
        <p:grpSp>
          <p:nvGrpSpPr>
            <p:cNvPr id="490" name="Gruppieren 489"/>
            <p:cNvGrpSpPr/>
            <p:nvPr/>
          </p:nvGrpSpPr>
          <p:grpSpPr>
            <a:xfrm>
              <a:off x="3223027" y="2626539"/>
              <a:ext cx="1224001" cy="1224778"/>
              <a:chOff x="3947632" y="2194179"/>
              <a:chExt cx="1224001" cy="1224778"/>
            </a:xfrm>
            <a:blipFill dpi="0" rotWithShape="1">
              <a:blip r:embed="rId4"/>
              <a:srcRect/>
              <a:stretch>
                <a:fillRect/>
              </a:stretch>
            </a:blipFill>
          </p:grpSpPr>
          <p:sp>
            <p:nvSpPr>
              <p:cNvPr id="629" name="Rechteck 628"/>
              <p:cNvSpPr/>
              <p:nvPr/>
            </p:nvSpPr>
            <p:spPr>
              <a:xfrm>
                <a:off x="3947633" y="2194957"/>
                <a:ext cx="1224000" cy="122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0" name="Gruppieren 629"/>
              <p:cNvGrpSpPr/>
              <p:nvPr/>
            </p:nvGrpSpPr>
            <p:grpSpPr>
              <a:xfrm>
                <a:off x="3947632" y="2194179"/>
                <a:ext cx="1224000" cy="1224777"/>
                <a:chOff x="3947632" y="2194179"/>
                <a:chExt cx="1224000" cy="1224777"/>
              </a:xfrm>
              <a:grpFill/>
            </p:grpSpPr>
            <p:cxnSp>
              <p:nvCxnSpPr>
                <p:cNvPr id="631" name="Gerade Verbindung 279"/>
                <p:cNvCxnSpPr>
                  <a:cxnSpLocks noChangeAspect="1"/>
                </p:cNvCxnSpPr>
                <p:nvPr/>
              </p:nvCxnSpPr>
              <p:spPr>
                <a:xfrm flipV="1">
                  <a:off x="3947632" y="2194179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Gerade Verbindung 280"/>
                <p:cNvCxnSpPr/>
                <p:nvPr/>
              </p:nvCxnSpPr>
              <p:spPr>
                <a:xfrm flipV="1">
                  <a:off x="3947632" y="2194179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3" name="Gerade Verbindung 281"/>
                <p:cNvCxnSpPr/>
                <p:nvPr/>
              </p:nvCxnSpPr>
              <p:spPr>
                <a:xfrm flipV="1">
                  <a:off x="3947632" y="2438578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4" name="Gerade Verbindung 282"/>
                <p:cNvCxnSpPr/>
                <p:nvPr/>
              </p:nvCxnSpPr>
              <p:spPr>
                <a:xfrm flipV="1">
                  <a:off x="3947632" y="2682977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5" name="Gerade Verbindung 283"/>
                <p:cNvCxnSpPr/>
                <p:nvPr/>
              </p:nvCxnSpPr>
              <p:spPr>
                <a:xfrm flipV="1">
                  <a:off x="3947632" y="2927376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Gerade Verbindung 284"/>
                <p:cNvCxnSpPr/>
                <p:nvPr/>
              </p:nvCxnSpPr>
              <p:spPr>
                <a:xfrm flipV="1">
                  <a:off x="3947632" y="31717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Gerade Verbindung 285"/>
                <p:cNvCxnSpPr/>
                <p:nvPr/>
              </p:nvCxnSpPr>
              <p:spPr>
                <a:xfrm flipV="1">
                  <a:off x="3947632" y="34161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Gerade Verbindung 286"/>
                <p:cNvCxnSpPr>
                  <a:cxnSpLocks noChangeAspect="1"/>
                </p:cNvCxnSpPr>
                <p:nvPr/>
              </p:nvCxnSpPr>
              <p:spPr>
                <a:xfrm flipV="1">
                  <a:off x="51716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Gerade Verbindung 287"/>
                <p:cNvCxnSpPr>
                  <a:cxnSpLocks noChangeAspect="1"/>
                </p:cNvCxnSpPr>
                <p:nvPr/>
              </p:nvCxnSpPr>
              <p:spPr>
                <a:xfrm flipV="1">
                  <a:off x="49268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Gerade Verbindung 288"/>
                <p:cNvCxnSpPr>
                  <a:cxnSpLocks noChangeAspect="1"/>
                </p:cNvCxnSpPr>
                <p:nvPr/>
              </p:nvCxnSpPr>
              <p:spPr>
                <a:xfrm flipV="1">
                  <a:off x="46820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1" name="Gerade Verbindung 289"/>
                <p:cNvCxnSpPr>
                  <a:cxnSpLocks noChangeAspect="1"/>
                </p:cNvCxnSpPr>
                <p:nvPr/>
              </p:nvCxnSpPr>
              <p:spPr>
                <a:xfrm flipV="1">
                  <a:off x="44372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2" name="Gerade Verbindung 290"/>
                <p:cNvCxnSpPr>
                  <a:cxnSpLocks noChangeAspect="1"/>
                </p:cNvCxnSpPr>
                <p:nvPr/>
              </p:nvCxnSpPr>
              <p:spPr>
                <a:xfrm flipV="1">
                  <a:off x="41924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1" name="Gruppieren 490"/>
            <p:cNvGrpSpPr/>
            <p:nvPr/>
          </p:nvGrpSpPr>
          <p:grpSpPr>
            <a:xfrm>
              <a:off x="3375427" y="2778939"/>
              <a:ext cx="1224001" cy="1224778"/>
              <a:chOff x="3947632" y="2194179"/>
              <a:chExt cx="1224001" cy="1224778"/>
            </a:xfrm>
            <a:blipFill dpi="0" rotWithShape="1">
              <a:blip r:embed="rId4"/>
              <a:srcRect/>
              <a:stretch>
                <a:fillRect/>
              </a:stretch>
            </a:blipFill>
          </p:grpSpPr>
          <p:sp>
            <p:nvSpPr>
              <p:cNvPr id="615" name="Rechteck 614"/>
              <p:cNvSpPr/>
              <p:nvPr/>
            </p:nvSpPr>
            <p:spPr>
              <a:xfrm>
                <a:off x="3947633" y="2194957"/>
                <a:ext cx="1224000" cy="122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16" name="Gruppieren 615"/>
              <p:cNvGrpSpPr/>
              <p:nvPr/>
            </p:nvGrpSpPr>
            <p:grpSpPr>
              <a:xfrm>
                <a:off x="3947632" y="2194179"/>
                <a:ext cx="1224000" cy="1224777"/>
                <a:chOff x="3947632" y="2194179"/>
                <a:chExt cx="1224000" cy="1224777"/>
              </a:xfrm>
              <a:grpFill/>
            </p:grpSpPr>
            <p:cxnSp>
              <p:nvCxnSpPr>
                <p:cNvPr id="617" name="Gerade Verbindung 265"/>
                <p:cNvCxnSpPr>
                  <a:cxnSpLocks noChangeAspect="1"/>
                </p:cNvCxnSpPr>
                <p:nvPr/>
              </p:nvCxnSpPr>
              <p:spPr>
                <a:xfrm flipV="1">
                  <a:off x="3947632" y="2194179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8" name="Gerade Verbindung 266"/>
                <p:cNvCxnSpPr/>
                <p:nvPr/>
              </p:nvCxnSpPr>
              <p:spPr>
                <a:xfrm flipV="1">
                  <a:off x="3947632" y="2194179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Gerade Verbindung 267"/>
                <p:cNvCxnSpPr/>
                <p:nvPr/>
              </p:nvCxnSpPr>
              <p:spPr>
                <a:xfrm flipV="1">
                  <a:off x="3947632" y="2438578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Gerade Verbindung 268"/>
                <p:cNvCxnSpPr/>
                <p:nvPr/>
              </p:nvCxnSpPr>
              <p:spPr>
                <a:xfrm flipV="1">
                  <a:off x="3947632" y="2682977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Gerade Verbindung 269"/>
                <p:cNvCxnSpPr/>
                <p:nvPr/>
              </p:nvCxnSpPr>
              <p:spPr>
                <a:xfrm flipV="1">
                  <a:off x="3947632" y="2927376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2" name="Gerade Verbindung 270"/>
                <p:cNvCxnSpPr/>
                <p:nvPr/>
              </p:nvCxnSpPr>
              <p:spPr>
                <a:xfrm flipV="1">
                  <a:off x="3947632" y="31717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3" name="Gerade Verbindung 271"/>
                <p:cNvCxnSpPr/>
                <p:nvPr/>
              </p:nvCxnSpPr>
              <p:spPr>
                <a:xfrm flipV="1">
                  <a:off x="3947632" y="34161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4" name="Gerade Verbindung 272"/>
                <p:cNvCxnSpPr>
                  <a:cxnSpLocks noChangeAspect="1"/>
                </p:cNvCxnSpPr>
                <p:nvPr/>
              </p:nvCxnSpPr>
              <p:spPr>
                <a:xfrm flipV="1">
                  <a:off x="51716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5" name="Gerade Verbindung 273"/>
                <p:cNvCxnSpPr>
                  <a:cxnSpLocks noChangeAspect="1"/>
                </p:cNvCxnSpPr>
                <p:nvPr/>
              </p:nvCxnSpPr>
              <p:spPr>
                <a:xfrm flipV="1">
                  <a:off x="49268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6" name="Gerade Verbindung 274"/>
                <p:cNvCxnSpPr>
                  <a:cxnSpLocks noChangeAspect="1"/>
                </p:cNvCxnSpPr>
                <p:nvPr/>
              </p:nvCxnSpPr>
              <p:spPr>
                <a:xfrm flipV="1">
                  <a:off x="46820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7" name="Gerade Verbindung 275"/>
                <p:cNvCxnSpPr>
                  <a:cxnSpLocks noChangeAspect="1"/>
                </p:cNvCxnSpPr>
                <p:nvPr/>
              </p:nvCxnSpPr>
              <p:spPr>
                <a:xfrm flipV="1">
                  <a:off x="44372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8" name="Gerade Verbindung 276"/>
                <p:cNvCxnSpPr>
                  <a:cxnSpLocks noChangeAspect="1"/>
                </p:cNvCxnSpPr>
                <p:nvPr/>
              </p:nvCxnSpPr>
              <p:spPr>
                <a:xfrm flipV="1">
                  <a:off x="41924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2" name="Gruppieren 491"/>
            <p:cNvGrpSpPr/>
            <p:nvPr/>
          </p:nvGrpSpPr>
          <p:grpSpPr>
            <a:xfrm>
              <a:off x="3527827" y="2931339"/>
              <a:ext cx="1224001" cy="1224778"/>
              <a:chOff x="3947632" y="2194179"/>
              <a:chExt cx="1224001" cy="1224778"/>
            </a:xfrm>
            <a:blipFill dpi="0" rotWithShape="1">
              <a:blip r:embed="rId4"/>
              <a:srcRect/>
              <a:stretch>
                <a:fillRect/>
              </a:stretch>
            </a:blipFill>
          </p:grpSpPr>
          <p:sp>
            <p:nvSpPr>
              <p:cNvPr id="601" name="Rechteck 600"/>
              <p:cNvSpPr/>
              <p:nvPr/>
            </p:nvSpPr>
            <p:spPr>
              <a:xfrm>
                <a:off x="3947633" y="2194957"/>
                <a:ext cx="1224000" cy="122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02" name="Gruppieren 601"/>
              <p:cNvGrpSpPr/>
              <p:nvPr/>
            </p:nvGrpSpPr>
            <p:grpSpPr>
              <a:xfrm>
                <a:off x="3947632" y="2194179"/>
                <a:ext cx="1224000" cy="1224777"/>
                <a:chOff x="3947632" y="2194179"/>
                <a:chExt cx="1224000" cy="1224777"/>
              </a:xfrm>
              <a:grpFill/>
            </p:grpSpPr>
            <p:cxnSp>
              <p:nvCxnSpPr>
                <p:cNvPr id="603" name="Gerade Verbindung 251"/>
                <p:cNvCxnSpPr>
                  <a:cxnSpLocks noChangeAspect="1"/>
                </p:cNvCxnSpPr>
                <p:nvPr/>
              </p:nvCxnSpPr>
              <p:spPr>
                <a:xfrm flipV="1">
                  <a:off x="3947632" y="2194179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4" name="Gerade Verbindung 252"/>
                <p:cNvCxnSpPr/>
                <p:nvPr/>
              </p:nvCxnSpPr>
              <p:spPr>
                <a:xfrm flipV="1">
                  <a:off x="3947632" y="2194179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Gerade Verbindung 253"/>
                <p:cNvCxnSpPr/>
                <p:nvPr/>
              </p:nvCxnSpPr>
              <p:spPr>
                <a:xfrm flipV="1">
                  <a:off x="3947632" y="2438578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Gerade Verbindung 254"/>
                <p:cNvCxnSpPr/>
                <p:nvPr/>
              </p:nvCxnSpPr>
              <p:spPr>
                <a:xfrm flipV="1">
                  <a:off x="3947632" y="2682977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7" name="Gerade Verbindung 255"/>
                <p:cNvCxnSpPr/>
                <p:nvPr/>
              </p:nvCxnSpPr>
              <p:spPr>
                <a:xfrm flipV="1">
                  <a:off x="3947632" y="2927376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8" name="Gerade Verbindung 256"/>
                <p:cNvCxnSpPr/>
                <p:nvPr/>
              </p:nvCxnSpPr>
              <p:spPr>
                <a:xfrm flipV="1">
                  <a:off x="3947632" y="31717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Gerade Verbindung 257"/>
                <p:cNvCxnSpPr/>
                <p:nvPr/>
              </p:nvCxnSpPr>
              <p:spPr>
                <a:xfrm flipV="1">
                  <a:off x="3947632" y="34161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0" name="Gerade Verbindung 258"/>
                <p:cNvCxnSpPr>
                  <a:cxnSpLocks noChangeAspect="1"/>
                </p:cNvCxnSpPr>
                <p:nvPr/>
              </p:nvCxnSpPr>
              <p:spPr>
                <a:xfrm flipV="1">
                  <a:off x="51716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1" name="Gerade Verbindung 259"/>
                <p:cNvCxnSpPr>
                  <a:cxnSpLocks noChangeAspect="1"/>
                </p:cNvCxnSpPr>
                <p:nvPr/>
              </p:nvCxnSpPr>
              <p:spPr>
                <a:xfrm flipV="1">
                  <a:off x="49268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2" name="Gerade Verbindung 260"/>
                <p:cNvCxnSpPr>
                  <a:cxnSpLocks noChangeAspect="1"/>
                </p:cNvCxnSpPr>
                <p:nvPr/>
              </p:nvCxnSpPr>
              <p:spPr>
                <a:xfrm flipV="1">
                  <a:off x="46820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3" name="Gerade Verbindung 261"/>
                <p:cNvCxnSpPr>
                  <a:cxnSpLocks noChangeAspect="1"/>
                </p:cNvCxnSpPr>
                <p:nvPr/>
              </p:nvCxnSpPr>
              <p:spPr>
                <a:xfrm flipV="1">
                  <a:off x="44372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4" name="Gerade Verbindung 262"/>
                <p:cNvCxnSpPr>
                  <a:cxnSpLocks noChangeAspect="1"/>
                </p:cNvCxnSpPr>
                <p:nvPr/>
              </p:nvCxnSpPr>
              <p:spPr>
                <a:xfrm flipV="1">
                  <a:off x="41924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3" name="Gruppieren 492"/>
            <p:cNvGrpSpPr/>
            <p:nvPr/>
          </p:nvGrpSpPr>
          <p:grpSpPr>
            <a:xfrm>
              <a:off x="3680227" y="3083739"/>
              <a:ext cx="1224001" cy="1224778"/>
              <a:chOff x="3947632" y="2194179"/>
              <a:chExt cx="1224001" cy="1224778"/>
            </a:xfrm>
            <a:blipFill dpi="0" rotWithShape="1">
              <a:blip r:embed="rId4"/>
              <a:srcRect/>
              <a:stretch>
                <a:fillRect/>
              </a:stretch>
            </a:blipFill>
          </p:grpSpPr>
          <p:sp>
            <p:nvSpPr>
              <p:cNvPr id="587" name="Rechteck 586"/>
              <p:cNvSpPr/>
              <p:nvPr/>
            </p:nvSpPr>
            <p:spPr>
              <a:xfrm>
                <a:off x="3947633" y="2194957"/>
                <a:ext cx="1224000" cy="122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8" name="Gruppieren 587"/>
              <p:cNvGrpSpPr/>
              <p:nvPr/>
            </p:nvGrpSpPr>
            <p:grpSpPr>
              <a:xfrm>
                <a:off x="3947632" y="2194179"/>
                <a:ext cx="1224000" cy="1224777"/>
                <a:chOff x="3947632" y="2194179"/>
                <a:chExt cx="1224000" cy="1224777"/>
              </a:xfrm>
              <a:grpFill/>
            </p:grpSpPr>
            <p:cxnSp>
              <p:nvCxnSpPr>
                <p:cNvPr id="589" name="Gerade Verbindung 237"/>
                <p:cNvCxnSpPr>
                  <a:cxnSpLocks noChangeAspect="1"/>
                </p:cNvCxnSpPr>
                <p:nvPr/>
              </p:nvCxnSpPr>
              <p:spPr>
                <a:xfrm flipV="1">
                  <a:off x="3947632" y="2194179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Gerade Verbindung 238"/>
                <p:cNvCxnSpPr/>
                <p:nvPr/>
              </p:nvCxnSpPr>
              <p:spPr>
                <a:xfrm flipV="1">
                  <a:off x="3947632" y="2194179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1" name="Gerade Verbindung 239"/>
                <p:cNvCxnSpPr/>
                <p:nvPr/>
              </p:nvCxnSpPr>
              <p:spPr>
                <a:xfrm flipV="1">
                  <a:off x="3947632" y="2438578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2" name="Gerade Verbindung 240"/>
                <p:cNvCxnSpPr/>
                <p:nvPr/>
              </p:nvCxnSpPr>
              <p:spPr>
                <a:xfrm flipV="1">
                  <a:off x="3947632" y="2682977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Gerade Verbindung 241"/>
                <p:cNvCxnSpPr/>
                <p:nvPr/>
              </p:nvCxnSpPr>
              <p:spPr>
                <a:xfrm flipV="1">
                  <a:off x="3947632" y="2927376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Gerade Verbindung 242"/>
                <p:cNvCxnSpPr/>
                <p:nvPr/>
              </p:nvCxnSpPr>
              <p:spPr>
                <a:xfrm flipV="1">
                  <a:off x="3947632" y="31717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5" name="Gerade Verbindung 243"/>
                <p:cNvCxnSpPr/>
                <p:nvPr/>
              </p:nvCxnSpPr>
              <p:spPr>
                <a:xfrm flipV="1">
                  <a:off x="3947632" y="34161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6" name="Gerade Verbindung 244"/>
                <p:cNvCxnSpPr>
                  <a:cxnSpLocks noChangeAspect="1"/>
                </p:cNvCxnSpPr>
                <p:nvPr/>
              </p:nvCxnSpPr>
              <p:spPr>
                <a:xfrm flipV="1">
                  <a:off x="51716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7" name="Gerade Verbindung 245"/>
                <p:cNvCxnSpPr>
                  <a:cxnSpLocks noChangeAspect="1"/>
                </p:cNvCxnSpPr>
                <p:nvPr/>
              </p:nvCxnSpPr>
              <p:spPr>
                <a:xfrm flipV="1">
                  <a:off x="49268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8" name="Gerade Verbindung 246"/>
                <p:cNvCxnSpPr>
                  <a:cxnSpLocks noChangeAspect="1"/>
                </p:cNvCxnSpPr>
                <p:nvPr/>
              </p:nvCxnSpPr>
              <p:spPr>
                <a:xfrm flipV="1">
                  <a:off x="46820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9" name="Gerade Verbindung 247"/>
                <p:cNvCxnSpPr>
                  <a:cxnSpLocks noChangeAspect="1"/>
                </p:cNvCxnSpPr>
                <p:nvPr/>
              </p:nvCxnSpPr>
              <p:spPr>
                <a:xfrm flipV="1">
                  <a:off x="44372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0" name="Gerade Verbindung 248"/>
                <p:cNvCxnSpPr>
                  <a:cxnSpLocks noChangeAspect="1"/>
                </p:cNvCxnSpPr>
                <p:nvPr/>
              </p:nvCxnSpPr>
              <p:spPr>
                <a:xfrm flipV="1">
                  <a:off x="41924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6" name="Gruppieren 495"/>
            <p:cNvGrpSpPr/>
            <p:nvPr/>
          </p:nvGrpSpPr>
          <p:grpSpPr>
            <a:xfrm>
              <a:off x="3832627" y="3236139"/>
              <a:ext cx="1224001" cy="1224778"/>
              <a:chOff x="3947632" y="2194179"/>
              <a:chExt cx="1224001" cy="1224778"/>
            </a:xfrm>
            <a:blipFill dpi="0" rotWithShape="1">
              <a:blip r:embed="rId4"/>
              <a:srcRect/>
              <a:stretch>
                <a:fillRect/>
              </a:stretch>
            </a:blipFill>
          </p:grpSpPr>
          <p:sp>
            <p:nvSpPr>
              <p:cNvPr id="573" name="Rechteck 572"/>
              <p:cNvSpPr/>
              <p:nvPr/>
            </p:nvSpPr>
            <p:spPr>
              <a:xfrm>
                <a:off x="3947633" y="2194957"/>
                <a:ext cx="1224000" cy="122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74" name="Gruppieren 573"/>
              <p:cNvGrpSpPr/>
              <p:nvPr/>
            </p:nvGrpSpPr>
            <p:grpSpPr>
              <a:xfrm>
                <a:off x="3947632" y="2194179"/>
                <a:ext cx="1224000" cy="1224777"/>
                <a:chOff x="3947632" y="2194179"/>
                <a:chExt cx="1224000" cy="1224777"/>
              </a:xfrm>
              <a:grpFill/>
            </p:grpSpPr>
            <p:cxnSp>
              <p:nvCxnSpPr>
                <p:cNvPr id="575" name="Gerade Verbindung 237"/>
                <p:cNvCxnSpPr>
                  <a:cxnSpLocks noChangeAspect="1"/>
                </p:cNvCxnSpPr>
                <p:nvPr/>
              </p:nvCxnSpPr>
              <p:spPr>
                <a:xfrm flipV="1">
                  <a:off x="3947632" y="2194179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6" name="Gerade Verbindung 238"/>
                <p:cNvCxnSpPr/>
                <p:nvPr/>
              </p:nvCxnSpPr>
              <p:spPr>
                <a:xfrm flipV="1">
                  <a:off x="3947632" y="2194179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Gerade Verbindung 239"/>
                <p:cNvCxnSpPr/>
                <p:nvPr/>
              </p:nvCxnSpPr>
              <p:spPr>
                <a:xfrm flipV="1">
                  <a:off x="3947632" y="2438578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Gerade Verbindung 240"/>
                <p:cNvCxnSpPr/>
                <p:nvPr/>
              </p:nvCxnSpPr>
              <p:spPr>
                <a:xfrm flipV="1">
                  <a:off x="3947632" y="2682977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Gerade Verbindung 241"/>
                <p:cNvCxnSpPr/>
                <p:nvPr/>
              </p:nvCxnSpPr>
              <p:spPr>
                <a:xfrm flipV="1">
                  <a:off x="3947632" y="2927376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Gerade Verbindung 242"/>
                <p:cNvCxnSpPr/>
                <p:nvPr/>
              </p:nvCxnSpPr>
              <p:spPr>
                <a:xfrm flipV="1">
                  <a:off x="3947632" y="31717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Gerade Verbindung 243"/>
                <p:cNvCxnSpPr/>
                <p:nvPr/>
              </p:nvCxnSpPr>
              <p:spPr>
                <a:xfrm flipV="1">
                  <a:off x="3947632" y="3416175"/>
                  <a:ext cx="1224000" cy="1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Gerade Verbindung 244"/>
                <p:cNvCxnSpPr>
                  <a:cxnSpLocks noChangeAspect="1"/>
                </p:cNvCxnSpPr>
                <p:nvPr/>
              </p:nvCxnSpPr>
              <p:spPr>
                <a:xfrm flipV="1">
                  <a:off x="51716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3" name="Gerade Verbindung 245"/>
                <p:cNvCxnSpPr>
                  <a:cxnSpLocks noChangeAspect="1"/>
                </p:cNvCxnSpPr>
                <p:nvPr/>
              </p:nvCxnSpPr>
              <p:spPr>
                <a:xfrm flipV="1">
                  <a:off x="49268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4" name="Gerade Verbindung 246"/>
                <p:cNvCxnSpPr>
                  <a:cxnSpLocks noChangeAspect="1"/>
                </p:cNvCxnSpPr>
                <p:nvPr/>
              </p:nvCxnSpPr>
              <p:spPr>
                <a:xfrm flipV="1">
                  <a:off x="46820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5" name="Gerade Verbindung 247"/>
                <p:cNvCxnSpPr>
                  <a:cxnSpLocks noChangeAspect="1"/>
                </p:cNvCxnSpPr>
                <p:nvPr/>
              </p:nvCxnSpPr>
              <p:spPr>
                <a:xfrm flipV="1">
                  <a:off x="44372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6" name="Gerade Verbindung 248"/>
                <p:cNvCxnSpPr>
                  <a:cxnSpLocks noChangeAspect="1"/>
                </p:cNvCxnSpPr>
                <p:nvPr/>
              </p:nvCxnSpPr>
              <p:spPr>
                <a:xfrm flipV="1">
                  <a:off x="4192432" y="2194956"/>
                  <a:ext cx="0" cy="1224000"/>
                </a:xfrm>
                <a:prstGeom prst="lin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7" name="Gruppieren 496"/>
            <p:cNvGrpSpPr/>
            <p:nvPr/>
          </p:nvGrpSpPr>
          <p:grpSpPr>
            <a:xfrm>
              <a:off x="3191269" y="2548378"/>
              <a:ext cx="1257207" cy="897460"/>
              <a:chOff x="8938281" y="2638688"/>
              <a:chExt cx="1257207" cy="897460"/>
            </a:xfrm>
          </p:grpSpPr>
          <p:sp>
            <p:nvSpPr>
              <p:cNvPr id="498" name="Textfeld 497"/>
              <p:cNvSpPr txBox="1"/>
              <p:nvPr/>
            </p:nvSpPr>
            <p:spPr>
              <a:xfrm>
                <a:off x="8938281" y="2638688"/>
                <a:ext cx="6335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ork Sans" panose="00000500000000000000" pitchFamily="50" charset="0"/>
                    <a:cs typeface="Arial" panose="020B0604020202020204" pitchFamily="34" charset="0"/>
                  </a:rPr>
                  <a:t>master</a:t>
                </a:r>
                <a:endParaRPr lang="en-US" sz="1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Work Sans" panose="00000500000000000000" pitchFamily="50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9" name="Textfeld 498"/>
              <p:cNvSpPr txBox="1"/>
              <p:nvPr/>
            </p:nvSpPr>
            <p:spPr>
              <a:xfrm>
                <a:off x="9101575" y="2824776"/>
                <a:ext cx="6078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ork Sans" panose="00000500000000000000" pitchFamily="50" charset="0"/>
                    <a:cs typeface="Arial" panose="020B0604020202020204" pitchFamily="34" charset="0"/>
                  </a:rPr>
                  <a:t>slave 1</a:t>
                </a:r>
                <a:endParaRPr lang="en-US" sz="1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Work Sans" panose="00000500000000000000" pitchFamily="50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0" name="Textfeld 499"/>
              <p:cNvSpPr txBox="1"/>
              <p:nvPr/>
            </p:nvSpPr>
            <p:spPr>
              <a:xfrm>
                <a:off x="9253975" y="2977176"/>
                <a:ext cx="63030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ork Sans" panose="00000500000000000000" pitchFamily="50" charset="0"/>
                    <a:cs typeface="Arial" panose="020B0604020202020204" pitchFamily="34" charset="0"/>
                  </a:rPr>
                  <a:t>slave 2</a:t>
                </a:r>
                <a:endParaRPr lang="en-US" sz="1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Work Sans" panose="00000500000000000000" pitchFamily="50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Textfeld 570"/>
              <p:cNvSpPr txBox="1"/>
              <p:nvPr/>
            </p:nvSpPr>
            <p:spPr>
              <a:xfrm>
                <a:off x="9406375" y="3129576"/>
                <a:ext cx="6286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ork Sans" panose="00000500000000000000" pitchFamily="50" charset="0"/>
                    <a:cs typeface="Arial" panose="020B0604020202020204" pitchFamily="34" charset="0"/>
                  </a:rPr>
                  <a:t>slave 3</a:t>
                </a:r>
                <a:endParaRPr lang="en-US" sz="1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Work Sans" panose="00000500000000000000" pitchFamily="50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2" name="Textfeld 571"/>
              <p:cNvSpPr txBox="1"/>
              <p:nvPr/>
            </p:nvSpPr>
            <p:spPr>
              <a:xfrm>
                <a:off x="9558775" y="3289927"/>
                <a:ext cx="63671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ork Sans" panose="00000500000000000000" pitchFamily="50" charset="0"/>
                    <a:cs typeface="Arial" panose="020B0604020202020204" pitchFamily="34" charset="0"/>
                  </a:rPr>
                  <a:t>slave 4</a:t>
                </a:r>
                <a:endParaRPr lang="en-US" sz="1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Work Sans" panose="00000500000000000000" pitchFamily="50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43" name="Textfeld 642"/>
          <p:cNvSpPr txBox="1"/>
          <p:nvPr/>
        </p:nvSpPr>
        <p:spPr>
          <a:xfrm>
            <a:off x="8839572" y="1738383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Stack of </a:t>
            </a:r>
          </a:p>
          <a:p>
            <a:pPr algn="ctr"/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Flattened &amp; normalized files 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Work Sans" panose="00000500000000000000" pitchFamily="50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4" name="Textfeld 643"/>
              <p:cNvSpPr txBox="1"/>
              <p:nvPr/>
            </p:nvSpPr>
            <p:spPr>
              <a:xfrm>
                <a:off x="6452855" y="5542343"/>
                <a:ext cx="1724025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de-DE" b="0" i="1" baseline="-2500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𝑦𝑜</m:t>
                          </m:r>
                          <m:r>
                            <a:rPr lang="de-DE" b="0" i="1" baseline="-2500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de-DE" b="0" i="1" baseline="-2500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de-DE" b="0" i="1" baseline="-2500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 .</m:t>
                          </m:r>
                          <m:r>
                            <a:rPr lang="en-US" b="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b="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de-DE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 ∗</m:t>
                              </m:r>
                              <m:r>
                                <a:rPr lang="el-GR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𝜑</m:t>
                              </m:r>
                              <m:r>
                                <a:rPr lang="de-DE" b="0" i="1" baseline="-250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𝑡𝑜𝑝𝑜</m:t>
                              </m:r>
                              <m:r>
                                <a:rPr lang="de-DE" b="0" i="1" baseline="-250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Work Sans" panose="00000500000000000000" pitchFamily="50" charset="0"/>
                </a:endParaRPr>
              </a:p>
            </p:txBody>
          </p:sp>
        </mc:Choice>
        <mc:Fallback xmlns="">
          <p:sp>
            <p:nvSpPr>
              <p:cNvPr id="644" name="Textfeld 6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855" y="5542343"/>
                <a:ext cx="1724025" cy="387927"/>
              </a:xfrm>
              <a:prstGeom prst="rect">
                <a:avLst/>
              </a:prstGeom>
              <a:blipFill>
                <a:blip r:embed="rId7"/>
                <a:stretch>
                  <a:fillRect r="-26596" b="-78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5BB8-B058-4CAF-94F1-C60B474C680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55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Work Sans" panose="00000500000000000000" pitchFamily="50" charset="0"/>
              </a:rPr>
              <a:t>Processing Details 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151125" y="1790475"/>
            <a:ext cx="2078572" cy="3189583"/>
            <a:chOff x="151125" y="1790475"/>
            <a:chExt cx="2078572" cy="3189583"/>
          </a:xfrm>
        </p:grpSpPr>
        <p:sp>
          <p:nvSpPr>
            <p:cNvPr id="4" name="Rechteck 3"/>
            <p:cNvSpPr/>
            <p:nvPr/>
          </p:nvSpPr>
          <p:spPr>
            <a:xfrm>
              <a:off x="151125" y="1790475"/>
              <a:ext cx="2078572" cy="4924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Work Sans" panose="00000500000000000000" pitchFamily="50" charset="0"/>
                </a:rPr>
                <a:t>Read input 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Work Sans" panose="00000500000000000000" pitchFamily="50" charset="0"/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51125" y="2689515"/>
              <a:ext cx="2078572" cy="4924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Work Sans" panose="00000500000000000000" pitchFamily="50" charset="0"/>
                </a:rPr>
                <a:t>Remove flat-earth &amp; topographical phase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Work Sans" panose="00000500000000000000" pitchFamily="50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151125" y="3588555"/>
              <a:ext cx="2078572" cy="4924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Work Sans" panose="00000500000000000000" pitchFamily="50" charset="0"/>
                </a:rPr>
                <a:t>Calculate covariance matrix</a:t>
              </a:r>
              <a:endParaRPr lang="en-US" sz="1200" dirty="0">
                <a:solidFill>
                  <a:schemeClr val="tx1"/>
                </a:solidFill>
                <a:latin typeface="Work Sans" panose="00000500000000000000" pitchFamily="50" charset="0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151125" y="4487594"/>
              <a:ext cx="2078572" cy="4924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Work Sans" panose="00000500000000000000" pitchFamily="50" charset="0"/>
                </a:rPr>
                <a:t>Inversion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Work Sans" panose="00000500000000000000" pitchFamily="50" charset="0"/>
              </a:endParaRPr>
            </a:p>
          </p:txBody>
        </p:sp>
        <p:cxnSp>
          <p:nvCxnSpPr>
            <p:cNvPr id="8" name="Gerade Verbindung mit Pfeil 7"/>
            <p:cNvCxnSpPr>
              <a:stCxn id="4" idx="2"/>
              <a:endCxn id="5" idx="0"/>
            </p:cNvCxnSpPr>
            <p:nvPr/>
          </p:nvCxnSpPr>
          <p:spPr>
            <a:xfrm flipH="1">
              <a:off x="1190690" y="2282939"/>
              <a:ext cx="1453" cy="38818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  <a:effectLst>
              <a:outerShdw blurRad="1016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/>
            <p:cNvCxnSpPr/>
            <p:nvPr/>
          </p:nvCxnSpPr>
          <p:spPr>
            <a:xfrm flipH="1">
              <a:off x="1188679" y="3209311"/>
              <a:ext cx="2011" cy="35808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  <a:effectLst>
              <a:outerShdw blurRad="1016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>
              <a:stCxn id="6" idx="2"/>
              <a:endCxn id="7" idx="0"/>
            </p:cNvCxnSpPr>
            <p:nvPr/>
          </p:nvCxnSpPr>
          <p:spPr>
            <a:xfrm>
              <a:off x="1190411" y="4081019"/>
              <a:ext cx="0" cy="406575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  <a:effectLst>
              <a:outerShdw blurRad="1016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7274441" y="2610009"/>
            <a:ext cx="1224001" cy="1224778"/>
            <a:chOff x="3947632" y="2194179"/>
            <a:chExt cx="1224001" cy="1224778"/>
          </a:xfrm>
          <a:solidFill>
            <a:schemeClr val="bg1">
              <a:lumMod val="95000"/>
            </a:schemeClr>
          </a:solidFill>
          <a:effectLst>
            <a:outerShdw blurRad="50800" dist="50800" dir="2700000" algn="ctr" rotWithShape="0">
              <a:schemeClr val="bg1">
                <a:lumMod val="85000"/>
              </a:schemeClr>
            </a:outerShdw>
          </a:effectLst>
        </p:grpSpPr>
        <p:sp>
          <p:nvSpPr>
            <p:cNvPr id="12" name="Rechteck 11"/>
            <p:cNvSpPr/>
            <p:nvPr/>
          </p:nvSpPr>
          <p:spPr>
            <a:xfrm>
              <a:off x="3947633" y="2194957"/>
              <a:ext cx="1224000" cy="122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Work Sans" panose="00000500000000000000" pitchFamily="50" charset="0"/>
              </a:endParaRPr>
            </a:p>
          </p:txBody>
        </p:sp>
        <p:grpSp>
          <p:nvGrpSpPr>
            <p:cNvPr id="13" name="Gruppieren 12"/>
            <p:cNvGrpSpPr/>
            <p:nvPr/>
          </p:nvGrpSpPr>
          <p:grpSpPr>
            <a:xfrm>
              <a:off x="3947632" y="2194179"/>
              <a:ext cx="1224000" cy="1224777"/>
              <a:chOff x="3947632" y="2194179"/>
              <a:chExt cx="1224000" cy="1224777"/>
            </a:xfrm>
            <a:grpFill/>
          </p:grpSpPr>
          <p:cxnSp>
            <p:nvCxnSpPr>
              <p:cNvPr id="14" name="Gerade Verbindung 311"/>
              <p:cNvCxnSpPr>
                <a:cxnSpLocks noChangeAspect="1"/>
              </p:cNvCxnSpPr>
              <p:nvPr/>
            </p:nvCxnSpPr>
            <p:spPr>
              <a:xfrm flipV="1">
                <a:off x="3947632" y="2194179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312"/>
              <p:cNvCxnSpPr/>
              <p:nvPr/>
            </p:nvCxnSpPr>
            <p:spPr>
              <a:xfrm flipV="1">
                <a:off x="3947632" y="2194179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313"/>
              <p:cNvCxnSpPr/>
              <p:nvPr/>
            </p:nvCxnSpPr>
            <p:spPr>
              <a:xfrm flipV="1">
                <a:off x="3947632" y="2438578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314"/>
              <p:cNvCxnSpPr/>
              <p:nvPr/>
            </p:nvCxnSpPr>
            <p:spPr>
              <a:xfrm flipV="1">
                <a:off x="3947632" y="2682977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315"/>
              <p:cNvCxnSpPr/>
              <p:nvPr/>
            </p:nvCxnSpPr>
            <p:spPr>
              <a:xfrm flipV="1">
                <a:off x="3947632" y="2927376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316"/>
              <p:cNvCxnSpPr/>
              <p:nvPr/>
            </p:nvCxnSpPr>
            <p:spPr>
              <a:xfrm flipV="1">
                <a:off x="3947632" y="3171775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317"/>
              <p:cNvCxnSpPr/>
              <p:nvPr/>
            </p:nvCxnSpPr>
            <p:spPr>
              <a:xfrm flipV="1">
                <a:off x="3947632" y="3416175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318"/>
              <p:cNvCxnSpPr>
                <a:cxnSpLocks noChangeAspect="1"/>
              </p:cNvCxnSpPr>
              <p:nvPr/>
            </p:nvCxnSpPr>
            <p:spPr>
              <a:xfrm flipV="1">
                <a:off x="51716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319"/>
              <p:cNvCxnSpPr>
                <a:cxnSpLocks noChangeAspect="1"/>
              </p:cNvCxnSpPr>
              <p:nvPr/>
            </p:nvCxnSpPr>
            <p:spPr>
              <a:xfrm flipV="1">
                <a:off x="49268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320"/>
              <p:cNvCxnSpPr>
                <a:cxnSpLocks noChangeAspect="1"/>
              </p:cNvCxnSpPr>
              <p:nvPr/>
            </p:nvCxnSpPr>
            <p:spPr>
              <a:xfrm flipV="1">
                <a:off x="46820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321"/>
              <p:cNvCxnSpPr>
                <a:cxnSpLocks noChangeAspect="1"/>
              </p:cNvCxnSpPr>
              <p:nvPr/>
            </p:nvCxnSpPr>
            <p:spPr>
              <a:xfrm flipV="1">
                <a:off x="44372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322"/>
              <p:cNvCxnSpPr>
                <a:cxnSpLocks noChangeAspect="1"/>
              </p:cNvCxnSpPr>
              <p:nvPr/>
            </p:nvCxnSpPr>
            <p:spPr>
              <a:xfrm flipV="1">
                <a:off x="41924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Gerade Verbindung 377"/>
          <p:cNvCxnSpPr/>
          <p:nvPr/>
        </p:nvCxnSpPr>
        <p:spPr>
          <a:xfrm>
            <a:off x="8498440" y="2846148"/>
            <a:ext cx="1664299" cy="774824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  <a:effectLst>
            <a:outerShdw blurRad="50800" dist="50800" dir="5400000" algn="ctr" rotWithShape="0">
              <a:schemeClr val="accent4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1520"/>
          <p:cNvCxnSpPr/>
          <p:nvPr/>
        </p:nvCxnSpPr>
        <p:spPr>
          <a:xfrm flipV="1">
            <a:off x="8488916" y="2435366"/>
            <a:ext cx="1044504" cy="19044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  <a:effectLst>
            <a:outerShdw blurRad="50800" dist="50800" dir="5400000" algn="ctr" rotWithShape="0">
              <a:schemeClr val="accent4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7601403" y="2417745"/>
            <a:ext cx="534121" cy="24622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range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Work Sans" panose="00000500000000000000" pitchFamily="50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 rot="16200000">
            <a:off x="6845011" y="3099676"/>
            <a:ext cx="696024" cy="24622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azimuth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Work Sans" panose="00000500000000000000" pitchFamily="50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21504"/>
          <p:cNvCxnSpPr>
            <a:cxnSpLocks noChangeAspect="1"/>
          </p:cNvCxnSpPr>
          <p:nvPr/>
        </p:nvCxnSpPr>
        <p:spPr>
          <a:xfrm flipV="1">
            <a:off x="8260410" y="2424593"/>
            <a:ext cx="679899" cy="18849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  <a:effectLst>
            <a:outerShdw blurRad="50800" dist="50800" dir="5400000" algn="ctr" rotWithShape="0">
              <a:schemeClr val="accent4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7165131" y="2160372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c</a:t>
            </a: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ovariance matrix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Work Sans" panose="00000500000000000000" pitchFamily="50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684041" y="4360907"/>
                <a:ext cx="2680813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Work Sans" panose="00000500000000000000" pitchFamily="50" charset="0"/>
                    <a:ea typeface="Cambria Math" panose="02040503050406030204" pitchFamily="18" charset="0"/>
                  </a:rPr>
                  <a:t>|</a:t>
                </a:r>
                <a:r>
                  <a:rPr lang="el-GR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ρ</a:t>
                </a:r>
                <a:r>
                  <a:rPr lang="de-DE" baseline="-250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Work Sans" panose="00000500000000000000" pitchFamily="50" charset="0"/>
                    <a:ea typeface="Cambria Math" panose="02040503050406030204" pitchFamily="18" charset="0"/>
                  </a:rPr>
                  <a:t>nm</a:t>
                </a:r>
                <a:r>
                  <a:rPr lang="de-DE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Work Sans" panose="00000500000000000000" pitchFamily="50" charset="0"/>
                    <a:ea typeface="Cambria Math" panose="02040503050406030204" pitchFamily="18" charset="0"/>
                  </a:rPr>
                  <a:t>|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de-DE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y</m:t>
                            </m:r>
                            <m:r>
                              <m:rPr>
                                <m:sty m:val="p"/>
                              </m:rPr>
                              <a:rPr lang="de-DE" b="0" i="0" baseline="-2500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sty m:val="p"/>
                              </m:rPr>
                              <a:rPr lang="de-DE" b="0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y</m:t>
                            </m:r>
                            <m:r>
                              <m:rPr>
                                <m:sty m:val="p"/>
                              </m:rPr>
                              <a:rPr lang="de-DE" b="0" i="0" baseline="-2500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de-DE" b="0" i="0" baseline="3000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e>
                        </m:d>
                        <m:r>
                          <a:rPr lang="de-DE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de-DE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yn</m:t>
                                </m:r>
                                <m:r>
                                  <a:rPr lang="de-DE" b="0" i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de-DE" b="0" i="0" baseline="3000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de-DE" b="0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de-DE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baseline="-250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de-DE" b="0" i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de-DE" b="0" i="0" baseline="3000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Work Sans" panose="00000500000000000000" pitchFamily="50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041" y="4360907"/>
                <a:ext cx="2680813" cy="564450"/>
              </a:xfrm>
              <a:prstGeom prst="rect">
                <a:avLst/>
              </a:prstGeom>
              <a:blipFill>
                <a:blip r:embed="rId2"/>
                <a:stretch>
                  <a:fillRect l="-1818" b="-32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feld 32"/>
          <p:cNvSpPr txBox="1"/>
          <p:nvPr/>
        </p:nvSpPr>
        <p:spPr>
          <a:xfrm>
            <a:off x="3153584" y="1431278"/>
            <a:ext cx="13035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coherence matrix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Work Sans" panose="00000500000000000000" pitchFamily="50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 33"/>
              <p:cNvSpPr/>
              <p:nvPr/>
            </p:nvSpPr>
            <p:spPr>
              <a:xfrm>
                <a:off x="2638064" y="5103047"/>
                <a:ext cx="115057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de-DE" sz="16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6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16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sty m:val="p"/>
                            </m:rPr>
                            <a:rPr lang="de-DE" sz="1600" baseline="-250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de-DE" sz="16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sty m:val="p"/>
                            </m:rPr>
                            <a:rPr lang="de-DE" sz="1600" baseline="-250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a:rPr lang="de-DE" sz="1600" baseline="300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de-DE" sz="16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34" name="Rechteck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064" y="5103047"/>
                <a:ext cx="1150571" cy="338554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feld 34"/>
          <p:cNvSpPr txBox="1"/>
          <p:nvPr/>
        </p:nvSpPr>
        <p:spPr>
          <a:xfrm>
            <a:off x="4206242" y="5132641"/>
            <a:ext cx="4791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Work Sans" panose="00000500000000000000" pitchFamily="50" charset="0"/>
                <a:cs typeface="Arial" panose="020B0604020202020204" pitchFamily="34" charset="0"/>
              </a:rPr>
              <a:t>complex conjugate multiplication of the image combinations</a:t>
            </a:r>
            <a:endParaRPr lang="en-US" sz="1200" dirty="0">
              <a:latin typeface="Work Sans" panose="00000500000000000000" pitchFamily="50" charset="0"/>
              <a:cs typeface="Arial" panose="020B0604020202020204" pitchFamily="34" charset="0"/>
            </a:endParaRPr>
          </a:p>
        </p:txBody>
      </p:sp>
      <p:cxnSp>
        <p:nvCxnSpPr>
          <p:cNvPr id="36" name="Gerade Verbindung mit Pfeil 35"/>
          <p:cNvCxnSpPr>
            <a:stCxn id="34" idx="3"/>
            <a:endCxn id="35" idx="1"/>
          </p:cNvCxnSpPr>
          <p:nvPr/>
        </p:nvCxnSpPr>
        <p:spPr>
          <a:xfrm flipV="1">
            <a:off x="3788635" y="5271141"/>
            <a:ext cx="417607" cy="1183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  <a:effectLst>
            <a:outerShdw blurRad="101600" dist="38100" dir="2700000" algn="tl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 36"/>
              <p:cNvSpPr/>
              <p:nvPr/>
            </p:nvSpPr>
            <p:spPr>
              <a:xfrm>
                <a:off x="2607200" y="5576944"/>
                <a:ext cx="19178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6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de-DE" sz="16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yn</m:t>
                          </m:r>
                          <m:r>
                            <a:rPr lang="de-DE" sz="16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1600" baseline="300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de-DE" sz="1600" b="0" i="0" baseline="30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600" b="0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 </m:t>
                      </m:r>
                      <m:r>
                        <m:rPr>
                          <m:sty m:val="p"/>
                        </m:rPr>
                        <a:rPr lang="de-DE" sz="16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16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de-DE" sz="16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ym</m:t>
                          </m:r>
                          <m:r>
                            <a:rPr lang="de-DE" sz="16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1600" baseline="300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37" name="Rechteck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200" y="5576944"/>
                <a:ext cx="1917896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/>
          <p:cNvCxnSpPr>
            <a:stCxn id="37" idx="3"/>
            <a:endCxn id="39" idx="1"/>
          </p:cNvCxnSpPr>
          <p:nvPr/>
        </p:nvCxnSpPr>
        <p:spPr>
          <a:xfrm>
            <a:off x="4525096" y="5746221"/>
            <a:ext cx="431983" cy="62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  <a:effectLst>
            <a:outerShdw blurRad="101600" dist="38100" dir="2700000" algn="tl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4957079" y="5516016"/>
            <a:ext cx="5575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Work Sans" panose="00000500000000000000" pitchFamily="50" charset="0"/>
                <a:cs typeface="Arial" panose="020B0604020202020204" pitchFamily="34" charset="0"/>
              </a:rPr>
              <a:t>s</a:t>
            </a:r>
            <a:r>
              <a:rPr lang="en-US" sz="1200" dirty="0" smtClean="0">
                <a:latin typeface="Work Sans" panose="00000500000000000000" pitchFamily="50" charset="0"/>
                <a:cs typeface="Arial" panose="020B0604020202020204" pitchFamily="34" charset="0"/>
              </a:rPr>
              <a:t>quare of the pixel values then multi looking (smoothing of the images)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w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ith a multi looking factor (window size for smoothing) 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Work Sans" panose="00000500000000000000" pitchFamily="50" charset="0"/>
              <a:cs typeface="Arial" panose="020B0604020202020204" pitchFamily="34" charset="0"/>
            </a:endParaRPr>
          </a:p>
        </p:txBody>
      </p:sp>
      <p:grpSp>
        <p:nvGrpSpPr>
          <p:cNvPr id="40" name="Gruppieren 39"/>
          <p:cNvGrpSpPr/>
          <p:nvPr/>
        </p:nvGrpSpPr>
        <p:grpSpPr>
          <a:xfrm>
            <a:off x="8721963" y="2220128"/>
            <a:ext cx="1508786" cy="1436205"/>
            <a:chOff x="3256253" y="2347088"/>
            <a:chExt cx="1508786" cy="1436205"/>
          </a:xfrm>
        </p:grpSpPr>
        <p:sp>
          <p:nvSpPr>
            <p:cNvPr id="41" name="Textfeld 40"/>
            <p:cNvSpPr txBox="1"/>
            <p:nvPr/>
          </p:nvSpPr>
          <p:spPr>
            <a:xfrm>
              <a:off x="3952283" y="2347088"/>
              <a:ext cx="279244" cy="246221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1">
                  <a:lumMod val="85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" panose="00000500000000000000" pitchFamily="50" charset="0"/>
                  <a:cs typeface="Arial" panose="020B0604020202020204" pitchFamily="34" charset="0"/>
                </a:rPr>
                <a:t>N</a:t>
              </a:r>
              <a:endPara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endParaRPr>
            </a:p>
          </p:txBody>
        </p:sp>
        <p:grpSp>
          <p:nvGrpSpPr>
            <p:cNvPr id="42" name="Gruppieren 41"/>
            <p:cNvGrpSpPr/>
            <p:nvPr/>
          </p:nvGrpSpPr>
          <p:grpSpPr>
            <a:xfrm>
              <a:off x="3256253" y="2512430"/>
              <a:ext cx="1508786" cy="1270863"/>
              <a:chOff x="3256253" y="2512430"/>
              <a:chExt cx="1508786" cy="1270863"/>
            </a:xfrm>
          </p:grpSpPr>
          <p:grpSp>
            <p:nvGrpSpPr>
              <p:cNvPr id="43" name="Gruppieren 42"/>
              <p:cNvGrpSpPr/>
              <p:nvPr/>
            </p:nvGrpSpPr>
            <p:grpSpPr>
              <a:xfrm>
                <a:off x="3477959" y="2546655"/>
                <a:ext cx="1224001" cy="1224778"/>
                <a:chOff x="3947632" y="2194179"/>
                <a:chExt cx="1224001" cy="1224778"/>
              </a:xfrm>
              <a:solidFill>
                <a:schemeClr val="bg1">
                  <a:lumMod val="95000"/>
                </a:schemeClr>
              </a:solidFill>
              <a:effectLst>
                <a:outerShdw blurRad="50800" dist="50800" dir="2700000" algn="ctr" rotWithShape="0">
                  <a:schemeClr val="bg1">
                    <a:lumMod val="85000"/>
                  </a:schemeClr>
                </a:outerShdw>
              </a:effectLst>
            </p:grpSpPr>
            <p:sp>
              <p:nvSpPr>
                <p:cNvPr id="69" name="Rechteck 68"/>
                <p:cNvSpPr/>
                <p:nvPr/>
              </p:nvSpPr>
              <p:spPr>
                <a:xfrm>
                  <a:off x="3947633" y="2194957"/>
                  <a:ext cx="1224000" cy="1224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Work Sans" panose="00000500000000000000" pitchFamily="50" charset="0"/>
                  </a:endParaRPr>
                </a:p>
              </p:txBody>
            </p:sp>
            <p:grpSp>
              <p:nvGrpSpPr>
                <p:cNvPr id="70" name="Gruppieren 69"/>
                <p:cNvGrpSpPr/>
                <p:nvPr/>
              </p:nvGrpSpPr>
              <p:grpSpPr>
                <a:xfrm>
                  <a:off x="3947632" y="2194179"/>
                  <a:ext cx="1224000" cy="1224777"/>
                  <a:chOff x="3947632" y="2194179"/>
                  <a:chExt cx="1224000" cy="1224777"/>
                </a:xfrm>
                <a:grpFill/>
              </p:grpSpPr>
              <p:cxnSp>
                <p:nvCxnSpPr>
                  <p:cNvPr id="71" name="Gerade Verbindung 311"/>
                  <p:cNvCxnSpPr>
                    <a:cxnSpLocks noChangeAspect="1"/>
                  </p:cNvCxnSpPr>
                  <p:nvPr/>
                </p:nvCxnSpPr>
                <p:spPr>
                  <a:xfrm flipV="1">
                    <a:off x="3947632" y="2194179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312"/>
                  <p:cNvCxnSpPr/>
                  <p:nvPr/>
                </p:nvCxnSpPr>
                <p:spPr>
                  <a:xfrm flipV="1">
                    <a:off x="3947632" y="2194179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Gerade Verbindung 313"/>
                  <p:cNvCxnSpPr/>
                  <p:nvPr/>
                </p:nvCxnSpPr>
                <p:spPr>
                  <a:xfrm flipV="1">
                    <a:off x="3947632" y="2438578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Gerade Verbindung 314"/>
                  <p:cNvCxnSpPr/>
                  <p:nvPr/>
                </p:nvCxnSpPr>
                <p:spPr>
                  <a:xfrm flipV="1">
                    <a:off x="3947632" y="2682977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Gerade Verbindung 315"/>
                  <p:cNvCxnSpPr/>
                  <p:nvPr/>
                </p:nvCxnSpPr>
                <p:spPr>
                  <a:xfrm flipV="1">
                    <a:off x="3947632" y="2927376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Gerade Verbindung 316"/>
                  <p:cNvCxnSpPr/>
                  <p:nvPr/>
                </p:nvCxnSpPr>
                <p:spPr>
                  <a:xfrm flipV="1">
                    <a:off x="3947632" y="3171775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Gerade Verbindung 317"/>
                  <p:cNvCxnSpPr/>
                  <p:nvPr/>
                </p:nvCxnSpPr>
                <p:spPr>
                  <a:xfrm flipV="1">
                    <a:off x="3947632" y="3416175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Gerade Verbindung 318"/>
                  <p:cNvCxnSpPr>
                    <a:cxnSpLocks noChangeAspect="1"/>
                  </p:cNvCxnSpPr>
                  <p:nvPr/>
                </p:nvCxnSpPr>
                <p:spPr>
                  <a:xfrm flipV="1">
                    <a:off x="51716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Gerade Verbindung 319"/>
                  <p:cNvCxnSpPr>
                    <a:cxnSpLocks noChangeAspect="1"/>
                  </p:cNvCxnSpPr>
                  <p:nvPr/>
                </p:nvCxnSpPr>
                <p:spPr>
                  <a:xfrm flipV="1">
                    <a:off x="49268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Gerade Verbindung 320"/>
                  <p:cNvCxnSpPr>
                    <a:cxnSpLocks noChangeAspect="1"/>
                  </p:cNvCxnSpPr>
                  <p:nvPr/>
                </p:nvCxnSpPr>
                <p:spPr>
                  <a:xfrm flipV="1">
                    <a:off x="46820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Gerade Verbindung 321"/>
                  <p:cNvCxnSpPr>
                    <a:cxnSpLocks noChangeAspect="1"/>
                  </p:cNvCxnSpPr>
                  <p:nvPr/>
                </p:nvCxnSpPr>
                <p:spPr>
                  <a:xfrm flipV="1">
                    <a:off x="44372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Gerade Verbindung 322"/>
                  <p:cNvCxnSpPr>
                    <a:cxnSpLocks noChangeAspect="1"/>
                  </p:cNvCxnSpPr>
                  <p:nvPr/>
                </p:nvCxnSpPr>
                <p:spPr>
                  <a:xfrm flipV="1">
                    <a:off x="41924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4" name="Textfeld 43"/>
              <p:cNvSpPr txBox="1"/>
              <p:nvPr/>
            </p:nvSpPr>
            <p:spPr>
              <a:xfrm rot="16200000">
                <a:off x="3239742" y="3155505"/>
                <a:ext cx="279244" cy="246221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chemeClr val="bg1">
                    <a:lumMod val="85000"/>
                  </a:scheme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Work Sans" panose="00000500000000000000" pitchFamily="50" charset="0"/>
                    <a:cs typeface="Arial" panose="020B0604020202020204" pitchFamily="34" charset="0"/>
                  </a:rPr>
                  <a:t>N</a:t>
                </a:r>
                <a:endPara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" panose="00000500000000000000" pitchFamily="50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feld 44"/>
              <p:cNvSpPr txBox="1"/>
              <p:nvPr/>
            </p:nvSpPr>
            <p:spPr>
              <a:xfrm>
                <a:off x="3484197" y="2554460"/>
                <a:ext cx="23756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dirty="0" smtClean="0">
                    <a:latin typeface="Work Sans" panose="00000500000000000000" pitchFamily="50" charset="0"/>
                  </a:rPr>
                  <a:t>1</a:t>
                </a:r>
                <a:endParaRPr lang="de-DE" sz="1000" dirty="0">
                  <a:latin typeface="Work Sans" panose="00000500000000000000" pitchFamily="50" charset="0"/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3719183" y="2798081"/>
                <a:ext cx="23756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dirty="0" smtClean="0">
                    <a:latin typeface="Work Sans" panose="00000500000000000000" pitchFamily="50" charset="0"/>
                  </a:rPr>
                  <a:t>1</a:t>
                </a:r>
                <a:endParaRPr lang="de-DE" sz="1000" dirty="0">
                  <a:latin typeface="Work Sans" panose="00000500000000000000" pitchFamily="50" charset="0"/>
                </a:endParaRPr>
              </a:p>
            </p:txBody>
          </p:sp>
          <p:sp>
            <p:nvSpPr>
              <p:cNvPr id="47" name="Textfeld 46"/>
              <p:cNvSpPr txBox="1"/>
              <p:nvPr/>
            </p:nvSpPr>
            <p:spPr>
              <a:xfrm>
                <a:off x="3963765" y="3034261"/>
                <a:ext cx="23756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dirty="0" smtClean="0">
                    <a:latin typeface="Work Sans" panose="00000500000000000000" pitchFamily="50" charset="0"/>
                  </a:rPr>
                  <a:t>1</a:t>
                </a:r>
                <a:endParaRPr lang="de-DE" sz="1000" dirty="0">
                  <a:latin typeface="Work Sans" panose="00000500000000000000" pitchFamily="50" charset="0"/>
                </a:endParaRPr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4207431" y="3278616"/>
                <a:ext cx="23756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dirty="0" smtClean="0">
                    <a:latin typeface="Work Sans" panose="00000500000000000000" pitchFamily="50" charset="0"/>
                  </a:rPr>
                  <a:t>1</a:t>
                </a:r>
                <a:endParaRPr lang="de-DE" sz="1000" dirty="0">
                  <a:latin typeface="Work Sans" panose="00000500000000000000" pitchFamily="50" charset="0"/>
                </a:endParaRPr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4439793" y="3510136"/>
                <a:ext cx="23756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dirty="0" smtClean="0">
                    <a:latin typeface="Work Sans" panose="00000500000000000000" pitchFamily="50" charset="0"/>
                  </a:rPr>
                  <a:t>1</a:t>
                </a:r>
                <a:endParaRPr lang="de-DE" sz="1000" dirty="0">
                  <a:latin typeface="Work Sans" panose="00000500000000000000" pitchFamily="50" charset="0"/>
                </a:endParaRPr>
              </a:p>
            </p:txBody>
          </p:sp>
          <p:sp>
            <p:nvSpPr>
              <p:cNvPr id="50" name="Rechteck 49"/>
              <p:cNvSpPr/>
              <p:nvPr/>
            </p:nvSpPr>
            <p:spPr>
              <a:xfrm>
                <a:off x="3440330" y="2750072"/>
                <a:ext cx="33855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l-GR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ρ</a:t>
                </a:r>
                <a:r>
                  <a:rPr lang="de-DE" sz="1000" baseline="-25000" dirty="0">
                    <a:latin typeface="Work Sans" panose="00000500000000000000" pitchFamily="50" charset="0"/>
                    <a:ea typeface="Cambria Math" panose="02040503050406030204" pitchFamily="18" charset="0"/>
                  </a:rPr>
                  <a:t>21</a:t>
                </a:r>
                <a:endParaRPr lang="en-US" sz="1000" dirty="0">
                  <a:latin typeface="Work Sans" panose="00000500000000000000" pitchFamily="50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51" name="Rechteck 50"/>
              <p:cNvSpPr/>
              <p:nvPr/>
            </p:nvSpPr>
            <p:spPr>
              <a:xfrm>
                <a:off x="3668183" y="2537081"/>
                <a:ext cx="33855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l-GR" sz="1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ρ</a:t>
                </a:r>
                <a:r>
                  <a:rPr lang="de-DE" sz="1000" baseline="-25000" dirty="0" smtClean="0">
                    <a:latin typeface="Work Sans" panose="00000500000000000000" pitchFamily="50" charset="0"/>
                    <a:ea typeface="Cambria Math" panose="02040503050406030204" pitchFamily="18" charset="0"/>
                  </a:rPr>
                  <a:t>12</a:t>
                </a:r>
                <a:endParaRPr lang="en-US" sz="1000" dirty="0">
                  <a:latin typeface="Work Sans" panose="00000500000000000000" pitchFamily="50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52" name="Rechteck 51"/>
              <p:cNvSpPr/>
              <p:nvPr/>
            </p:nvSpPr>
            <p:spPr>
              <a:xfrm>
                <a:off x="3429242" y="3484905"/>
                <a:ext cx="35137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l-GR" sz="1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ρ</a:t>
                </a:r>
                <a:r>
                  <a:rPr lang="de-DE" sz="1000" baseline="-25000" dirty="0" smtClean="0">
                    <a:latin typeface="Work Sans" panose="00000500000000000000" pitchFamily="50" charset="0"/>
                    <a:ea typeface="Cambria Math" panose="02040503050406030204" pitchFamily="18" charset="0"/>
                  </a:rPr>
                  <a:t>N1</a:t>
                </a:r>
                <a:endParaRPr lang="en-US" sz="1000" dirty="0">
                  <a:latin typeface="Work Sans" panose="00000500000000000000" pitchFamily="50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53" name="Rechteck 52"/>
              <p:cNvSpPr/>
              <p:nvPr/>
            </p:nvSpPr>
            <p:spPr>
              <a:xfrm>
                <a:off x="4413661" y="2512430"/>
                <a:ext cx="35137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l-GR" sz="1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ρ</a:t>
                </a:r>
                <a:r>
                  <a:rPr lang="de-DE" sz="1000" baseline="-25000" dirty="0" smtClean="0">
                    <a:latin typeface="Work Sans" panose="00000500000000000000" pitchFamily="50" charset="0"/>
                    <a:ea typeface="Cambria Math" panose="02040503050406030204" pitchFamily="18" charset="0"/>
                  </a:rPr>
                  <a:t>1N</a:t>
                </a:r>
                <a:endParaRPr lang="en-US" sz="1000" dirty="0">
                  <a:latin typeface="Work Sans" panose="00000500000000000000" pitchFamily="50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54" name="Rechteck 53"/>
              <p:cNvSpPr/>
              <p:nvPr/>
            </p:nvSpPr>
            <p:spPr>
              <a:xfrm>
                <a:off x="4384813" y="2765240"/>
                <a:ext cx="36580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l-GR" sz="1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ρ</a:t>
                </a:r>
                <a:r>
                  <a:rPr lang="de-DE" sz="1000" baseline="-25000" dirty="0">
                    <a:latin typeface="Work Sans" panose="00000500000000000000" pitchFamily="50" charset="0"/>
                    <a:ea typeface="Cambria Math" panose="02040503050406030204" pitchFamily="18" charset="0"/>
                  </a:rPr>
                  <a:t>2</a:t>
                </a:r>
                <a:r>
                  <a:rPr lang="de-DE" sz="1000" baseline="-25000" dirty="0" smtClean="0">
                    <a:latin typeface="Work Sans" panose="00000500000000000000" pitchFamily="50" charset="0"/>
                    <a:ea typeface="Cambria Math" panose="02040503050406030204" pitchFamily="18" charset="0"/>
                  </a:rPr>
                  <a:t>N</a:t>
                </a:r>
                <a:endParaRPr lang="en-US" sz="1000" dirty="0">
                  <a:latin typeface="Work Sans" panose="00000500000000000000" pitchFamily="50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55" name="Rechteck 54"/>
              <p:cNvSpPr/>
              <p:nvPr/>
            </p:nvSpPr>
            <p:spPr>
              <a:xfrm>
                <a:off x="3665803" y="3471587"/>
                <a:ext cx="36580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l-GR" sz="1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ρ</a:t>
                </a:r>
                <a:r>
                  <a:rPr lang="de-DE" sz="1000" baseline="-25000" dirty="0" smtClean="0">
                    <a:latin typeface="Work Sans" panose="00000500000000000000" pitchFamily="50" charset="0"/>
                    <a:ea typeface="Cambria Math" panose="02040503050406030204" pitchFamily="18" charset="0"/>
                  </a:rPr>
                  <a:t>N2</a:t>
                </a:r>
                <a:endParaRPr lang="en-US" sz="1000" dirty="0">
                  <a:latin typeface="Work Sans" panose="00000500000000000000" pitchFamily="50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56" name="Rechteck 55"/>
              <p:cNvSpPr/>
              <p:nvPr/>
            </p:nvSpPr>
            <p:spPr>
              <a:xfrm>
                <a:off x="3945708" y="2557146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de-DE" sz="1000" dirty="0">
                    <a:latin typeface="Work Sans" panose="00000500000000000000" pitchFamily="50" charset="0"/>
                    <a:ea typeface="Cambria Math" panose="02040503050406030204" pitchFamily="18" charset="0"/>
                  </a:rPr>
                  <a:t>…</a:t>
                </a:r>
                <a:endParaRPr lang="en-US" sz="1000" dirty="0">
                  <a:latin typeface="Work Sans" panose="00000500000000000000" pitchFamily="50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57" name="Rechteck 56"/>
              <p:cNvSpPr/>
              <p:nvPr/>
            </p:nvSpPr>
            <p:spPr>
              <a:xfrm>
                <a:off x="4198366" y="256382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de-DE" sz="1000" dirty="0">
                    <a:latin typeface="Work Sans" panose="00000500000000000000" pitchFamily="50" charset="0"/>
                    <a:ea typeface="Cambria Math" panose="02040503050406030204" pitchFamily="18" charset="0"/>
                  </a:rPr>
                  <a:t>…</a:t>
                </a:r>
                <a:endParaRPr lang="en-US" sz="1000" dirty="0">
                  <a:latin typeface="Work Sans" panose="00000500000000000000" pitchFamily="50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58" name="Rechteck 57"/>
              <p:cNvSpPr/>
              <p:nvPr/>
            </p:nvSpPr>
            <p:spPr>
              <a:xfrm>
                <a:off x="3946241" y="280072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de-DE" sz="1000" dirty="0">
                    <a:latin typeface="Work Sans" panose="00000500000000000000" pitchFamily="50" charset="0"/>
                    <a:ea typeface="Cambria Math" panose="02040503050406030204" pitchFamily="18" charset="0"/>
                  </a:rPr>
                  <a:t>…</a:t>
                </a:r>
                <a:endParaRPr lang="en-US" sz="1000" dirty="0">
                  <a:latin typeface="Work Sans" panose="00000500000000000000" pitchFamily="50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59" name="Rechteck 58"/>
              <p:cNvSpPr/>
              <p:nvPr/>
            </p:nvSpPr>
            <p:spPr>
              <a:xfrm>
                <a:off x="4180694" y="3053424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de-DE" sz="1000" dirty="0">
                    <a:latin typeface="Work Sans" panose="00000500000000000000" pitchFamily="50" charset="0"/>
                    <a:ea typeface="Cambria Math" panose="02040503050406030204" pitchFamily="18" charset="0"/>
                  </a:rPr>
                  <a:t>…</a:t>
                </a:r>
                <a:endParaRPr lang="en-US" sz="1000" dirty="0">
                  <a:latin typeface="Work Sans" panose="00000500000000000000" pitchFamily="50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60" name="Rechteck 59"/>
              <p:cNvSpPr/>
              <p:nvPr/>
            </p:nvSpPr>
            <p:spPr>
              <a:xfrm>
                <a:off x="4433421" y="3048986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de-DE" sz="1000" dirty="0">
                    <a:latin typeface="Work Sans" panose="00000500000000000000" pitchFamily="50" charset="0"/>
                    <a:ea typeface="Cambria Math" panose="02040503050406030204" pitchFamily="18" charset="0"/>
                  </a:rPr>
                  <a:t>…</a:t>
                </a:r>
                <a:endParaRPr lang="en-US" sz="1000" dirty="0">
                  <a:latin typeface="Work Sans" panose="00000500000000000000" pitchFamily="50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61" name="Rechteck 60"/>
              <p:cNvSpPr/>
              <p:nvPr/>
            </p:nvSpPr>
            <p:spPr>
              <a:xfrm>
                <a:off x="3698589" y="3054704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de-DE" sz="1000" dirty="0">
                    <a:latin typeface="Work Sans" panose="00000500000000000000" pitchFamily="50" charset="0"/>
                    <a:ea typeface="Cambria Math" panose="02040503050406030204" pitchFamily="18" charset="0"/>
                  </a:rPr>
                  <a:t>…</a:t>
                </a:r>
                <a:endParaRPr lang="en-US" sz="1000" dirty="0">
                  <a:latin typeface="Work Sans" panose="00000500000000000000" pitchFamily="50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62" name="Rechteck 61"/>
              <p:cNvSpPr/>
              <p:nvPr/>
            </p:nvSpPr>
            <p:spPr>
              <a:xfrm>
                <a:off x="3459436" y="3051329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de-DE" sz="1000" dirty="0">
                    <a:latin typeface="Work Sans" panose="00000500000000000000" pitchFamily="50" charset="0"/>
                    <a:ea typeface="Cambria Math" panose="02040503050406030204" pitchFamily="18" charset="0"/>
                  </a:rPr>
                  <a:t>…</a:t>
                </a:r>
                <a:endParaRPr lang="en-US" sz="1000" dirty="0">
                  <a:latin typeface="Work Sans" panose="00000500000000000000" pitchFamily="50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63" name="Rechteck 62"/>
              <p:cNvSpPr/>
              <p:nvPr/>
            </p:nvSpPr>
            <p:spPr>
              <a:xfrm>
                <a:off x="3695541" y="3298544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de-DE" sz="1000" dirty="0">
                    <a:latin typeface="Work Sans" panose="00000500000000000000" pitchFamily="50" charset="0"/>
                    <a:ea typeface="Cambria Math" panose="02040503050406030204" pitchFamily="18" charset="0"/>
                  </a:rPr>
                  <a:t>…</a:t>
                </a:r>
                <a:endParaRPr lang="en-US" sz="1000" dirty="0">
                  <a:latin typeface="Work Sans" panose="00000500000000000000" pitchFamily="50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64" name="Rechteck 63"/>
              <p:cNvSpPr/>
              <p:nvPr/>
            </p:nvSpPr>
            <p:spPr>
              <a:xfrm>
                <a:off x="3456388" y="3295169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de-DE" sz="1000" dirty="0">
                    <a:latin typeface="Work Sans" panose="00000500000000000000" pitchFamily="50" charset="0"/>
                    <a:ea typeface="Cambria Math" panose="02040503050406030204" pitchFamily="18" charset="0"/>
                  </a:rPr>
                  <a:t>…</a:t>
                </a:r>
                <a:endParaRPr lang="en-US" sz="1000" dirty="0">
                  <a:latin typeface="Work Sans" panose="00000500000000000000" pitchFamily="50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65" name="Rechteck 64"/>
              <p:cNvSpPr/>
              <p:nvPr/>
            </p:nvSpPr>
            <p:spPr>
              <a:xfrm>
                <a:off x="4190885" y="353707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de-DE" sz="1000" dirty="0">
                    <a:latin typeface="Work Sans" panose="00000500000000000000" pitchFamily="50" charset="0"/>
                    <a:ea typeface="Cambria Math" panose="02040503050406030204" pitchFamily="18" charset="0"/>
                  </a:rPr>
                  <a:t>…</a:t>
                </a:r>
                <a:endParaRPr lang="en-US" sz="1000" dirty="0">
                  <a:latin typeface="Work Sans" panose="00000500000000000000" pitchFamily="50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66" name="Rechteck 65"/>
              <p:cNvSpPr/>
              <p:nvPr/>
            </p:nvSpPr>
            <p:spPr>
              <a:xfrm>
                <a:off x="3960876" y="353369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de-DE" sz="1000" dirty="0">
                    <a:latin typeface="Work Sans" panose="00000500000000000000" pitchFamily="50" charset="0"/>
                    <a:ea typeface="Cambria Math" panose="02040503050406030204" pitchFamily="18" charset="0"/>
                  </a:rPr>
                  <a:t>…</a:t>
                </a:r>
                <a:endParaRPr lang="en-US" sz="1000" dirty="0">
                  <a:latin typeface="Work Sans" panose="00000500000000000000" pitchFamily="50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67" name="Rechteck 66"/>
              <p:cNvSpPr/>
              <p:nvPr/>
            </p:nvSpPr>
            <p:spPr>
              <a:xfrm>
                <a:off x="3940766" y="329824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de-DE" sz="1000" dirty="0">
                    <a:latin typeface="Work Sans" panose="00000500000000000000" pitchFamily="50" charset="0"/>
                    <a:ea typeface="Cambria Math" panose="02040503050406030204" pitchFamily="18" charset="0"/>
                  </a:rPr>
                  <a:t>…</a:t>
                </a:r>
                <a:endParaRPr lang="en-US" sz="1000" dirty="0">
                  <a:latin typeface="Work Sans" panose="00000500000000000000" pitchFamily="50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68" name="Rechteck 67"/>
              <p:cNvSpPr/>
              <p:nvPr/>
            </p:nvSpPr>
            <p:spPr>
              <a:xfrm>
                <a:off x="4420564" y="3292673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de-DE" sz="1000" dirty="0">
                    <a:latin typeface="Work Sans" panose="00000500000000000000" pitchFamily="50" charset="0"/>
                    <a:ea typeface="Cambria Math" panose="02040503050406030204" pitchFamily="18" charset="0"/>
                  </a:rPr>
                  <a:t>…</a:t>
                </a:r>
                <a:endParaRPr lang="en-US" sz="1000" dirty="0">
                  <a:latin typeface="Work Sans" panose="00000500000000000000" pitchFamily="50" charset="0"/>
                  <a:ea typeface="Cambria Math" panose="02040503050406030204" pitchFamily="18" charset="0"/>
                </a:endParaRPr>
              </a:p>
            </p:txBody>
          </p:sp>
        </p:grpSp>
      </p:grpSp>
      <p:cxnSp>
        <p:nvCxnSpPr>
          <p:cNvPr id="83" name="Gerade Verbindung 377"/>
          <p:cNvCxnSpPr/>
          <p:nvPr/>
        </p:nvCxnSpPr>
        <p:spPr>
          <a:xfrm>
            <a:off x="8260410" y="2855462"/>
            <a:ext cx="689497" cy="79313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  <a:effectLst>
            <a:outerShdw blurRad="50800" dist="50800" dir="5400000" algn="ctr" rotWithShape="0">
              <a:schemeClr val="accent4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/>
          <p:cNvSpPr txBox="1"/>
          <p:nvPr/>
        </p:nvSpPr>
        <p:spPr>
          <a:xfrm>
            <a:off x="3490327" y="1642477"/>
            <a:ext cx="534121" cy="24622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range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Work Sans" panose="00000500000000000000" pitchFamily="50" charset="0"/>
              <a:cs typeface="Arial" panose="020B0604020202020204" pitchFamily="34" charset="0"/>
            </a:endParaRPr>
          </a:p>
        </p:txBody>
      </p:sp>
      <p:grpSp>
        <p:nvGrpSpPr>
          <p:cNvPr id="85" name="Gruppieren 84"/>
          <p:cNvGrpSpPr/>
          <p:nvPr/>
        </p:nvGrpSpPr>
        <p:grpSpPr>
          <a:xfrm>
            <a:off x="3163365" y="1834741"/>
            <a:ext cx="1224001" cy="1224778"/>
            <a:chOff x="3947632" y="2194179"/>
            <a:chExt cx="1224001" cy="1224778"/>
          </a:xfrm>
          <a:solidFill>
            <a:schemeClr val="bg1">
              <a:lumMod val="95000"/>
            </a:schemeClr>
          </a:solidFill>
          <a:effectLst>
            <a:outerShdw blurRad="50800" dist="50800" dir="2700000" algn="ctr" rotWithShape="0">
              <a:schemeClr val="bg1">
                <a:lumMod val="85000"/>
              </a:schemeClr>
            </a:outerShdw>
          </a:effectLst>
        </p:grpSpPr>
        <p:sp>
          <p:nvSpPr>
            <p:cNvPr id="86" name="Rechteck 85"/>
            <p:cNvSpPr/>
            <p:nvPr/>
          </p:nvSpPr>
          <p:spPr>
            <a:xfrm>
              <a:off x="3947633" y="2194957"/>
              <a:ext cx="1224000" cy="122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Work Sans" panose="00000500000000000000" pitchFamily="50" charset="0"/>
              </a:endParaRPr>
            </a:p>
          </p:txBody>
        </p:sp>
        <p:grpSp>
          <p:nvGrpSpPr>
            <p:cNvPr id="87" name="Gruppieren 86"/>
            <p:cNvGrpSpPr/>
            <p:nvPr/>
          </p:nvGrpSpPr>
          <p:grpSpPr>
            <a:xfrm>
              <a:off x="3947632" y="2194179"/>
              <a:ext cx="1224000" cy="1224777"/>
              <a:chOff x="3947632" y="2194179"/>
              <a:chExt cx="1224000" cy="1224777"/>
            </a:xfrm>
            <a:grpFill/>
          </p:grpSpPr>
          <p:cxnSp>
            <p:nvCxnSpPr>
              <p:cNvPr id="88" name="Gerade Verbindung 311"/>
              <p:cNvCxnSpPr>
                <a:cxnSpLocks noChangeAspect="1"/>
              </p:cNvCxnSpPr>
              <p:nvPr/>
            </p:nvCxnSpPr>
            <p:spPr>
              <a:xfrm flipV="1">
                <a:off x="3947632" y="2194179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312"/>
              <p:cNvCxnSpPr/>
              <p:nvPr/>
            </p:nvCxnSpPr>
            <p:spPr>
              <a:xfrm flipV="1">
                <a:off x="3947632" y="2194179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313"/>
              <p:cNvCxnSpPr/>
              <p:nvPr/>
            </p:nvCxnSpPr>
            <p:spPr>
              <a:xfrm flipV="1">
                <a:off x="3947632" y="2438578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 Verbindung 314"/>
              <p:cNvCxnSpPr/>
              <p:nvPr/>
            </p:nvCxnSpPr>
            <p:spPr>
              <a:xfrm flipV="1">
                <a:off x="3947632" y="2682977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315"/>
              <p:cNvCxnSpPr/>
              <p:nvPr/>
            </p:nvCxnSpPr>
            <p:spPr>
              <a:xfrm flipV="1">
                <a:off x="3947632" y="2927376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 Verbindung 316"/>
              <p:cNvCxnSpPr/>
              <p:nvPr/>
            </p:nvCxnSpPr>
            <p:spPr>
              <a:xfrm flipV="1">
                <a:off x="3947632" y="3171775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 Verbindung 317"/>
              <p:cNvCxnSpPr/>
              <p:nvPr/>
            </p:nvCxnSpPr>
            <p:spPr>
              <a:xfrm flipV="1">
                <a:off x="3947632" y="3416175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Gerade Verbindung 318"/>
              <p:cNvCxnSpPr>
                <a:cxnSpLocks noChangeAspect="1"/>
              </p:cNvCxnSpPr>
              <p:nvPr/>
            </p:nvCxnSpPr>
            <p:spPr>
              <a:xfrm flipV="1">
                <a:off x="51716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 Verbindung 319"/>
              <p:cNvCxnSpPr>
                <a:cxnSpLocks noChangeAspect="1"/>
              </p:cNvCxnSpPr>
              <p:nvPr/>
            </p:nvCxnSpPr>
            <p:spPr>
              <a:xfrm flipV="1">
                <a:off x="49268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 Verbindung 320"/>
              <p:cNvCxnSpPr>
                <a:cxnSpLocks noChangeAspect="1"/>
              </p:cNvCxnSpPr>
              <p:nvPr/>
            </p:nvCxnSpPr>
            <p:spPr>
              <a:xfrm flipV="1">
                <a:off x="46820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 Verbindung 321"/>
              <p:cNvCxnSpPr>
                <a:cxnSpLocks noChangeAspect="1"/>
              </p:cNvCxnSpPr>
              <p:nvPr/>
            </p:nvCxnSpPr>
            <p:spPr>
              <a:xfrm flipV="1">
                <a:off x="44372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Gerade Verbindung 322"/>
              <p:cNvCxnSpPr>
                <a:cxnSpLocks noChangeAspect="1"/>
              </p:cNvCxnSpPr>
              <p:nvPr/>
            </p:nvCxnSpPr>
            <p:spPr>
              <a:xfrm flipV="1">
                <a:off x="41924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0" name="Textfeld 99"/>
          <p:cNvSpPr txBox="1"/>
          <p:nvPr/>
        </p:nvSpPr>
        <p:spPr>
          <a:xfrm rot="16200000">
            <a:off x="2733935" y="2324408"/>
            <a:ext cx="696024" cy="24622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azimuth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Work Sans" panose="00000500000000000000" pitchFamily="50" charset="0"/>
              <a:cs typeface="Arial" panose="020B0604020202020204" pitchFamily="34" charset="0"/>
            </a:endParaRPr>
          </a:p>
        </p:txBody>
      </p:sp>
      <p:grpSp>
        <p:nvGrpSpPr>
          <p:cNvPr id="101" name="Gruppieren 100"/>
          <p:cNvGrpSpPr/>
          <p:nvPr/>
        </p:nvGrpSpPr>
        <p:grpSpPr>
          <a:xfrm>
            <a:off x="3315765" y="1987141"/>
            <a:ext cx="1224001" cy="1224778"/>
            <a:chOff x="3947632" y="2194179"/>
            <a:chExt cx="1224001" cy="1224778"/>
          </a:xfrm>
          <a:solidFill>
            <a:schemeClr val="bg1">
              <a:lumMod val="95000"/>
            </a:schemeClr>
          </a:solidFill>
          <a:effectLst>
            <a:outerShdw blurRad="50800" dist="50800" dir="2700000" algn="ctr" rotWithShape="0">
              <a:schemeClr val="bg1">
                <a:lumMod val="85000"/>
              </a:schemeClr>
            </a:outerShdw>
          </a:effectLst>
        </p:grpSpPr>
        <p:sp>
          <p:nvSpPr>
            <p:cNvPr id="102" name="Rechteck 101"/>
            <p:cNvSpPr/>
            <p:nvPr/>
          </p:nvSpPr>
          <p:spPr>
            <a:xfrm>
              <a:off x="3947633" y="2194957"/>
              <a:ext cx="1224000" cy="122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Work Sans" panose="00000500000000000000" pitchFamily="50" charset="0"/>
              </a:endParaRPr>
            </a:p>
          </p:txBody>
        </p:sp>
        <p:grpSp>
          <p:nvGrpSpPr>
            <p:cNvPr id="103" name="Gruppieren 102"/>
            <p:cNvGrpSpPr/>
            <p:nvPr/>
          </p:nvGrpSpPr>
          <p:grpSpPr>
            <a:xfrm>
              <a:off x="3947632" y="2194179"/>
              <a:ext cx="1224000" cy="1224777"/>
              <a:chOff x="3947632" y="2194179"/>
              <a:chExt cx="1224000" cy="1224777"/>
            </a:xfrm>
            <a:grpFill/>
          </p:grpSpPr>
          <p:cxnSp>
            <p:nvCxnSpPr>
              <p:cNvPr id="104" name="Gerade Verbindung 311"/>
              <p:cNvCxnSpPr>
                <a:cxnSpLocks noChangeAspect="1"/>
              </p:cNvCxnSpPr>
              <p:nvPr/>
            </p:nvCxnSpPr>
            <p:spPr>
              <a:xfrm flipV="1">
                <a:off x="3947632" y="2194179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 Verbindung 312"/>
              <p:cNvCxnSpPr/>
              <p:nvPr/>
            </p:nvCxnSpPr>
            <p:spPr>
              <a:xfrm flipV="1">
                <a:off x="3947632" y="2194179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313"/>
              <p:cNvCxnSpPr/>
              <p:nvPr/>
            </p:nvCxnSpPr>
            <p:spPr>
              <a:xfrm flipV="1">
                <a:off x="3947632" y="2438578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Gerade Verbindung 314"/>
              <p:cNvCxnSpPr/>
              <p:nvPr/>
            </p:nvCxnSpPr>
            <p:spPr>
              <a:xfrm flipV="1">
                <a:off x="3947632" y="2682977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 Verbindung 315"/>
              <p:cNvCxnSpPr/>
              <p:nvPr/>
            </p:nvCxnSpPr>
            <p:spPr>
              <a:xfrm flipV="1">
                <a:off x="3947632" y="2927376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316"/>
              <p:cNvCxnSpPr/>
              <p:nvPr/>
            </p:nvCxnSpPr>
            <p:spPr>
              <a:xfrm flipV="1">
                <a:off x="3947632" y="3171775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317"/>
              <p:cNvCxnSpPr/>
              <p:nvPr/>
            </p:nvCxnSpPr>
            <p:spPr>
              <a:xfrm flipV="1">
                <a:off x="3947632" y="3416175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Gerade Verbindung 318"/>
              <p:cNvCxnSpPr>
                <a:cxnSpLocks noChangeAspect="1"/>
              </p:cNvCxnSpPr>
              <p:nvPr/>
            </p:nvCxnSpPr>
            <p:spPr>
              <a:xfrm flipV="1">
                <a:off x="51716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 Verbindung 319"/>
              <p:cNvCxnSpPr>
                <a:cxnSpLocks noChangeAspect="1"/>
              </p:cNvCxnSpPr>
              <p:nvPr/>
            </p:nvCxnSpPr>
            <p:spPr>
              <a:xfrm flipV="1">
                <a:off x="49268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 Verbindung 320"/>
              <p:cNvCxnSpPr>
                <a:cxnSpLocks noChangeAspect="1"/>
              </p:cNvCxnSpPr>
              <p:nvPr/>
            </p:nvCxnSpPr>
            <p:spPr>
              <a:xfrm flipV="1">
                <a:off x="46820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321"/>
              <p:cNvCxnSpPr>
                <a:cxnSpLocks noChangeAspect="1"/>
              </p:cNvCxnSpPr>
              <p:nvPr/>
            </p:nvCxnSpPr>
            <p:spPr>
              <a:xfrm flipV="1">
                <a:off x="44372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Gerade Verbindung 322"/>
              <p:cNvCxnSpPr>
                <a:cxnSpLocks noChangeAspect="1"/>
              </p:cNvCxnSpPr>
              <p:nvPr/>
            </p:nvCxnSpPr>
            <p:spPr>
              <a:xfrm flipV="1">
                <a:off x="41924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Gruppieren 115"/>
          <p:cNvGrpSpPr/>
          <p:nvPr/>
        </p:nvGrpSpPr>
        <p:grpSpPr>
          <a:xfrm>
            <a:off x="3468165" y="2139541"/>
            <a:ext cx="1224001" cy="1224778"/>
            <a:chOff x="3947632" y="2194179"/>
            <a:chExt cx="1224001" cy="1224778"/>
          </a:xfrm>
          <a:solidFill>
            <a:schemeClr val="bg1">
              <a:lumMod val="95000"/>
            </a:schemeClr>
          </a:solidFill>
          <a:effectLst>
            <a:outerShdw blurRad="50800" dist="50800" dir="2700000" algn="ctr" rotWithShape="0">
              <a:schemeClr val="bg1">
                <a:lumMod val="85000"/>
              </a:schemeClr>
            </a:outerShdw>
          </a:effectLst>
        </p:grpSpPr>
        <p:sp>
          <p:nvSpPr>
            <p:cNvPr id="117" name="Rechteck 116"/>
            <p:cNvSpPr/>
            <p:nvPr/>
          </p:nvSpPr>
          <p:spPr>
            <a:xfrm>
              <a:off x="3947633" y="2194957"/>
              <a:ext cx="1224000" cy="122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Work Sans" panose="00000500000000000000" pitchFamily="50" charset="0"/>
              </a:endParaRPr>
            </a:p>
          </p:txBody>
        </p:sp>
        <p:grpSp>
          <p:nvGrpSpPr>
            <p:cNvPr id="118" name="Gruppieren 117"/>
            <p:cNvGrpSpPr/>
            <p:nvPr/>
          </p:nvGrpSpPr>
          <p:grpSpPr>
            <a:xfrm>
              <a:off x="3947632" y="2194179"/>
              <a:ext cx="1224000" cy="1224777"/>
              <a:chOff x="3947632" y="2194179"/>
              <a:chExt cx="1224000" cy="1224777"/>
            </a:xfrm>
            <a:grpFill/>
          </p:grpSpPr>
          <p:cxnSp>
            <p:nvCxnSpPr>
              <p:cNvPr id="119" name="Gerade Verbindung 311"/>
              <p:cNvCxnSpPr>
                <a:cxnSpLocks noChangeAspect="1"/>
              </p:cNvCxnSpPr>
              <p:nvPr/>
            </p:nvCxnSpPr>
            <p:spPr>
              <a:xfrm flipV="1">
                <a:off x="3947632" y="2194179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Gerade Verbindung 312"/>
              <p:cNvCxnSpPr/>
              <p:nvPr/>
            </p:nvCxnSpPr>
            <p:spPr>
              <a:xfrm flipV="1">
                <a:off x="3947632" y="2194179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 Verbindung 313"/>
              <p:cNvCxnSpPr/>
              <p:nvPr/>
            </p:nvCxnSpPr>
            <p:spPr>
              <a:xfrm flipV="1">
                <a:off x="3947632" y="2438578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 Verbindung 314"/>
              <p:cNvCxnSpPr/>
              <p:nvPr/>
            </p:nvCxnSpPr>
            <p:spPr>
              <a:xfrm flipV="1">
                <a:off x="3947632" y="2682977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 Verbindung 315"/>
              <p:cNvCxnSpPr/>
              <p:nvPr/>
            </p:nvCxnSpPr>
            <p:spPr>
              <a:xfrm flipV="1">
                <a:off x="3947632" y="2927376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 Verbindung 316"/>
              <p:cNvCxnSpPr/>
              <p:nvPr/>
            </p:nvCxnSpPr>
            <p:spPr>
              <a:xfrm flipV="1">
                <a:off x="3947632" y="3171775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 Verbindung 317"/>
              <p:cNvCxnSpPr/>
              <p:nvPr/>
            </p:nvCxnSpPr>
            <p:spPr>
              <a:xfrm flipV="1">
                <a:off x="3947632" y="3416175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Gerade Verbindung 318"/>
              <p:cNvCxnSpPr>
                <a:cxnSpLocks noChangeAspect="1"/>
              </p:cNvCxnSpPr>
              <p:nvPr/>
            </p:nvCxnSpPr>
            <p:spPr>
              <a:xfrm flipV="1">
                <a:off x="51716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319"/>
              <p:cNvCxnSpPr>
                <a:cxnSpLocks noChangeAspect="1"/>
              </p:cNvCxnSpPr>
              <p:nvPr/>
            </p:nvCxnSpPr>
            <p:spPr>
              <a:xfrm flipV="1">
                <a:off x="49268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320"/>
              <p:cNvCxnSpPr>
                <a:cxnSpLocks noChangeAspect="1"/>
              </p:cNvCxnSpPr>
              <p:nvPr/>
            </p:nvCxnSpPr>
            <p:spPr>
              <a:xfrm flipV="1">
                <a:off x="46820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Gerade Verbindung 321"/>
              <p:cNvCxnSpPr>
                <a:cxnSpLocks noChangeAspect="1"/>
              </p:cNvCxnSpPr>
              <p:nvPr/>
            </p:nvCxnSpPr>
            <p:spPr>
              <a:xfrm flipV="1">
                <a:off x="44372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 Verbindung 322"/>
              <p:cNvCxnSpPr>
                <a:cxnSpLocks noChangeAspect="1"/>
              </p:cNvCxnSpPr>
              <p:nvPr/>
            </p:nvCxnSpPr>
            <p:spPr>
              <a:xfrm flipV="1">
                <a:off x="41924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uppieren 130"/>
          <p:cNvGrpSpPr/>
          <p:nvPr/>
        </p:nvGrpSpPr>
        <p:grpSpPr>
          <a:xfrm>
            <a:off x="3620565" y="2291941"/>
            <a:ext cx="1224001" cy="1224778"/>
            <a:chOff x="3947632" y="2194179"/>
            <a:chExt cx="1224001" cy="1224778"/>
          </a:xfrm>
          <a:solidFill>
            <a:schemeClr val="bg1">
              <a:lumMod val="95000"/>
            </a:schemeClr>
          </a:solidFill>
          <a:effectLst>
            <a:outerShdw blurRad="50800" dist="50800" dir="2700000" algn="ctr" rotWithShape="0">
              <a:schemeClr val="bg1">
                <a:lumMod val="85000"/>
              </a:schemeClr>
            </a:outerShdw>
          </a:effectLst>
        </p:grpSpPr>
        <p:sp>
          <p:nvSpPr>
            <p:cNvPr id="132" name="Rechteck 131"/>
            <p:cNvSpPr/>
            <p:nvPr/>
          </p:nvSpPr>
          <p:spPr>
            <a:xfrm>
              <a:off x="3947633" y="2194957"/>
              <a:ext cx="1224000" cy="122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Work Sans" panose="00000500000000000000" pitchFamily="50" charset="0"/>
              </a:endParaRPr>
            </a:p>
          </p:txBody>
        </p:sp>
        <p:grpSp>
          <p:nvGrpSpPr>
            <p:cNvPr id="133" name="Gruppieren 132"/>
            <p:cNvGrpSpPr/>
            <p:nvPr/>
          </p:nvGrpSpPr>
          <p:grpSpPr>
            <a:xfrm>
              <a:off x="3947632" y="2194179"/>
              <a:ext cx="1224000" cy="1224777"/>
              <a:chOff x="3947632" y="2194179"/>
              <a:chExt cx="1224000" cy="1224777"/>
            </a:xfrm>
            <a:grpFill/>
          </p:grpSpPr>
          <p:cxnSp>
            <p:nvCxnSpPr>
              <p:cNvPr id="134" name="Gerade Verbindung 311"/>
              <p:cNvCxnSpPr>
                <a:cxnSpLocks noChangeAspect="1"/>
              </p:cNvCxnSpPr>
              <p:nvPr/>
            </p:nvCxnSpPr>
            <p:spPr>
              <a:xfrm flipV="1">
                <a:off x="3947632" y="2194179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 Verbindung 312"/>
              <p:cNvCxnSpPr/>
              <p:nvPr/>
            </p:nvCxnSpPr>
            <p:spPr>
              <a:xfrm flipV="1">
                <a:off x="3947632" y="2194179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Gerade Verbindung 313"/>
              <p:cNvCxnSpPr/>
              <p:nvPr/>
            </p:nvCxnSpPr>
            <p:spPr>
              <a:xfrm flipV="1">
                <a:off x="3947632" y="2438578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 Verbindung 314"/>
              <p:cNvCxnSpPr/>
              <p:nvPr/>
            </p:nvCxnSpPr>
            <p:spPr>
              <a:xfrm flipV="1">
                <a:off x="3947632" y="2682977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 Verbindung 315"/>
              <p:cNvCxnSpPr/>
              <p:nvPr/>
            </p:nvCxnSpPr>
            <p:spPr>
              <a:xfrm flipV="1">
                <a:off x="3947632" y="2927376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 Verbindung 316"/>
              <p:cNvCxnSpPr/>
              <p:nvPr/>
            </p:nvCxnSpPr>
            <p:spPr>
              <a:xfrm flipV="1">
                <a:off x="3947632" y="3171775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 Verbindung 317"/>
              <p:cNvCxnSpPr/>
              <p:nvPr/>
            </p:nvCxnSpPr>
            <p:spPr>
              <a:xfrm flipV="1">
                <a:off x="3947632" y="3416175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318"/>
              <p:cNvCxnSpPr>
                <a:cxnSpLocks noChangeAspect="1"/>
              </p:cNvCxnSpPr>
              <p:nvPr/>
            </p:nvCxnSpPr>
            <p:spPr>
              <a:xfrm flipV="1">
                <a:off x="51716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319"/>
              <p:cNvCxnSpPr>
                <a:cxnSpLocks noChangeAspect="1"/>
              </p:cNvCxnSpPr>
              <p:nvPr/>
            </p:nvCxnSpPr>
            <p:spPr>
              <a:xfrm flipV="1">
                <a:off x="49268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 Verbindung 320"/>
              <p:cNvCxnSpPr>
                <a:cxnSpLocks noChangeAspect="1"/>
              </p:cNvCxnSpPr>
              <p:nvPr/>
            </p:nvCxnSpPr>
            <p:spPr>
              <a:xfrm flipV="1">
                <a:off x="46820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Gerade Verbindung 321"/>
              <p:cNvCxnSpPr>
                <a:cxnSpLocks noChangeAspect="1"/>
              </p:cNvCxnSpPr>
              <p:nvPr/>
            </p:nvCxnSpPr>
            <p:spPr>
              <a:xfrm flipV="1">
                <a:off x="44372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 Verbindung 322"/>
              <p:cNvCxnSpPr>
                <a:cxnSpLocks noChangeAspect="1"/>
              </p:cNvCxnSpPr>
              <p:nvPr/>
            </p:nvCxnSpPr>
            <p:spPr>
              <a:xfrm flipV="1">
                <a:off x="41924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Gruppieren 145"/>
          <p:cNvGrpSpPr/>
          <p:nvPr/>
        </p:nvGrpSpPr>
        <p:grpSpPr>
          <a:xfrm>
            <a:off x="3772965" y="2444341"/>
            <a:ext cx="1224001" cy="1224778"/>
            <a:chOff x="3947632" y="2194179"/>
            <a:chExt cx="1224001" cy="1224778"/>
          </a:xfrm>
          <a:solidFill>
            <a:schemeClr val="bg1">
              <a:lumMod val="95000"/>
            </a:schemeClr>
          </a:solidFill>
          <a:effectLst>
            <a:outerShdw blurRad="50800" dist="50800" dir="2700000" algn="ctr" rotWithShape="0">
              <a:schemeClr val="bg1">
                <a:lumMod val="85000"/>
              </a:schemeClr>
            </a:outerShdw>
          </a:effectLst>
        </p:grpSpPr>
        <p:sp>
          <p:nvSpPr>
            <p:cNvPr id="147" name="Rechteck 146"/>
            <p:cNvSpPr/>
            <p:nvPr/>
          </p:nvSpPr>
          <p:spPr>
            <a:xfrm>
              <a:off x="3947633" y="2194957"/>
              <a:ext cx="1224000" cy="122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Work Sans" panose="00000500000000000000" pitchFamily="50" charset="0"/>
              </a:endParaRPr>
            </a:p>
          </p:txBody>
        </p:sp>
        <p:grpSp>
          <p:nvGrpSpPr>
            <p:cNvPr id="148" name="Gruppieren 147"/>
            <p:cNvGrpSpPr/>
            <p:nvPr/>
          </p:nvGrpSpPr>
          <p:grpSpPr>
            <a:xfrm>
              <a:off x="3947632" y="2194179"/>
              <a:ext cx="1224000" cy="1224777"/>
              <a:chOff x="3947632" y="2194179"/>
              <a:chExt cx="1224000" cy="1224777"/>
            </a:xfrm>
            <a:grpFill/>
          </p:grpSpPr>
          <p:cxnSp>
            <p:nvCxnSpPr>
              <p:cNvPr id="149" name="Gerade Verbindung 311"/>
              <p:cNvCxnSpPr>
                <a:cxnSpLocks noChangeAspect="1"/>
              </p:cNvCxnSpPr>
              <p:nvPr/>
            </p:nvCxnSpPr>
            <p:spPr>
              <a:xfrm flipV="1">
                <a:off x="3947632" y="2194179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312"/>
              <p:cNvCxnSpPr/>
              <p:nvPr/>
            </p:nvCxnSpPr>
            <p:spPr>
              <a:xfrm flipV="1">
                <a:off x="3947632" y="2194179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 Verbindung 313"/>
              <p:cNvCxnSpPr/>
              <p:nvPr/>
            </p:nvCxnSpPr>
            <p:spPr>
              <a:xfrm flipV="1">
                <a:off x="3947632" y="2438578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 Verbindung 314"/>
              <p:cNvCxnSpPr/>
              <p:nvPr/>
            </p:nvCxnSpPr>
            <p:spPr>
              <a:xfrm flipV="1">
                <a:off x="3947632" y="2682977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315"/>
              <p:cNvCxnSpPr/>
              <p:nvPr/>
            </p:nvCxnSpPr>
            <p:spPr>
              <a:xfrm flipV="1">
                <a:off x="3947632" y="2927376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316"/>
              <p:cNvCxnSpPr/>
              <p:nvPr/>
            </p:nvCxnSpPr>
            <p:spPr>
              <a:xfrm flipV="1">
                <a:off x="3947632" y="3171775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317"/>
              <p:cNvCxnSpPr/>
              <p:nvPr/>
            </p:nvCxnSpPr>
            <p:spPr>
              <a:xfrm flipV="1">
                <a:off x="3947632" y="3416175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318"/>
              <p:cNvCxnSpPr>
                <a:cxnSpLocks noChangeAspect="1"/>
              </p:cNvCxnSpPr>
              <p:nvPr/>
            </p:nvCxnSpPr>
            <p:spPr>
              <a:xfrm flipV="1">
                <a:off x="51716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319"/>
              <p:cNvCxnSpPr>
                <a:cxnSpLocks noChangeAspect="1"/>
              </p:cNvCxnSpPr>
              <p:nvPr/>
            </p:nvCxnSpPr>
            <p:spPr>
              <a:xfrm flipV="1">
                <a:off x="49268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320"/>
              <p:cNvCxnSpPr>
                <a:cxnSpLocks noChangeAspect="1"/>
              </p:cNvCxnSpPr>
              <p:nvPr/>
            </p:nvCxnSpPr>
            <p:spPr>
              <a:xfrm flipV="1">
                <a:off x="46820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321"/>
              <p:cNvCxnSpPr>
                <a:cxnSpLocks noChangeAspect="1"/>
              </p:cNvCxnSpPr>
              <p:nvPr/>
            </p:nvCxnSpPr>
            <p:spPr>
              <a:xfrm flipV="1">
                <a:off x="44372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 Verbindung 322"/>
              <p:cNvCxnSpPr>
                <a:cxnSpLocks noChangeAspect="1"/>
              </p:cNvCxnSpPr>
              <p:nvPr/>
            </p:nvCxnSpPr>
            <p:spPr>
              <a:xfrm flipV="1">
                <a:off x="41924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Gruppieren 160"/>
          <p:cNvGrpSpPr/>
          <p:nvPr/>
        </p:nvGrpSpPr>
        <p:grpSpPr>
          <a:xfrm>
            <a:off x="3925365" y="2596741"/>
            <a:ext cx="1224001" cy="1224778"/>
            <a:chOff x="3947632" y="2194179"/>
            <a:chExt cx="1224001" cy="1224778"/>
          </a:xfrm>
          <a:solidFill>
            <a:schemeClr val="bg1">
              <a:lumMod val="95000"/>
            </a:schemeClr>
          </a:solidFill>
          <a:effectLst>
            <a:outerShdw blurRad="50800" dist="50800" dir="2700000" algn="ctr" rotWithShape="0">
              <a:schemeClr val="bg1">
                <a:lumMod val="85000"/>
              </a:schemeClr>
            </a:outerShdw>
          </a:effectLst>
        </p:grpSpPr>
        <p:sp>
          <p:nvSpPr>
            <p:cNvPr id="162" name="Rechteck 161"/>
            <p:cNvSpPr/>
            <p:nvPr/>
          </p:nvSpPr>
          <p:spPr>
            <a:xfrm>
              <a:off x="3947633" y="2194957"/>
              <a:ext cx="1224000" cy="122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Work Sans" panose="00000500000000000000" pitchFamily="50" charset="0"/>
              </a:endParaRPr>
            </a:p>
          </p:txBody>
        </p:sp>
        <p:grpSp>
          <p:nvGrpSpPr>
            <p:cNvPr id="163" name="Gruppieren 162"/>
            <p:cNvGrpSpPr/>
            <p:nvPr/>
          </p:nvGrpSpPr>
          <p:grpSpPr>
            <a:xfrm>
              <a:off x="3947632" y="2194179"/>
              <a:ext cx="1224000" cy="1224777"/>
              <a:chOff x="3947632" y="2194179"/>
              <a:chExt cx="1224000" cy="1224777"/>
            </a:xfrm>
            <a:grpFill/>
          </p:grpSpPr>
          <p:cxnSp>
            <p:nvCxnSpPr>
              <p:cNvPr id="164" name="Gerade Verbindung 311"/>
              <p:cNvCxnSpPr>
                <a:cxnSpLocks noChangeAspect="1"/>
              </p:cNvCxnSpPr>
              <p:nvPr/>
            </p:nvCxnSpPr>
            <p:spPr>
              <a:xfrm flipV="1">
                <a:off x="3947632" y="2194179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312"/>
              <p:cNvCxnSpPr/>
              <p:nvPr/>
            </p:nvCxnSpPr>
            <p:spPr>
              <a:xfrm flipV="1">
                <a:off x="3947632" y="2194179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Gerade Verbindung 313"/>
              <p:cNvCxnSpPr/>
              <p:nvPr/>
            </p:nvCxnSpPr>
            <p:spPr>
              <a:xfrm flipV="1">
                <a:off x="3947632" y="2438578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314"/>
              <p:cNvCxnSpPr/>
              <p:nvPr/>
            </p:nvCxnSpPr>
            <p:spPr>
              <a:xfrm flipV="1">
                <a:off x="3947632" y="2682977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Gerade Verbindung 315"/>
              <p:cNvCxnSpPr/>
              <p:nvPr/>
            </p:nvCxnSpPr>
            <p:spPr>
              <a:xfrm flipV="1">
                <a:off x="3947632" y="2927376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316"/>
              <p:cNvCxnSpPr/>
              <p:nvPr/>
            </p:nvCxnSpPr>
            <p:spPr>
              <a:xfrm flipV="1">
                <a:off x="3947632" y="3171775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317"/>
              <p:cNvCxnSpPr/>
              <p:nvPr/>
            </p:nvCxnSpPr>
            <p:spPr>
              <a:xfrm flipV="1">
                <a:off x="3947632" y="3416175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318"/>
              <p:cNvCxnSpPr>
                <a:cxnSpLocks noChangeAspect="1"/>
              </p:cNvCxnSpPr>
              <p:nvPr/>
            </p:nvCxnSpPr>
            <p:spPr>
              <a:xfrm flipV="1">
                <a:off x="51716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319"/>
              <p:cNvCxnSpPr>
                <a:cxnSpLocks noChangeAspect="1"/>
              </p:cNvCxnSpPr>
              <p:nvPr/>
            </p:nvCxnSpPr>
            <p:spPr>
              <a:xfrm flipV="1">
                <a:off x="49268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320"/>
              <p:cNvCxnSpPr>
                <a:cxnSpLocks noChangeAspect="1"/>
              </p:cNvCxnSpPr>
              <p:nvPr/>
            </p:nvCxnSpPr>
            <p:spPr>
              <a:xfrm flipV="1">
                <a:off x="46820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321"/>
              <p:cNvCxnSpPr>
                <a:cxnSpLocks noChangeAspect="1"/>
              </p:cNvCxnSpPr>
              <p:nvPr/>
            </p:nvCxnSpPr>
            <p:spPr>
              <a:xfrm flipV="1">
                <a:off x="44372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 Verbindung 322"/>
              <p:cNvCxnSpPr>
                <a:cxnSpLocks noChangeAspect="1"/>
              </p:cNvCxnSpPr>
              <p:nvPr/>
            </p:nvCxnSpPr>
            <p:spPr>
              <a:xfrm flipV="1">
                <a:off x="41924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6" name="Gruppieren 175"/>
          <p:cNvGrpSpPr/>
          <p:nvPr/>
        </p:nvGrpSpPr>
        <p:grpSpPr>
          <a:xfrm>
            <a:off x="4077765" y="2749141"/>
            <a:ext cx="1224001" cy="1224778"/>
            <a:chOff x="3947632" y="2194179"/>
            <a:chExt cx="1224001" cy="1224778"/>
          </a:xfrm>
          <a:solidFill>
            <a:schemeClr val="bg1">
              <a:lumMod val="95000"/>
            </a:schemeClr>
          </a:solidFill>
          <a:effectLst>
            <a:outerShdw blurRad="50800" dist="50800" dir="2700000" algn="ctr" rotWithShape="0">
              <a:schemeClr val="bg1">
                <a:lumMod val="85000"/>
              </a:schemeClr>
            </a:outerShdw>
          </a:effectLst>
        </p:grpSpPr>
        <p:sp>
          <p:nvSpPr>
            <p:cNvPr id="177" name="Rechteck 176"/>
            <p:cNvSpPr/>
            <p:nvPr/>
          </p:nvSpPr>
          <p:spPr>
            <a:xfrm>
              <a:off x="3947633" y="2194957"/>
              <a:ext cx="1224000" cy="122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Work Sans" panose="00000500000000000000" pitchFamily="50" charset="0"/>
              </a:endParaRPr>
            </a:p>
          </p:txBody>
        </p:sp>
        <p:grpSp>
          <p:nvGrpSpPr>
            <p:cNvPr id="178" name="Gruppieren 177"/>
            <p:cNvGrpSpPr/>
            <p:nvPr/>
          </p:nvGrpSpPr>
          <p:grpSpPr>
            <a:xfrm>
              <a:off x="3947632" y="2194179"/>
              <a:ext cx="1224000" cy="1224777"/>
              <a:chOff x="3947632" y="2194179"/>
              <a:chExt cx="1224000" cy="1224777"/>
            </a:xfrm>
            <a:grpFill/>
          </p:grpSpPr>
          <p:cxnSp>
            <p:nvCxnSpPr>
              <p:cNvPr id="179" name="Gerade Verbindung 311"/>
              <p:cNvCxnSpPr>
                <a:cxnSpLocks noChangeAspect="1"/>
              </p:cNvCxnSpPr>
              <p:nvPr/>
            </p:nvCxnSpPr>
            <p:spPr>
              <a:xfrm flipV="1">
                <a:off x="3947632" y="2194179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312"/>
              <p:cNvCxnSpPr/>
              <p:nvPr/>
            </p:nvCxnSpPr>
            <p:spPr>
              <a:xfrm flipV="1">
                <a:off x="3947632" y="2194179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313"/>
              <p:cNvCxnSpPr/>
              <p:nvPr/>
            </p:nvCxnSpPr>
            <p:spPr>
              <a:xfrm flipV="1">
                <a:off x="3947632" y="2438578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 Verbindung 314"/>
              <p:cNvCxnSpPr/>
              <p:nvPr/>
            </p:nvCxnSpPr>
            <p:spPr>
              <a:xfrm flipV="1">
                <a:off x="3947632" y="2682977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 Verbindung 315"/>
              <p:cNvCxnSpPr/>
              <p:nvPr/>
            </p:nvCxnSpPr>
            <p:spPr>
              <a:xfrm flipV="1">
                <a:off x="3947632" y="2927376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 Verbindung 316"/>
              <p:cNvCxnSpPr/>
              <p:nvPr/>
            </p:nvCxnSpPr>
            <p:spPr>
              <a:xfrm flipV="1">
                <a:off x="3947632" y="3171775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Gerade Verbindung 317"/>
              <p:cNvCxnSpPr/>
              <p:nvPr/>
            </p:nvCxnSpPr>
            <p:spPr>
              <a:xfrm flipV="1">
                <a:off x="3947632" y="3416175"/>
                <a:ext cx="1224000" cy="1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318"/>
              <p:cNvCxnSpPr>
                <a:cxnSpLocks noChangeAspect="1"/>
              </p:cNvCxnSpPr>
              <p:nvPr/>
            </p:nvCxnSpPr>
            <p:spPr>
              <a:xfrm flipV="1">
                <a:off x="51716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319"/>
              <p:cNvCxnSpPr>
                <a:cxnSpLocks noChangeAspect="1"/>
              </p:cNvCxnSpPr>
              <p:nvPr/>
            </p:nvCxnSpPr>
            <p:spPr>
              <a:xfrm flipV="1">
                <a:off x="49268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 Verbindung 320"/>
              <p:cNvCxnSpPr>
                <a:cxnSpLocks noChangeAspect="1"/>
              </p:cNvCxnSpPr>
              <p:nvPr/>
            </p:nvCxnSpPr>
            <p:spPr>
              <a:xfrm flipV="1">
                <a:off x="46820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321"/>
              <p:cNvCxnSpPr>
                <a:cxnSpLocks noChangeAspect="1"/>
              </p:cNvCxnSpPr>
              <p:nvPr/>
            </p:nvCxnSpPr>
            <p:spPr>
              <a:xfrm flipV="1">
                <a:off x="44372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 Verbindung 322"/>
              <p:cNvCxnSpPr>
                <a:cxnSpLocks noChangeAspect="1"/>
              </p:cNvCxnSpPr>
              <p:nvPr/>
            </p:nvCxnSpPr>
            <p:spPr>
              <a:xfrm flipV="1">
                <a:off x="4192432" y="2194956"/>
                <a:ext cx="0" cy="1224000"/>
              </a:xfrm>
              <a:prstGeom prst="lin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91" name="Gerade Verbindung mit Pfeil 190"/>
          <p:cNvCxnSpPr/>
          <p:nvPr/>
        </p:nvCxnSpPr>
        <p:spPr>
          <a:xfrm>
            <a:off x="4616888" y="1789160"/>
            <a:ext cx="865645" cy="94555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  <a:effectLst>
            <a:outerShdw blurRad="50800" dist="50800" dir="54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feld 191"/>
          <p:cNvSpPr txBox="1"/>
          <p:nvPr/>
        </p:nvSpPr>
        <p:spPr>
          <a:xfrm rot="2869773">
            <a:off x="4793488" y="2052916"/>
            <a:ext cx="675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N * N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Work Sans" panose="00000500000000000000" pitchFamily="50" charset="0"/>
              <a:cs typeface="Arial" panose="020B0604020202020204" pitchFamily="34" charset="0"/>
            </a:endParaRPr>
          </a:p>
        </p:txBody>
      </p:sp>
      <p:cxnSp>
        <p:nvCxnSpPr>
          <p:cNvPr id="193" name="Gerade Verbindung mit Pfeil 192"/>
          <p:cNvCxnSpPr/>
          <p:nvPr/>
        </p:nvCxnSpPr>
        <p:spPr>
          <a:xfrm flipV="1">
            <a:off x="5893629" y="3233560"/>
            <a:ext cx="559663" cy="1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  <a:effectLst>
            <a:outerShdw blurRad="101600" dist="38100" dir="2700000" algn="tl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3"/>
          <p:cNvSpPr/>
          <p:nvPr/>
        </p:nvSpPr>
        <p:spPr>
          <a:xfrm>
            <a:off x="5056965" y="2749141"/>
            <a:ext cx="244800" cy="26289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6"/>
          <p:cNvSpPr/>
          <p:nvPr/>
        </p:nvSpPr>
        <p:spPr>
          <a:xfrm>
            <a:off x="4153875" y="1840673"/>
            <a:ext cx="233489" cy="16137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7"/>
          <p:cNvSpPr/>
          <p:nvPr/>
        </p:nvSpPr>
        <p:spPr>
          <a:xfrm>
            <a:off x="4305360" y="2002137"/>
            <a:ext cx="240980" cy="14224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8"/>
          <p:cNvSpPr/>
          <p:nvPr/>
        </p:nvSpPr>
        <p:spPr>
          <a:xfrm>
            <a:off x="4457760" y="2154537"/>
            <a:ext cx="240980" cy="14224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9"/>
          <p:cNvSpPr/>
          <p:nvPr/>
        </p:nvSpPr>
        <p:spPr>
          <a:xfrm>
            <a:off x="4610160" y="2306937"/>
            <a:ext cx="240980" cy="14224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200"/>
          <p:cNvSpPr/>
          <p:nvPr/>
        </p:nvSpPr>
        <p:spPr>
          <a:xfrm>
            <a:off x="4762560" y="2460911"/>
            <a:ext cx="240980" cy="14224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201"/>
          <p:cNvSpPr/>
          <p:nvPr/>
        </p:nvSpPr>
        <p:spPr>
          <a:xfrm>
            <a:off x="4914960" y="2611737"/>
            <a:ext cx="240980" cy="14224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Curved Connector 5"/>
          <p:cNvCxnSpPr>
            <a:stCxn id="194" idx="3"/>
            <a:endCxn id="41" idx="0"/>
          </p:cNvCxnSpPr>
          <p:nvPr/>
        </p:nvCxnSpPr>
        <p:spPr>
          <a:xfrm flipV="1">
            <a:off x="5301765" y="2220128"/>
            <a:ext cx="4255850" cy="660459"/>
          </a:xfrm>
          <a:prstGeom prst="curvedConnector4">
            <a:avLst>
              <a:gd name="adj1" fmla="val 33365"/>
              <a:gd name="adj2" fmla="val 200952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Foliennummernplatzhalter 2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5BB8-B058-4CAF-94F1-C60B474C680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8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Work Sans" panose="00000500000000000000" pitchFamily="50" charset="0"/>
              </a:rPr>
              <a:t>Processing Details </a:t>
            </a:r>
          </a:p>
        </p:txBody>
      </p:sp>
      <p:grpSp>
        <p:nvGrpSpPr>
          <p:cNvPr id="225" name="Gruppieren 224"/>
          <p:cNvGrpSpPr/>
          <p:nvPr/>
        </p:nvGrpSpPr>
        <p:grpSpPr>
          <a:xfrm>
            <a:off x="151125" y="1790475"/>
            <a:ext cx="2078572" cy="3189583"/>
            <a:chOff x="151125" y="1790475"/>
            <a:chExt cx="2078572" cy="3189583"/>
          </a:xfrm>
        </p:grpSpPr>
        <p:sp>
          <p:nvSpPr>
            <p:cNvPr id="226" name="Rechteck 225"/>
            <p:cNvSpPr/>
            <p:nvPr/>
          </p:nvSpPr>
          <p:spPr>
            <a:xfrm>
              <a:off x="151125" y="1790475"/>
              <a:ext cx="2078572" cy="4924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Work Sans" panose="00000500000000000000" pitchFamily="50" charset="0"/>
                </a:rPr>
                <a:t>Read input data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Work Sans" panose="00000500000000000000" pitchFamily="50" charset="0"/>
              </a:endParaRPr>
            </a:p>
          </p:txBody>
        </p:sp>
        <p:sp>
          <p:nvSpPr>
            <p:cNvPr id="227" name="Rechteck 226"/>
            <p:cNvSpPr/>
            <p:nvPr/>
          </p:nvSpPr>
          <p:spPr>
            <a:xfrm>
              <a:off x="151125" y="2689515"/>
              <a:ext cx="2078572" cy="4924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Work Sans" panose="00000500000000000000" pitchFamily="50" charset="0"/>
                </a:rPr>
                <a:t>Remove flat-earth &amp; topographical phase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Work Sans" panose="00000500000000000000" pitchFamily="50" charset="0"/>
              </a:endParaRPr>
            </a:p>
          </p:txBody>
        </p:sp>
        <p:sp>
          <p:nvSpPr>
            <p:cNvPr id="228" name="Rechteck 227"/>
            <p:cNvSpPr/>
            <p:nvPr/>
          </p:nvSpPr>
          <p:spPr>
            <a:xfrm>
              <a:off x="151125" y="3588555"/>
              <a:ext cx="2078572" cy="4924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Work Sans" panose="00000500000000000000" pitchFamily="50" charset="0"/>
                </a:rPr>
                <a:t>Calculate covariance matrix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Work Sans" panose="00000500000000000000" pitchFamily="50" charset="0"/>
              </a:endParaRPr>
            </a:p>
          </p:txBody>
        </p:sp>
        <p:sp>
          <p:nvSpPr>
            <p:cNvPr id="229" name="Rechteck 228"/>
            <p:cNvSpPr/>
            <p:nvPr/>
          </p:nvSpPr>
          <p:spPr>
            <a:xfrm>
              <a:off x="151125" y="4487594"/>
              <a:ext cx="2078572" cy="49246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Work Sans" panose="00000500000000000000" pitchFamily="50" charset="0"/>
                </a:rPr>
                <a:t>Inversion</a:t>
              </a:r>
              <a:endParaRPr lang="en-US" sz="1200" dirty="0">
                <a:solidFill>
                  <a:schemeClr val="tx1"/>
                </a:solidFill>
                <a:latin typeface="Work Sans" panose="00000500000000000000" pitchFamily="50" charset="0"/>
              </a:endParaRPr>
            </a:p>
          </p:txBody>
        </p:sp>
        <p:cxnSp>
          <p:nvCxnSpPr>
            <p:cNvPr id="230" name="Gerade Verbindung mit Pfeil 229"/>
            <p:cNvCxnSpPr>
              <a:stCxn id="226" idx="2"/>
              <a:endCxn id="227" idx="0"/>
            </p:cNvCxnSpPr>
            <p:nvPr/>
          </p:nvCxnSpPr>
          <p:spPr>
            <a:xfrm flipH="1">
              <a:off x="1190690" y="2282939"/>
              <a:ext cx="1453" cy="38818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  <a:effectLst>
              <a:outerShdw blurRad="1016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Gerade Verbindung mit Pfeil 230"/>
            <p:cNvCxnSpPr/>
            <p:nvPr/>
          </p:nvCxnSpPr>
          <p:spPr>
            <a:xfrm flipH="1">
              <a:off x="1188679" y="3209311"/>
              <a:ext cx="2011" cy="35808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  <a:effectLst>
              <a:outerShdw blurRad="1016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 Verbindung mit Pfeil 231"/>
            <p:cNvCxnSpPr>
              <a:stCxn id="228" idx="2"/>
              <a:endCxn id="229" idx="0"/>
            </p:cNvCxnSpPr>
            <p:nvPr/>
          </p:nvCxnSpPr>
          <p:spPr>
            <a:xfrm>
              <a:off x="1190411" y="4081019"/>
              <a:ext cx="0" cy="406575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  <a:effectLst>
              <a:outerShdw blurRad="101600" dist="38100" dir="2700000" algn="tl" rotWithShape="0">
                <a:schemeClr val="accent4">
                  <a:lumMod val="5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feld 196"/>
          <p:cNvSpPr txBox="1"/>
          <p:nvPr/>
        </p:nvSpPr>
        <p:spPr>
          <a:xfrm>
            <a:off x="5038876" y="1752495"/>
            <a:ext cx="987771" cy="24622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eight vector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8" name="Gruppieren 197"/>
          <p:cNvGrpSpPr/>
          <p:nvPr/>
        </p:nvGrpSpPr>
        <p:grpSpPr>
          <a:xfrm rot="5400000">
            <a:off x="4521077" y="3296177"/>
            <a:ext cx="2080065" cy="207336"/>
            <a:chOff x="8749726" y="2169472"/>
            <a:chExt cx="2448001" cy="247183"/>
          </a:xfrm>
        </p:grpSpPr>
        <p:grpSp>
          <p:nvGrpSpPr>
            <p:cNvPr id="201" name="Gruppieren 200"/>
            <p:cNvGrpSpPr/>
            <p:nvPr/>
          </p:nvGrpSpPr>
          <p:grpSpPr>
            <a:xfrm>
              <a:off x="9973726" y="2169472"/>
              <a:ext cx="1224001" cy="247182"/>
              <a:chOff x="9973726" y="2169472"/>
              <a:chExt cx="1224001" cy="247182"/>
            </a:xfrm>
          </p:grpSpPr>
          <p:sp>
            <p:nvSpPr>
              <p:cNvPr id="212" name="Rechteck 211"/>
              <p:cNvSpPr/>
              <p:nvPr/>
            </p:nvSpPr>
            <p:spPr>
              <a:xfrm>
                <a:off x="9973727" y="2169472"/>
                <a:ext cx="1224000" cy="2471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Work Sans" panose="00000500000000000000" pitchFamily="50" charset="0"/>
                </a:endParaRPr>
              </a:p>
            </p:txBody>
          </p:sp>
          <p:cxnSp>
            <p:nvCxnSpPr>
              <p:cNvPr id="213" name="Gerade Verbindung 538"/>
              <p:cNvCxnSpPr/>
              <p:nvPr/>
            </p:nvCxnSpPr>
            <p:spPr>
              <a:xfrm flipV="1">
                <a:off x="9973726" y="2169472"/>
                <a:ext cx="1224000" cy="1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 Verbindung 539"/>
              <p:cNvCxnSpPr/>
              <p:nvPr/>
            </p:nvCxnSpPr>
            <p:spPr>
              <a:xfrm flipV="1">
                <a:off x="9973726" y="2413872"/>
                <a:ext cx="1224000" cy="1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 Verbindung 540"/>
              <p:cNvCxnSpPr>
                <a:cxnSpLocks noChangeAspect="1"/>
              </p:cNvCxnSpPr>
              <p:nvPr/>
            </p:nvCxnSpPr>
            <p:spPr>
              <a:xfrm flipV="1">
                <a:off x="11195927" y="2180038"/>
                <a:ext cx="0" cy="21600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 Verbindung 541"/>
              <p:cNvCxnSpPr>
                <a:cxnSpLocks noChangeAspect="1"/>
              </p:cNvCxnSpPr>
              <p:nvPr/>
            </p:nvCxnSpPr>
            <p:spPr>
              <a:xfrm flipV="1">
                <a:off x="10951127" y="2180038"/>
                <a:ext cx="0" cy="21600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 Verbindung 542"/>
              <p:cNvCxnSpPr>
                <a:cxnSpLocks noChangeAspect="1"/>
              </p:cNvCxnSpPr>
              <p:nvPr/>
            </p:nvCxnSpPr>
            <p:spPr>
              <a:xfrm flipV="1">
                <a:off x="10706327" y="2180038"/>
                <a:ext cx="0" cy="21600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543"/>
              <p:cNvCxnSpPr>
                <a:cxnSpLocks noChangeAspect="1"/>
              </p:cNvCxnSpPr>
              <p:nvPr/>
            </p:nvCxnSpPr>
            <p:spPr>
              <a:xfrm flipV="1">
                <a:off x="10461527" y="2180038"/>
                <a:ext cx="0" cy="21600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544"/>
              <p:cNvCxnSpPr>
                <a:cxnSpLocks noChangeAspect="1"/>
              </p:cNvCxnSpPr>
              <p:nvPr/>
            </p:nvCxnSpPr>
            <p:spPr>
              <a:xfrm flipV="1">
                <a:off x="10216727" y="2180038"/>
                <a:ext cx="0" cy="21600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uppieren 201"/>
            <p:cNvGrpSpPr/>
            <p:nvPr/>
          </p:nvGrpSpPr>
          <p:grpSpPr>
            <a:xfrm>
              <a:off x="8749726" y="2169473"/>
              <a:ext cx="1224001" cy="247182"/>
              <a:chOff x="10036316" y="2770097"/>
              <a:chExt cx="1224001" cy="247182"/>
            </a:xfrm>
          </p:grpSpPr>
          <p:sp>
            <p:nvSpPr>
              <p:cNvPr id="204" name="Rechteck 203"/>
              <p:cNvSpPr/>
              <p:nvPr/>
            </p:nvSpPr>
            <p:spPr>
              <a:xfrm>
                <a:off x="10036317" y="2770097"/>
                <a:ext cx="1224000" cy="2471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Work Sans" panose="00000500000000000000" pitchFamily="50" charset="0"/>
                </a:endParaRPr>
              </a:p>
            </p:txBody>
          </p:sp>
          <p:cxnSp>
            <p:nvCxnSpPr>
              <p:cNvPr id="205" name="Gerade Verbindung 546"/>
              <p:cNvCxnSpPr/>
              <p:nvPr/>
            </p:nvCxnSpPr>
            <p:spPr>
              <a:xfrm flipV="1">
                <a:off x="10036316" y="2770097"/>
                <a:ext cx="1224000" cy="1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 Verbindung 547"/>
              <p:cNvCxnSpPr/>
              <p:nvPr/>
            </p:nvCxnSpPr>
            <p:spPr>
              <a:xfrm flipV="1">
                <a:off x="10036316" y="3014497"/>
                <a:ext cx="1224000" cy="1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548"/>
              <p:cNvCxnSpPr>
                <a:cxnSpLocks noChangeAspect="1"/>
              </p:cNvCxnSpPr>
              <p:nvPr/>
            </p:nvCxnSpPr>
            <p:spPr>
              <a:xfrm flipV="1">
                <a:off x="10036317" y="2780663"/>
                <a:ext cx="0" cy="21600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Gerade Verbindung 549"/>
              <p:cNvCxnSpPr>
                <a:cxnSpLocks noChangeAspect="1"/>
              </p:cNvCxnSpPr>
              <p:nvPr/>
            </p:nvCxnSpPr>
            <p:spPr>
              <a:xfrm flipV="1">
                <a:off x="11013717" y="2780663"/>
                <a:ext cx="0" cy="21600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Gerade Verbindung 550"/>
              <p:cNvCxnSpPr>
                <a:cxnSpLocks noChangeAspect="1"/>
              </p:cNvCxnSpPr>
              <p:nvPr/>
            </p:nvCxnSpPr>
            <p:spPr>
              <a:xfrm flipV="1">
                <a:off x="10768917" y="2780663"/>
                <a:ext cx="0" cy="21600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Gerade Verbindung 551"/>
              <p:cNvCxnSpPr>
                <a:cxnSpLocks noChangeAspect="1"/>
              </p:cNvCxnSpPr>
              <p:nvPr/>
            </p:nvCxnSpPr>
            <p:spPr>
              <a:xfrm flipV="1">
                <a:off x="10524117" y="2780663"/>
                <a:ext cx="0" cy="21600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Gerade Verbindung 552"/>
              <p:cNvCxnSpPr>
                <a:cxnSpLocks noChangeAspect="1"/>
              </p:cNvCxnSpPr>
              <p:nvPr/>
            </p:nvCxnSpPr>
            <p:spPr>
              <a:xfrm flipV="1">
                <a:off x="10279317" y="2780663"/>
                <a:ext cx="0" cy="21600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Gerade Verbindung 562"/>
            <p:cNvCxnSpPr>
              <a:cxnSpLocks noChangeAspect="1"/>
            </p:cNvCxnSpPr>
            <p:nvPr/>
          </p:nvCxnSpPr>
          <p:spPr>
            <a:xfrm flipV="1">
              <a:off x="9973726" y="2180107"/>
              <a:ext cx="0" cy="21600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pieren 3"/>
          <p:cNvGrpSpPr/>
          <p:nvPr/>
        </p:nvGrpSpPr>
        <p:grpSpPr>
          <a:xfrm>
            <a:off x="2998700" y="1753225"/>
            <a:ext cx="2052602" cy="2336805"/>
            <a:chOff x="2553143" y="660348"/>
            <a:chExt cx="2052602" cy="2336805"/>
          </a:xfrm>
        </p:grpSpPr>
        <p:grpSp>
          <p:nvGrpSpPr>
            <p:cNvPr id="220" name="Gruppieren 219"/>
            <p:cNvGrpSpPr/>
            <p:nvPr/>
          </p:nvGrpSpPr>
          <p:grpSpPr>
            <a:xfrm>
              <a:off x="2553143" y="1098981"/>
              <a:ext cx="2052602" cy="1898172"/>
              <a:chOff x="9330035" y="2589422"/>
              <a:chExt cx="2052602" cy="1898172"/>
            </a:xfrm>
          </p:grpSpPr>
          <p:grpSp>
            <p:nvGrpSpPr>
              <p:cNvPr id="221" name="Gruppieren 220"/>
              <p:cNvGrpSpPr/>
              <p:nvPr/>
            </p:nvGrpSpPr>
            <p:grpSpPr>
              <a:xfrm>
                <a:off x="9549212" y="2805616"/>
                <a:ext cx="1224001" cy="1224778"/>
                <a:chOff x="3947632" y="2194179"/>
                <a:chExt cx="1224001" cy="1224778"/>
              </a:xfrm>
              <a:gradFill>
                <a:gsLst>
                  <a:gs pos="100000">
                    <a:srgbClr val="FFFFFF"/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</p:grpSpPr>
            <p:sp>
              <p:nvSpPr>
                <p:cNvPr id="305" name="Rechteck 304"/>
                <p:cNvSpPr/>
                <p:nvPr/>
              </p:nvSpPr>
              <p:spPr>
                <a:xfrm>
                  <a:off x="3947633" y="2194957"/>
                  <a:ext cx="1224000" cy="1224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Work Sans" panose="00000500000000000000" pitchFamily="50" charset="0"/>
                  </a:endParaRPr>
                </a:p>
              </p:txBody>
            </p:sp>
            <p:grpSp>
              <p:nvGrpSpPr>
                <p:cNvPr id="306" name="Gruppieren 305"/>
                <p:cNvGrpSpPr/>
                <p:nvPr/>
              </p:nvGrpSpPr>
              <p:grpSpPr>
                <a:xfrm>
                  <a:off x="3947632" y="2194179"/>
                  <a:ext cx="1224000" cy="1224777"/>
                  <a:chOff x="3947632" y="2194179"/>
                  <a:chExt cx="1224000" cy="1224777"/>
                </a:xfrm>
                <a:grpFill/>
              </p:grpSpPr>
              <p:cxnSp>
                <p:nvCxnSpPr>
                  <p:cNvPr id="307" name="Gerade Verbindung 196"/>
                  <p:cNvCxnSpPr>
                    <a:cxnSpLocks noChangeAspect="1"/>
                  </p:cNvCxnSpPr>
                  <p:nvPr/>
                </p:nvCxnSpPr>
                <p:spPr>
                  <a:xfrm flipV="1">
                    <a:off x="3947632" y="2194179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Gerade Verbindung 197"/>
                  <p:cNvCxnSpPr/>
                  <p:nvPr/>
                </p:nvCxnSpPr>
                <p:spPr>
                  <a:xfrm flipV="1">
                    <a:off x="3947632" y="2194179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Gerade Verbindung 198"/>
                  <p:cNvCxnSpPr/>
                  <p:nvPr/>
                </p:nvCxnSpPr>
                <p:spPr>
                  <a:xfrm flipV="1">
                    <a:off x="3947632" y="2438578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Gerade Verbindung 199"/>
                  <p:cNvCxnSpPr/>
                  <p:nvPr/>
                </p:nvCxnSpPr>
                <p:spPr>
                  <a:xfrm flipV="1">
                    <a:off x="3947632" y="2682977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Gerade Verbindung 200"/>
                  <p:cNvCxnSpPr/>
                  <p:nvPr/>
                </p:nvCxnSpPr>
                <p:spPr>
                  <a:xfrm flipV="1">
                    <a:off x="3947632" y="2927376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Gerade Verbindung 201"/>
                  <p:cNvCxnSpPr/>
                  <p:nvPr/>
                </p:nvCxnSpPr>
                <p:spPr>
                  <a:xfrm flipV="1">
                    <a:off x="3947632" y="3171775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Gerade Verbindung 202"/>
                  <p:cNvCxnSpPr/>
                  <p:nvPr/>
                </p:nvCxnSpPr>
                <p:spPr>
                  <a:xfrm flipV="1">
                    <a:off x="3947632" y="3416175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Gerade Verbindung 203"/>
                  <p:cNvCxnSpPr>
                    <a:cxnSpLocks noChangeAspect="1"/>
                  </p:cNvCxnSpPr>
                  <p:nvPr/>
                </p:nvCxnSpPr>
                <p:spPr>
                  <a:xfrm flipV="1">
                    <a:off x="51716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Gerade Verbindung 204"/>
                  <p:cNvCxnSpPr>
                    <a:cxnSpLocks noChangeAspect="1"/>
                  </p:cNvCxnSpPr>
                  <p:nvPr/>
                </p:nvCxnSpPr>
                <p:spPr>
                  <a:xfrm flipV="1">
                    <a:off x="49268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Gerade Verbindung 205"/>
                  <p:cNvCxnSpPr>
                    <a:cxnSpLocks noChangeAspect="1"/>
                  </p:cNvCxnSpPr>
                  <p:nvPr/>
                </p:nvCxnSpPr>
                <p:spPr>
                  <a:xfrm flipV="1">
                    <a:off x="46820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Gerade Verbindung 206"/>
                  <p:cNvCxnSpPr>
                    <a:cxnSpLocks noChangeAspect="1"/>
                  </p:cNvCxnSpPr>
                  <p:nvPr/>
                </p:nvCxnSpPr>
                <p:spPr>
                  <a:xfrm flipV="1">
                    <a:off x="44372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Gerade Verbindung 207"/>
                  <p:cNvCxnSpPr>
                    <a:cxnSpLocks noChangeAspect="1"/>
                  </p:cNvCxnSpPr>
                  <p:nvPr/>
                </p:nvCxnSpPr>
                <p:spPr>
                  <a:xfrm flipV="1">
                    <a:off x="41924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2" name="Gruppieren 221"/>
              <p:cNvGrpSpPr/>
              <p:nvPr/>
            </p:nvGrpSpPr>
            <p:grpSpPr>
              <a:xfrm>
                <a:off x="9701612" y="2958016"/>
                <a:ext cx="1224001" cy="1224778"/>
                <a:chOff x="3947632" y="2194179"/>
                <a:chExt cx="1224001" cy="1224778"/>
              </a:xfrm>
              <a:gradFill>
                <a:gsLst>
                  <a:gs pos="100000">
                    <a:srgbClr val="FFFFFF"/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</p:grpSpPr>
            <p:sp>
              <p:nvSpPr>
                <p:cNvPr id="272" name="Rechteck 271"/>
                <p:cNvSpPr/>
                <p:nvPr/>
              </p:nvSpPr>
              <p:spPr>
                <a:xfrm>
                  <a:off x="3947633" y="2194957"/>
                  <a:ext cx="1224000" cy="1224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Work Sans" panose="00000500000000000000" pitchFamily="50" charset="0"/>
                  </a:endParaRPr>
                </a:p>
              </p:txBody>
            </p:sp>
            <p:grpSp>
              <p:nvGrpSpPr>
                <p:cNvPr id="288" name="Gruppieren 287"/>
                <p:cNvGrpSpPr/>
                <p:nvPr/>
              </p:nvGrpSpPr>
              <p:grpSpPr>
                <a:xfrm>
                  <a:off x="3947632" y="2194179"/>
                  <a:ext cx="1224000" cy="1224777"/>
                  <a:chOff x="3947632" y="2194179"/>
                  <a:chExt cx="1224000" cy="1224777"/>
                </a:xfrm>
                <a:grpFill/>
              </p:grpSpPr>
              <p:cxnSp>
                <p:nvCxnSpPr>
                  <p:cNvPr id="290" name="Gerade Verbindung 182"/>
                  <p:cNvCxnSpPr>
                    <a:cxnSpLocks noChangeAspect="1"/>
                  </p:cNvCxnSpPr>
                  <p:nvPr/>
                </p:nvCxnSpPr>
                <p:spPr>
                  <a:xfrm flipV="1">
                    <a:off x="3947632" y="2194179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Gerade Verbindung 183"/>
                  <p:cNvCxnSpPr/>
                  <p:nvPr/>
                </p:nvCxnSpPr>
                <p:spPr>
                  <a:xfrm flipV="1">
                    <a:off x="3947632" y="2194179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Gerade Verbindung 184"/>
                  <p:cNvCxnSpPr/>
                  <p:nvPr/>
                </p:nvCxnSpPr>
                <p:spPr>
                  <a:xfrm flipV="1">
                    <a:off x="3947632" y="2438578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Gerade Verbindung 185"/>
                  <p:cNvCxnSpPr/>
                  <p:nvPr/>
                </p:nvCxnSpPr>
                <p:spPr>
                  <a:xfrm flipV="1">
                    <a:off x="3947632" y="2682977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Gerade Verbindung 186"/>
                  <p:cNvCxnSpPr/>
                  <p:nvPr/>
                </p:nvCxnSpPr>
                <p:spPr>
                  <a:xfrm flipV="1">
                    <a:off x="3947632" y="2927376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Gerade Verbindung 187"/>
                  <p:cNvCxnSpPr/>
                  <p:nvPr/>
                </p:nvCxnSpPr>
                <p:spPr>
                  <a:xfrm flipV="1">
                    <a:off x="3947632" y="3171775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Gerade Verbindung 188"/>
                  <p:cNvCxnSpPr/>
                  <p:nvPr/>
                </p:nvCxnSpPr>
                <p:spPr>
                  <a:xfrm flipV="1">
                    <a:off x="3947632" y="3416175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Gerade Verbindung 189"/>
                  <p:cNvCxnSpPr>
                    <a:cxnSpLocks noChangeAspect="1"/>
                  </p:cNvCxnSpPr>
                  <p:nvPr/>
                </p:nvCxnSpPr>
                <p:spPr>
                  <a:xfrm flipV="1">
                    <a:off x="51716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Gerade Verbindung 190"/>
                  <p:cNvCxnSpPr>
                    <a:cxnSpLocks noChangeAspect="1"/>
                  </p:cNvCxnSpPr>
                  <p:nvPr/>
                </p:nvCxnSpPr>
                <p:spPr>
                  <a:xfrm flipV="1">
                    <a:off x="49268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Gerade Verbindung 191"/>
                  <p:cNvCxnSpPr>
                    <a:cxnSpLocks noChangeAspect="1"/>
                  </p:cNvCxnSpPr>
                  <p:nvPr/>
                </p:nvCxnSpPr>
                <p:spPr>
                  <a:xfrm flipV="1">
                    <a:off x="46820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Gerade Verbindung 192"/>
                  <p:cNvCxnSpPr>
                    <a:cxnSpLocks noChangeAspect="1"/>
                  </p:cNvCxnSpPr>
                  <p:nvPr/>
                </p:nvCxnSpPr>
                <p:spPr>
                  <a:xfrm flipV="1">
                    <a:off x="44372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Gerade Verbindung 193"/>
                  <p:cNvCxnSpPr>
                    <a:cxnSpLocks noChangeAspect="1"/>
                  </p:cNvCxnSpPr>
                  <p:nvPr/>
                </p:nvCxnSpPr>
                <p:spPr>
                  <a:xfrm flipV="1">
                    <a:off x="41924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3" name="Gruppieren 222"/>
              <p:cNvGrpSpPr/>
              <p:nvPr/>
            </p:nvGrpSpPr>
            <p:grpSpPr>
              <a:xfrm>
                <a:off x="9854012" y="3110416"/>
                <a:ext cx="1224001" cy="1224778"/>
                <a:chOff x="3947632" y="2194179"/>
                <a:chExt cx="1224001" cy="1224778"/>
              </a:xfrm>
              <a:gradFill>
                <a:gsLst>
                  <a:gs pos="100000">
                    <a:srgbClr val="FFFFFF"/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</p:grpSpPr>
            <p:sp>
              <p:nvSpPr>
                <p:cNvPr id="257" name="Rechteck 256"/>
                <p:cNvSpPr/>
                <p:nvPr/>
              </p:nvSpPr>
              <p:spPr>
                <a:xfrm>
                  <a:off x="3947633" y="2194957"/>
                  <a:ext cx="1224000" cy="1224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Work Sans" panose="00000500000000000000" pitchFamily="50" charset="0"/>
                  </a:endParaRPr>
                </a:p>
              </p:txBody>
            </p:sp>
            <p:grpSp>
              <p:nvGrpSpPr>
                <p:cNvPr id="259" name="Gruppieren 258"/>
                <p:cNvGrpSpPr/>
                <p:nvPr/>
              </p:nvGrpSpPr>
              <p:grpSpPr>
                <a:xfrm>
                  <a:off x="3947632" y="2194179"/>
                  <a:ext cx="1224000" cy="1224777"/>
                  <a:chOff x="3947632" y="2194179"/>
                  <a:chExt cx="1224000" cy="1224777"/>
                </a:xfrm>
                <a:grpFill/>
              </p:grpSpPr>
              <p:cxnSp>
                <p:nvCxnSpPr>
                  <p:cNvPr id="260" name="Gerade Verbindung 168"/>
                  <p:cNvCxnSpPr>
                    <a:cxnSpLocks noChangeAspect="1"/>
                  </p:cNvCxnSpPr>
                  <p:nvPr/>
                </p:nvCxnSpPr>
                <p:spPr>
                  <a:xfrm flipV="1">
                    <a:off x="3947632" y="2194179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Gerade Verbindung 169"/>
                  <p:cNvCxnSpPr/>
                  <p:nvPr/>
                </p:nvCxnSpPr>
                <p:spPr>
                  <a:xfrm flipV="1">
                    <a:off x="3947632" y="2194179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Gerade Verbindung 170"/>
                  <p:cNvCxnSpPr/>
                  <p:nvPr/>
                </p:nvCxnSpPr>
                <p:spPr>
                  <a:xfrm flipV="1">
                    <a:off x="3947632" y="2438578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Gerade Verbindung 171"/>
                  <p:cNvCxnSpPr/>
                  <p:nvPr/>
                </p:nvCxnSpPr>
                <p:spPr>
                  <a:xfrm flipV="1">
                    <a:off x="3947632" y="2682977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Gerade Verbindung 172"/>
                  <p:cNvCxnSpPr/>
                  <p:nvPr/>
                </p:nvCxnSpPr>
                <p:spPr>
                  <a:xfrm flipV="1">
                    <a:off x="3947632" y="2927376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Gerade Verbindung 173"/>
                  <p:cNvCxnSpPr/>
                  <p:nvPr/>
                </p:nvCxnSpPr>
                <p:spPr>
                  <a:xfrm flipV="1">
                    <a:off x="3947632" y="3171775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Gerade Verbindung 174"/>
                  <p:cNvCxnSpPr/>
                  <p:nvPr/>
                </p:nvCxnSpPr>
                <p:spPr>
                  <a:xfrm flipV="1">
                    <a:off x="3947632" y="3416175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Gerade Verbindung 175"/>
                  <p:cNvCxnSpPr>
                    <a:cxnSpLocks noChangeAspect="1"/>
                  </p:cNvCxnSpPr>
                  <p:nvPr/>
                </p:nvCxnSpPr>
                <p:spPr>
                  <a:xfrm flipV="1">
                    <a:off x="51716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Gerade Verbindung 176"/>
                  <p:cNvCxnSpPr>
                    <a:cxnSpLocks noChangeAspect="1"/>
                  </p:cNvCxnSpPr>
                  <p:nvPr/>
                </p:nvCxnSpPr>
                <p:spPr>
                  <a:xfrm flipV="1">
                    <a:off x="49268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Gerade Verbindung 177"/>
                  <p:cNvCxnSpPr>
                    <a:cxnSpLocks noChangeAspect="1"/>
                  </p:cNvCxnSpPr>
                  <p:nvPr/>
                </p:nvCxnSpPr>
                <p:spPr>
                  <a:xfrm flipV="1">
                    <a:off x="46820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Gerade Verbindung 178"/>
                  <p:cNvCxnSpPr>
                    <a:cxnSpLocks noChangeAspect="1"/>
                  </p:cNvCxnSpPr>
                  <p:nvPr/>
                </p:nvCxnSpPr>
                <p:spPr>
                  <a:xfrm flipV="1">
                    <a:off x="44372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Gerade Verbindung 179"/>
                  <p:cNvCxnSpPr>
                    <a:cxnSpLocks noChangeAspect="1"/>
                  </p:cNvCxnSpPr>
                  <p:nvPr/>
                </p:nvCxnSpPr>
                <p:spPr>
                  <a:xfrm flipV="1">
                    <a:off x="41924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4" name="Gruppieren 223"/>
              <p:cNvGrpSpPr/>
              <p:nvPr/>
            </p:nvGrpSpPr>
            <p:grpSpPr>
              <a:xfrm>
                <a:off x="10006412" y="3262816"/>
                <a:ext cx="1224001" cy="1224778"/>
                <a:chOff x="3947632" y="2194179"/>
                <a:chExt cx="1224001" cy="1224778"/>
              </a:xfrm>
              <a:gradFill>
                <a:gsLst>
                  <a:gs pos="100000">
                    <a:srgbClr val="FFFFFF"/>
                  </a:gs>
                  <a:gs pos="0">
                    <a:schemeClr val="bg1">
                      <a:lumMod val="50000"/>
                    </a:schemeClr>
                  </a:gs>
                </a:gsLst>
                <a:lin ang="0" scaled="0"/>
              </a:gradFill>
            </p:grpSpPr>
            <p:sp>
              <p:nvSpPr>
                <p:cNvPr id="237" name="Rechteck 236"/>
                <p:cNvSpPr/>
                <p:nvPr/>
              </p:nvSpPr>
              <p:spPr>
                <a:xfrm>
                  <a:off x="3947633" y="2194957"/>
                  <a:ext cx="1224000" cy="1224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Work Sans" panose="00000500000000000000" pitchFamily="50" charset="0"/>
                  </a:endParaRPr>
                </a:p>
              </p:txBody>
            </p:sp>
            <p:grpSp>
              <p:nvGrpSpPr>
                <p:cNvPr id="238" name="Gruppieren 237"/>
                <p:cNvGrpSpPr/>
                <p:nvPr/>
              </p:nvGrpSpPr>
              <p:grpSpPr>
                <a:xfrm>
                  <a:off x="3947632" y="2194179"/>
                  <a:ext cx="1224000" cy="1224777"/>
                  <a:chOff x="3947632" y="2194179"/>
                  <a:chExt cx="1224000" cy="1224777"/>
                </a:xfrm>
                <a:grpFill/>
              </p:grpSpPr>
              <p:cxnSp>
                <p:nvCxnSpPr>
                  <p:cNvPr id="239" name="Gerade Verbindung 154"/>
                  <p:cNvCxnSpPr>
                    <a:cxnSpLocks noChangeAspect="1"/>
                  </p:cNvCxnSpPr>
                  <p:nvPr/>
                </p:nvCxnSpPr>
                <p:spPr>
                  <a:xfrm flipV="1">
                    <a:off x="3947632" y="2194179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Gerade Verbindung 155"/>
                  <p:cNvCxnSpPr/>
                  <p:nvPr/>
                </p:nvCxnSpPr>
                <p:spPr>
                  <a:xfrm flipV="1">
                    <a:off x="3947632" y="2194179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Gerade Verbindung 156"/>
                  <p:cNvCxnSpPr/>
                  <p:nvPr/>
                </p:nvCxnSpPr>
                <p:spPr>
                  <a:xfrm flipV="1">
                    <a:off x="3947632" y="2438578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Gerade Verbindung 157"/>
                  <p:cNvCxnSpPr/>
                  <p:nvPr/>
                </p:nvCxnSpPr>
                <p:spPr>
                  <a:xfrm flipV="1">
                    <a:off x="3947632" y="2682977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Gerade Verbindung 158"/>
                  <p:cNvCxnSpPr/>
                  <p:nvPr/>
                </p:nvCxnSpPr>
                <p:spPr>
                  <a:xfrm flipV="1">
                    <a:off x="3947632" y="2927376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Gerade Verbindung 159"/>
                  <p:cNvCxnSpPr/>
                  <p:nvPr/>
                </p:nvCxnSpPr>
                <p:spPr>
                  <a:xfrm flipV="1">
                    <a:off x="3947632" y="3171775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Gerade Verbindung 160"/>
                  <p:cNvCxnSpPr/>
                  <p:nvPr/>
                </p:nvCxnSpPr>
                <p:spPr>
                  <a:xfrm flipV="1">
                    <a:off x="3947632" y="3416175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Gerade Verbindung 161"/>
                  <p:cNvCxnSpPr>
                    <a:cxnSpLocks noChangeAspect="1"/>
                  </p:cNvCxnSpPr>
                  <p:nvPr/>
                </p:nvCxnSpPr>
                <p:spPr>
                  <a:xfrm flipV="1">
                    <a:off x="51716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Gerade Verbindung 162"/>
                  <p:cNvCxnSpPr>
                    <a:cxnSpLocks noChangeAspect="1"/>
                  </p:cNvCxnSpPr>
                  <p:nvPr/>
                </p:nvCxnSpPr>
                <p:spPr>
                  <a:xfrm flipV="1">
                    <a:off x="49268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Gerade Verbindung 163"/>
                  <p:cNvCxnSpPr>
                    <a:cxnSpLocks noChangeAspect="1"/>
                  </p:cNvCxnSpPr>
                  <p:nvPr/>
                </p:nvCxnSpPr>
                <p:spPr>
                  <a:xfrm flipV="1">
                    <a:off x="46820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Gerade Verbindung 164"/>
                  <p:cNvCxnSpPr>
                    <a:cxnSpLocks noChangeAspect="1"/>
                  </p:cNvCxnSpPr>
                  <p:nvPr/>
                </p:nvCxnSpPr>
                <p:spPr>
                  <a:xfrm flipV="1">
                    <a:off x="44372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Gerade Verbindung 165"/>
                  <p:cNvCxnSpPr>
                    <a:cxnSpLocks noChangeAspect="1"/>
                  </p:cNvCxnSpPr>
                  <p:nvPr/>
                </p:nvCxnSpPr>
                <p:spPr>
                  <a:xfrm flipV="1">
                    <a:off x="41924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feld 232"/>
              <p:cNvSpPr txBox="1"/>
              <p:nvPr/>
            </p:nvSpPr>
            <p:spPr>
              <a:xfrm>
                <a:off x="9820520" y="2589422"/>
                <a:ext cx="53412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Work Sans" panose="00000500000000000000" pitchFamily="50" charset="0"/>
                    <a:cs typeface="Arial" panose="020B0604020202020204" pitchFamily="34" charset="0"/>
                  </a:rPr>
                  <a:t>range</a:t>
                </a: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" panose="00000500000000000000" pitchFamily="50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4" name="Textfeld 233"/>
              <p:cNvSpPr txBox="1"/>
              <p:nvPr/>
            </p:nvSpPr>
            <p:spPr>
              <a:xfrm rot="16200000">
                <a:off x="9105134" y="3253135"/>
                <a:ext cx="6960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Work Sans" panose="00000500000000000000" pitchFamily="50" charset="0"/>
                    <a:cs typeface="Arial" panose="020B0604020202020204" pitchFamily="34" charset="0"/>
                  </a:rPr>
                  <a:t>azimuth</a:t>
                </a: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" panose="00000500000000000000" pitchFamily="50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5" name="Gerade Verbindung mit Pfeil 234"/>
              <p:cNvCxnSpPr/>
              <p:nvPr/>
            </p:nvCxnSpPr>
            <p:spPr>
              <a:xfrm>
                <a:off x="10802327" y="2664500"/>
                <a:ext cx="567884" cy="588261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arrow"/>
              </a:ln>
              <a:effectLst>
                <a:outerShdw blurRad="50800" dist="50800" dir="5400000" algn="ctr" rotWithShape="0">
                  <a:schemeClr val="bg2">
                    <a:lumMod val="5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Textfeld 235"/>
              <p:cNvSpPr txBox="1"/>
              <p:nvPr/>
            </p:nvSpPr>
            <p:spPr>
              <a:xfrm rot="2793925">
                <a:off x="11058190" y="2798728"/>
                <a:ext cx="4026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Work Sans" panose="00000500000000000000" pitchFamily="50" charset="0"/>
                    <a:cs typeface="Arial" panose="020B0604020202020204" pitchFamily="34" charset="0"/>
                  </a:rPr>
                  <a:t>N-1</a:t>
                </a:r>
                <a:endPara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ork Sans" panose="00000500000000000000" pitchFamily="50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26" name="Textfeld 325"/>
            <p:cNvSpPr txBox="1"/>
            <p:nvPr/>
          </p:nvSpPr>
          <p:spPr>
            <a:xfrm>
              <a:off x="2940404" y="660348"/>
              <a:ext cx="6511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" panose="00000500000000000000" pitchFamily="50" charset="0"/>
                  <a:cs typeface="Arial" panose="020B0604020202020204" pitchFamily="34" charset="0"/>
                </a:rPr>
                <a:t>Kz</a:t>
              </a:r>
              <a:r>
                <a:rPr 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" panose="00000500000000000000" pitchFamily="50" charset="0"/>
                  <a:cs typeface="Arial" panose="020B0604020202020204" pitchFamily="34" charset="0"/>
                </a:rPr>
                <a:t> files</a:t>
              </a:r>
              <a:endPara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9" name="Gruppieren 328"/>
          <p:cNvGrpSpPr/>
          <p:nvPr/>
        </p:nvGrpSpPr>
        <p:grpSpPr>
          <a:xfrm>
            <a:off x="6178386" y="1753225"/>
            <a:ext cx="1160264" cy="2952136"/>
            <a:chOff x="4630778" y="1129676"/>
            <a:chExt cx="1527744" cy="3513381"/>
          </a:xfrm>
        </p:grpSpPr>
        <p:sp>
          <p:nvSpPr>
            <p:cNvPr id="330" name="Textfeld 329"/>
            <p:cNvSpPr txBox="1"/>
            <p:nvPr/>
          </p:nvSpPr>
          <p:spPr>
            <a:xfrm>
              <a:off x="4710154" y="1129676"/>
              <a:ext cx="1448368" cy="293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teering matrix</a:t>
              </a:r>
              <a:endPara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1" name="Gruppieren 330"/>
            <p:cNvGrpSpPr/>
            <p:nvPr/>
          </p:nvGrpSpPr>
          <p:grpSpPr>
            <a:xfrm>
              <a:off x="4630778" y="1583674"/>
              <a:ext cx="1428784" cy="2721947"/>
              <a:chOff x="4688818" y="1286467"/>
              <a:chExt cx="1428784" cy="2721947"/>
            </a:xfrm>
          </p:grpSpPr>
          <p:grpSp>
            <p:nvGrpSpPr>
              <p:cNvPr id="333" name="Gruppieren 332"/>
              <p:cNvGrpSpPr/>
              <p:nvPr/>
            </p:nvGrpSpPr>
            <p:grpSpPr>
              <a:xfrm>
                <a:off x="4827385" y="1475894"/>
                <a:ext cx="1253764" cy="2532520"/>
                <a:chOff x="2627734" y="3610291"/>
                <a:chExt cx="1253764" cy="2532520"/>
              </a:xfrm>
              <a:effectLst>
                <a:outerShdw blurRad="50800" dist="50800" dir="2700000" algn="ctr" rotWithShape="0">
                  <a:schemeClr val="bg1">
                    <a:lumMod val="85000"/>
                  </a:schemeClr>
                </a:outerShdw>
              </a:effectLst>
            </p:grpSpPr>
            <p:grpSp>
              <p:nvGrpSpPr>
                <p:cNvPr id="339" name="Gruppieren 338"/>
                <p:cNvGrpSpPr/>
                <p:nvPr/>
              </p:nvGrpSpPr>
              <p:grpSpPr>
                <a:xfrm rot="16200000">
                  <a:off x="2657108" y="3685216"/>
                  <a:ext cx="1224001" cy="1224778"/>
                  <a:chOff x="3947632" y="2194179"/>
                  <a:chExt cx="1224001" cy="1224778"/>
                </a:xfrm>
                <a:solidFill>
                  <a:schemeClr val="bg1">
                    <a:lumMod val="95000"/>
                  </a:schemeClr>
                </a:solidFill>
                <a:effectLst/>
              </p:grpSpPr>
              <p:sp>
                <p:nvSpPr>
                  <p:cNvPr id="356" name="Rechteck 355"/>
                  <p:cNvSpPr/>
                  <p:nvPr/>
                </p:nvSpPr>
                <p:spPr>
                  <a:xfrm>
                    <a:off x="3947633" y="2194957"/>
                    <a:ext cx="1224000" cy="1224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57" name="Gruppieren 356"/>
                  <p:cNvGrpSpPr/>
                  <p:nvPr/>
                </p:nvGrpSpPr>
                <p:grpSpPr>
                  <a:xfrm>
                    <a:off x="3947632" y="2194179"/>
                    <a:ext cx="1224000" cy="1224777"/>
                    <a:chOff x="3947632" y="2194179"/>
                    <a:chExt cx="1224000" cy="1224777"/>
                  </a:xfrm>
                  <a:grpFill/>
                </p:grpSpPr>
                <p:cxnSp>
                  <p:nvCxnSpPr>
                    <p:cNvPr id="358" name="Gerade Verbindung 589"/>
                    <p:cNvCxnSpPr/>
                    <p:nvPr/>
                  </p:nvCxnSpPr>
                  <p:spPr>
                    <a:xfrm flipV="1">
                      <a:off x="3947632" y="2194179"/>
                      <a:ext cx="1224000" cy="1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9" name="Gerade Verbindung 590"/>
                    <p:cNvCxnSpPr/>
                    <p:nvPr/>
                  </p:nvCxnSpPr>
                  <p:spPr>
                    <a:xfrm flipV="1">
                      <a:off x="3947632" y="2438578"/>
                      <a:ext cx="1224000" cy="1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0" name="Gerade Verbindung 591"/>
                    <p:cNvCxnSpPr/>
                    <p:nvPr/>
                  </p:nvCxnSpPr>
                  <p:spPr>
                    <a:xfrm flipV="1">
                      <a:off x="3947632" y="2682977"/>
                      <a:ext cx="1224000" cy="1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1" name="Gerade Verbindung 592"/>
                    <p:cNvCxnSpPr/>
                    <p:nvPr/>
                  </p:nvCxnSpPr>
                  <p:spPr>
                    <a:xfrm flipV="1">
                      <a:off x="3947632" y="2927376"/>
                      <a:ext cx="1224000" cy="1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2" name="Gerade Verbindung 593"/>
                    <p:cNvCxnSpPr/>
                    <p:nvPr/>
                  </p:nvCxnSpPr>
                  <p:spPr>
                    <a:xfrm flipV="1">
                      <a:off x="3947632" y="3171775"/>
                      <a:ext cx="1224000" cy="1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3" name="Gerade Verbindung 594"/>
                    <p:cNvCxnSpPr/>
                    <p:nvPr/>
                  </p:nvCxnSpPr>
                  <p:spPr>
                    <a:xfrm flipV="1">
                      <a:off x="3947632" y="3416175"/>
                      <a:ext cx="1224000" cy="1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4" name="Gerade Verbindung 595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5171632" y="2194956"/>
                      <a:ext cx="0" cy="122400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5" name="Gerade Verbindung 596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4926832" y="2194956"/>
                      <a:ext cx="0" cy="122400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6" name="Gerade Verbindung 597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4682032" y="2194956"/>
                      <a:ext cx="0" cy="122400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7" name="Gerade Verbindung 598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4437232" y="2194956"/>
                      <a:ext cx="0" cy="122400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8" name="Gerade Verbindung 599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4192432" y="2194956"/>
                      <a:ext cx="0" cy="122400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40" name="Gruppieren 339"/>
                <p:cNvGrpSpPr/>
                <p:nvPr/>
              </p:nvGrpSpPr>
              <p:grpSpPr>
                <a:xfrm rot="16200000">
                  <a:off x="2656477" y="4918422"/>
                  <a:ext cx="1224001" cy="1224778"/>
                  <a:chOff x="3947632" y="2194179"/>
                  <a:chExt cx="1224001" cy="1224778"/>
                </a:xfrm>
                <a:solidFill>
                  <a:schemeClr val="bg1">
                    <a:lumMod val="95000"/>
                  </a:schemeClr>
                </a:solidFill>
                <a:effectLst/>
              </p:grpSpPr>
              <p:sp>
                <p:nvSpPr>
                  <p:cNvPr id="342" name="Rechteck 341"/>
                  <p:cNvSpPr/>
                  <p:nvPr/>
                </p:nvSpPr>
                <p:spPr>
                  <a:xfrm>
                    <a:off x="3947633" y="2194957"/>
                    <a:ext cx="1224000" cy="1224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343" name="Gruppieren 342"/>
                  <p:cNvGrpSpPr/>
                  <p:nvPr/>
                </p:nvGrpSpPr>
                <p:grpSpPr>
                  <a:xfrm>
                    <a:off x="3947632" y="2194179"/>
                    <a:ext cx="1224000" cy="1224777"/>
                    <a:chOff x="3947632" y="2194179"/>
                    <a:chExt cx="1224000" cy="1224777"/>
                  </a:xfrm>
                  <a:grpFill/>
                </p:grpSpPr>
                <p:cxnSp>
                  <p:nvCxnSpPr>
                    <p:cNvPr id="344" name="Gerade Verbindung 574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3947632" y="2194179"/>
                      <a:ext cx="0" cy="122400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5" name="Gerade Verbindung 575"/>
                    <p:cNvCxnSpPr/>
                    <p:nvPr/>
                  </p:nvCxnSpPr>
                  <p:spPr>
                    <a:xfrm flipV="1">
                      <a:off x="3947632" y="2194179"/>
                      <a:ext cx="1224000" cy="1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6" name="Gerade Verbindung 576"/>
                    <p:cNvCxnSpPr/>
                    <p:nvPr/>
                  </p:nvCxnSpPr>
                  <p:spPr>
                    <a:xfrm flipV="1">
                      <a:off x="3947632" y="2438578"/>
                      <a:ext cx="1224000" cy="1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7" name="Gerade Verbindung 577"/>
                    <p:cNvCxnSpPr/>
                    <p:nvPr/>
                  </p:nvCxnSpPr>
                  <p:spPr>
                    <a:xfrm flipV="1">
                      <a:off x="3947632" y="2682977"/>
                      <a:ext cx="1224000" cy="1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8" name="Gerade Verbindung 578"/>
                    <p:cNvCxnSpPr/>
                    <p:nvPr/>
                  </p:nvCxnSpPr>
                  <p:spPr>
                    <a:xfrm flipV="1">
                      <a:off x="3947632" y="2927376"/>
                      <a:ext cx="1224000" cy="1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9" name="Gerade Verbindung 579"/>
                    <p:cNvCxnSpPr/>
                    <p:nvPr/>
                  </p:nvCxnSpPr>
                  <p:spPr>
                    <a:xfrm flipV="1">
                      <a:off x="3947632" y="3171775"/>
                      <a:ext cx="1224000" cy="1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0" name="Gerade Verbindung 580"/>
                    <p:cNvCxnSpPr/>
                    <p:nvPr/>
                  </p:nvCxnSpPr>
                  <p:spPr>
                    <a:xfrm flipV="1">
                      <a:off x="3947632" y="3416175"/>
                      <a:ext cx="1224000" cy="1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1" name="Gerade Verbindung 581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5171632" y="2194956"/>
                      <a:ext cx="0" cy="122400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2" name="Gerade Verbindung 582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4926832" y="2194956"/>
                      <a:ext cx="0" cy="122400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3" name="Gerade Verbindung 583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4682032" y="2194956"/>
                      <a:ext cx="0" cy="122400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4" name="Gerade Verbindung 584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4437232" y="2194956"/>
                      <a:ext cx="0" cy="122400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5" name="Gerade Verbindung 585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4192432" y="2194956"/>
                      <a:ext cx="0" cy="122400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41" name="Textfeld 340"/>
                <p:cNvSpPr txBox="1"/>
                <p:nvPr/>
              </p:nvSpPr>
              <p:spPr>
                <a:xfrm rot="16200000">
                  <a:off x="1523576" y="4714449"/>
                  <a:ext cx="2532520" cy="324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0     0     0    0     0     0     0     0     0    0 </a:t>
                  </a: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334" name="Textfeld 333"/>
              <p:cNvSpPr txBox="1"/>
              <p:nvPr/>
            </p:nvSpPr>
            <p:spPr>
              <a:xfrm rot="2460000">
                <a:off x="4688818" y="1295406"/>
                <a:ext cx="442750" cy="246221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chemeClr val="bg1">
                    <a:lumMod val="85000"/>
                  </a:scheme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-m</a:t>
                </a: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5" name="Textfeld 334"/>
              <p:cNvSpPr txBox="1"/>
              <p:nvPr/>
            </p:nvSpPr>
            <p:spPr>
              <a:xfrm rot="2460000">
                <a:off x="4915206" y="1286467"/>
                <a:ext cx="470000" cy="246221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chemeClr val="bg1">
                    <a:lumMod val="85000"/>
                  </a:scheme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m-s1</a:t>
                </a: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Textfeld 335"/>
              <p:cNvSpPr txBox="1"/>
              <p:nvPr/>
            </p:nvSpPr>
            <p:spPr>
              <a:xfrm rot="2460000">
                <a:off x="5159436" y="1286467"/>
                <a:ext cx="470000" cy="246221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chemeClr val="bg1">
                    <a:lumMod val="85000"/>
                  </a:scheme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m-s2</a:t>
                </a: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7" name="Textfeld 336"/>
              <p:cNvSpPr txBox="1"/>
              <p:nvPr/>
            </p:nvSpPr>
            <p:spPr>
              <a:xfrm rot="2460000">
                <a:off x="5402934" y="1286467"/>
                <a:ext cx="470000" cy="246221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chemeClr val="bg1">
                    <a:lumMod val="85000"/>
                  </a:scheme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m-s3</a:t>
                </a: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8" name="Textfeld 337"/>
              <p:cNvSpPr txBox="1"/>
              <p:nvPr/>
            </p:nvSpPr>
            <p:spPr>
              <a:xfrm rot="2460000">
                <a:off x="5647602" y="1286467"/>
                <a:ext cx="470000" cy="246221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chemeClr val="bg1">
                    <a:lumMod val="85000"/>
                  </a:scheme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m-s4</a:t>
                </a:r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2" name="Textfeld 331"/>
            <p:cNvSpPr txBox="1"/>
            <p:nvPr/>
          </p:nvSpPr>
          <p:spPr>
            <a:xfrm>
              <a:off x="5288797" y="4350026"/>
              <a:ext cx="367686" cy="293031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1">
                  <a:lumMod val="85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" panose="00000500000000000000" pitchFamily="50" charset="0"/>
                  <a:cs typeface="Arial" panose="020B0604020202020204" pitchFamily="34" charset="0"/>
                </a:rPr>
                <a:t>N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feld 368"/>
              <p:cNvSpPr txBox="1"/>
              <p:nvPr/>
            </p:nvSpPr>
            <p:spPr>
              <a:xfrm>
                <a:off x="5415511" y="5476747"/>
                <a:ext cx="1526159" cy="322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de-DE" sz="1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sz="14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de-DE" sz="14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 ∗</m:t>
                              </m:r>
                              <m:r>
                                <a:rPr lang="de-DE" sz="14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𝐾𝑧</m:t>
                              </m:r>
                              <m:r>
                                <a:rPr lang="de-DE" sz="14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de-DE" sz="1400" b="0" i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z</m:t>
                              </m:r>
                              <m:r>
                                <m:rPr>
                                  <m:nor/>
                                </m:rPr>
                                <a:rPr lang="de-DE" sz="1400" baseline="-25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vec</m:t>
                              </m:r>
                              <m:r>
                                <a:rPr lang="de-DE" sz="1400" b="0" i="1" baseline="-2500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Work Sans" panose="00000500000000000000" pitchFamily="50" charset="0"/>
                </a:endParaRPr>
              </a:p>
            </p:txBody>
          </p:sp>
        </mc:Choice>
        <mc:Fallback xmlns="">
          <p:sp>
            <p:nvSpPr>
              <p:cNvPr id="369" name="Textfeld 3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511" y="5476747"/>
                <a:ext cx="1526159" cy="3222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2306245" y="3105994"/>
                <a:ext cx="3891706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de-DE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 ∗</m:t>
                              </m:r>
                              <m:r>
                                <a:rPr lang="de-DE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</m:t>
                              </m:r>
                              <m:r>
                                <a:rPr lang="de-DE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∗</m:t>
                              </m:r>
                              <m:r>
                                <a:rPr lang="de-DE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  <m:r>
                            <a:rPr lang="de-DE" b="0" i="1" baseline="-250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baseline="-2500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245" y="3105994"/>
                <a:ext cx="3891706" cy="387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feld 369"/>
              <p:cNvSpPr txBox="1"/>
              <p:nvPr/>
            </p:nvSpPr>
            <p:spPr>
              <a:xfrm>
                <a:off x="6127962" y="4788801"/>
                <a:ext cx="1724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Work Sans" panose="00000500000000000000" pitchFamily="50" charset="0"/>
                </a:endParaRPr>
              </a:p>
            </p:txBody>
          </p:sp>
        </mc:Choice>
        <mc:Fallback xmlns="">
          <p:sp>
            <p:nvSpPr>
              <p:cNvPr id="370" name="Textfeld 3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962" y="4788801"/>
                <a:ext cx="17240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Rechteck 370"/>
              <p:cNvSpPr/>
              <p:nvPr/>
            </p:nvSpPr>
            <p:spPr>
              <a:xfrm>
                <a:off x="3851537" y="4815876"/>
                <a:ext cx="532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𝐾𝑧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71" name="Rechteck 3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37" y="4815876"/>
                <a:ext cx="5325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Rechteck 371"/>
              <p:cNvSpPr/>
              <p:nvPr/>
            </p:nvSpPr>
            <p:spPr>
              <a:xfrm>
                <a:off x="5419506" y="4819050"/>
                <a:ext cx="594330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b="0" i="1" baseline="-25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𝑣𝑒𝑐</m:t>
                      </m:r>
                    </m:oMath>
                  </m:oMathPara>
                </a14:m>
                <a:endParaRPr lang="de-DE" baseline="-25000" dirty="0"/>
              </a:p>
            </p:txBody>
          </p:sp>
        </mc:Choice>
        <mc:Fallback xmlns="">
          <p:sp>
            <p:nvSpPr>
              <p:cNvPr id="372" name="Rechteck 3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506" y="4819050"/>
                <a:ext cx="594330" cy="362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Textfeld 372"/>
              <p:cNvSpPr txBox="1"/>
              <p:nvPr/>
            </p:nvSpPr>
            <p:spPr>
              <a:xfrm>
                <a:off x="7466033" y="5383260"/>
                <a:ext cx="1715100" cy="399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de-DE" sz="1400" i="1" baseline="-25000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ABF</a:t>
                </a:r>
                <a:r>
                  <a:rPr lang="de-DE" sz="1400" i="1" baseline="-25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14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de-DE" sz="14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de-DE" sz="1400" b="0" i="1" baseline="16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sz="14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sz="14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de-DE" sz="14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de-DE" sz="14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de-DE" sz="1400" i="1" baseline="16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sz="14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sz="1400" i="1" baseline="-25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3" name="Textfeld 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033" y="5383260"/>
                <a:ext cx="1715100" cy="399084"/>
              </a:xfrm>
              <a:prstGeom prst="rect">
                <a:avLst/>
              </a:prstGeom>
              <a:blipFill>
                <a:blip r:embed="rId7"/>
                <a:stretch>
                  <a:fillRect l="-1068" b="-4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3" name="Gerade Verbindung mit Pfeil 412"/>
          <p:cNvCxnSpPr/>
          <p:nvPr/>
        </p:nvCxnSpPr>
        <p:spPr>
          <a:xfrm flipV="1">
            <a:off x="7328384" y="3384302"/>
            <a:ext cx="395849" cy="131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  <a:effectLst>
            <a:outerShdw blurRad="101600" dist="38100" dir="2700000" algn="tl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mit Pfeil 413"/>
          <p:cNvCxnSpPr/>
          <p:nvPr/>
        </p:nvCxnSpPr>
        <p:spPr>
          <a:xfrm>
            <a:off x="8754968" y="3390735"/>
            <a:ext cx="345420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  <a:effectLst>
            <a:outerShdw blurRad="101600" dist="38100" dir="2700000" algn="tl" rotWithShape="0">
              <a:schemeClr val="accent4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Textfeld 414"/>
              <p:cNvSpPr txBox="1"/>
              <p:nvPr/>
            </p:nvSpPr>
            <p:spPr>
              <a:xfrm>
                <a:off x="7449515" y="4845712"/>
                <a:ext cx="1724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baseline="-25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𝐴𝐵𝐹</m:t>
                      </m:r>
                    </m:oMath>
                  </m:oMathPara>
                </a14:m>
                <a:endParaRPr lang="en-US" i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Work Sans" panose="00000500000000000000" pitchFamily="50" charset="0"/>
                </a:endParaRPr>
              </a:p>
            </p:txBody>
          </p:sp>
        </mc:Choice>
        <mc:Fallback xmlns="">
          <p:sp>
            <p:nvSpPr>
              <p:cNvPr id="415" name="Textfeld 4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515" y="4845712"/>
                <a:ext cx="172402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2" name="Textfeld 461"/>
          <p:cNvSpPr txBox="1"/>
          <p:nvPr/>
        </p:nvSpPr>
        <p:spPr>
          <a:xfrm>
            <a:off x="9422139" y="5417031"/>
            <a:ext cx="2021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de-DE" sz="1400" i="1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ABF </a:t>
            </a:r>
            <a:r>
              <a:rPr lang="de-DE" sz="1400" i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=(</a:t>
            </a:r>
            <a:r>
              <a:rPr lang="de-DE" sz="1400" i="1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ABF</a:t>
            </a:r>
            <a:r>
              <a:rPr lang="de-DE" sz="1400" i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de-DE" sz="1400" i="1" baseline="30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de-DE" sz="1400" i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</a:t>
            </a:r>
            <a:r>
              <a:rPr lang="de-DE" sz="1400" i="1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de-DE" sz="1400" i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1400" i="1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ABF</a:t>
            </a:r>
            <a:endParaRPr lang="en-US" sz="1400" i="1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Textfeld 462"/>
              <p:cNvSpPr txBox="1"/>
              <p:nvPr/>
            </p:nvSpPr>
            <p:spPr>
              <a:xfrm>
                <a:off x="10205047" y="4859790"/>
                <a:ext cx="1724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 baseline="-25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𝐴𝐵𝐹</m:t>
                      </m:r>
                    </m:oMath>
                  </m:oMathPara>
                </a14:m>
                <a:endParaRPr lang="en-US" i="1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Work Sans" panose="00000500000000000000" pitchFamily="50" charset="0"/>
                </a:endParaRPr>
              </a:p>
            </p:txBody>
          </p:sp>
        </mc:Choice>
        <mc:Fallback xmlns="">
          <p:sp>
            <p:nvSpPr>
              <p:cNvPr id="463" name="Textfeld 4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047" y="4859790"/>
                <a:ext cx="172402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7" name="Textfeld 416"/>
          <p:cNvSpPr txBox="1"/>
          <p:nvPr/>
        </p:nvSpPr>
        <p:spPr>
          <a:xfrm>
            <a:off x="9925072" y="1724357"/>
            <a:ext cx="1015955" cy="209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TomoSAR</a:t>
            </a: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cube</a:t>
            </a:r>
            <a:endParaRPr lang="en-US" sz="1000" b="1" baseline="-25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61" name="Gruppieren 760"/>
          <p:cNvGrpSpPr/>
          <p:nvPr/>
        </p:nvGrpSpPr>
        <p:grpSpPr>
          <a:xfrm>
            <a:off x="7766749" y="1760023"/>
            <a:ext cx="930652" cy="2942717"/>
            <a:chOff x="4797700" y="1140886"/>
            <a:chExt cx="1225409" cy="3502171"/>
          </a:xfrm>
        </p:grpSpPr>
        <p:sp>
          <p:nvSpPr>
            <p:cNvPr id="762" name="Textfeld 761"/>
            <p:cNvSpPr txBox="1"/>
            <p:nvPr/>
          </p:nvSpPr>
          <p:spPr>
            <a:xfrm>
              <a:off x="4913479" y="1140886"/>
              <a:ext cx="908026" cy="293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 filter</a:t>
              </a:r>
              <a:endPara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65" name="Gruppieren 764"/>
            <p:cNvGrpSpPr/>
            <p:nvPr/>
          </p:nvGrpSpPr>
          <p:grpSpPr>
            <a:xfrm>
              <a:off x="4797700" y="1848414"/>
              <a:ext cx="1225409" cy="2457207"/>
              <a:chOff x="2656089" y="3685604"/>
              <a:chExt cx="1225409" cy="2457207"/>
            </a:xfrm>
            <a:effectLst>
              <a:outerShdw blurRad="50800" dist="50800" dir="2700000" algn="ctr" rotWithShape="0">
                <a:schemeClr val="bg1">
                  <a:lumMod val="85000"/>
                </a:schemeClr>
              </a:outerShdw>
            </a:effectLst>
          </p:grpSpPr>
          <p:grpSp>
            <p:nvGrpSpPr>
              <p:cNvPr id="771" name="Gruppieren 770"/>
              <p:cNvGrpSpPr/>
              <p:nvPr/>
            </p:nvGrpSpPr>
            <p:grpSpPr>
              <a:xfrm rot="16200000">
                <a:off x="2657108" y="3685216"/>
                <a:ext cx="1224001" cy="1224778"/>
                <a:chOff x="3947632" y="2194179"/>
                <a:chExt cx="1224001" cy="1224778"/>
              </a:xfrm>
              <a:solidFill>
                <a:schemeClr val="bg1">
                  <a:lumMod val="95000"/>
                </a:schemeClr>
              </a:solidFill>
              <a:effectLst/>
            </p:grpSpPr>
            <p:sp>
              <p:nvSpPr>
                <p:cNvPr id="788" name="Rechteck 787"/>
                <p:cNvSpPr/>
                <p:nvPr/>
              </p:nvSpPr>
              <p:spPr>
                <a:xfrm>
                  <a:off x="3947633" y="2194957"/>
                  <a:ext cx="1224000" cy="1224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9" name="Gruppieren 788"/>
                <p:cNvGrpSpPr/>
                <p:nvPr/>
              </p:nvGrpSpPr>
              <p:grpSpPr>
                <a:xfrm>
                  <a:off x="3947632" y="2194179"/>
                  <a:ext cx="1224000" cy="1224777"/>
                  <a:chOff x="3947632" y="2194179"/>
                  <a:chExt cx="1224000" cy="1224777"/>
                </a:xfrm>
                <a:grpFill/>
              </p:grpSpPr>
              <p:cxnSp>
                <p:nvCxnSpPr>
                  <p:cNvPr id="790" name="Gerade Verbindung 589"/>
                  <p:cNvCxnSpPr/>
                  <p:nvPr/>
                </p:nvCxnSpPr>
                <p:spPr>
                  <a:xfrm flipV="1">
                    <a:off x="3947632" y="2194179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Gerade Verbindung 590"/>
                  <p:cNvCxnSpPr/>
                  <p:nvPr/>
                </p:nvCxnSpPr>
                <p:spPr>
                  <a:xfrm flipV="1">
                    <a:off x="3947632" y="2438578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Gerade Verbindung 591"/>
                  <p:cNvCxnSpPr/>
                  <p:nvPr/>
                </p:nvCxnSpPr>
                <p:spPr>
                  <a:xfrm flipV="1">
                    <a:off x="3947632" y="2682977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3" name="Gerade Verbindung 592"/>
                  <p:cNvCxnSpPr/>
                  <p:nvPr/>
                </p:nvCxnSpPr>
                <p:spPr>
                  <a:xfrm flipV="1">
                    <a:off x="3947632" y="2927376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Gerade Verbindung 593"/>
                  <p:cNvCxnSpPr/>
                  <p:nvPr/>
                </p:nvCxnSpPr>
                <p:spPr>
                  <a:xfrm flipV="1">
                    <a:off x="3947632" y="3171775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Gerade Verbindung 594"/>
                  <p:cNvCxnSpPr/>
                  <p:nvPr/>
                </p:nvCxnSpPr>
                <p:spPr>
                  <a:xfrm flipV="1">
                    <a:off x="3947632" y="3416175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Gerade Verbindung 595"/>
                  <p:cNvCxnSpPr>
                    <a:cxnSpLocks noChangeAspect="1"/>
                  </p:cNvCxnSpPr>
                  <p:nvPr/>
                </p:nvCxnSpPr>
                <p:spPr>
                  <a:xfrm flipV="1">
                    <a:off x="51716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Gerade Verbindung 596"/>
                  <p:cNvCxnSpPr>
                    <a:cxnSpLocks noChangeAspect="1"/>
                  </p:cNvCxnSpPr>
                  <p:nvPr/>
                </p:nvCxnSpPr>
                <p:spPr>
                  <a:xfrm flipV="1">
                    <a:off x="49268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8" name="Gerade Verbindung 597"/>
                  <p:cNvCxnSpPr>
                    <a:cxnSpLocks noChangeAspect="1"/>
                  </p:cNvCxnSpPr>
                  <p:nvPr/>
                </p:nvCxnSpPr>
                <p:spPr>
                  <a:xfrm flipV="1">
                    <a:off x="46820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9" name="Gerade Verbindung 598"/>
                  <p:cNvCxnSpPr>
                    <a:cxnSpLocks noChangeAspect="1"/>
                  </p:cNvCxnSpPr>
                  <p:nvPr/>
                </p:nvCxnSpPr>
                <p:spPr>
                  <a:xfrm flipV="1">
                    <a:off x="44372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0" name="Gerade Verbindung 599"/>
                  <p:cNvCxnSpPr>
                    <a:cxnSpLocks noChangeAspect="1"/>
                  </p:cNvCxnSpPr>
                  <p:nvPr/>
                </p:nvCxnSpPr>
                <p:spPr>
                  <a:xfrm flipV="1">
                    <a:off x="41924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72" name="Gruppieren 771"/>
              <p:cNvGrpSpPr/>
              <p:nvPr/>
            </p:nvGrpSpPr>
            <p:grpSpPr>
              <a:xfrm rot="16200000">
                <a:off x="2656477" y="4918422"/>
                <a:ext cx="1224001" cy="1224778"/>
                <a:chOff x="3947632" y="2194179"/>
                <a:chExt cx="1224001" cy="1224778"/>
              </a:xfrm>
              <a:solidFill>
                <a:schemeClr val="bg1">
                  <a:lumMod val="95000"/>
                </a:schemeClr>
              </a:solidFill>
              <a:effectLst/>
            </p:grpSpPr>
            <p:sp>
              <p:nvSpPr>
                <p:cNvPr id="774" name="Rechteck 773"/>
                <p:cNvSpPr/>
                <p:nvPr/>
              </p:nvSpPr>
              <p:spPr>
                <a:xfrm>
                  <a:off x="3947633" y="2194957"/>
                  <a:ext cx="1224000" cy="1224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775" name="Gruppieren 774"/>
                <p:cNvGrpSpPr/>
                <p:nvPr/>
              </p:nvGrpSpPr>
              <p:grpSpPr>
                <a:xfrm>
                  <a:off x="3947632" y="2194179"/>
                  <a:ext cx="1224000" cy="1224777"/>
                  <a:chOff x="3947632" y="2194179"/>
                  <a:chExt cx="1224000" cy="1224777"/>
                </a:xfrm>
                <a:grpFill/>
              </p:grpSpPr>
              <p:cxnSp>
                <p:nvCxnSpPr>
                  <p:cNvPr id="776" name="Gerade Verbindung 574"/>
                  <p:cNvCxnSpPr>
                    <a:cxnSpLocks noChangeAspect="1"/>
                  </p:cNvCxnSpPr>
                  <p:nvPr/>
                </p:nvCxnSpPr>
                <p:spPr>
                  <a:xfrm flipV="1">
                    <a:off x="3947632" y="2194179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Gerade Verbindung 575"/>
                  <p:cNvCxnSpPr/>
                  <p:nvPr/>
                </p:nvCxnSpPr>
                <p:spPr>
                  <a:xfrm flipV="1">
                    <a:off x="3947632" y="2194179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Gerade Verbindung 576"/>
                  <p:cNvCxnSpPr/>
                  <p:nvPr/>
                </p:nvCxnSpPr>
                <p:spPr>
                  <a:xfrm flipV="1">
                    <a:off x="3947632" y="2438578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Gerade Verbindung 577"/>
                  <p:cNvCxnSpPr/>
                  <p:nvPr/>
                </p:nvCxnSpPr>
                <p:spPr>
                  <a:xfrm flipV="1">
                    <a:off x="3947632" y="2682977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0" name="Gerade Verbindung 578"/>
                  <p:cNvCxnSpPr/>
                  <p:nvPr/>
                </p:nvCxnSpPr>
                <p:spPr>
                  <a:xfrm flipV="1">
                    <a:off x="3947632" y="2927376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Gerade Verbindung 579"/>
                  <p:cNvCxnSpPr/>
                  <p:nvPr/>
                </p:nvCxnSpPr>
                <p:spPr>
                  <a:xfrm flipV="1">
                    <a:off x="3947632" y="3171775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2" name="Gerade Verbindung 580"/>
                  <p:cNvCxnSpPr/>
                  <p:nvPr/>
                </p:nvCxnSpPr>
                <p:spPr>
                  <a:xfrm flipV="1">
                    <a:off x="3947632" y="3416175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Gerade Verbindung 581"/>
                  <p:cNvCxnSpPr>
                    <a:cxnSpLocks noChangeAspect="1"/>
                  </p:cNvCxnSpPr>
                  <p:nvPr/>
                </p:nvCxnSpPr>
                <p:spPr>
                  <a:xfrm flipV="1">
                    <a:off x="51716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Gerade Verbindung 582"/>
                  <p:cNvCxnSpPr>
                    <a:cxnSpLocks noChangeAspect="1"/>
                  </p:cNvCxnSpPr>
                  <p:nvPr/>
                </p:nvCxnSpPr>
                <p:spPr>
                  <a:xfrm flipV="1">
                    <a:off x="49268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Gerade Verbindung 583"/>
                  <p:cNvCxnSpPr>
                    <a:cxnSpLocks noChangeAspect="1"/>
                  </p:cNvCxnSpPr>
                  <p:nvPr/>
                </p:nvCxnSpPr>
                <p:spPr>
                  <a:xfrm flipV="1">
                    <a:off x="46820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Gerade Verbindung 584"/>
                  <p:cNvCxnSpPr>
                    <a:cxnSpLocks noChangeAspect="1"/>
                  </p:cNvCxnSpPr>
                  <p:nvPr/>
                </p:nvCxnSpPr>
                <p:spPr>
                  <a:xfrm flipV="1">
                    <a:off x="44372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Gerade Verbindung 585"/>
                  <p:cNvCxnSpPr>
                    <a:cxnSpLocks noChangeAspect="1"/>
                  </p:cNvCxnSpPr>
                  <p:nvPr/>
                </p:nvCxnSpPr>
                <p:spPr>
                  <a:xfrm flipV="1">
                    <a:off x="41924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764" name="Textfeld 763"/>
            <p:cNvSpPr txBox="1"/>
            <p:nvPr/>
          </p:nvSpPr>
          <p:spPr>
            <a:xfrm>
              <a:off x="5288797" y="4350026"/>
              <a:ext cx="367686" cy="293031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1">
                  <a:lumMod val="85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" panose="00000500000000000000" pitchFamily="50" charset="0"/>
                  <a:cs typeface="Arial" panose="020B0604020202020204" pitchFamily="34" charset="0"/>
                </a:rPr>
                <a:t>N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45" name="Gerade Verbindung mit Pfeil 1044"/>
          <p:cNvCxnSpPr/>
          <p:nvPr/>
        </p:nvCxnSpPr>
        <p:spPr>
          <a:xfrm>
            <a:off x="11516513" y="2072928"/>
            <a:ext cx="567884" cy="58826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  <a:effectLst>
            <a:outerShdw blurRad="50800" dist="50800" dir="54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feld 1045"/>
          <p:cNvSpPr txBox="1"/>
          <p:nvPr/>
        </p:nvSpPr>
        <p:spPr>
          <a:xfrm>
            <a:off x="10079833" y="1885433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range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Work Sans" panose="000005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047" name="Textfeld 1046"/>
          <p:cNvSpPr txBox="1"/>
          <p:nvPr/>
        </p:nvSpPr>
        <p:spPr>
          <a:xfrm rot="2728739">
            <a:off x="11444961" y="2132259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azimuth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Work Sans" panose="000005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048" name="Textfeld 1047"/>
          <p:cNvSpPr txBox="1"/>
          <p:nvPr/>
        </p:nvSpPr>
        <p:spPr>
          <a:xfrm>
            <a:off x="5254849" y="3158460"/>
            <a:ext cx="264816" cy="24622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h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Work Sans" panose="000005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049" name="Textfeld 1048"/>
          <p:cNvSpPr txBox="1"/>
          <p:nvPr/>
        </p:nvSpPr>
        <p:spPr>
          <a:xfrm>
            <a:off x="6101877" y="3172452"/>
            <a:ext cx="264816" cy="24622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h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Work Sans" panose="00000500000000000000" pitchFamily="50" charset="0"/>
              <a:cs typeface="Arial" panose="020B0604020202020204" pitchFamily="34" charset="0"/>
            </a:endParaRPr>
          </a:p>
        </p:txBody>
      </p:sp>
      <p:sp>
        <p:nvSpPr>
          <p:cNvPr id="1084" name="Textfeld 1083"/>
          <p:cNvSpPr txBox="1"/>
          <p:nvPr/>
        </p:nvSpPr>
        <p:spPr>
          <a:xfrm rot="16200000">
            <a:off x="4490359" y="3269427"/>
            <a:ext cx="2127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-4   -3    -2   -1    0    1     2     3     4     5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59" name="Group 5"/>
          <p:cNvGrpSpPr>
            <a:grpSpLocks noChangeAspect="1"/>
          </p:cNvGrpSpPr>
          <p:nvPr/>
        </p:nvGrpSpPr>
        <p:grpSpPr>
          <a:xfrm>
            <a:off x="9179105" y="2130887"/>
            <a:ext cx="2845376" cy="2742655"/>
            <a:chOff x="9224038" y="2100376"/>
            <a:chExt cx="2862763" cy="2759414"/>
          </a:xfrm>
        </p:grpSpPr>
        <p:sp>
          <p:nvSpPr>
            <p:cNvPr id="560" name="Cube 559"/>
            <p:cNvSpPr/>
            <p:nvPr/>
          </p:nvSpPr>
          <p:spPr>
            <a:xfrm flipH="1">
              <a:off x="9224038" y="2100376"/>
              <a:ext cx="2862763" cy="2759414"/>
            </a:xfrm>
            <a:prstGeom prst="cube">
              <a:avLst>
                <a:gd name="adj" fmla="val 21491"/>
              </a:avLst>
            </a:prstGeom>
            <a:solidFill>
              <a:srgbClr val="0000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1" name="Gruppieren 560"/>
            <p:cNvGrpSpPr/>
            <p:nvPr/>
          </p:nvGrpSpPr>
          <p:grpSpPr>
            <a:xfrm>
              <a:off x="9846921" y="2709976"/>
              <a:ext cx="2195068" cy="2101293"/>
              <a:chOff x="9454388" y="2317914"/>
              <a:chExt cx="2195068" cy="2101293"/>
            </a:xfrm>
          </p:grpSpPr>
          <p:pic>
            <p:nvPicPr>
              <p:cNvPr id="562" name="Grafik 561"/>
              <p:cNvPicPr>
                <a:picLocks noChangeAspect="1"/>
              </p:cNvPicPr>
              <p:nvPr/>
            </p:nvPicPr>
            <p:blipFill rotWithShape="1">
              <a:blip r:embed="rId10"/>
              <a:srcRect l="25809" r="6046" b="1745"/>
              <a:stretch/>
            </p:blipFill>
            <p:spPr>
              <a:xfrm>
                <a:off x="9454388" y="2317914"/>
                <a:ext cx="2195068" cy="2099815"/>
              </a:xfrm>
              <a:prstGeom prst="rect">
                <a:avLst/>
              </a:prstGeom>
            </p:spPr>
          </p:pic>
          <p:grpSp>
            <p:nvGrpSpPr>
              <p:cNvPr id="563" name="Gruppieren 562"/>
              <p:cNvGrpSpPr/>
              <p:nvPr/>
            </p:nvGrpSpPr>
            <p:grpSpPr>
              <a:xfrm rot="16200000">
                <a:off x="9490176" y="2305216"/>
                <a:ext cx="1039784" cy="1092992"/>
                <a:chOff x="3947632" y="2194179"/>
                <a:chExt cx="1224001" cy="1224778"/>
              </a:xfrm>
              <a:noFill/>
              <a:effectLst/>
            </p:grpSpPr>
            <p:sp>
              <p:nvSpPr>
                <p:cNvPr id="609" name="Rechteck 608"/>
                <p:cNvSpPr/>
                <p:nvPr/>
              </p:nvSpPr>
              <p:spPr>
                <a:xfrm>
                  <a:off x="3947633" y="2194957"/>
                  <a:ext cx="1224000" cy="1224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0" name="Gruppieren 609"/>
                <p:cNvGrpSpPr/>
                <p:nvPr/>
              </p:nvGrpSpPr>
              <p:grpSpPr>
                <a:xfrm>
                  <a:off x="3947632" y="2194179"/>
                  <a:ext cx="1224000" cy="1224777"/>
                  <a:chOff x="3947632" y="2194179"/>
                  <a:chExt cx="1224000" cy="1224777"/>
                </a:xfrm>
                <a:grpFill/>
              </p:grpSpPr>
              <p:cxnSp>
                <p:nvCxnSpPr>
                  <p:cNvPr id="611" name="Gerade Verbindung 150"/>
                  <p:cNvCxnSpPr/>
                  <p:nvPr/>
                </p:nvCxnSpPr>
                <p:spPr>
                  <a:xfrm flipV="1">
                    <a:off x="3947632" y="2194179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Gerade Verbindung 151"/>
                  <p:cNvCxnSpPr/>
                  <p:nvPr/>
                </p:nvCxnSpPr>
                <p:spPr>
                  <a:xfrm flipV="1">
                    <a:off x="3947632" y="2438578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Gerade Verbindung 152"/>
                  <p:cNvCxnSpPr/>
                  <p:nvPr/>
                </p:nvCxnSpPr>
                <p:spPr>
                  <a:xfrm flipV="1">
                    <a:off x="3947632" y="2682977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Gerade Verbindung 153"/>
                  <p:cNvCxnSpPr/>
                  <p:nvPr/>
                </p:nvCxnSpPr>
                <p:spPr>
                  <a:xfrm flipV="1">
                    <a:off x="3947632" y="2927376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Gerade Verbindung 154"/>
                  <p:cNvCxnSpPr/>
                  <p:nvPr/>
                </p:nvCxnSpPr>
                <p:spPr>
                  <a:xfrm flipV="1">
                    <a:off x="3947632" y="3171775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Gerade Verbindung 155"/>
                  <p:cNvCxnSpPr/>
                  <p:nvPr/>
                </p:nvCxnSpPr>
                <p:spPr>
                  <a:xfrm flipV="1">
                    <a:off x="3947632" y="3416175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Gerade Verbindung 156"/>
                  <p:cNvCxnSpPr>
                    <a:cxnSpLocks noChangeAspect="1"/>
                  </p:cNvCxnSpPr>
                  <p:nvPr/>
                </p:nvCxnSpPr>
                <p:spPr>
                  <a:xfrm flipV="1">
                    <a:off x="51716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Gerade Verbindung 157"/>
                  <p:cNvCxnSpPr>
                    <a:cxnSpLocks noChangeAspect="1"/>
                  </p:cNvCxnSpPr>
                  <p:nvPr/>
                </p:nvCxnSpPr>
                <p:spPr>
                  <a:xfrm flipV="1">
                    <a:off x="49268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Gerade Verbindung 158"/>
                  <p:cNvCxnSpPr>
                    <a:cxnSpLocks noChangeAspect="1"/>
                  </p:cNvCxnSpPr>
                  <p:nvPr/>
                </p:nvCxnSpPr>
                <p:spPr>
                  <a:xfrm flipV="1">
                    <a:off x="46820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Gerade Verbindung 159"/>
                  <p:cNvCxnSpPr>
                    <a:cxnSpLocks noChangeAspect="1"/>
                  </p:cNvCxnSpPr>
                  <p:nvPr/>
                </p:nvCxnSpPr>
                <p:spPr>
                  <a:xfrm flipV="1">
                    <a:off x="44372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Gerade Verbindung 160"/>
                  <p:cNvCxnSpPr>
                    <a:cxnSpLocks noChangeAspect="1"/>
                  </p:cNvCxnSpPr>
                  <p:nvPr/>
                </p:nvCxnSpPr>
                <p:spPr>
                  <a:xfrm flipV="1">
                    <a:off x="41924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64" name="Gruppieren 563"/>
              <p:cNvGrpSpPr/>
              <p:nvPr/>
            </p:nvGrpSpPr>
            <p:grpSpPr>
              <a:xfrm rot="16200000">
                <a:off x="9489613" y="3352819"/>
                <a:ext cx="1039784" cy="1092992"/>
                <a:chOff x="3947632" y="2194179"/>
                <a:chExt cx="1224001" cy="1224778"/>
              </a:xfrm>
              <a:noFill/>
              <a:effectLst/>
            </p:grpSpPr>
            <p:sp>
              <p:nvSpPr>
                <p:cNvPr id="595" name="Rechteck 594"/>
                <p:cNvSpPr/>
                <p:nvPr/>
              </p:nvSpPr>
              <p:spPr>
                <a:xfrm>
                  <a:off x="3947633" y="2194957"/>
                  <a:ext cx="1224000" cy="1224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96" name="Gruppieren 595"/>
                <p:cNvGrpSpPr/>
                <p:nvPr/>
              </p:nvGrpSpPr>
              <p:grpSpPr>
                <a:xfrm>
                  <a:off x="3947632" y="2194179"/>
                  <a:ext cx="1224000" cy="1224777"/>
                  <a:chOff x="3947632" y="2194179"/>
                  <a:chExt cx="1224000" cy="1224777"/>
                </a:xfrm>
                <a:grpFill/>
              </p:grpSpPr>
              <p:cxnSp>
                <p:nvCxnSpPr>
                  <p:cNvPr id="597" name="Gerade Verbindung 136"/>
                  <p:cNvCxnSpPr>
                    <a:cxnSpLocks noChangeAspect="1"/>
                  </p:cNvCxnSpPr>
                  <p:nvPr/>
                </p:nvCxnSpPr>
                <p:spPr>
                  <a:xfrm flipV="1">
                    <a:off x="3947632" y="2194179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Gerade Verbindung 137"/>
                  <p:cNvCxnSpPr/>
                  <p:nvPr/>
                </p:nvCxnSpPr>
                <p:spPr>
                  <a:xfrm flipV="1">
                    <a:off x="3947632" y="2194179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Gerade Verbindung 138"/>
                  <p:cNvCxnSpPr/>
                  <p:nvPr/>
                </p:nvCxnSpPr>
                <p:spPr>
                  <a:xfrm flipV="1">
                    <a:off x="3947632" y="2438578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Gerade Verbindung 139"/>
                  <p:cNvCxnSpPr/>
                  <p:nvPr/>
                </p:nvCxnSpPr>
                <p:spPr>
                  <a:xfrm flipV="1">
                    <a:off x="3947632" y="2682977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Gerade Verbindung 140"/>
                  <p:cNvCxnSpPr/>
                  <p:nvPr/>
                </p:nvCxnSpPr>
                <p:spPr>
                  <a:xfrm flipV="1">
                    <a:off x="3947632" y="2927376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Gerade Verbindung 141"/>
                  <p:cNvCxnSpPr/>
                  <p:nvPr/>
                </p:nvCxnSpPr>
                <p:spPr>
                  <a:xfrm flipV="1">
                    <a:off x="3947632" y="3171775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Gerade Verbindung 142"/>
                  <p:cNvCxnSpPr/>
                  <p:nvPr/>
                </p:nvCxnSpPr>
                <p:spPr>
                  <a:xfrm flipV="1">
                    <a:off x="3947632" y="3416175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Gerade Verbindung 143"/>
                  <p:cNvCxnSpPr>
                    <a:cxnSpLocks noChangeAspect="1"/>
                  </p:cNvCxnSpPr>
                  <p:nvPr/>
                </p:nvCxnSpPr>
                <p:spPr>
                  <a:xfrm flipV="1">
                    <a:off x="51716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Gerade Verbindung 144"/>
                  <p:cNvCxnSpPr>
                    <a:cxnSpLocks noChangeAspect="1"/>
                  </p:cNvCxnSpPr>
                  <p:nvPr/>
                </p:nvCxnSpPr>
                <p:spPr>
                  <a:xfrm flipV="1">
                    <a:off x="49268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6" name="Gerade Verbindung 145"/>
                  <p:cNvCxnSpPr>
                    <a:cxnSpLocks noChangeAspect="1"/>
                  </p:cNvCxnSpPr>
                  <p:nvPr/>
                </p:nvCxnSpPr>
                <p:spPr>
                  <a:xfrm flipV="1">
                    <a:off x="46820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Gerade Verbindung 146"/>
                  <p:cNvCxnSpPr>
                    <a:cxnSpLocks noChangeAspect="1"/>
                  </p:cNvCxnSpPr>
                  <p:nvPr/>
                </p:nvCxnSpPr>
                <p:spPr>
                  <a:xfrm flipV="1">
                    <a:off x="44372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8" name="Gerade Verbindung 147"/>
                  <p:cNvCxnSpPr>
                    <a:cxnSpLocks noChangeAspect="1"/>
                  </p:cNvCxnSpPr>
                  <p:nvPr/>
                </p:nvCxnSpPr>
                <p:spPr>
                  <a:xfrm flipV="1">
                    <a:off x="41924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65" name="Gruppieren 564"/>
              <p:cNvGrpSpPr/>
              <p:nvPr/>
            </p:nvGrpSpPr>
            <p:grpSpPr>
              <a:xfrm rot="16200000">
                <a:off x="10581901" y="2302365"/>
                <a:ext cx="1039784" cy="1092992"/>
                <a:chOff x="3947632" y="2194179"/>
                <a:chExt cx="1224001" cy="1224778"/>
              </a:xfrm>
              <a:noFill/>
              <a:effectLst/>
            </p:grpSpPr>
            <p:sp>
              <p:nvSpPr>
                <p:cNvPr id="581" name="Rechteck 580"/>
                <p:cNvSpPr/>
                <p:nvPr/>
              </p:nvSpPr>
              <p:spPr>
                <a:xfrm>
                  <a:off x="3947633" y="2194957"/>
                  <a:ext cx="1224000" cy="1224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82" name="Gruppieren 581"/>
                <p:cNvGrpSpPr/>
                <p:nvPr/>
              </p:nvGrpSpPr>
              <p:grpSpPr>
                <a:xfrm>
                  <a:off x="3947632" y="2194179"/>
                  <a:ext cx="1224000" cy="1224777"/>
                  <a:chOff x="3947632" y="2194179"/>
                  <a:chExt cx="1224000" cy="1224777"/>
                </a:xfrm>
                <a:grpFill/>
              </p:grpSpPr>
              <p:cxnSp>
                <p:nvCxnSpPr>
                  <p:cNvPr id="583" name="Gerade Verbindung 136"/>
                  <p:cNvCxnSpPr>
                    <a:cxnSpLocks noChangeAspect="1"/>
                  </p:cNvCxnSpPr>
                  <p:nvPr/>
                </p:nvCxnSpPr>
                <p:spPr>
                  <a:xfrm flipV="1">
                    <a:off x="3947632" y="2194179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Gerade Verbindung 137"/>
                  <p:cNvCxnSpPr/>
                  <p:nvPr/>
                </p:nvCxnSpPr>
                <p:spPr>
                  <a:xfrm flipV="1">
                    <a:off x="3947632" y="2194179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Gerade Verbindung 138"/>
                  <p:cNvCxnSpPr/>
                  <p:nvPr/>
                </p:nvCxnSpPr>
                <p:spPr>
                  <a:xfrm flipV="1">
                    <a:off x="3947632" y="2438578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Gerade Verbindung 139"/>
                  <p:cNvCxnSpPr/>
                  <p:nvPr/>
                </p:nvCxnSpPr>
                <p:spPr>
                  <a:xfrm flipV="1">
                    <a:off x="3947632" y="2682977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7" name="Gerade Verbindung 140"/>
                  <p:cNvCxnSpPr/>
                  <p:nvPr/>
                </p:nvCxnSpPr>
                <p:spPr>
                  <a:xfrm flipV="1">
                    <a:off x="3947632" y="2927376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8" name="Gerade Verbindung 141"/>
                  <p:cNvCxnSpPr/>
                  <p:nvPr/>
                </p:nvCxnSpPr>
                <p:spPr>
                  <a:xfrm flipV="1">
                    <a:off x="3947632" y="3171775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9" name="Gerade Verbindung 142"/>
                  <p:cNvCxnSpPr/>
                  <p:nvPr/>
                </p:nvCxnSpPr>
                <p:spPr>
                  <a:xfrm flipV="1">
                    <a:off x="3947632" y="3416175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0" name="Gerade Verbindung 143"/>
                  <p:cNvCxnSpPr>
                    <a:cxnSpLocks noChangeAspect="1"/>
                  </p:cNvCxnSpPr>
                  <p:nvPr/>
                </p:nvCxnSpPr>
                <p:spPr>
                  <a:xfrm flipV="1">
                    <a:off x="51716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Gerade Verbindung 144"/>
                  <p:cNvCxnSpPr>
                    <a:cxnSpLocks noChangeAspect="1"/>
                  </p:cNvCxnSpPr>
                  <p:nvPr/>
                </p:nvCxnSpPr>
                <p:spPr>
                  <a:xfrm flipV="1">
                    <a:off x="49268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Gerade Verbindung 145"/>
                  <p:cNvCxnSpPr>
                    <a:cxnSpLocks noChangeAspect="1"/>
                  </p:cNvCxnSpPr>
                  <p:nvPr/>
                </p:nvCxnSpPr>
                <p:spPr>
                  <a:xfrm flipV="1">
                    <a:off x="46820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Gerade Verbindung 146"/>
                  <p:cNvCxnSpPr>
                    <a:cxnSpLocks noChangeAspect="1"/>
                  </p:cNvCxnSpPr>
                  <p:nvPr/>
                </p:nvCxnSpPr>
                <p:spPr>
                  <a:xfrm flipV="1">
                    <a:off x="44372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Gerade Verbindung 147"/>
                  <p:cNvCxnSpPr>
                    <a:cxnSpLocks noChangeAspect="1"/>
                  </p:cNvCxnSpPr>
                  <p:nvPr/>
                </p:nvCxnSpPr>
                <p:spPr>
                  <a:xfrm flipV="1">
                    <a:off x="41924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66" name="Gruppieren 565"/>
              <p:cNvGrpSpPr/>
              <p:nvPr/>
            </p:nvGrpSpPr>
            <p:grpSpPr>
              <a:xfrm rot="16200000">
                <a:off x="10579881" y="3348986"/>
                <a:ext cx="1039784" cy="1092992"/>
                <a:chOff x="3947632" y="2194179"/>
                <a:chExt cx="1224001" cy="1224778"/>
              </a:xfrm>
              <a:noFill/>
              <a:effectLst/>
            </p:grpSpPr>
            <p:sp>
              <p:nvSpPr>
                <p:cNvPr id="567" name="Rechteck 566"/>
                <p:cNvSpPr/>
                <p:nvPr/>
              </p:nvSpPr>
              <p:spPr>
                <a:xfrm>
                  <a:off x="3947633" y="2194957"/>
                  <a:ext cx="1224000" cy="1224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68" name="Gruppieren 567"/>
                <p:cNvGrpSpPr/>
                <p:nvPr/>
              </p:nvGrpSpPr>
              <p:grpSpPr>
                <a:xfrm>
                  <a:off x="3947632" y="2194179"/>
                  <a:ext cx="1224000" cy="1224777"/>
                  <a:chOff x="3947632" y="2194179"/>
                  <a:chExt cx="1224000" cy="1224777"/>
                </a:xfrm>
                <a:grpFill/>
              </p:grpSpPr>
              <p:cxnSp>
                <p:nvCxnSpPr>
                  <p:cNvPr id="569" name="Gerade Verbindung 136"/>
                  <p:cNvCxnSpPr>
                    <a:cxnSpLocks noChangeAspect="1"/>
                  </p:cNvCxnSpPr>
                  <p:nvPr/>
                </p:nvCxnSpPr>
                <p:spPr>
                  <a:xfrm flipV="1">
                    <a:off x="3947632" y="2194179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Gerade Verbindung 137"/>
                  <p:cNvCxnSpPr/>
                  <p:nvPr/>
                </p:nvCxnSpPr>
                <p:spPr>
                  <a:xfrm flipV="1">
                    <a:off x="3947632" y="2194179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Gerade Verbindung 138"/>
                  <p:cNvCxnSpPr/>
                  <p:nvPr/>
                </p:nvCxnSpPr>
                <p:spPr>
                  <a:xfrm flipV="1">
                    <a:off x="3947632" y="2438578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2" name="Gerade Verbindung 139"/>
                  <p:cNvCxnSpPr/>
                  <p:nvPr/>
                </p:nvCxnSpPr>
                <p:spPr>
                  <a:xfrm flipV="1">
                    <a:off x="3947632" y="2682977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Gerade Verbindung 140"/>
                  <p:cNvCxnSpPr/>
                  <p:nvPr/>
                </p:nvCxnSpPr>
                <p:spPr>
                  <a:xfrm flipV="1">
                    <a:off x="3947632" y="2927376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4" name="Gerade Verbindung 141"/>
                  <p:cNvCxnSpPr/>
                  <p:nvPr/>
                </p:nvCxnSpPr>
                <p:spPr>
                  <a:xfrm flipV="1">
                    <a:off x="3947632" y="3171775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5" name="Gerade Verbindung 142"/>
                  <p:cNvCxnSpPr/>
                  <p:nvPr/>
                </p:nvCxnSpPr>
                <p:spPr>
                  <a:xfrm flipV="1">
                    <a:off x="3947632" y="3416175"/>
                    <a:ext cx="1224000" cy="1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Gerade Verbindung 143"/>
                  <p:cNvCxnSpPr>
                    <a:cxnSpLocks noChangeAspect="1"/>
                  </p:cNvCxnSpPr>
                  <p:nvPr/>
                </p:nvCxnSpPr>
                <p:spPr>
                  <a:xfrm flipV="1">
                    <a:off x="51716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Gerade Verbindung 144"/>
                  <p:cNvCxnSpPr>
                    <a:cxnSpLocks noChangeAspect="1"/>
                  </p:cNvCxnSpPr>
                  <p:nvPr/>
                </p:nvCxnSpPr>
                <p:spPr>
                  <a:xfrm flipV="1">
                    <a:off x="49268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Gerade Verbindung 145"/>
                  <p:cNvCxnSpPr>
                    <a:cxnSpLocks noChangeAspect="1"/>
                  </p:cNvCxnSpPr>
                  <p:nvPr/>
                </p:nvCxnSpPr>
                <p:spPr>
                  <a:xfrm flipV="1">
                    <a:off x="46820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Gerade Verbindung 146"/>
                  <p:cNvCxnSpPr>
                    <a:cxnSpLocks noChangeAspect="1"/>
                  </p:cNvCxnSpPr>
                  <p:nvPr/>
                </p:nvCxnSpPr>
                <p:spPr>
                  <a:xfrm flipV="1">
                    <a:off x="44372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Gerade Verbindung 147"/>
                  <p:cNvCxnSpPr>
                    <a:cxnSpLocks noChangeAspect="1"/>
                  </p:cNvCxnSpPr>
                  <p:nvPr/>
                </p:nvCxnSpPr>
                <p:spPr>
                  <a:xfrm flipV="1">
                    <a:off x="4192432" y="2194956"/>
                    <a:ext cx="0" cy="1224000"/>
                  </a:xfrm>
                  <a:prstGeom prst="line">
                    <a:avLst/>
                  </a:prstGeom>
                  <a:grp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652" name="Textfeld 651"/>
          <p:cNvSpPr txBox="1"/>
          <p:nvPr/>
        </p:nvSpPr>
        <p:spPr>
          <a:xfrm>
            <a:off x="9559080" y="3598466"/>
            <a:ext cx="348015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solidFill>
                  <a:schemeClr val="bg1"/>
                </a:solidFill>
                <a:latin typeface="Work Sans" panose="00000500000000000000" pitchFamily="50" charset="0"/>
                <a:cs typeface="Arial" panose="020B0604020202020204" pitchFamily="34" charset="0"/>
              </a:rPr>
              <a:t>h</a:t>
            </a:r>
            <a:endParaRPr lang="en-US" sz="1200" b="1" dirty="0">
              <a:solidFill>
                <a:schemeClr val="bg1"/>
              </a:solidFill>
              <a:latin typeface="Work Sans" panose="00000500000000000000" pitchFamily="50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5BB8-B058-4CAF-94F1-C60B474C680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09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00000">
              <a:schemeClr val="accent2">
                <a:lumMod val="60000"/>
                <a:lumOff val="40000"/>
              </a:schemeClr>
            </a:gs>
            <a:gs pos="30000">
              <a:schemeClr val="accent2">
                <a:lumMod val="95000"/>
                <a:lumOff val="5000"/>
              </a:schemeClr>
            </a:gs>
            <a:gs pos="0">
              <a:schemeClr val="accent2">
                <a:lumMod val="60000"/>
              </a:schemeClr>
            </a:gs>
          </a:gsLst>
          <a:lin ang="162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877</Words>
  <Application>Microsoft Office PowerPoint</Application>
  <PresentationFormat>Breitbild</PresentationFormat>
  <Paragraphs>356</Paragraphs>
  <Slides>13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Lato</vt:lpstr>
      <vt:lpstr>Lucida Sans Unicode</vt:lpstr>
      <vt:lpstr>Times New Roman</vt:lpstr>
      <vt:lpstr>Work Sans</vt:lpstr>
      <vt:lpstr>Work Sans Light</vt:lpstr>
      <vt:lpstr>Office Theme</vt:lpstr>
      <vt:lpstr>PowerPoint-Präsentation</vt:lpstr>
      <vt:lpstr>The Task &amp;  Outline  </vt:lpstr>
      <vt:lpstr>Dataset</vt:lpstr>
      <vt:lpstr>Processing Steps</vt:lpstr>
      <vt:lpstr>Inversion– Capon Beamforming Inversion</vt:lpstr>
      <vt:lpstr>Processing Details </vt:lpstr>
      <vt:lpstr>Processing Details </vt:lpstr>
      <vt:lpstr>Processing Details </vt:lpstr>
      <vt:lpstr>Processing Details </vt:lpstr>
      <vt:lpstr>Python Script</vt:lpstr>
      <vt:lpstr>Python Script</vt:lpstr>
      <vt:lpstr>Results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Eckardt</dc:creator>
  <cp:lastModifiedBy>Nesrin Salepci</cp:lastModifiedBy>
  <cp:revision>363</cp:revision>
  <cp:lastPrinted>2017-07-15T16:52:09Z</cp:lastPrinted>
  <dcterms:created xsi:type="dcterms:W3CDTF">2017-06-29T12:40:50Z</dcterms:created>
  <dcterms:modified xsi:type="dcterms:W3CDTF">2018-01-09T14:04:14Z</dcterms:modified>
</cp:coreProperties>
</file>