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37"/>
  </p:notesMasterIdLst>
  <p:handoutMasterIdLst>
    <p:handoutMasterId r:id="rId38"/>
  </p:handoutMasterIdLst>
  <p:sldIdLst>
    <p:sldId id="256" r:id="rId2"/>
    <p:sldId id="356" r:id="rId3"/>
    <p:sldId id="371" r:id="rId4"/>
    <p:sldId id="363" r:id="rId5"/>
    <p:sldId id="377" r:id="rId6"/>
    <p:sldId id="376" r:id="rId7"/>
    <p:sldId id="375" r:id="rId8"/>
    <p:sldId id="374" r:id="rId9"/>
    <p:sldId id="373" r:id="rId10"/>
    <p:sldId id="362" r:id="rId11"/>
    <p:sldId id="384" r:id="rId12"/>
    <p:sldId id="385" r:id="rId13"/>
    <p:sldId id="383" r:id="rId14"/>
    <p:sldId id="382" r:id="rId15"/>
    <p:sldId id="391" r:id="rId16"/>
    <p:sldId id="400" r:id="rId17"/>
    <p:sldId id="399" r:id="rId18"/>
    <p:sldId id="395" r:id="rId19"/>
    <p:sldId id="394" r:id="rId20"/>
    <p:sldId id="393" r:id="rId21"/>
    <p:sldId id="398" r:id="rId22"/>
    <p:sldId id="397" r:id="rId23"/>
    <p:sldId id="378" r:id="rId24"/>
    <p:sldId id="379" r:id="rId25"/>
    <p:sldId id="388" r:id="rId26"/>
    <p:sldId id="381" r:id="rId27"/>
    <p:sldId id="390" r:id="rId28"/>
    <p:sldId id="396" r:id="rId29"/>
    <p:sldId id="401" r:id="rId30"/>
    <p:sldId id="402" r:id="rId31"/>
    <p:sldId id="403" r:id="rId32"/>
    <p:sldId id="405" r:id="rId33"/>
    <p:sldId id="404" r:id="rId34"/>
    <p:sldId id="366" r:id="rId35"/>
    <p:sldId id="345" r:id="rId36"/>
  </p:sldIdLst>
  <p:sldSz cx="9144000" cy="6858000" type="screen4x3"/>
  <p:notesSz cx="7010400" cy="9296400"/>
  <p:defaultTex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6600"/>
    <a:srgbClr val="FF6600"/>
    <a:srgbClr val="002C56"/>
    <a:srgbClr val="FFFF99"/>
    <a:srgbClr val="CBD5D9"/>
    <a:srgbClr val="777777"/>
    <a:srgbClr val="E2001A"/>
    <a:srgbClr val="E3CD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89339-DDC5-49B7-9795-BE5D39E6A1DD}" v="3" dt="2022-08-18T12:48:18.968"/>
    <p1510:client id="{158C173D-B4B4-43B9-B768-B3C9FC12F870}" v="409" dt="2022-08-18T15:54:39.129"/>
    <p1510:client id="{18444539-B928-4433-9615-5883B10F92AF}" v="735" dt="2022-07-20T09:46:12.099"/>
    <p1510:client id="{22B0A339-FF1B-4DE5-A87E-38A812B5531B}" v="181" dt="2022-08-11T10:21:32.619"/>
    <p1510:client id="{3041C01C-36D9-4668-959E-E05AB73D87E7}" v="71" dt="2022-08-18T10:51:23.798"/>
    <p1510:client id="{3C8466A4-5C93-4E44-BBD9-78E05F92B964}" v="64" dt="2022-08-17T16:02:16.582"/>
    <p1510:client id="{3E691BBC-5168-424C-B8A8-FE14B3E54A46}" v="71" dt="2022-08-18T13:06:30.251"/>
    <p1510:client id="{42C81C2F-614C-4C2A-8482-0E4A4CEC5C6E}" v="129" dt="2022-08-18T15:37:11.895"/>
    <p1510:client id="{4A4B7DD8-6C49-438C-83AB-13A6DC5C1A94}" v="4875" dt="2022-07-20T17:10:01.006"/>
    <p1510:client id="{72D5D6BA-D37D-4C0A-ADD6-A22169968FF6}" v="190" dt="2022-08-17T12:51:47.509"/>
    <p1510:client id="{88C564CE-DE1A-463A-8011-0D3EFC446075}" v="313" dt="2022-08-10T09:42:20.319"/>
    <p1510:client id="{95D51E7F-C7A4-4CF4-B5E0-146A61ED0D08}" v="781" dt="2022-08-11T16:38:37.277"/>
    <p1510:client id="{9E7090C0-838D-4AD0-A875-CAE26F2DEE1E}" v="2624" dt="2022-08-09T17:08:23.063"/>
    <p1510:client id="{ABB321DA-4176-4DD7-B72B-43948786B99A}" v="2" dt="2022-08-18T17:26:02.466"/>
    <p1510:client id="{B35549F3-0202-425C-8A42-DA932EBE4496}" v="260" dt="2022-08-10T14:10:41.818"/>
    <p1510:client id="{BA881F95-8CB8-4F95-90DE-C96BC3D6C7AE}" v="53" dt="2022-08-11T11:59:19.807"/>
    <p1510:client id="{BD9BFD66-1173-468B-905E-A1B4C8FB5E5D}" v="563" dt="2022-08-10T16:39:45.834"/>
    <p1510:client id="{C9337D2B-0120-4825-AF71-D33D093DFF91}" v="1173" dt="2022-08-11T13:15:36.308"/>
    <p1510:client id="{CF0F55EB-45F6-4EF1-BECB-4F256510C081}" v="560" dt="2022-07-20T10:13:03.730"/>
    <p1510:client id="{D63220BB-78A1-4B13-AA4A-BF270B2F60E1}" v="797" dt="2022-08-17T15:26:32.750"/>
    <p1510:client id="{D80C8C58-1997-4909-A1F7-EBBDF94F95DC}" v="2" dt="2022-08-10T11:57:59.667"/>
    <p1510:client id="{E6327F63-7838-4E19-BB9B-4D4F5383D89F}" v="158" dt="2022-08-11T13:48:21.837"/>
    <p1510:client id="{EE9D4E53-39C6-40E6-BA5B-F4202DF1BC3D}" v="903" dt="2022-08-11T15:08:35.625"/>
    <p1510:client id="{F38F4EC1-8CB9-4B96-AEE5-C61297C5F152}" v="119" dt="2022-08-10T11:44:13.615"/>
    <p1510:client id="{FBC26DED-C7F0-4F19-BE98-C988D7B74F5F}" v="1610" dt="2022-07-21T09:54:25.350"/>
  </p1510:revLst>
</p1510:revInfo>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566" y="7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5" name="Rectangle 3"/>
          <p:cNvSpPr>
            <a:spLocks noGrp="1" noChangeArrowheads="1"/>
          </p:cNvSpPr>
          <p:nvPr>
            <p:ph type="dt" sz="quarter"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3076" name="Rectangle 4"/>
          <p:cNvSpPr>
            <a:spLocks noGrp="1" noChangeArrowheads="1"/>
          </p:cNvSpPr>
          <p:nvPr>
            <p:ph type="ftr" sz="quarter" idx="2"/>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7" name="Rectangle 5"/>
          <p:cNvSpPr>
            <a:spLocks noGrp="1" noChangeArrowheads="1"/>
          </p:cNvSpPr>
          <p:nvPr>
            <p:ph type="sldNum" sz="quarter" idx="3"/>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EFB73F57-00A7-4824-AB68-DA8CEE9E7E80}" type="slidenum">
              <a:rPr lang="fr-CA"/>
              <a:pPr>
                <a:defRPr/>
              </a:pPr>
              <a:t>‹N°›</a:t>
            </a:fld>
            <a:endParaRPr lang="fr-CA"/>
          </a:p>
        </p:txBody>
      </p:sp>
    </p:spTree>
    <p:extLst>
      <p:ext uri="{BB962C8B-B14F-4D97-AF65-F5344CB8AC3E}">
        <p14:creationId xmlns:p14="http://schemas.microsoft.com/office/powerpoint/2010/main" val="3385719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67" name="Rectangle 3"/>
          <p:cNvSpPr>
            <a:spLocks noGrp="1" noChangeArrowheads="1"/>
          </p:cNvSpPr>
          <p:nvPr>
            <p:ph type="dt"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1843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701675" y="4416425"/>
            <a:ext cx="5607050" cy="4183063"/>
          </a:xfrm>
          <a:prstGeom prst="rect">
            <a:avLst/>
          </a:prstGeom>
          <a:noFill/>
          <a:ln>
            <a:noFill/>
          </a:ln>
          <a:effectLst/>
        </p:spPr>
        <p:txBody>
          <a:bodyPr vert="horz" wrap="square" lIns="93177" tIns="46589" rIns="93177" bIns="46589" numCol="1" anchor="t" anchorCtr="0" compatLnSpc="1">
            <a:prstTxWarp prst="textNoShape">
              <a:avLst/>
            </a:prstTxWarp>
          </a:bodyPr>
          <a:lstStyle/>
          <a:p>
            <a:pPr lvl="0"/>
            <a:r>
              <a:rPr lang="fr-CA" noProof="0"/>
              <a:t>Cliquez pour modifier les styles du texte du masque</a:t>
            </a:r>
          </a:p>
          <a:p>
            <a:pPr lvl="1"/>
            <a:r>
              <a:rPr lang="fr-CA" noProof="0"/>
              <a:t>Deuxième niveau</a:t>
            </a:r>
          </a:p>
          <a:p>
            <a:pPr lvl="2"/>
            <a:r>
              <a:rPr lang="fr-CA" noProof="0"/>
              <a:t>Troisième niveau</a:t>
            </a:r>
          </a:p>
          <a:p>
            <a:pPr lvl="3"/>
            <a:r>
              <a:rPr lang="fr-CA" noProof="0"/>
              <a:t>Quatrième niveau</a:t>
            </a:r>
          </a:p>
          <a:p>
            <a:pPr lvl="4"/>
            <a:r>
              <a:rPr lang="fr-CA" noProof="0"/>
              <a:t>Cinquième niveau</a:t>
            </a:r>
          </a:p>
        </p:txBody>
      </p:sp>
      <p:sp>
        <p:nvSpPr>
          <p:cNvPr id="11270" name="Rectangle 6"/>
          <p:cNvSpPr>
            <a:spLocks noGrp="1" noChangeArrowheads="1"/>
          </p:cNvSpPr>
          <p:nvPr>
            <p:ph type="ftr" sz="quarter" idx="4"/>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71" name="Rectangle 7"/>
          <p:cNvSpPr>
            <a:spLocks noGrp="1" noChangeArrowheads="1"/>
          </p:cNvSpPr>
          <p:nvPr>
            <p:ph type="sldNum" sz="quarter" idx="5"/>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4824BCD5-7DB3-4570-95FB-D6BD68920CD5}" type="slidenum">
              <a:rPr lang="fr-CA"/>
              <a:pPr>
                <a:defRPr/>
              </a:pPr>
              <a:t>‹N°›</a:t>
            </a:fld>
            <a:endParaRPr lang="fr-CA"/>
          </a:p>
        </p:txBody>
      </p:sp>
    </p:spTree>
    <p:extLst>
      <p:ext uri="{BB962C8B-B14F-4D97-AF65-F5344CB8AC3E}">
        <p14:creationId xmlns:p14="http://schemas.microsoft.com/office/powerpoint/2010/main" val="2021308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824BCD5-7DB3-4570-95FB-D6BD68920CD5}" type="slidenum">
              <a:rPr lang="fr-CA" smtClean="0"/>
              <a:pPr>
                <a:defRPr/>
              </a:pPr>
              <a:t>1</a:t>
            </a:fld>
            <a:endParaRPr lang="fr-CA"/>
          </a:p>
        </p:txBody>
      </p:sp>
    </p:spTree>
    <p:extLst>
      <p:ext uri="{BB962C8B-B14F-4D97-AF65-F5344CB8AC3E}">
        <p14:creationId xmlns:p14="http://schemas.microsoft.com/office/powerpoint/2010/main" val="1541517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p:cNvSpPr/>
          <p:nvPr userDrawn="1"/>
        </p:nvSpPr>
        <p:spPr>
          <a:xfrm>
            <a:off x="0" y="115888"/>
            <a:ext cx="971550" cy="576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5" name="Rectangle 4"/>
          <p:cNvSpPr/>
          <p:nvPr userDrawn="1"/>
        </p:nvSpPr>
        <p:spPr>
          <a:xfrm>
            <a:off x="0" y="6237288"/>
            <a:ext cx="6876256" cy="62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6" name="Rectangle 5"/>
          <p:cNvSpPr/>
          <p:nvPr userDrawn="1"/>
        </p:nvSpPr>
        <p:spPr>
          <a:xfrm>
            <a:off x="0" y="549275"/>
            <a:ext cx="9144000" cy="620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23554" name="Rectangle 3"/>
          <p:cNvSpPr>
            <a:spLocks noGrp="1" noChangeArrowheads="1"/>
          </p:cNvSpPr>
          <p:nvPr>
            <p:ph type="ctrTitle"/>
          </p:nvPr>
        </p:nvSpPr>
        <p:spPr>
          <a:xfrm>
            <a:off x="1331640" y="1916832"/>
            <a:ext cx="6048672" cy="1519808"/>
          </a:xfrm>
        </p:spPr>
        <p:txBody>
          <a:bodyPr/>
          <a:lstStyle>
            <a:lvl1pPr algn="r">
              <a:defRPr sz="4000">
                <a:solidFill>
                  <a:srgbClr val="E2001A"/>
                </a:solidFill>
                <a:latin typeface="Calibri" pitchFamily="34" charset="0"/>
                <a:cs typeface="Calibri" pitchFamily="34" charset="0"/>
              </a:defRPr>
            </a:lvl1pPr>
          </a:lstStyle>
          <a:p>
            <a:pPr lvl="0"/>
            <a:r>
              <a:rPr lang="fr-CA" noProof="0"/>
              <a:t>Cliquez et modifiez le titre</a:t>
            </a:r>
          </a:p>
        </p:txBody>
      </p:sp>
      <p:sp>
        <p:nvSpPr>
          <p:cNvPr id="23555" name="Rectangle 4"/>
          <p:cNvSpPr>
            <a:spLocks noGrp="1" noChangeArrowheads="1"/>
          </p:cNvSpPr>
          <p:nvPr>
            <p:ph type="subTitle" idx="1"/>
          </p:nvPr>
        </p:nvSpPr>
        <p:spPr>
          <a:xfrm>
            <a:off x="2411760" y="3518712"/>
            <a:ext cx="6480720" cy="1278440"/>
          </a:xfrm>
        </p:spPr>
        <p:txBody>
          <a:bodyPr/>
          <a:lstStyle>
            <a:lvl1pPr marL="0" indent="0" algn="r">
              <a:buFontTx/>
              <a:buNone/>
              <a:defRPr sz="2600" i="1">
                <a:solidFill>
                  <a:schemeClr val="tx1"/>
                </a:solidFill>
                <a:latin typeface="Calibri" pitchFamily="34" charset="0"/>
                <a:cs typeface="Calibri" pitchFamily="34" charset="0"/>
              </a:defRPr>
            </a:lvl1pPr>
          </a:lstStyle>
          <a:p>
            <a:pPr lvl="0"/>
            <a:r>
              <a:rPr lang="fr-CA" noProof="0"/>
              <a:t>Cliquez pour modifier le style des sous-titres du masque</a:t>
            </a:r>
          </a:p>
        </p:txBody>
      </p:sp>
      <p:cxnSp>
        <p:nvCxnSpPr>
          <p:cNvPr id="19" name="Connecteur en angle 18"/>
          <p:cNvCxnSpPr/>
          <p:nvPr userDrawn="1"/>
        </p:nvCxnSpPr>
        <p:spPr>
          <a:xfrm>
            <a:off x="211138" y="1484784"/>
            <a:ext cx="8681342" cy="38698"/>
          </a:xfrm>
          <a:prstGeom prst="bentConnector3">
            <a:avLst/>
          </a:prstGeom>
        </p:spPr>
        <p:style>
          <a:lnRef idx="2">
            <a:schemeClr val="dk1"/>
          </a:lnRef>
          <a:fillRef idx="0">
            <a:schemeClr val="dk1"/>
          </a:fillRef>
          <a:effectRef idx="1">
            <a:schemeClr val="dk1"/>
          </a:effectRef>
          <a:fontRef idx="minor">
            <a:schemeClr val="tx1"/>
          </a:fontRef>
        </p:style>
      </p:cxnSp>
      <p:cxnSp>
        <p:nvCxnSpPr>
          <p:cNvPr id="24" name="Connecteur en angle 23"/>
          <p:cNvCxnSpPr/>
          <p:nvPr userDrawn="1"/>
        </p:nvCxnSpPr>
        <p:spPr>
          <a:xfrm flipV="1">
            <a:off x="210443" y="1440160"/>
            <a:ext cx="8682037" cy="123178"/>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7" name="Arrondir un rectangle avec un coin diagonal 26"/>
          <p:cNvSpPr/>
          <p:nvPr userDrawn="1"/>
        </p:nvSpPr>
        <p:spPr>
          <a:xfrm>
            <a:off x="35496" y="4899724"/>
            <a:ext cx="3960440" cy="292606"/>
          </a:xfrm>
          <a:prstGeom prst="round2Diag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56" y="5515793"/>
            <a:ext cx="452965" cy="145455"/>
          </a:xfrm>
          <a:prstGeom prst="rect">
            <a:avLst/>
          </a:prstGeom>
          <a:noFill/>
          <a:ln w="9525">
            <a:noFill/>
            <a:miter lim="800000"/>
            <a:headEnd/>
            <a:tailEnd/>
          </a:ln>
        </p:spPr>
      </p:pic>
      <p:sp>
        <p:nvSpPr>
          <p:cNvPr id="29" name="ZoneTexte 28"/>
          <p:cNvSpPr txBox="1"/>
          <p:nvPr userDrawn="1"/>
        </p:nvSpPr>
        <p:spPr>
          <a:xfrm>
            <a:off x="35496" y="4859868"/>
            <a:ext cx="3960440" cy="338554"/>
          </a:xfrm>
          <a:prstGeom prst="rect">
            <a:avLst/>
          </a:prstGeom>
          <a:noFill/>
        </p:spPr>
        <p:txBody>
          <a:bodyPr wrap="square" rtlCol="0">
            <a:spAutoFit/>
          </a:bodyPr>
          <a:lstStyle/>
          <a:p>
            <a:r>
              <a:rPr lang="fr-FR" sz="1600" b="1" i="1">
                <a:solidFill>
                  <a:schemeClr val="bg1"/>
                </a:solidFill>
                <a:latin typeface="Arial Narrow" panose="020B0606020202030204" pitchFamily="34" charset="0"/>
                <a:cs typeface="Times New Roman" panose="02020603050405020304" pitchFamily="18" charset="0"/>
              </a:rPr>
              <a:t>La Force de l’Engagement et de l’Expertise</a:t>
            </a:r>
          </a:p>
        </p:txBody>
      </p:sp>
      <p:pic>
        <p:nvPicPr>
          <p:cNvPr id="21"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5877272"/>
            <a:ext cx="452965" cy="145455"/>
          </a:xfrm>
          <a:prstGeom prst="rect">
            <a:avLst/>
          </a:prstGeom>
          <a:noFill/>
          <a:ln w="9525">
            <a:noFill/>
            <a:miter lim="800000"/>
            <a:headEnd/>
            <a:tailEnd/>
          </a:ln>
        </p:spPr>
      </p:pic>
      <p:pic>
        <p:nvPicPr>
          <p:cNvPr id="22"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6235873"/>
            <a:ext cx="452965" cy="145455"/>
          </a:xfrm>
          <a:prstGeom prst="rect">
            <a:avLst/>
          </a:prstGeom>
          <a:noFill/>
          <a:ln w="9525">
            <a:noFill/>
            <a:miter lim="800000"/>
            <a:headEnd/>
            <a:tailEnd/>
          </a:ln>
        </p:spPr>
      </p:pic>
      <p:pic>
        <p:nvPicPr>
          <p:cNvPr id="23"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6595913"/>
            <a:ext cx="452965" cy="145455"/>
          </a:xfrm>
          <a:prstGeom prst="rect">
            <a:avLst/>
          </a:prstGeom>
          <a:noFill/>
          <a:ln w="9525">
            <a:noFill/>
            <a:miter lim="800000"/>
            <a:headEnd/>
            <a:tailEnd/>
          </a:ln>
        </p:spPr>
      </p:pic>
      <p:pic>
        <p:nvPicPr>
          <p:cNvPr id="9" name="Imag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91880" y="260648"/>
            <a:ext cx="2298552" cy="1086087"/>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32588" y="-100013"/>
            <a:ext cx="2016125" cy="5976938"/>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679450" y="-100013"/>
            <a:ext cx="5900738" cy="59769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679450"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759325"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bwMode="auto">
          <a:xfrm>
            <a:off x="684213" y="-188913"/>
            <a:ext cx="8208962" cy="1143001"/>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1027" name="Rectangle 4"/>
          <p:cNvSpPr>
            <a:spLocks noGrp="1" noChangeArrowheads="1"/>
          </p:cNvSpPr>
          <p:nvPr>
            <p:ph type="body" idx="1"/>
          </p:nvPr>
        </p:nvSpPr>
        <p:spPr bwMode="auto">
          <a:xfrm>
            <a:off x="679449" y="1125538"/>
            <a:ext cx="8213725" cy="47513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 Troisième niveau</a:t>
            </a:r>
          </a:p>
          <a:p>
            <a:pPr lvl="3"/>
            <a:r>
              <a:rPr lang="fr-CA"/>
              <a:t>Quatrième niveau</a:t>
            </a:r>
          </a:p>
          <a:p>
            <a:pPr lvl="4"/>
            <a:r>
              <a:rPr lang="fr-CA"/>
              <a:t>Cinquième niveau</a:t>
            </a:r>
          </a:p>
        </p:txBody>
      </p:sp>
      <p:cxnSp>
        <p:nvCxnSpPr>
          <p:cNvPr id="10" name="Connecteur en angle 9"/>
          <p:cNvCxnSpPr/>
          <p:nvPr userDrawn="1"/>
        </p:nvCxnSpPr>
        <p:spPr>
          <a:xfrm flipV="1">
            <a:off x="679450" y="764704"/>
            <a:ext cx="8213725" cy="72008"/>
          </a:xfrm>
          <a:prstGeom prst="bentConnector3">
            <a:avLst/>
          </a:prstGeom>
        </p:spPr>
        <p:style>
          <a:lnRef idx="2">
            <a:schemeClr val="dk1"/>
          </a:lnRef>
          <a:fillRef idx="0">
            <a:schemeClr val="dk1"/>
          </a:fillRef>
          <a:effectRef idx="1">
            <a:schemeClr val="dk1"/>
          </a:effectRef>
          <a:fontRef idx="minor">
            <a:schemeClr val="tx1"/>
          </a:fontRef>
        </p:style>
      </p:cxnSp>
      <p:cxnSp>
        <p:nvCxnSpPr>
          <p:cNvPr id="11" name="Connecteur en angle 10"/>
          <p:cNvCxnSpPr/>
          <p:nvPr userDrawn="1"/>
        </p:nvCxnSpPr>
        <p:spPr>
          <a:xfrm flipV="1">
            <a:off x="679450" y="686150"/>
            <a:ext cx="8213725" cy="78554"/>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pic>
        <p:nvPicPr>
          <p:cNvPr id="12" name="Espace réservé pour une image  4" descr="Nouvelle notification"/>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a:xfrm>
            <a:off x="7668344" y="6416675"/>
            <a:ext cx="1296144" cy="388330"/>
          </a:xfrm>
          <a:prstGeom prst="rect">
            <a:avLst/>
          </a:prstGeom>
        </p:spPr>
      </p:pic>
      <p:sp>
        <p:nvSpPr>
          <p:cNvPr id="3" name="Rectangle 2"/>
          <p:cNvSpPr/>
          <p:nvPr userDrawn="1"/>
        </p:nvSpPr>
        <p:spPr>
          <a:xfrm>
            <a:off x="0" y="296962"/>
            <a:ext cx="679450" cy="39573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2pPr>
      <a:lvl3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3pPr>
      <a:lvl4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4pPr>
      <a:lvl5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5pPr>
      <a:lvl6pPr marL="4572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6pPr>
      <a:lvl7pPr marL="9144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7pPr>
      <a:lvl8pPr marL="13716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8pPr>
      <a:lvl9pPr marL="18288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400">
          <a:solidFill>
            <a:srgbClr val="001523"/>
          </a:solidFill>
          <a:latin typeface="+mn-lt"/>
          <a:ea typeface="+mn-ea"/>
        </a:defRPr>
      </a:lvl2pPr>
      <a:lvl3pPr marL="1143000" indent="-228600" algn="l" rtl="0" eaLnBrk="0" fontAlgn="base" hangingPunct="0">
        <a:spcBef>
          <a:spcPct val="20000"/>
        </a:spcBef>
        <a:spcAft>
          <a:spcPct val="0"/>
        </a:spcAft>
        <a:buFont typeface="Wingdings" pitchFamily="2" charset="2"/>
        <a:buChar char="ü"/>
        <a:defRPr sz="2000">
          <a:solidFill>
            <a:srgbClr val="001523"/>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1449881" y="2205867"/>
            <a:ext cx="5877879" cy="1296465"/>
          </a:xfrm>
        </p:spPr>
        <p:txBody>
          <a:bodyPr/>
          <a:lstStyle/>
          <a:p>
            <a:pPr algn="ctr"/>
            <a:r>
              <a:rPr lang="fr-FR">
                <a:latin typeface="Calibri"/>
                <a:cs typeface="Calibri"/>
              </a:rPr>
              <a:t>POO(programmation orientée objet) en JAVA</a:t>
            </a:r>
            <a:endParaRPr lang="fr-FR" sz="3600"/>
          </a:p>
        </p:txBody>
      </p:sp>
      <p:pic>
        <p:nvPicPr>
          <p:cNvPr id="5"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496" y="6453336"/>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latin typeface="Helvetica" panose="020B0604020202020204" pitchFamily="34" charset="0"/>
                <a:cs typeface="Helvetica" panose="020B0604020202020204" pitchFamily="34" charset="0"/>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F7DA77CF-DF35-4278-A8A0-14207A7B4C5E}"/>
              </a:ext>
            </a:extLst>
          </p:cNvPr>
          <p:cNvSpPr txBox="1"/>
          <p:nvPr/>
        </p:nvSpPr>
        <p:spPr>
          <a:xfrm>
            <a:off x="65088" y="983932"/>
            <a:ext cx="9013824" cy="5139869"/>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3. Les spécificateurs d ’accès</a:t>
            </a:r>
          </a:p>
          <a:p>
            <a:r>
              <a:rPr lang="fr-FR">
                <a:latin typeface="Helvetica" panose="020B0604020202020204" pitchFamily="34" charset="0"/>
                <a:cs typeface="Helvetica" panose="020B0604020202020204" pitchFamily="34" charset="0"/>
              </a:rPr>
              <a:t> Le spécificateur ou le modificateur d'accès est le type d'accès de la méthode. Il spécifie la visibilité de la méthode. Java fournit quatre (4) types de spécificateurs d'accès :</a:t>
            </a:r>
          </a:p>
          <a:p>
            <a:endParaRPr lang="fr-FR">
              <a:latin typeface="Helvetica" panose="020B0604020202020204" pitchFamily="34" charset="0"/>
              <a:cs typeface="Helvetica" panose="020B0604020202020204" pitchFamily="34" charset="0"/>
            </a:endParaRPr>
          </a:p>
          <a:p>
            <a:pPr lvl="0"/>
            <a:r>
              <a:rPr lang="fr-FR" b="1">
                <a:effectLst>
                  <a:outerShdw blurRad="38100" dist="38100" dir="2700000" algn="tl">
                    <a:srgbClr val="000000">
                      <a:alpha val="43137"/>
                    </a:srgbClr>
                  </a:outerShdw>
                </a:effectLst>
              </a:rPr>
              <a:t>-Public</a:t>
            </a:r>
            <a:r>
              <a:rPr lang="fr-FR" b="1"/>
              <a:t> :</a:t>
            </a:r>
            <a:r>
              <a:rPr lang="fr-FR"/>
              <a:t> la méthode est accessible par toutes les classes lorsque nous utilisons le spécificateur public dans notre application.</a:t>
            </a:r>
            <a:endParaRPr lang="fr-CI"/>
          </a:p>
          <a:p>
            <a:pPr lvl="0"/>
            <a:r>
              <a:rPr lang="fr-FR" b="1">
                <a:effectLst>
                  <a:outerShdw blurRad="38100" dist="38100" dir="2700000" algn="tl">
                    <a:srgbClr val="000000">
                      <a:alpha val="43137"/>
                    </a:srgbClr>
                  </a:outerShdw>
                </a:effectLst>
              </a:rPr>
              <a:t>-Private</a:t>
            </a:r>
            <a:r>
              <a:rPr lang="fr-FR" b="1"/>
              <a:t> :</a:t>
            </a:r>
            <a:r>
              <a:rPr lang="fr-FR"/>
              <a:t> Lorsque nous utilisons un spécificateur d'accès privé, la méthode n'est accessible que dans les classes dans lesquelles elle est définie.</a:t>
            </a:r>
            <a:endParaRPr lang="fr-CI"/>
          </a:p>
          <a:p>
            <a:pPr lvl="0"/>
            <a:r>
              <a:rPr lang="fr-FR" b="1">
                <a:effectLst>
                  <a:outerShdw blurRad="38100" dist="38100" dir="2700000" algn="tl">
                    <a:srgbClr val="000000">
                      <a:alpha val="43137"/>
                    </a:srgbClr>
                  </a:outerShdw>
                </a:effectLst>
              </a:rPr>
              <a:t>-Protected </a:t>
            </a:r>
            <a:r>
              <a:rPr lang="fr-FR" b="1"/>
              <a:t>:</a:t>
            </a:r>
            <a:r>
              <a:rPr lang="fr-FR"/>
              <a:t> lorsque nous utilisons un spécificateur d'accès protégé, la méthode est accessible dans le même package ou dans les sous-classes d'un package différent.</a:t>
            </a:r>
            <a:endParaRPr lang="fr-CI"/>
          </a:p>
          <a:p>
            <a:pPr lvl="0"/>
            <a:r>
              <a:rPr lang="fr-FR" b="1">
                <a:effectLst>
                  <a:outerShdw blurRad="38100" dist="38100" dir="2700000" algn="tl">
                    <a:srgbClr val="000000">
                      <a:alpha val="43137"/>
                    </a:srgbClr>
                  </a:outerShdw>
                </a:effectLst>
              </a:rPr>
              <a:t>-Par défaut </a:t>
            </a:r>
            <a:r>
              <a:rPr lang="fr-FR" b="1"/>
              <a:t>:</a:t>
            </a:r>
            <a:r>
              <a:rPr lang="fr-FR"/>
              <a:t> lorsque nous n'utilisons aucun spécificateur d'accès dans la déclaration de méthode, Java utilise par défaut le spécificateur d'accès par défaut. Il n'est visible qu'à partir du même package uniquement.</a:t>
            </a:r>
            <a:endParaRPr lang="fr-CI"/>
          </a:p>
          <a:p>
            <a:endParaRPr lang="fr-FR">
              <a:latin typeface="Helvetica" panose="020B0604020202020204" pitchFamily="34" charset="0"/>
              <a:cs typeface="Helvetica" panose="020B0604020202020204" pitchFamily="34" charset="0"/>
            </a:endParaRPr>
          </a:p>
          <a:p>
            <a:endParaRPr lang="fr-FR">
              <a:latin typeface="Helvetica" panose="020B0604020202020204" pitchFamily="34" charset="0"/>
              <a:cs typeface="Helvetica" panose="020B0604020202020204" pitchFamily="34" charset="0"/>
            </a:endParaRPr>
          </a:p>
          <a:p>
            <a:endParaRPr lang="fr-CI">
              <a:latin typeface="Helvetica" panose="020B0604020202020204" pitchFamily="34" charset="0"/>
              <a:cs typeface="Helvetica" panose="020B0604020202020204" pitchFamily="34" charset="0"/>
            </a:endParaRP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5904600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ZoneTexte 7">
            <a:extLst>
              <a:ext uri="{FF2B5EF4-FFF2-40B4-BE49-F238E27FC236}">
                <a16:creationId xmlns:a16="http://schemas.microsoft.com/office/drawing/2014/main" id="{2EC3FB72-12F7-47CE-ACE2-2BE85E3A28E3}"/>
              </a:ext>
            </a:extLst>
          </p:cNvPr>
          <p:cNvSpPr txBox="1"/>
          <p:nvPr/>
        </p:nvSpPr>
        <p:spPr>
          <a:xfrm>
            <a:off x="1454046" y="1169233"/>
            <a:ext cx="5321508" cy="707886"/>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4. Signature de la méthode</a:t>
            </a: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10" name="Image 9">
            <a:extLst>
              <a:ext uri="{FF2B5EF4-FFF2-40B4-BE49-F238E27FC236}">
                <a16:creationId xmlns:a16="http://schemas.microsoft.com/office/drawing/2014/main" id="{07C0F98D-1308-4BBC-8DA7-98731CE77ADD}"/>
              </a:ext>
            </a:extLst>
          </p:cNvPr>
          <p:cNvPicPr>
            <a:picLocks noChangeAspect="1"/>
          </p:cNvPicPr>
          <p:nvPr/>
        </p:nvPicPr>
        <p:blipFill rotWithShape="1">
          <a:blip r:embed="rId3">
            <a:extLst>
              <a:ext uri="{28A0092B-C50C-407E-A947-70E740481C1C}">
                <a14:useLocalDpi xmlns:a14="http://schemas.microsoft.com/office/drawing/2010/main" val="0"/>
              </a:ext>
            </a:extLst>
          </a:blip>
          <a:srcRect t="13444"/>
          <a:stretch/>
        </p:blipFill>
        <p:spPr>
          <a:xfrm>
            <a:off x="922074" y="2266595"/>
            <a:ext cx="6155414" cy="4258787"/>
          </a:xfrm>
          <a:prstGeom prst="rect">
            <a:avLst/>
          </a:prstGeom>
        </p:spPr>
      </p:pic>
    </p:spTree>
    <p:extLst>
      <p:ext uri="{BB962C8B-B14F-4D97-AF65-F5344CB8AC3E}">
        <p14:creationId xmlns:p14="http://schemas.microsoft.com/office/powerpoint/2010/main" val="137401360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D33D8B30-DF75-48CD-BD9C-5E37E4B94B0A}"/>
              </a:ext>
            </a:extLst>
          </p:cNvPr>
          <p:cNvSpPr txBox="1"/>
          <p:nvPr/>
        </p:nvSpPr>
        <p:spPr>
          <a:xfrm>
            <a:off x="65088" y="1406769"/>
            <a:ext cx="9078912" cy="4124206"/>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5. Méthode statique</a:t>
            </a:r>
          </a:p>
          <a:p>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marL="800100" lvl="1" indent="-342900">
              <a:buFont typeface="Wingdings" panose="05000000000000000000" pitchFamily="2" charset="2"/>
              <a:buChar char="Ø"/>
            </a:pPr>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 Définition</a:t>
            </a:r>
          </a:p>
          <a:p>
            <a:pPr lvl="1"/>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Une méthode qui a un mot-clé statique est appelée méthode statique. En d'autres termes, une méthode qui appartient à une classe plutôt qu'à une instance d'une classe est appelée méthode statique. Nous pouvons également créer une méthode statique en utilisant le mot-clé </a:t>
            </a:r>
            <a:r>
              <a:rPr lang="fr-FR" b="1">
                <a:latin typeface="Helvetica" panose="020B0604020202020204" pitchFamily="34" charset="0"/>
                <a:cs typeface="Helvetica" panose="020B0604020202020204" pitchFamily="34" charset="0"/>
              </a:rPr>
              <a:t>static</a:t>
            </a:r>
            <a:r>
              <a:rPr lang="fr-FR">
                <a:latin typeface="Helvetica" panose="020B0604020202020204" pitchFamily="34" charset="0"/>
                <a:cs typeface="Helvetica" panose="020B0604020202020204" pitchFamily="34" charset="0"/>
              </a:rPr>
              <a:t> avant le nom de la méthode.</a:t>
            </a:r>
            <a:endParaRPr lang="fr-CI">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Le principal avantage d'une méthode statique est que nous pouvons l'appeler sans créer d'objet. Il peut accéder aux membres de données statiques et également en modifier la valeur. Il est utilisé pour créer une méthode d'instance. Il est appelé en utilisant le nom de la classe. Le meilleur exemple de méthode statique est la méthode </a:t>
            </a:r>
            <a:r>
              <a:rPr lang="fr-FR" b="1">
                <a:latin typeface="Helvetica" panose="020B0604020202020204" pitchFamily="34" charset="0"/>
                <a:cs typeface="Helvetica" panose="020B0604020202020204" pitchFamily="34" charset="0"/>
              </a:rPr>
              <a:t>main()</a:t>
            </a:r>
            <a:r>
              <a:rPr lang="fr-FR">
                <a:latin typeface="Helvetica" panose="020B0604020202020204" pitchFamily="34" charset="0"/>
                <a:cs typeface="Helvetica" panose="020B0604020202020204" pitchFamily="34" charset="0"/>
              </a:rPr>
              <a:t>.</a:t>
            </a:r>
            <a:endParaRPr lang="fr-CI">
              <a:latin typeface="Helvetica" panose="020B0604020202020204" pitchFamily="34" charset="0"/>
              <a:cs typeface="Helvetica" panose="020B0604020202020204" pitchFamily="34" charset="0"/>
            </a:endParaRPr>
          </a:p>
          <a:p>
            <a:pPr lvl="1"/>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86353470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8E02A992-5A2D-4AC6-B4AB-49262AC83ADD}"/>
              </a:ext>
            </a:extLst>
          </p:cNvPr>
          <p:cNvSpPr txBox="1"/>
          <p:nvPr/>
        </p:nvSpPr>
        <p:spPr>
          <a:xfrm>
            <a:off x="65088" y="914399"/>
            <a:ext cx="8853829" cy="984885"/>
          </a:xfrm>
          <a:prstGeom prst="rect">
            <a:avLst/>
          </a:prstGeom>
          <a:noFill/>
        </p:spPr>
        <p:txBody>
          <a:bodyPr wrap="square" rtlCol="0">
            <a:spAutoFit/>
          </a:bodyPr>
          <a:lstStyle/>
          <a:p>
            <a:pPr marL="742950" lvl="1" indent="-285750">
              <a:buFont typeface="Wingdings" panose="05000000000000000000" pitchFamily="2" charset="2"/>
              <a:buChar char="Ø"/>
            </a:pPr>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Exemple</a:t>
            </a:r>
          </a:p>
          <a:p>
            <a:pPr lvl="1"/>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1"/>
            <a:endParaRPr lang="fr-FR"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10" name="Image 9">
            <a:extLst>
              <a:ext uri="{FF2B5EF4-FFF2-40B4-BE49-F238E27FC236}">
                <a16:creationId xmlns:a16="http://schemas.microsoft.com/office/drawing/2014/main" id="{E604BF5A-6F31-4413-BC20-13EF626C3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34" y="1580436"/>
            <a:ext cx="7170692" cy="4637484"/>
          </a:xfrm>
          <a:prstGeom prst="rect">
            <a:avLst/>
          </a:prstGeom>
        </p:spPr>
      </p:pic>
    </p:spTree>
    <p:extLst>
      <p:ext uri="{BB962C8B-B14F-4D97-AF65-F5344CB8AC3E}">
        <p14:creationId xmlns:p14="http://schemas.microsoft.com/office/powerpoint/2010/main" val="353988173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5DE352B2-38D8-494A-8630-B0A5300C01EB}"/>
              </a:ext>
            </a:extLst>
          </p:cNvPr>
          <p:cNvSpPr txBox="1"/>
          <p:nvPr/>
        </p:nvSpPr>
        <p:spPr>
          <a:xfrm>
            <a:off x="65087" y="998327"/>
            <a:ext cx="8924167" cy="236988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6. Méthode d’instance</a:t>
            </a:r>
          </a:p>
          <a:p>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a:t>La méthode de la classe est connue sous le nom de </a:t>
            </a:r>
            <a:r>
              <a:rPr lang="fr-FR" b="1"/>
              <a:t>méthode d’instance. </a:t>
            </a:r>
            <a:r>
              <a:rPr lang="fr-FR"/>
              <a:t>C'est une méthode </a:t>
            </a:r>
            <a:r>
              <a:rPr lang="fr-FR" b="1"/>
              <a:t>non statique</a:t>
            </a:r>
            <a:r>
              <a:rPr lang="fr-FR"/>
              <a:t> définie dans la classe. Avant d'appeler ou d'invoquer la méthode d'instance, il est nécessaire de créer un objet de sa classe. Voyons un exemple de méthode d'instance.</a:t>
            </a:r>
          </a:p>
          <a:p>
            <a:endParaRPr lang="fr-CI"/>
          </a:p>
          <a:p>
            <a:endParaRPr lang="fr-CI"/>
          </a:p>
        </p:txBody>
      </p:sp>
      <p:pic>
        <p:nvPicPr>
          <p:cNvPr id="9" name="Image 8">
            <a:extLst>
              <a:ext uri="{FF2B5EF4-FFF2-40B4-BE49-F238E27FC236}">
                <a16:creationId xmlns:a16="http://schemas.microsoft.com/office/drawing/2014/main" id="{0C36CB52-3E28-4EAC-A19B-AFC9CE31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31" y="2841675"/>
            <a:ext cx="5976877" cy="3874346"/>
          </a:xfrm>
          <a:prstGeom prst="rect">
            <a:avLst/>
          </a:prstGeom>
        </p:spPr>
      </p:pic>
    </p:spTree>
    <p:extLst>
      <p:ext uri="{BB962C8B-B14F-4D97-AF65-F5344CB8AC3E}">
        <p14:creationId xmlns:p14="http://schemas.microsoft.com/office/powerpoint/2010/main" val="50884508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5DE352B2-38D8-494A-8630-B0A5300C01EB}"/>
              </a:ext>
            </a:extLst>
          </p:cNvPr>
          <p:cNvSpPr txBox="1"/>
          <p:nvPr/>
        </p:nvSpPr>
        <p:spPr>
          <a:xfrm>
            <a:off x="65087" y="998327"/>
            <a:ext cx="8924167" cy="236988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6. Méthode d’instance</a:t>
            </a:r>
          </a:p>
          <a:p>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a:t>La méthode de la classe est connue sous le nom de </a:t>
            </a:r>
            <a:r>
              <a:rPr lang="fr-FR" b="1"/>
              <a:t>méthode d’instance. </a:t>
            </a:r>
            <a:r>
              <a:rPr lang="fr-FR"/>
              <a:t>C'est une méthode </a:t>
            </a:r>
            <a:r>
              <a:rPr lang="fr-FR" b="1"/>
              <a:t>non statique</a:t>
            </a:r>
            <a:r>
              <a:rPr lang="fr-FR"/>
              <a:t> définie dans la classe. Avant d'appeler ou d'invoquer la méthode d'instance, il est nécessaire de créer un objet de sa classe. Voyons un exemple de méthode d'instance.</a:t>
            </a:r>
          </a:p>
          <a:p>
            <a:endParaRPr lang="fr-CI"/>
          </a:p>
          <a:p>
            <a:endParaRPr lang="fr-CI"/>
          </a:p>
        </p:txBody>
      </p:sp>
      <p:pic>
        <p:nvPicPr>
          <p:cNvPr id="9" name="Image 8">
            <a:extLst>
              <a:ext uri="{FF2B5EF4-FFF2-40B4-BE49-F238E27FC236}">
                <a16:creationId xmlns:a16="http://schemas.microsoft.com/office/drawing/2014/main" id="{0C36CB52-3E28-4EAC-A19B-AFC9CE31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31" y="2841675"/>
            <a:ext cx="5976877" cy="3874346"/>
          </a:xfrm>
          <a:prstGeom prst="rect">
            <a:avLst/>
          </a:prstGeom>
        </p:spPr>
      </p:pic>
    </p:spTree>
    <p:extLst>
      <p:ext uri="{BB962C8B-B14F-4D97-AF65-F5344CB8AC3E}">
        <p14:creationId xmlns:p14="http://schemas.microsoft.com/office/powerpoint/2010/main" val="124819185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III. LES METHODES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8" y="1138962"/>
            <a:ext cx="7530541" cy="5386090"/>
          </a:xfrm>
          <a:prstGeom prst="rect">
            <a:avLst/>
          </a:prstGeom>
        </p:spPr>
        <p:txBody>
          <a:bodyPr wrap="square" lIns="91440" tIns="45720" rIns="91440" bIns="45720" anchor="t">
            <a:spAutoFit/>
          </a:bodyPr>
          <a:lstStyle/>
          <a:p>
            <a:r>
              <a:rPr lang="fr-FR" sz="2000" b="1" dirty="0">
                <a:effectLst>
                  <a:outerShdw blurRad="38100" dist="38100" dir="2700000" algn="tl">
                    <a:srgbClr val="000000">
                      <a:alpha val="43137"/>
                    </a:srgbClr>
                  </a:outerShdw>
                </a:effectLst>
                <a:latin typeface="Helvetica"/>
                <a:ea typeface="ＭＳ Ｐゴシック"/>
                <a:cs typeface="Helvetica"/>
              </a:rPr>
              <a:t>7. Surcharges de la méthode</a:t>
            </a:r>
          </a:p>
          <a:p>
            <a:r>
              <a:rPr lang="fr-FR" dirty="0">
                <a:latin typeface="Helvetica"/>
                <a:ea typeface="ＭＳ Ｐゴシック"/>
                <a:cs typeface="Helvetica"/>
              </a:rPr>
              <a:t>Si </a:t>
            </a:r>
            <a:r>
              <a:rPr lang="fr-FR" dirty="0">
                <a:solidFill>
                  <a:srgbClr val="FF0000"/>
                </a:solidFill>
                <a:latin typeface="Helvetica"/>
                <a:ea typeface="ＭＳ Ｐゴシック"/>
                <a:cs typeface="Helvetica"/>
              </a:rPr>
              <a:t>une classe</a:t>
            </a:r>
            <a:r>
              <a:rPr lang="fr-FR" dirty="0">
                <a:latin typeface="Helvetica"/>
                <a:ea typeface="ＭＳ Ｐゴシック"/>
                <a:cs typeface="Helvetica"/>
              </a:rPr>
              <a:t> a plusieurs méthodes ayant le même nom mais des paramètres différents, on parle de </a:t>
            </a:r>
            <a:r>
              <a:rPr lang="fr-FR" b="1" dirty="0">
                <a:effectLst>
                  <a:outerShdw blurRad="38100" dist="38100" dir="2700000" algn="tl">
                    <a:srgbClr val="000000">
                      <a:alpha val="43137"/>
                    </a:srgbClr>
                  </a:outerShdw>
                </a:effectLst>
                <a:latin typeface="Helvetica"/>
                <a:ea typeface="ＭＳ Ｐゴシック"/>
                <a:cs typeface="Helvetica"/>
              </a:rPr>
              <a:t>surcharge de méthode. </a:t>
            </a:r>
            <a:r>
              <a:rPr lang="fr-FR" dirty="0">
                <a:latin typeface="Helvetica"/>
                <a:ea typeface="ＭＳ Ｐゴシック"/>
                <a:cs typeface="Helvetica"/>
              </a:rPr>
              <a:t>Aussi, la surcharge de méthode augmente la lisibilité du programme.</a:t>
            </a:r>
          </a:p>
          <a:p>
            <a:r>
              <a:rPr lang="fr-FR" dirty="0">
                <a:latin typeface="Helvetica"/>
                <a:ea typeface="ＭＳ Ｐゴシック"/>
                <a:cs typeface="Helvetica"/>
              </a:rPr>
              <a:t>Il existe deux (2) de façon de surcharge de méthode en Java:</a:t>
            </a:r>
          </a:p>
          <a:p>
            <a:pPr marL="742950" lvl="1" indent="-285750">
              <a:buFont typeface="Wingdings" panose="05000000000000000000" pitchFamily="2" charset="2"/>
              <a:buChar char="v"/>
            </a:pPr>
            <a:r>
              <a:rPr lang="fr-FR" dirty="0">
                <a:effectLst>
                  <a:outerShdw blurRad="38100" dist="38100" dir="2700000" algn="tl">
                    <a:srgbClr val="000000">
                      <a:alpha val="43137"/>
                    </a:srgbClr>
                  </a:outerShdw>
                </a:effectLst>
                <a:latin typeface="Helvetica"/>
                <a:ea typeface="ＭＳ Ｐゴシック"/>
                <a:cs typeface="Helvetica"/>
              </a:rPr>
              <a:t>En changeant le nombre d’arguments;</a:t>
            </a: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pPr lvl="1"/>
            <a:endParaRPr lang="fr-FR" dirty="0">
              <a:latin typeface="Helvetica"/>
              <a:ea typeface="ＭＳ Ｐゴシック"/>
              <a:cs typeface="Helvetica"/>
            </a:endParaRPr>
          </a:p>
          <a:p>
            <a:endParaRPr lang="fr-FR" dirty="0">
              <a:effectLst>
                <a:outerShdw blurRad="38100" dist="38100" dir="2700000" algn="tl">
                  <a:srgbClr val="000000">
                    <a:alpha val="43137"/>
                  </a:srgbClr>
                </a:outerShdw>
              </a:effectLst>
            </a:endParaRPr>
          </a:p>
        </p:txBody>
      </p:sp>
      <p:pic>
        <p:nvPicPr>
          <p:cNvPr id="8" name="Image 7">
            <a:extLst>
              <a:ext uri="{FF2B5EF4-FFF2-40B4-BE49-F238E27FC236}">
                <a16:creationId xmlns:a16="http://schemas.microsoft.com/office/drawing/2014/main" id="{634FAB03-B84A-446B-A9DE-A88C1D049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442" y="2895520"/>
            <a:ext cx="5935792" cy="3765843"/>
          </a:xfrm>
          <a:prstGeom prst="rect">
            <a:avLst/>
          </a:prstGeom>
        </p:spPr>
      </p:pic>
    </p:spTree>
    <p:extLst>
      <p:ext uri="{BB962C8B-B14F-4D97-AF65-F5344CB8AC3E}">
        <p14:creationId xmlns:p14="http://schemas.microsoft.com/office/powerpoint/2010/main" val="420548084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III. LES METHODES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8208411" cy="369332"/>
          </a:xfrm>
          <a:prstGeom prst="rect">
            <a:avLst/>
          </a:prstGeom>
        </p:spPr>
        <p:txBody>
          <a:bodyPr wrap="square" lIns="91440" tIns="45720" rIns="91440" bIns="45720" anchor="t">
            <a:spAutoFit/>
          </a:bodyPr>
          <a:lstStyle/>
          <a:p>
            <a:pPr marL="800100" lvl="1" indent="-342900">
              <a:buFont typeface="Wingdings" panose="05000000000000000000" pitchFamily="2" charset="2"/>
              <a:buChar char="v"/>
            </a:pPr>
            <a:r>
              <a:rPr lang="fr-FR" dirty="0">
                <a:effectLst>
                  <a:outerShdw blurRad="38100" dist="38100" dir="2700000" algn="tl">
                    <a:srgbClr val="000000">
                      <a:alpha val="43137"/>
                    </a:srgbClr>
                  </a:outerShdw>
                </a:effectLst>
                <a:latin typeface="Helvetica"/>
                <a:ea typeface="ＭＳ Ｐゴシック"/>
                <a:cs typeface="Helvetica"/>
              </a:rPr>
              <a:t>En changeant le type de données</a:t>
            </a:r>
            <a:endParaRPr lang="fr-FR" dirty="0">
              <a:effectLst>
                <a:outerShdw blurRad="38100" dist="38100" dir="2700000" algn="tl">
                  <a:srgbClr val="000000">
                    <a:alpha val="43137"/>
                  </a:srgbClr>
                </a:outerShdw>
              </a:effectLst>
            </a:endParaRPr>
          </a:p>
        </p:txBody>
      </p:sp>
      <p:sp>
        <p:nvSpPr>
          <p:cNvPr id="4" name="ZoneTexte 3">
            <a:extLst>
              <a:ext uri="{FF2B5EF4-FFF2-40B4-BE49-F238E27FC236}">
                <a16:creationId xmlns:a16="http://schemas.microsoft.com/office/drawing/2014/main" id="{583A3F49-7AEC-4BC1-82BF-CD0EDB2F6C36}"/>
              </a:ext>
            </a:extLst>
          </p:cNvPr>
          <p:cNvSpPr txBox="1"/>
          <p:nvPr/>
        </p:nvSpPr>
        <p:spPr>
          <a:xfrm>
            <a:off x="683568" y="1954559"/>
            <a:ext cx="7030387" cy="2862322"/>
          </a:xfrm>
          <a:prstGeom prst="rect">
            <a:avLst/>
          </a:prstGeom>
          <a:solidFill>
            <a:schemeClr val="tx1"/>
          </a:solidFill>
          <a:ln>
            <a:solidFill>
              <a:schemeClr val="tx1"/>
            </a:solidFill>
          </a:ln>
        </p:spPr>
        <p:txBody>
          <a:bodyPr wrap="square" rtlCol="0">
            <a:spAutoFit/>
          </a:bodyPr>
          <a:lstStyle/>
          <a:p>
            <a:r>
              <a:rPr lang="fr-CI" b="1" dirty="0">
                <a:solidFill>
                  <a:schemeClr val="bg1"/>
                </a:solidFill>
              </a:rPr>
              <a:t>class</a:t>
            </a:r>
            <a:r>
              <a:rPr lang="fr-CI" dirty="0">
                <a:solidFill>
                  <a:schemeClr val="bg1"/>
                </a:solidFill>
              </a:rPr>
              <a:t> Adder{  </a:t>
            </a:r>
          </a:p>
          <a:p>
            <a:r>
              <a:rPr lang="fr-CI" b="1" dirty="0">
                <a:solidFill>
                  <a:srgbClr val="FF0000"/>
                </a:solidFill>
              </a:rPr>
              <a:t>static</a:t>
            </a:r>
            <a:r>
              <a:rPr lang="fr-CI" dirty="0">
                <a:solidFill>
                  <a:schemeClr val="bg1"/>
                </a:solidFill>
              </a:rPr>
              <a:t> </a:t>
            </a:r>
            <a:r>
              <a:rPr lang="fr-CI" b="1" dirty="0">
                <a:solidFill>
                  <a:srgbClr val="00B0F0"/>
                </a:solidFill>
              </a:rPr>
              <a:t>int</a:t>
            </a:r>
            <a:r>
              <a:rPr lang="fr-CI" dirty="0">
                <a:solidFill>
                  <a:schemeClr val="bg1"/>
                </a:solidFill>
              </a:rPr>
              <a:t> </a:t>
            </a:r>
            <a:r>
              <a:rPr lang="fr-CI" dirty="0">
                <a:solidFill>
                  <a:srgbClr val="FF0000"/>
                </a:solidFill>
              </a:rPr>
              <a:t>add</a:t>
            </a:r>
            <a:r>
              <a:rPr lang="fr-CI" dirty="0">
                <a:solidFill>
                  <a:schemeClr val="bg1"/>
                </a:solidFill>
              </a:rPr>
              <a:t>(</a:t>
            </a:r>
            <a:r>
              <a:rPr lang="fr-CI" b="1" dirty="0">
                <a:solidFill>
                  <a:schemeClr val="bg1"/>
                </a:solidFill>
              </a:rPr>
              <a:t>int</a:t>
            </a:r>
            <a:r>
              <a:rPr lang="fr-CI" dirty="0">
                <a:solidFill>
                  <a:schemeClr val="bg1"/>
                </a:solidFill>
              </a:rPr>
              <a:t> a, </a:t>
            </a:r>
            <a:r>
              <a:rPr lang="fr-CI" b="1" dirty="0">
                <a:solidFill>
                  <a:schemeClr val="bg1"/>
                </a:solidFill>
              </a:rPr>
              <a:t>int</a:t>
            </a:r>
            <a:r>
              <a:rPr lang="fr-CI" dirty="0">
                <a:solidFill>
                  <a:schemeClr val="bg1"/>
                </a:solidFill>
              </a:rPr>
              <a:t> b){</a:t>
            </a:r>
            <a:r>
              <a:rPr lang="fr-CI" b="1" dirty="0">
                <a:solidFill>
                  <a:schemeClr val="bg1"/>
                </a:solidFill>
              </a:rPr>
              <a:t>return</a:t>
            </a:r>
            <a:r>
              <a:rPr lang="fr-CI" dirty="0">
                <a:solidFill>
                  <a:schemeClr val="bg1"/>
                </a:solidFill>
              </a:rPr>
              <a:t> a+b;}  </a:t>
            </a:r>
          </a:p>
          <a:p>
            <a:r>
              <a:rPr lang="fr-CI" b="1" dirty="0">
                <a:solidFill>
                  <a:srgbClr val="FF0000"/>
                </a:solidFill>
              </a:rPr>
              <a:t>static</a:t>
            </a:r>
            <a:r>
              <a:rPr lang="fr-CI" dirty="0">
                <a:solidFill>
                  <a:schemeClr val="bg1"/>
                </a:solidFill>
              </a:rPr>
              <a:t> </a:t>
            </a:r>
            <a:r>
              <a:rPr lang="fr-CI" b="1" dirty="0">
                <a:solidFill>
                  <a:srgbClr val="00B0F0"/>
                </a:solidFill>
              </a:rPr>
              <a:t>double</a:t>
            </a:r>
            <a:r>
              <a:rPr lang="fr-CI" dirty="0">
                <a:solidFill>
                  <a:schemeClr val="bg1"/>
                </a:solidFill>
              </a:rPr>
              <a:t> </a:t>
            </a:r>
            <a:r>
              <a:rPr lang="fr-CI" dirty="0">
                <a:solidFill>
                  <a:srgbClr val="FF0000"/>
                </a:solidFill>
              </a:rPr>
              <a:t>add</a:t>
            </a:r>
            <a:r>
              <a:rPr lang="fr-CI" dirty="0">
                <a:solidFill>
                  <a:schemeClr val="bg1"/>
                </a:solidFill>
              </a:rPr>
              <a:t>(</a:t>
            </a:r>
            <a:r>
              <a:rPr lang="fr-CI" b="1" dirty="0">
                <a:solidFill>
                  <a:schemeClr val="bg1"/>
                </a:solidFill>
              </a:rPr>
              <a:t>double</a:t>
            </a:r>
            <a:r>
              <a:rPr lang="fr-CI" dirty="0">
                <a:solidFill>
                  <a:schemeClr val="bg1"/>
                </a:solidFill>
              </a:rPr>
              <a:t> a, </a:t>
            </a:r>
            <a:r>
              <a:rPr lang="fr-CI" b="1" dirty="0">
                <a:solidFill>
                  <a:schemeClr val="bg1"/>
                </a:solidFill>
              </a:rPr>
              <a:t>double</a:t>
            </a:r>
            <a:r>
              <a:rPr lang="fr-CI" dirty="0">
                <a:solidFill>
                  <a:schemeClr val="bg1"/>
                </a:solidFill>
              </a:rPr>
              <a:t> b){</a:t>
            </a:r>
            <a:r>
              <a:rPr lang="fr-CI" b="1" dirty="0">
                <a:solidFill>
                  <a:schemeClr val="bg1"/>
                </a:solidFill>
              </a:rPr>
              <a:t>return</a:t>
            </a:r>
            <a:r>
              <a:rPr lang="fr-CI" dirty="0">
                <a:solidFill>
                  <a:schemeClr val="bg1"/>
                </a:solidFill>
              </a:rPr>
              <a:t> a+b;}  </a:t>
            </a:r>
          </a:p>
          <a:p>
            <a:r>
              <a:rPr lang="fr-CI" dirty="0">
                <a:solidFill>
                  <a:schemeClr val="bg1"/>
                </a:solidFill>
              </a:rPr>
              <a:t>}  </a:t>
            </a:r>
          </a:p>
          <a:p>
            <a:r>
              <a:rPr lang="fr-CI" b="1" dirty="0">
                <a:solidFill>
                  <a:schemeClr val="bg1"/>
                </a:solidFill>
              </a:rPr>
              <a:t>class</a:t>
            </a:r>
            <a:r>
              <a:rPr lang="fr-CI" dirty="0">
                <a:solidFill>
                  <a:schemeClr val="bg1"/>
                </a:solidFill>
              </a:rPr>
              <a:t> TestOverloading2{  </a:t>
            </a:r>
          </a:p>
          <a:p>
            <a:r>
              <a:rPr lang="fr-CI" b="1" dirty="0">
                <a:solidFill>
                  <a:srgbClr val="FF0000"/>
                </a:solidFill>
              </a:rPr>
              <a:t>public</a:t>
            </a:r>
            <a:r>
              <a:rPr lang="fr-CI" dirty="0">
                <a:solidFill>
                  <a:srgbClr val="FF0000"/>
                </a:solidFill>
              </a:rPr>
              <a:t> </a:t>
            </a:r>
            <a:r>
              <a:rPr lang="fr-CI" b="1" dirty="0">
                <a:solidFill>
                  <a:srgbClr val="FF0000"/>
                </a:solidFill>
              </a:rPr>
              <a:t>static</a:t>
            </a:r>
            <a:r>
              <a:rPr lang="fr-CI" dirty="0">
                <a:solidFill>
                  <a:srgbClr val="FF0000"/>
                </a:solidFill>
              </a:rPr>
              <a:t> </a:t>
            </a:r>
            <a:r>
              <a:rPr lang="fr-CI" b="1" dirty="0">
                <a:solidFill>
                  <a:srgbClr val="00B0F0"/>
                </a:solidFill>
              </a:rPr>
              <a:t>void</a:t>
            </a:r>
            <a:r>
              <a:rPr lang="fr-CI" dirty="0">
                <a:solidFill>
                  <a:schemeClr val="bg1"/>
                </a:solidFill>
              </a:rPr>
              <a:t> main(String[] args){  </a:t>
            </a:r>
          </a:p>
          <a:p>
            <a:r>
              <a:rPr lang="fr-CI" dirty="0">
                <a:solidFill>
                  <a:schemeClr val="bg1"/>
                </a:solidFill>
              </a:rPr>
              <a:t>System.out.</a:t>
            </a:r>
            <a:r>
              <a:rPr lang="fr-CI" dirty="0">
                <a:solidFill>
                  <a:srgbClr val="00B050"/>
                </a:solidFill>
              </a:rPr>
              <a:t>println</a:t>
            </a:r>
            <a:r>
              <a:rPr lang="fr-CI" dirty="0">
                <a:solidFill>
                  <a:schemeClr val="bg1"/>
                </a:solidFill>
              </a:rPr>
              <a:t>(Adder.add(11,11));  </a:t>
            </a:r>
          </a:p>
          <a:p>
            <a:r>
              <a:rPr lang="fr-CI" dirty="0">
                <a:solidFill>
                  <a:schemeClr val="bg1"/>
                </a:solidFill>
              </a:rPr>
              <a:t>System.out.</a:t>
            </a:r>
            <a:r>
              <a:rPr lang="fr-CI" dirty="0">
                <a:solidFill>
                  <a:srgbClr val="00B050"/>
                </a:solidFill>
              </a:rPr>
              <a:t>println</a:t>
            </a:r>
            <a:r>
              <a:rPr lang="fr-CI" dirty="0">
                <a:solidFill>
                  <a:schemeClr val="bg1"/>
                </a:solidFill>
              </a:rPr>
              <a:t>(Adder.add(12.3,12.6));  </a:t>
            </a:r>
          </a:p>
          <a:p>
            <a:r>
              <a:rPr lang="fr-CI" dirty="0">
                <a:solidFill>
                  <a:schemeClr val="bg1"/>
                </a:solidFill>
              </a:rPr>
              <a:t>}}  </a:t>
            </a:r>
          </a:p>
          <a:p>
            <a:endParaRPr lang="fr-CI" dirty="0">
              <a:solidFill>
                <a:schemeClr val="bg1"/>
              </a:solidFill>
            </a:endParaRPr>
          </a:p>
        </p:txBody>
      </p:sp>
    </p:spTree>
    <p:extLst>
      <p:ext uri="{BB962C8B-B14F-4D97-AF65-F5344CB8AC3E}">
        <p14:creationId xmlns:p14="http://schemas.microsoft.com/office/powerpoint/2010/main" val="341252130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2" name="Rectangle 1"/>
          <p:cNvSpPr/>
          <p:nvPr/>
        </p:nvSpPr>
        <p:spPr>
          <a:xfrm>
            <a:off x="420386" y="910497"/>
            <a:ext cx="2125973"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a:solidFill>
                  <a:srgbClr val="FF0000"/>
                </a:solidFill>
                <a:effectLst>
                  <a:outerShdw blurRad="38100" dist="38100" dir="2700000" algn="tl">
                    <a:srgbClr val="000000">
                      <a:alpha val="43137"/>
                    </a:srgbClr>
                  </a:outerShdw>
                </a:effectLst>
                <a:latin typeface="Helvetica"/>
                <a:ea typeface="ＭＳ Ｐゴシック"/>
                <a:cs typeface="Helvetica"/>
              </a:rPr>
              <a:t>Definition</a:t>
            </a:r>
          </a:p>
        </p:txBody>
      </p:sp>
      <p:sp>
        <p:nvSpPr>
          <p:cNvPr id="14" name="Rectangle 5"/>
          <p:cNvSpPr>
            <a:spLocks noChangeArrowheads="1"/>
          </p:cNvSpPr>
          <p:nvPr/>
        </p:nvSpPr>
        <p:spPr bwMode="auto">
          <a:xfrm>
            <a:off x="230036" y="1824091"/>
            <a:ext cx="8908473"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Helvetica"/>
                <a:ea typeface="ＭＳ Ｐゴシック"/>
                <a:cs typeface="Helvetica"/>
              </a:rPr>
              <a:t>La signification d' </a:t>
            </a:r>
            <a:r>
              <a:rPr kumimoji="0" lang="en-US" altLang="en-US" sz="2000" b="1" i="0" u="none" strike="noStrike" cap="none" normalizeH="0" baseline="0">
                <a:ln>
                  <a:noFill/>
                </a:ln>
                <a:solidFill>
                  <a:srgbClr val="000000"/>
                </a:solidFill>
                <a:effectLst/>
                <a:latin typeface="Helvetica"/>
                <a:ea typeface="ＭＳ Ｐゴシック"/>
                <a:cs typeface="Helvetica"/>
              </a:rPr>
              <a:t>Encapsulation</a:t>
            </a:r>
            <a:r>
              <a:rPr kumimoji="0" lang="en-US" altLang="en-US" sz="2000" b="0" i="0" u="none" strike="noStrike" cap="none" normalizeH="0" baseline="0">
                <a:ln>
                  <a:noFill/>
                </a:ln>
                <a:solidFill>
                  <a:srgbClr val="000000"/>
                </a:solidFill>
                <a:effectLst/>
                <a:latin typeface="Helvetica"/>
                <a:ea typeface="ＭＳ Ｐゴシック"/>
                <a:cs typeface="Helvetica"/>
              </a:rPr>
              <a:t> est de s'assurer que les données "sensibles" sont cachées aux utilisateurs. Pour y parvenir, vous devez :</a:t>
            </a:r>
            <a:endParaRPr lang="en-US" altLang="en-US" sz="20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0" i="0" u="none" strike="noStrike" cap="none" normalizeH="0" baseline="0">
              <a:ln>
                <a:noFill/>
              </a:ln>
              <a:effectLst/>
              <a:latin typeface="Helvetica" panose="020B0604020202020204" pitchFamily="34" charset="0"/>
              <a:cs typeface="Helvetica" panose="020B0604020202020204" pitchFamily="34" charset="0"/>
            </a:endParaRPr>
          </a:p>
          <a:p>
            <a:pPr marL="285750" indent="-285750" eaLnBrk="0" hangingPunct="0">
              <a:buFont typeface="Wingdings"/>
              <a:buChar char="Ø"/>
            </a:pPr>
            <a:r>
              <a:rPr lang="en-US" altLang="en-US" sz="2400">
                <a:solidFill>
                  <a:srgbClr val="000000"/>
                </a:solidFill>
                <a:latin typeface="Helvetica"/>
                <a:ea typeface="ＭＳ Ｐゴシック"/>
                <a:cs typeface="Helvetica"/>
              </a:rPr>
              <a:t>Declarer</a:t>
            </a:r>
            <a:r>
              <a:rPr kumimoji="0" lang="en-US" altLang="en-US" sz="2400" b="0" i="0" u="none" strike="noStrike" cap="none" normalizeH="0" baseline="0">
                <a:ln>
                  <a:noFill/>
                </a:ln>
                <a:solidFill>
                  <a:srgbClr val="000000"/>
                </a:solidFill>
                <a:effectLst/>
                <a:latin typeface="Helvetica"/>
                <a:ea typeface="ＭＳ Ｐゴシック"/>
                <a:cs typeface="Helvetica"/>
              </a:rPr>
              <a:t> les </a:t>
            </a:r>
            <a:r>
              <a:rPr kumimoji="0" lang="en-US" altLang="en-US" sz="2400" b="1" i="0" u="none" strike="noStrike" cap="none" normalizeH="0" baseline="0">
                <a:ln>
                  <a:noFill/>
                </a:ln>
                <a:solidFill>
                  <a:srgbClr val="000000"/>
                </a:solidFill>
                <a:effectLst/>
                <a:latin typeface="Helvetica"/>
                <a:ea typeface="ＭＳ Ｐゴシック"/>
                <a:cs typeface="Helvetica"/>
              </a:rPr>
              <a:t>variables/</a:t>
            </a:r>
            <a:r>
              <a:rPr kumimoji="0" lang="en-US" altLang="en-US" sz="2400" b="1" i="0" u="none" strike="noStrike" cap="none" normalizeH="0" baseline="0" err="1">
                <a:ln>
                  <a:noFill/>
                </a:ln>
                <a:solidFill>
                  <a:srgbClr val="000000"/>
                </a:solidFill>
                <a:effectLst/>
                <a:latin typeface="Helvetica"/>
                <a:ea typeface="ＭＳ Ｐゴシック"/>
                <a:cs typeface="Helvetica"/>
              </a:rPr>
              <a:t>attributs</a:t>
            </a:r>
            <a:r>
              <a:rPr kumimoji="0" lang="en-US" altLang="en-US" sz="2400" b="0" i="0" u="none" strike="noStrike" cap="none" normalizeH="0" baseline="0">
                <a:ln>
                  <a:noFill/>
                </a:ln>
                <a:solidFill>
                  <a:srgbClr val="000000"/>
                </a:solidFill>
                <a:effectLst/>
                <a:latin typeface="Helvetica"/>
                <a:ea typeface="ＭＳ Ｐゴシック"/>
                <a:cs typeface="Helvetica"/>
              </a:rPr>
              <a:t> de </a:t>
            </a:r>
            <a:r>
              <a:rPr lang="en-US" altLang="en-US" sz="2400">
                <a:solidFill>
                  <a:srgbClr val="000000"/>
                </a:solidFill>
                <a:latin typeface="Helvetica"/>
                <a:ea typeface="ＭＳ Ｐゴシック"/>
                <a:cs typeface="Helvetica"/>
              </a:rPr>
              <a:t>la </a:t>
            </a:r>
            <a:r>
              <a:rPr lang="en-US" altLang="en-US" sz="2400" err="1">
                <a:solidFill>
                  <a:srgbClr val="000000"/>
                </a:solidFill>
                <a:latin typeface="Helvetica"/>
                <a:ea typeface="ＭＳ Ｐゴシック"/>
                <a:cs typeface="Helvetica"/>
              </a:rPr>
              <a:t>classe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err="1">
                <a:ln>
                  <a:noFill/>
                </a:ln>
                <a:solidFill>
                  <a:srgbClr val="000000"/>
                </a:solidFill>
                <a:effectLst/>
                <a:latin typeface="Helvetica"/>
                <a:ea typeface="ＭＳ Ｐゴシック"/>
                <a:cs typeface="Helvetica"/>
              </a:rPr>
              <a:t>comme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1" i="0" u="none" strike="noStrike" cap="none" normalizeH="0" baseline="0">
                <a:ln>
                  <a:noFill/>
                </a:ln>
                <a:solidFill>
                  <a:srgbClr val="DC143C"/>
                </a:solidFill>
                <a:effectLst/>
                <a:latin typeface="Helvetica"/>
                <a:ea typeface="ＭＳ Ｐゴシック"/>
                <a:cs typeface="Helvetica"/>
              </a:rPr>
              <a:t>private</a:t>
            </a:r>
            <a:endParaRPr lang="en-US" altLang="en-US" sz="2400" b="1" i="0" u="none" strike="noStrike" cap="none" normalizeH="0" baseline="0">
              <a:ln>
                <a:noFill/>
              </a:ln>
              <a:solidFill>
                <a:srgbClr val="000000"/>
              </a:solidFill>
              <a:effectLst/>
              <a:latin typeface="Helvetica"/>
              <a:ea typeface="ＭＳ Ｐゴシック"/>
              <a:cs typeface="Helvetica"/>
            </a:endParaRPr>
          </a:p>
          <a:p>
            <a:pPr marL="285750" marR="0" lvl="0" indent="-28575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fournir des méthodes publiques </a:t>
            </a:r>
            <a:r>
              <a:rPr kumimoji="0" lang="en-US" altLang="en-US" sz="2400" b="1" i="0" u="none" strike="noStrike" cap="none" normalizeH="0" baseline="0">
                <a:ln>
                  <a:noFill/>
                </a:ln>
                <a:solidFill>
                  <a:srgbClr val="000000"/>
                </a:solidFill>
                <a:effectLst/>
                <a:latin typeface="Helvetica"/>
                <a:ea typeface="ＭＳ Ｐゴシック"/>
                <a:cs typeface="Helvetica"/>
              </a:rPr>
              <a:t>get</a:t>
            </a:r>
            <a:r>
              <a:rPr kumimoji="0" lang="en-US" altLang="en-US" sz="2400" b="0" i="0" u="none" strike="noStrike" cap="none" normalizeH="0" baseline="0">
                <a:ln>
                  <a:noFill/>
                </a:ln>
                <a:solidFill>
                  <a:srgbClr val="000000"/>
                </a:solidFill>
                <a:effectLst/>
                <a:latin typeface="Helvetica"/>
                <a:ea typeface="ＭＳ Ｐゴシック"/>
                <a:cs typeface="Helvetica"/>
              </a:rPr>
              <a:t> et </a:t>
            </a:r>
            <a:r>
              <a:rPr kumimoji="0" lang="en-US" altLang="en-US" sz="2400" b="1" i="0" u="none" strike="noStrike" cap="none" normalizeH="0" baseline="0">
                <a:ln>
                  <a:noFill/>
                </a:ln>
                <a:solidFill>
                  <a:srgbClr val="000000"/>
                </a:solidFill>
                <a:effectLst/>
                <a:latin typeface="Helvetica"/>
                <a:ea typeface="ＭＳ Ｐゴシック"/>
                <a:cs typeface="Helvetica"/>
              </a:rPr>
              <a:t>set </a:t>
            </a:r>
            <a:r>
              <a:rPr kumimoji="0" lang="en-US" altLang="en-US" sz="2400" b="1" i="0" u="none" strike="noStrike" cap="none" normalizeH="0" baseline="0">
                <a:ln>
                  <a:noFill/>
                </a:ln>
                <a:solidFill>
                  <a:srgbClr val="DC143C"/>
                </a:solidFill>
                <a:effectLst/>
                <a:latin typeface="Helvetica"/>
                <a:ea typeface="ＭＳ Ｐゴシック"/>
                <a:cs typeface="Helvetica"/>
              </a:rPr>
              <a:t>private</a:t>
            </a:r>
            <a:r>
              <a:rPr kumimoji="0" lang="en-US" altLang="en-US" sz="2400" b="1"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a:ln>
                  <a:noFill/>
                </a:ln>
                <a:solidFill>
                  <a:srgbClr val="000000"/>
                </a:solidFill>
                <a:effectLst/>
                <a:latin typeface="Helvetica"/>
                <a:ea typeface="ＭＳ Ｐゴシック"/>
                <a:cs typeface="Helvetica"/>
              </a:rPr>
              <a:t>pour accéder et mettre à jour la valeur d'une variable</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chemeClr val="tx1"/>
                </a:solidFill>
                <a:effectLst/>
                <a:latin typeface="Helvetica" panose="020B0604020202020204" pitchFamily="34" charset="0"/>
                <a:cs typeface="Helvetica" panose="020B0604020202020204" pitchFamily="34" charset="0"/>
              </a:rPr>
            </a:br>
            <a:endParaRPr lang="en-US" altLang="en-US" sz="2000" b="0" i="0" u="none" strike="noStrike" cap="none" normalizeH="0" baseline="0">
              <a:ln>
                <a:noFill/>
              </a:ln>
              <a:effectLst/>
              <a:latin typeface="Helvetica" panose="020B0604020202020204" pitchFamily="34" charset="0"/>
              <a:cs typeface="Helvetica" panose="020B0604020202020204" pitchFamily="34" charset="0"/>
            </a:endParaRPr>
          </a:p>
        </p:txBody>
      </p:sp>
      <p:sp>
        <p:nvSpPr>
          <p:cNvPr id="15" name="Rectangle 6"/>
          <p:cNvSpPr>
            <a:spLocks noChangeArrowheads="1"/>
          </p:cNvSpPr>
          <p:nvPr/>
        </p:nvSpPr>
        <p:spPr bwMode="auto">
          <a:xfrm>
            <a:off x="287546" y="4753277"/>
            <a:ext cx="846512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hangingPunct="0"/>
            <a:r>
              <a:rPr kumimoji="0" lang="en-US" altLang="en-US" sz="2400" b="0" i="0" u="none" strike="noStrike" cap="none" normalizeH="0" baseline="0">
                <a:ln>
                  <a:noFill/>
                </a:ln>
                <a:solidFill>
                  <a:srgbClr val="000000"/>
                </a:solidFill>
                <a:effectLst/>
                <a:latin typeface="Helvetica"/>
                <a:ea typeface="ＭＳ Ｐゴシック"/>
                <a:cs typeface="Helvetica"/>
              </a:rPr>
              <a:t>La </a:t>
            </a:r>
            <a:r>
              <a:rPr kumimoji="0" lang="en-US" altLang="en-US" sz="2400" b="0" i="0" u="none" strike="noStrike" cap="none" normalizeH="0" baseline="0">
                <a:ln>
                  <a:noFill/>
                </a:ln>
                <a:solidFill>
                  <a:srgbClr val="DC143C"/>
                </a:solidFill>
                <a:effectLst/>
                <a:latin typeface="Helvetica"/>
                <a:ea typeface="ＭＳ Ｐゴシック"/>
                <a:cs typeface="Helvetica"/>
              </a:rPr>
              <a:t>get </a:t>
            </a:r>
            <a:r>
              <a:rPr kumimoji="0" lang="en-US" altLang="en-US" sz="2400" b="0" i="0" u="none" strike="noStrike" cap="none" normalizeH="0" baseline="0">
                <a:ln>
                  <a:noFill/>
                </a:ln>
                <a:solidFill>
                  <a:srgbClr val="000000"/>
                </a:solidFill>
                <a:effectLst/>
                <a:latin typeface="Helvetica"/>
                <a:ea typeface="ＭＳ Ｐゴシック"/>
                <a:cs typeface="Helvetica"/>
              </a:rPr>
              <a:t>méthode renvoie la valeur de la variable et la </a:t>
            </a:r>
            <a:r>
              <a:rPr kumimoji="0" lang="en-US" altLang="en-US" sz="2400" b="0" i="0" u="none" strike="noStrike" cap="none" normalizeH="0" baseline="0">
                <a:ln>
                  <a:noFill/>
                </a:ln>
                <a:solidFill>
                  <a:srgbClr val="DC143C"/>
                </a:solidFill>
                <a:effectLst/>
                <a:latin typeface="Helvetica"/>
                <a:ea typeface="ＭＳ Ｐゴシック"/>
                <a:cs typeface="Helvetica"/>
              </a:rPr>
              <a:t>set </a:t>
            </a:r>
            <a:r>
              <a:rPr kumimoji="0" lang="en-US" altLang="en-US" sz="2400" b="0" i="0" u="none" strike="noStrike" cap="none" normalizeH="0" baseline="0">
                <a:ln>
                  <a:noFill/>
                </a:ln>
                <a:solidFill>
                  <a:srgbClr val="000000"/>
                </a:solidFill>
                <a:effectLst/>
                <a:latin typeface="Helvetica"/>
                <a:ea typeface="ＭＳ Ｐゴシック"/>
                <a:cs typeface="Helvetica"/>
              </a:rPr>
              <a:t>méthode définit la valeur</a:t>
            </a:r>
            <a:r>
              <a:rPr lang="en-US" altLang="en-US" sz="2400">
                <a:latin typeface="Helvetica"/>
                <a:ea typeface="ＭＳ Ｐゴシック"/>
                <a:cs typeface="Helvetica"/>
              </a:rPr>
              <a:t> </a:t>
            </a:r>
            <a:endParaRPr lang="en-US" altLang="en-US" sz="2400" b="0" i="0" u="none" strike="noStrike" cap="none" normalizeH="0" baseline="0">
              <a:ln>
                <a:noFill/>
              </a:ln>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39461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908170" y="979187"/>
            <a:ext cx="6607787"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Exemple simple d’encapsulation en java</a:t>
            </a:r>
          </a:p>
        </p:txBody>
      </p:sp>
      <p:graphicFrame>
        <p:nvGraphicFramePr>
          <p:cNvPr id="6" name="Tableau 5"/>
          <p:cNvGraphicFramePr>
            <a:graphicFrameLocks noGrp="1"/>
          </p:cNvGraphicFramePr>
          <p:nvPr>
            <p:extLst>
              <p:ext uri="{D42A27DB-BD31-4B8C-83A1-F6EECF244321}">
                <p14:modId xmlns:p14="http://schemas.microsoft.com/office/powerpoint/2010/main" val="4150140169"/>
              </p:ext>
            </p:extLst>
          </p:nvPr>
        </p:nvGraphicFramePr>
        <p:xfrm>
          <a:off x="422001" y="1864927"/>
          <a:ext cx="7992413" cy="3749040"/>
        </p:xfrm>
        <a:graphic>
          <a:graphicData uri="http://schemas.openxmlformats.org/drawingml/2006/table">
            <a:tbl>
              <a:tblPr firstRow="1" bandRow="1">
                <a:tableStyleId>{5C22544A-7EE6-4342-B048-85BDC9FD1C3A}</a:tableStyleId>
              </a:tblPr>
              <a:tblGrid>
                <a:gridCol w="7992413">
                  <a:extLst>
                    <a:ext uri="{9D8B030D-6E8A-4147-A177-3AD203B41FA5}">
                      <a16:colId xmlns:a16="http://schemas.microsoft.com/office/drawing/2014/main" val="383564806"/>
                    </a:ext>
                  </a:extLst>
                </a:gridCol>
              </a:tblGrid>
              <a:tr h="2731426">
                <a:tc>
                  <a:txBody>
                    <a:bodyPr/>
                    <a:lstStyle/>
                    <a:p>
                      <a:r>
                        <a:rPr lang="en-US" sz="2400">
                          <a:solidFill>
                            <a:srgbClr val="0077AA"/>
                          </a:solidFill>
                          <a:effectLst/>
                        </a:rPr>
                        <a:t>public</a:t>
                      </a:r>
                      <a:r>
                        <a:rPr lang="en-US" sz="2400"/>
                        <a:t> </a:t>
                      </a:r>
                      <a:r>
                        <a:rPr lang="en-US" sz="2400">
                          <a:solidFill>
                            <a:srgbClr val="0077AA"/>
                          </a:solidFill>
                          <a:effectLst/>
                        </a:rPr>
                        <a:t>class</a:t>
                      </a:r>
                      <a:r>
                        <a:rPr lang="en-US" sz="2400"/>
                        <a:t> </a:t>
                      </a:r>
                      <a:r>
                        <a:rPr lang="en-US" sz="2400">
                          <a:solidFill>
                            <a:srgbClr val="DD4A68"/>
                          </a:solidFill>
                          <a:effectLst/>
                        </a:rPr>
                        <a:t>Main</a:t>
                      </a:r>
                      <a:r>
                        <a:rPr lang="en-US" sz="2400"/>
                        <a:t> </a:t>
                      </a:r>
                      <a:r>
                        <a:rPr lang="en-US" sz="2400">
                          <a:solidFill>
                            <a:srgbClr val="999999"/>
                          </a:solidFill>
                          <a:effectLst/>
                        </a:rPr>
                        <a:t>{</a:t>
                      </a:r>
                    </a:p>
                    <a:p>
                      <a:r>
                        <a:rPr lang="en-US" sz="2400"/>
                        <a:t>   </a:t>
                      </a:r>
                      <a:r>
                        <a:rPr lang="en-US" sz="2400">
                          <a:solidFill>
                            <a:srgbClr val="0077AA"/>
                          </a:solidFill>
                          <a:effectLst/>
                        </a:rPr>
                        <a:t>public</a:t>
                      </a:r>
                      <a:r>
                        <a:rPr lang="en-US" sz="2400"/>
                        <a:t> </a:t>
                      </a:r>
                      <a:r>
                        <a:rPr lang="en-US" sz="2400">
                          <a:solidFill>
                            <a:srgbClr val="0077AA"/>
                          </a:solidFill>
                          <a:effectLst/>
                        </a:rPr>
                        <a:t>static</a:t>
                      </a:r>
                      <a:r>
                        <a:rPr lang="en-US" sz="2400"/>
                        <a:t> </a:t>
                      </a:r>
                      <a:r>
                        <a:rPr lang="en-US" sz="2400">
                          <a:solidFill>
                            <a:srgbClr val="0077AA"/>
                          </a:solidFill>
                          <a:effectLst/>
                        </a:rPr>
                        <a:t>void</a:t>
                      </a:r>
                      <a:r>
                        <a:rPr lang="en-US" sz="2400"/>
                        <a:t> </a:t>
                      </a:r>
                      <a:r>
                        <a:rPr lang="en-US" sz="2400">
                          <a:solidFill>
                            <a:srgbClr val="DD4A68"/>
                          </a:solidFill>
                          <a:effectLst/>
                        </a:rPr>
                        <a:t>main</a:t>
                      </a:r>
                      <a:r>
                        <a:rPr lang="en-US" sz="2400">
                          <a:solidFill>
                            <a:srgbClr val="999999"/>
                          </a:solidFill>
                          <a:effectLst/>
                        </a:rPr>
                        <a:t>(</a:t>
                      </a:r>
                      <a:r>
                        <a:rPr lang="en-US" sz="2400">
                          <a:solidFill>
                            <a:srgbClr val="DD4A68"/>
                          </a:solidFill>
                          <a:effectLst/>
                        </a:rPr>
                        <a:t>String</a:t>
                      </a:r>
                      <a:r>
                        <a:rPr lang="en-US" sz="2400">
                          <a:solidFill>
                            <a:srgbClr val="999999"/>
                          </a:solidFill>
                          <a:effectLst/>
                        </a:rPr>
                        <a:t>[]</a:t>
                      </a:r>
                      <a:r>
                        <a:rPr lang="en-US" sz="2400"/>
                        <a:t> </a:t>
                      </a:r>
                      <a:r>
                        <a:rPr lang="en-US" sz="2400" err="1"/>
                        <a:t>args</a:t>
                      </a:r>
                      <a:r>
                        <a:rPr lang="en-US" sz="2400">
                          <a:solidFill>
                            <a:srgbClr val="999999"/>
                          </a:solidFill>
                          <a:effectLst/>
                        </a:rPr>
                        <a:t>)</a:t>
                      </a:r>
                      <a:r>
                        <a:rPr lang="en-US" sz="2400"/>
                        <a:t> </a:t>
                      </a:r>
                      <a:r>
                        <a:rPr lang="en-US" sz="2400">
                          <a:solidFill>
                            <a:srgbClr val="999999"/>
                          </a:solidFill>
                          <a:effectLst/>
                        </a:rPr>
                        <a:t>{</a:t>
                      </a:r>
                      <a:r>
                        <a:rPr lang="en-US" sz="2400"/>
                        <a:t> </a:t>
                      </a:r>
                    </a:p>
                    <a:p>
                      <a:r>
                        <a:rPr lang="en-US" sz="2400">
                          <a:solidFill>
                            <a:srgbClr val="DD4A68"/>
                          </a:solidFill>
                          <a:effectLst/>
                        </a:rPr>
                        <a:t>      Person</a:t>
                      </a:r>
                      <a:r>
                        <a:rPr lang="en-US" sz="2400"/>
                        <a:t> </a:t>
                      </a:r>
                      <a:r>
                        <a:rPr lang="en-US" sz="2400" err="1"/>
                        <a:t>myObj</a:t>
                      </a:r>
                      <a:r>
                        <a:rPr lang="en-US" sz="2400"/>
                        <a:t> </a:t>
                      </a:r>
                      <a:r>
                        <a:rPr lang="en-US" sz="2400">
                          <a:solidFill>
                            <a:srgbClr val="9A6E3A"/>
                          </a:solidFill>
                          <a:effectLst/>
                        </a:rPr>
                        <a:t>=</a:t>
                      </a:r>
                      <a:r>
                        <a:rPr lang="en-US" sz="2400"/>
                        <a:t> </a:t>
                      </a:r>
                      <a:r>
                        <a:rPr lang="en-US" sz="2400">
                          <a:solidFill>
                            <a:srgbClr val="0077AA"/>
                          </a:solidFill>
                          <a:effectLst/>
                        </a:rPr>
                        <a:t>new</a:t>
                      </a:r>
                      <a:r>
                        <a:rPr lang="en-US" sz="2400"/>
                        <a:t> </a:t>
                      </a:r>
                      <a:r>
                        <a:rPr lang="en-US" sz="2400">
                          <a:solidFill>
                            <a:srgbClr val="DD4A68"/>
                          </a:solidFill>
                          <a:effectLst/>
                        </a:rPr>
                        <a:t>Person</a:t>
                      </a:r>
                      <a:r>
                        <a:rPr lang="en-US" sz="2400">
                          <a:solidFill>
                            <a:srgbClr val="999999"/>
                          </a:solidFill>
                          <a:effectLst/>
                        </a:rPr>
                        <a:t>();</a:t>
                      </a:r>
                      <a:r>
                        <a:rPr lang="en-US" sz="2400"/>
                        <a:t> </a:t>
                      </a:r>
                    </a:p>
                    <a:p>
                      <a:r>
                        <a:rPr lang="en-US" sz="2400"/>
                        <a:t>        </a:t>
                      </a:r>
                      <a:r>
                        <a:rPr lang="en-US" sz="2400" err="1"/>
                        <a:t>myObj</a:t>
                      </a:r>
                      <a:r>
                        <a:rPr lang="en-US" sz="2400" err="1">
                          <a:solidFill>
                            <a:srgbClr val="999999"/>
                          </a:solidFill>
                          <a:effectLst/>
                        </a:rPr>
                        <a:t>.</a:t>
                      </a:r>
                      <a:r>
                        <a:rPr lang="en-US" sz="2400" err="1">
                          <a:solidFill>
                            <a:srgbClr val="DD4A68"/>
                          </a:solidFill>
                          <a:effectLst/>
                        </a:rPr>
                        <a:t>setName</a:t>
                      </a:r>
                      <a:r>
                        <a:rPr lang="en-US" sz="2400">
                          <a:solidFill>
                            <a:srgbClr val="999999"/>
                          </a:solidFill>
                          <a:effectLst/>
                        </a:rPr>
                        <a:t>(</a:t>
                      </a:r>
                      <a:r>
                        <a:rPr lang="en-US" sz="2400">
                          <a:solidFill>
                            <a:srgbClr val="669900"/>
                          </a:solidFill>
                          <a:effectLst/>
                        </a:rPr>
                        <a:t>"John"</a:t>
                      </a:r>
                      <a:r>
                        <a:rPr lang="en-US" sz="2400">
                          <a:solidFill>
                            <a:srgbClr val="999999"/>
                          </a:solidFill>
                          <a:effectLst/>
                        </a:rPr>
                        <a:t>);</a:t>
                      </a:r>
                      <a:r>
                        <a:rPr lang="en-US" sz="2400"/>
                        <a:t> </a:t>
                      </a:r>
                      <a:r>
                        <a:rPr lang="en-US" sz="2400">
                          <a:solidFill>
                            <a:srgbClr val="708090"/>
                          </a:solidFill>
                          <a:effectLst/>
                        </a:rPr>
                        <a:t>// Modifie la </a:t>
                      </a:r>
                      <a:r>
                        <a:rPr lang="en-US" sz="2400" err="1">
                          <a:solidFill>
                            <a:srgbClr val="708090"/>
                          </a:solidFill>
                          <a:effectLst/>
                        </a:rPr>
                        <a:t>valeur</a:t>
                      </a:r>
                      <a:r>
                        <a:rPr lang="en-US" sz="2400">
                          <a:solidFill>
                            <a:srgbClr val="708090"/>
                          </a:solidFill>
                          <a:effectLst/>
                        </a:rPr>
                        <a:t> du nom </a:t>
                      </a:r>
                      <a:r>
                        <a:rPr lang="en-US" sz="2400" err="1">
                          <a:solidFill>
                            <a:srgbClr val="708090"/>
                          </a:solidFill>
                          <a:effectLst/>
                        </a:rPr>
                        <a:t>en</a:t>
                      </a:r>
                      <a:r>
                        <a:rPr lang="en-US" sz="2400">
                          <a:solidFill>
                            <a:srgbClr val="708090"/>
                          </a:solidFill>
                          <a:effectLst/>
                        </a:rPr>
                        <a:t>: "John“</a:t>
                      </a:r>
                    </a:p>
                    <a:p>
                      <a:r>
                        <a:rPr lang="en-US" sz="2400"/>
                        <a:t>    </a:t>
                      </a:r>
                      <a:r>
                        <a:rPr lang="en-US" sz="2400" err="1">
                          <a:solidFill>
                            <a:srgbClr val="DD4A68"/>
                          </a:solidFill>
                          <a:effectLst/>
                        </a:rPr>
                        <a:t>System</a:t>
                      </a:r>
                      <a:r>
                        <a:rPr lang="en-US" sz="2400" err="1">
                          <a:solidFill>
                            <a:srgbClr val="999999"/>
                          </a:solidFill>
                          <a:effectLst/>
                        </a:rPr>
                        <a:t>.</a:t>
                      </a:r>
                      <a:r>
                        <a:rPr lang="en-US" sz="2400" err="1"/>
                        <a:t>out</a:t>
                      </a:r>
                      <a:r>
                        <a:rPr lang="en-US" sz="2400" err="1">
                          <a:solidFill>
                            <a:srgbClr val="999999"/>
                          </a:solidFill>
                          <a:effectLst/>
                        </a:rPr>
                        <a:t>.</a:t>
                      </a:r>
                      <a:r>
                        <a:rPr lang="en-US" sz="2400" err="1">
                          <a:solidFill>
                            <a:srgbClr val="DD4A68"/>
                          </a:solidFill>
                          <a:effectLst/>
                        </a:rPr>
                        <a:t>println</a:t>
                      </a:r>
                      <a:r>
                        <a:rPr lang="en-US" sz="2400">
                          <a:solidFill>
                            <a:srgbClr val="999999"/>
                          </a:solidFill>
                          <a:effectLst/>
                        </a:rPr>
                        <a:t>(</a:t>
                      </a:r>
                      <a:r>
                        <a:rPr lang="en-US" sz="2400" err="1"/>
                        <a:t>myObj</a:t>
                      </a:r>
                      <a:r>
                        <a:rPr lang="en-US" sz="2400" err="1">
                          <a:solidFill>
                            <a:srgbClr val="999999"/>
                          </a:solidFill>
                          <a:effectLst/>
                        </a:rPr>
                        <a:t>.</a:t>
                      </a:r>
                      <a:r>
                        <a:rPr lang="en-US" sz="2400" err="1">
                          <a:solidFill>
                            <a:srgbClr val="DD4A68"/>
                          </a:solidFill>
                          <a:effectLst/>
                        </a:rPr>
                        <a:t>getName</a:t>
                      </a:r>
                      <a:r>
                        <a:rPr lang="en-US" sz="2400">
                          <a:solidFill>
                            <a:srgbClr val="999999"/>
                          </a:solidFill>
                          <a:effectLst/>
                        </a:rPr>
                        <a:t>());</a:t>
                      </a:r>
                      <a:r>
                        <a:rPr lang="en-US" sz="2400"/>
                        <a:t> </a:t>
                      </a:r>
                    </a:p>
                    <a:p>
                      <a:r>
                        <a:rPr lang="en-US" sz="2400">
                          <a:solidFill>
                            <a:srgbClr val="999999"/>
                          </a:solidFill>
                          <a:effectLst/>
                        </a:rPr>
                        <a:t>   }</a:t>
                      </a:r>
                    </a:p>
                    <a:p>
                      <a:r>
                        <a:rPr lang="en-US" sz="2400">
                          <a:solidFill>
                            <a:srgbClr val="999999"/>
                          </a:solidFill>
                          <a:effectLst/>
                        </a:rPr>
                        <a:t>}</a:t>
                      </a:r>
                      <a:r>
                        <a:rPr lang="en-US" sz="2400"/>
                        <a:t> </a:t>
                      </a:r>
                    </a:p>
                    <a:p>
                      <a:endParaRPr lang="en-US" sz="2400">
                        <a:solidFill>
                          <a:srgbClr val="708090"/>
                        </a:solidFill>
                        <a:effectLst/>
                      </a:endParaRPr>
                    </a:p>
                    <a:p>
                      <a:r>
                        <a:rPr lang="en-US" sz="2400">
                          <a:solidFill>
                            <a:srgbClr val="708090"/>
                          </a:solidFill>
                          <a:effectLst/>
                        </a:rPr>
                        <a:t>// résultat: "John"</a:t>
                      </a:r>
                      <a:endParaRPr lang="en-US" sz="2400"/>
                    </a:p>
                  </a:txBody>
                  <a:tcPr>
                    <a:solidFill>
                      <a:schemeClr val="tx1"/>
                    </a:solidFill>
                  </a:tcPr>
                </a:tc>
                <a:extLst>
                  <a:ext uri="{0D108BD9-81ED-4DB2-BD59-A6C34878D82A}">
                    <a16:rowId xmlns:a16="http://schemas.microsoft.com/office/drawing/2014/main" val="3061784735"/>
                  </a:ext>
                </a:extLst>
              </a:tr>
            </a:tbl>
          </a:graphicData>
        </a:graphic>
      </p:graphicFrame>
    </p:spTree>
    <p:extLst>
      <p:ext uri="{BB962C8B-B14F-4D97-AF65-F5344CB8AC3E}">
        <p14:creationId xmlns:p14="http://schemas.microsoft.com/office/powerpoint/2010/main" val="155980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56651" y="949442"/>
            <a:ext cx="4997004" cy="526297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fr-FR" sz="1600" b="1">
                <a:solidFill>
                  <a:srgbClr val="FF0000"/>
                </a:solidFill>
                <a:latin typeface="Arial"/>
                <a:ea typeface="ＭＳ Ｐゴシック"/>
                <a:cs typeface="Arial"/>
              </a:rPr>
              <a:t>         INTRODUCTION</a:t>
            </a:r>
            <a:endParaRPr lang="fr-FR" b="1">
              <a:solidFill>
                <a:srgbClr val="FF0000"/>
              </a:solidFill>
              <a:cs typeface="Arial" charset="0"/>
            </a:endParaRPr>
          </a:p>
          <a:p>
            <a:endParaRPr lang="fr-FR" sz="1600">
              <a:solidFill>
                <a:srgbClr val="FF0000"/>
              </a:solidFill>
              <a:latin typeface="Arial"/>
              <a:ea typeface="ＭＳ Ｐゴシック"/>
              <a:cs typeface="Arial"/>
            </a:endParaRPr>
          </a:p>
          <a:p>
            <a:pPr marL="342900" indent="-342900">
              <a:buAutoNum type="romanUcPeriod"/>
            </a:pPr>
            <a:r>
              <a:rPr lang="fr-FR" sz="1600" b="1">
                <a:solidFill>
                  <a:srgbClr val="FF0000"/>
                </a:solidFill>
                <a:latin typeface="Arial"/>
                <a:ea typeface="ＭＳ Ｐゴシック"/>
                <a:cs typeface="Arial"/>
              </a:rPr>
              <a:t>HISTORIQUE DE LA  POO</a:t>
            </a:r>
            <a:endParaRPr lang="fr-FR" sz="1600" b="1">
              <a:solidFill>
                <a:srgbClr val="FF0000"/>
              </a:solidFill>
              <a:cs typeface="Arial"/>
            </a:endParaRPr>
          </a:p>
          <a:p>
            <a:pPr marL="742950" lvl="1" indent="-285750">
              <a:buFont typeface="Wingdings" panose="05000000000000000000" pitchFamily="2" charset="2"/>
              <a:buChar char="q"/>
            </a:pPr>
            <a:r>
              <a:rPr lang="fr-FR" sz="1600" b="1">
                <a:latin typeface="Arial"/>
                <a:ea typeface="ＭＳ Ｐゴシック"/>
                <a:cs typeface="Arial"/>
              </a:rPr>
              <a:t> Apparition de  la POO </a:t>
            </a:r>
          </a:p>
          <a:p>
            <a:pPr marL="742950" lvl="1" indent="-285750">
              <a:buFont typeface="Wingdings" panose="05000000000000000000" pitchFamily="2" charset="2"/>
              <a:buChar char="q"/>
            </a:pPr>
            <a:r>
              <a:rPr lang="fr-FR" sz="1600" b="1">
                <a:latin typeface="Arial"/>
                <a:ea typeface="ＭＳ Ｐゴシック"/>
                <a:cs typeface="Arial"/>
              </a:rPr>
              <a:t> Importance de la POO</a:t>
            </a:r>
            <a:endParaRPr lang="fr-FR" sz="1600">
              <a:solidFill>
                <a:srgbClr val="FF0000"/>
              </a:solidFill>
              <a:latin typeface="Arial"/>
              <a:ea typeface="ＭＳ Ｐゴシック"/>
              <a:cs typeface="Arial"/>
            </a:endParaRPr>
          </a:p>
          <a:p>
            <a:endParaRPr lang="fr-FR" sz="1600" b="1">
              <a:latin typeface="Arial"/>
              <a:ea typeface="ＭＳ Ｐゴシック"/>
              <a:cs typeface="Arial"/>
            </a:endParaRPr>
          </a:p>
          <a:p>
            <a:r>
              <a:rPr lang="fr-FR" sz="1600" b="1">
                <a:solidFill>
                  <a:srgbClr val="FF0000"/>
                </a:solidFill>
                <a:latin typeface="Arial"/>
                <a:ea typeface="ＭＳ Ｐゴシック"/>
                <a:cs typeface="Arial"/>
              </a:rPr>
              <a:t>II.</a:t>
            </a:r>
            <a:r>
              <a:rPr lang="fr-FR" sz="1600">
                <a:latin typeface="Arial"/>
                <a:ea typeface="ＭＳ Ｐゴシック"/>
                <a:cs typeface="Arial"/>
              </a:rPr>
              <a:t> </a:t>
            </a:r>
            <a:r>
              <a:rPr lang="fr-FR" sz="1600" b="1">
                <a:latin typeface="Arial"/>
                <a:ea typeface="ＭＳ Ｐゴシック"/>
                <a:cs typeface="Arial"/>
              </a:rPr>
              <a:t>  </a:t>
            </a:r>
            <a:r>
              <a:rPr lang="fr-FR" sz="1600" b="1">
                <a:solidFill>
                  <a:srgbClr val="FF0000"/>
                </a:solidFill>
                <a:latin typeface="Arial"/>
                <a:ea typeface="ＭＳ Ｐゴシック"/>
                <a:cs typeface="Arial"/>
              </a:rPr>
              <a:t>OBJET ET CLASS</a:t>
            </a:r>
          </a:p>
          <a:p>
            <a:pPr marL="742950" lvl="1" indent="-285750">
              <a:buFont typeface="Wingdings,Sans-Serif"/>
              <a:buChar char="q"/>
            </a:pPr>
            <a:r>
              <a:rPr lang="fr-FR" sz="1600" b="1">
                <a:latin typeface="Arial"/>
                <a:ea typeface="ＭＳ Ｐゴシック"/>
                <a:cs typeface="Arial"/>
              </a:rPr>
              <a:t> Objet </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 Class</a:t>
            </a:r>
            <a:endParaRPr lang="fr-FR" sz="1600">
              <a:latin typeface="Arial"/>
              <a:ea typeface="ＭＳ Ｐゴシック"/>
              <a:cs typeface="Arial"/>
            </a:endParaRPr>
          </a:p>
          <a:p>
            <a:endParaRPr lang="fr-FR" sz="1600" b="1">
              <a:latin typeface="Arial"/>
              <a:ea typeface="ＭＳ Ｐゴシック"/>
              <a:cs typeface="Arial"/>
            </a:endParaRPr>
          </a:p>
          <a:p>
            <a:r>
              <a:rPr lang="fr-FR" sz="1600" b="1">
                <a:solidFill>
                  <a:srgbClr val="FF0000"/>
                </a:solidFill>
                <a:latin typeface="Arial"/>
                <a:ea typeface="ＭＳ Ｐゴシック"/>
                <a:cs typeface="Arial"/>
              </a:rPr>
              <a:t>III.</a:t>
            </a:r>
            <a:r>
              <a:rPr lang="fr-FR" sz="1600" b="1">
                <a:latin typeface="Arial"/>
                <a:ea typeface="ＭＳ Ｐゴシック"/>
                <a:cs typeface="Arial"/>
              </a:rPr>
              <a:t>  </a:t>
            </a:r>
            <a:r>
              <a:rPr lang="fr-FR" sz="1600" b="1">
                <a:solidFill>
                  <a:srgbClr val="FF0000"/>
                </a:solidFill>
                <a:latin typeface="Arial"/>
                <a:ea typeface="ＭＳ Ｐゴシック"/>
                <a:cs typeface="Arial"/>
              </a:rPr>
              <a:t>METHODES</a:t>
            </a:r>
          </a:p>
          <a:p>
            <a:pPr marL="742950" lvl="1" indent="-285750">
              <a:buFont typeface="Wingdings,Sans-Serif"/>
              <a:buChar char="q"/>
            </a:pPr>
            <a:r>
              <a:rPr lang="fr-FR" sz="1600" b="1">
                <a:latin typeface="Arial"/>
                <a:ea typeface="ＭＳ Ｐゴシック"/>
                <a:cs typeface="Arial"/>
              </a:rPr>
              <a:t> Définition</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 Syntaxe</a:t>
            </a:r>
          </a:p>
          <a:p>
            <a:pPr marL="742950" lvl="1" indent="-285750">
              <a:buFont typeface="Wingdings,Sans-Serif"/>
              <a:buChar char="q"/>
            </a:pPr>
            <a:r>
              <a:rPr lang="fr-FR" sz="1600" b="1">
                <a:latin typeface="Arial"/>
                <a:ea typeface="ＭＳ Ｐゴシック"/>
                <a:cs typeface="Arial"/>
              </a:rPr>
              <a:t>Spécificateurs d'accès</a:t>
            </a:r>
          </a:p>
          <a:p>
            <a:pPr marL="742950" lvl="1" indent="-285750">
              <a:buFont typeface="Wingdings,Sans-Serif"/>
              <a:buChar char="q"/>
            </a:pPr>
            <a:r>
              <a:rPr lang="fr-FR" sz="1600" b="1">
                <a:latin typeface="Arial"/>
                <a:ea typeface="ＭＳ Ｐゴシック"/>
                <a:cs typeface="Arial"/>
              </a:rPr>
              <a:t> Signature de méthode</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 Méthode statique et d'instance</a:t>
            </a:r>
            <a:endParaRPr lang="fr-FR"/>
          </a:p>
          <a:p>
            <a:pPr lvl="1"/>
            <a:endParaRPr lang="fr-FR" sz="1600" b="1">
              <a:latin typeface="Arial"/>
              <a:ea typeface="ＭＳ Ｐゴシック"/>
              <a:cs typeface="Arial"/>
            </a:endParaRPr>
          </a:p>
          <a:p>
            <a:r>
              <a:rPr lang="fr-FR" sz="1600" b="1">
                <a:solidFill>
                  <a:srgbClr val="FF0000"/>
                </a:solidFill>
                <a:latin typeface="Arial"/>
                <a:ea typeface="ＭＳ Ｐゴシック"/>
                <a:cs typeface="Arial"/>
              </a:rPr>
              <a:t>IV.  ENCAPSULATION ET ABSTRACTION</a:t>
            </a:r>
          </a:p>
          <a:p>
            <a:pPr marL="742950" lvl="1" indent="-285750">
              <a:buFont typeface="Wingdings,Sans-Serif"/>
              <a:buChar char="q"/>
            </a:pPr>
            <a:r>
              <a:rPr lang="fr-FR" sz="1600" b="1">
                <a:latin typeface="Arial"/>
                <a:ea typeface="ＭＳ Ｐゴシック"/>
                <a:cs typeface="Arial"/>
              </a:rPr>
              <a:t> Encapsulation </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 Abstraction</a:t>
            </a:r>
          </a:p>
          <a:p>
            <a:pPr marL="742950" lvl="1" indent="-285750">
              <a:buFont typeface="Wingdings,Sans-Serif"/>
              <a:buChar char="q"/>
            </a:pPr>
            <a:endParaRPr lang="fr-FR" sz="1600" b="1">
              <a:latin typeface="Arial"/>
              <a:ea typeface="ＭＳ Ｐゴシック"/>
              <a:cs typeface="Arial"/>
            </a:endParaRPr>
          </a:p>
        </p:txBody>
      </p:sp>
    </p:spTree>
    <p:extLst>
      <p:ext uri="{BB962C8B-B14F-4D97-AF65-F5344CB8AC3E}">
        <p14:creationId xmlns:p14="http://schemas.microsoft.com/office/powerpoint/2010/main" val="545717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678132" y="1007942"/>
            <a:ext cx="4896884"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Pourquoi l’encapsulation</a:t>
            </a:r>
          </a:p>
        </p:txBody>
      </p:sp>
      <p:sp>
        <p:nvSpPr>
          <p:cNvPr id="2" name="Rectangle 1"/>
          <p:cNvSpPr>
            <a:spLocks noChangeArrowheads="1"/>
          </p:cNvSpPr>
          <p:nvPr/>
        </p:nvSpPr>
        <p:spPr bwMode="auto">
          <a:xfrm>
            <a:off x="402566" y="1920200"/>
            <a:ext cx="8478982"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Meilleur contrôle des attributs de classe et des méthodes</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Les attributs de classe peuvent être rendus en </a:t>
            </a:r>
            <a:r>
              <a:rPr kumimoji="0" lang="en-US" altLang="en-US" sz="2400" b="1" i="0" u="none" strike="noStrike" cap="none" normalizeH="0" baseline="0">
                <a:ln>
                  <a:noFill/>
                </a:ln>
                <a:solidFill>
                  <a:srgbClr val="000000"/>
                </a:solidFill>
                <a:effectLst/>
                <a:latin typeface="Helvetica"/>
                <a:ea typeface="ＭＳ Ｐゴシック"/>
                <a:cs typeface="Helvetica"/>
              </a:rPr>
              <a:t>lecture seule</a:t>
            </a:r>
            <a:r>
              <a:rPr kumimoji="0" lang="en-US" altLang="en-US" sz="2400" b="0" i="0" u="none" strike="noStrike" cap="none" normalizeH="0" baseline="0">
                <a:ln>
                  <a:noFill/>
                </a:ln>
                <a:solidFill>
                  <a:srgbClr val="000000"/>
                </a:solidFill>
                <a:effectLst/>
                <a:latin typeface="Helvetica"/>
                <a:ea typeface="ＭＳ Ｐゴシック"/>
                <a:cs typeface="Helvetica"/>
              </a:rPr>
              <a:t> (si vous n'utilisez que la </a:t>
            </a:r>
            <a:r>
              <a:rPr kumimoji="0" lang="en-US" altLang="en-US" sz="2400" b="0" i="0" u="none" strike="noStrike" cap="none" normalizeH="0" baseline="0">
                <a:ln>
                  <a:noFill/>
                </a:ln>
                <a:solidFill>
                  <a:srgbClr val="DC143C"/>
                </a:solidFill>
                <a:effectLst/>
                <a:latin typeface="Helvetica"/>
                <a:ea typeface="ＭＳ Ｐゴシック"/>
                <a:cs typeface="Helvetica"/>
              </a:rPr>
              <a:t>get </a:t>
            </a:r>
            <a:r>
              <a:rPr kumimoji="0" lang="en-US" altLang="en-US" sz="2400" b="0" i="0" u="none" strike="noStrike" cap="none" normalizeH="0" baseline="0">
                <a:ln>
                  <a:noFill/>
                </a:ln>
                <a:solidFill>
                  <a:srgbClr val="000000"/>
                </a:solidFill>
                <a:effectLst/>
                <a:latin typeface="Helvetica"/>
                <a:ea typeface="ＭＳ Ｐゴシック"/>
                <a:cs typeface="Helvetica"/>
              </a:rPr>
              <a:t>méthode) ou en </a:t>
            </a:r>
            <a:r>
              <a:rPr kumimoji="0" lang="en-US" altLang="en-US" sz="2400" b="1" i="0" u="none" strike="noStrike" cap="none" normalizeH="0" baseline="0">
                <a:ln>
                  <a:noFill/>
                </a:ln>
                <a:solidFill>
                  <a:srgbClr val="000000"/>
                </a:solidFill>
                <a:effectLst/>
                <a:latin typeface="Helvetica"/>
                <a:ea typeface="ＭＳ Ｐゴシック"/>
                <a:cs typeface="Helvetica"/>
              </a:rPr>
              <a:t>écriture seule</a:t>
            </a:r>
            <a:r>
              <a:rPr kumimoji="0" lang="en-US" altLang="en-US" sz="2400" b="0" i="0" u="none" strike="noStrike" cap="none" normalizeH="0" baseline="0">
                <a:ln>
                  <a:noFill/>
                </a:ln>
                <a:solidFill>
                  <a:srgbClr val="000000"/>
                </a:solidFill>
                <a:effectLst/>
                <a:latin typeface="Helvetica"/>
                <a:ea typeface="ＭＳ Ｐゴシック"/>
                <a:cs typeface="Helvetica"/>
              </a:rPr>
              <a:t> (si vous n'utilisez que la </a:t>
            </a:r>
            <a:r>
              <a:rPr kumimoji="0" lang="en-US" altLang="en-US" sz="2400" b="0" i="0" u="none" strike="noStrike" cap="none" normalizeH="0" baseline="0">
                <a:ln>
                  <a:noFill/>
                </a:ln>
                <a:solidFill>
                  <a:srgbClr val="DC143C"/>
                </a:solidFill>
                <a:effectLst/>
                <a:latin typeface="Helvetica"/>
                <a:ea typeface="ＭＳ Ｐゴシック"/>
                <a:cs typeface="Helvetica"/>
              </a:rPr>
              <a:t>set </a:t>
            </a:r>
            <a:r>
              <a:rPr kumimoji="0" lang="en-US" altLang="en-US" sz="2400" b="0" i="0" u="none" strike="noStrike" cap="none" normalizeH="0" baseline="0">
                <a:ln>
                  <a:noFill/>
                </a:ln>
                <a:solidFill>
                  <a:srgbClr val="000000"/>
                </a:solidFill>
                <a:effectLst/>
                <a:latin typeface="Helvetica"/>
                <a:ea typeface="ＭＳ Ｐゴシック"/>
                <a:cs typeface="Helvetica"/>
              </a:rPr>
              <a:t>méthode)</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Flexible : le programmeur peut modifier une partie du code sans affecter les autres parties</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Sécurité accrue des données</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0842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5" name="Rectangle 4"/>
          <p:cNvSpPr/>
          <p:nvPr/>
        </p:nvSpPr>
        <p:spPr>
          <a:xfrm>
            <a:off x="908170" y="979187"/>
            <a:ext cx="4896884" cy="369332"/>
          </a:xfrm>
          <a:prstGeom prst="rect">
            <a:avLst/>
          </a:prstGeom>
        </p:spPr>
        <p:txBody>
          <a:bodyPr wrap="square">
            <a:spAutoFit/>
          </a:bodyPr>
          <a:lstStyle/>
          <a:p>
            <a:pPr marL="342900" indent="-342900">
              <a:buFont typeface="Wingdings" panose="05000000000000000000" pitchFamily="2" charset="2"/>
              <a:buChar char="q"/>
            </a:pP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Definition</a:t>
            </a:r>
          </a:p>
        </p:txBody>
      </p:sp>
      <p:sp>
        <p:nvSpPr>
          <p:cNvPr id="2" name="Rectangle 1"/>
          <p:cNvSpPr>
            <a:spLocks noChangeArrowheads="1"/>
          </p:cNvSpPr>
          <p:nvPr/>
        </p:nvSpPr>
        <p:spPr bwMode="auto">
          <a:xfrm>
            <a:off x="0" y="1283614"/>
            <a:ext cx="847898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lvl="0" eaLnBrk="0" hangingPunct="0"/>
            <a:r>
              <a:rPr lang="fr-FR" b="1"/>
              <a:t>L' abstraction</a:t>
            </a:r>
            <a:r>
              <a:rPr lang="fr-FR"/>
              <a:t> de données est le processus consistant à masquer certains détails et à ne montrer que les informations essentielles à l'utilisateur.</a:t>
            </a:r>
            <a:br>
              <a:rPr lang="fr-FR"/>
            </a:br>
            <a:r>
              <a:rPr lang="fr-FR"/>
              <a:t>L'abstraction peut être réalisée avec </a:t>
            </a:r>
            <a:r>
              <a:rPr lang="fr-FR" b="1"/>
              <a:t>des classes abstraites</a:t>
            </a:r>
            <a:r>
              <a:rPr lang="fr-FR"/>
              <a:t> ou </a:t>
            </a:r>
            <a:r>
              <a:rPr lang="fr-FR" b="1"/>
              <a:t>des interfaces</a:t>
            </a:r>
            <a:endParaRPr kumimoji="0" lang="en-US" altLang="en-US" sz="1800" b="1" i="0" u="none" strike="noStrike" cap="none" normalizeH="0" baseline="0">
              <a:ln>
                <a:noFill/>
              </a:ln>
              <a:effectLst/>
              <a:latin typeface="Arial" panose="020B0604020202020204" pitchFamily="34" charset="0"/>
            </a:endParaRPr>
          </a:p>
        </p:txBody>
      </p:sp>
      <p:sp>
        <p:nvSpPr>
          <p:cNvPr id="6" name="Rectangle 5"/>
          <p:cNvSpPr/>
          <p:nvPr/>
        </p:nvSpPr>
        <p:spPr>
          <a:xfrm>
            <a:off x="908170" y="2862451"/>
            <a:ext cx="4896884" cy="369332"/>
          </a:xfrm>
          <a:prstGeom prst="rect">
            <a:avLst/>
          </a:prstGeom>
        </p:spPr>
        <p:txBody>
          <a:bodyPr wrap="square">
            <a:spAutoFit/>
          </a:bodyPr>
          <a:lstStyle/>
          <a:p>
            <a:pPr marL="342900" indent="-342900">
              <a:buFont typeface="Wingdings" panose="05000000000000000000" pitchFamily="2" charset="2"/>
              <a:buChar char="q"/>
            </a:pP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Classe abstraite</a:t>
            </a:r>
          </a:p>
        </p:txBody>
      </p:sp>
      <p:sp>
        <p:nvSpPr>
          <p:cNvPr id="7" name="Rectangle 6"/>
          <p:cNvSpPr/>
          <p:nvPr/>
        </p:nvSpPr>
        <p:spPr>
          <a:xfrm>
            <a:off x="908170" y="3219965"/>
            <a:ext cx="4896884" cy="369332"/>
          </a:xfrm>
          <a:prstGeom prst="rect">
            <a:avLst/>
          </a:prstGeom>
        </p:spPr>
        <p:txBody>
          <a:bodyPr wrap="square">
            <a:spAutoFit/>
          </a:bodyPr>
          <a:lstStyle/>
          <a:p>
            <a:pPr marL="342900" indent="-342900">
              <a:buFont typeface="Wingdings" panose="05000000000000000000" pitchFamily="2" charset="2"/>
              <a:buChar char="Ø"/>
            </a:pPr>
            <a:r>
              <a:rPr lang="fr-FR" b="1">
                <a:effectLst>
                  <a:outerShdw blurRad="38100" dist="38100" dir="2700000" algn="tl">
                    <a:srgbClr val="000000">
                      <a:alpha val="43137"/>
                    </a:srgbClr>
                  </a:outerShdw>
                </a:effectLst>
                <a:latin typeface="Helvetica"/>
                <a:ea typeface="ＭＳ Ｐゴシック"/>
                <a:cs typeface="Helvetica"/>
              </a:rPr>
              <a:t>Exemple</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r>
              <a:rPr lang="fr-FR" b="1">
                <a:effectLst>
                  <a:outerShdw blurRad="38100" dist="38100" dir="2700000" algn="tl">
                    <a:srgbClr val="000000">
                      <a:alpha val="43137"/>
                    </a:srgbClr>
                  </a:outerShdw>
                </a:effectLst>
                <a:latin typeface="Helvetica"/>
                <a:ea typeface="ＭＳ Ｐゴシック"/>
                <a:cs typeface="Helvetica"/>
              </a:rPr>
              <a:t>de classe abstraite</a:t>
            </a:r>
          </a:p>
        </p:txBody>
      </p:sp>
      <p:sp>
        <p:nvSpPr>
          <p:cNvPr id="3" name="Rectangle 2"/>
          <p:cNvSpPr/>
          <p:nvPr/>
        </p:nvSpPr>
        <p:spPr>
          <a:xfrm>
            <a:off x="1222902" y="3762145"/>
            <a:ext cx="2210926" cy="369332"/>
          </a:xfrm>
          <a:prstGeom prst="rect">
            <a:avLst/>
          </a:prstGeom>
          <a:solidFill>
            <a:schemeClr val="tx1"/>
          </a:solidFill>
        </p:spPr>
        <p:txBody>
          <a:bodyPr wrap="none">
            <a:spAutoFit/>
          </a:bodyPr>
          <a:lstStyle/>
          <a:p>
            <a:r>
              <a:rPr lang="en-US" b="1">
                <a:solidFill>
                  <a:srgbClr val="00B0F0"/>
                </a:solidFill>
              </a:rPr>
              <a:t>abstract</a:t>
            </a:r>
            <a:r>
              <a:rPr lang="en-US">
                <a:solidFill>
                  <a:srgbClr val="00B0F0"/>
                </a:solidFill>
              </a:rPr>
              <a:t> </a:t>
            </a:r>
            <a:r>
              <a:rPr lang="en-US" b="1">
                <a:solidFill>
                  <a:srgbClr val="00B0F0"/>
                </a:solidFill>
              </a:rPr>
              <a:t>class</a:t>
            </a:r>
            <a:r>
              <a:rPr lang="en-US">
                <a:solidFill>
                  <a:schemeClr val="bg1"/>
                </a:solidFill>
              </a:rPr>
              <a:t> A{} </a:t>
            </a:r>
            <a:r>
              <a:rPr lang="en-US">
                <a:solidFill>
                  <a:srgbClr val="000000"/>
                </a:solidFill>
                <a:latin typeface="inter-regular"/>
              </a:rPr>
              <a:t> </a:t>
            </a:r>
            <a:endParaRPr lang="en-US"/>
          </a:p>
        </p:txBody>
      </p:sp>
      <p:sp>
        <p:nvSpPr>
          <p:cNvPr id="8" name="Rectangle 7"/>
          <p:cNvSpPr/>
          <p:nvPr/>
        </p:nvSpPr>
        <p:spPr>
          <a:xfrm>
            <a:off x="908170" y="4131477"/>
            <a:ext cx="4896884" cy="369332"/>
          </a:xfrm>
          <a:prstGeom prst="rect">
            <a:avLst/>
          </a:prstGeom>
        </p:spPr>
        <p:txBody>
          <a:bodyPr wrap="square">
            <a:spAutoFit/>
          </a:bodyPr>
          <a:lstStyle/>
          <a:p>
            <a:pPr marL="342900" indent="-342900">
              <a:buFont typeface="Wingdings" panose="05000000000000000000" pitchFamily="2" charset="2"/>
              <a:buChar char="Ø"/>
            </a:pPr>
            <a:r>
              <a:rPr lang="fr-FR" b="1">
                <a:effectLst>
                  <a:outerShdw blurRad="38100" dist="38100" dir="2700000" algn="tl">
                    <a:srgbClr val="000000">
                      <a:alpha val="43137"/>
                    </a:srgbClr>
                  </a:outerShdw>
                </a:effectLst>
                <a:latin typeface="Helvetica"/>
                <a:ea typeface="ＭＳ Ｐゴシック"/>
                <a:cs typeface="Helvetica"/>
              </a:rPr>
              <a:t>Exemple</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r>
              <a:rPr lang="fr-FR" b="1">
                <a:effectLst>
                  <a:outerShdw blurRad="38100" dist="38100" dir="2700000" algn="tl">
                    <a:srgbClr val="000000">
                      <a:alpha val="43137"/>
                    </a:srgbClr>
                  </a:outerShdw>
                </a:effectLst>
                <a:latin typeface="Helvetica"/>
                <a:ea typeface="ＭＳ Ｐゴシック"/>
                <a:cs typeface="Helvetica"/>
              </a:rPr>
              <a:t>de méthode abstraite</a:t>
            </a:r>
          </a:p>
        </p:txBody>
      </p:sp>
      <p:sp>
        <p:nvSpPr>
          <p:cNvPr id="9" name="Rectangle 8"/>
          <p:cNvSpPr/>
          <p:nvPr/>
        </p:nvSpPr>
        <p:spPr>
          <a:xfrm>
            <a:off x="1070612" y="4546975"/>
            <a:ext cx="7505352" cy="369332"/>
          </a:xfrm>
          <a:prstGeom prst="rect">
            <a:avLst/>
          </a:prstGeom>
          <a:solidFill>
            <a:schemeClr val="tx1"/>
          </a:solidFill>
        </p:spPr>
        <p:txBody>
          <a:bodyPr wrap="square">
            <a:spAutoFit/>
          </a:bodyPr>
          <a:lstStyle/>
          <a:p>
            <a:r>
              <a:rPr lang="fr-FR" b="1">
                <a:solidFill>
                  <a:srgbClr val="00B0F0"/>
                </a:solidFill>
                <a:latin typeface="inter-regular"/>
              </a:rPr>
              <a:t>abstract void</a:t>
            </a:r>
            <a:r>
              <a:rPr lang="fr-FR" b="1">
                <a:solidFill>
                  <a:schemeClr val="bg1"/>
                </a:solidFill>
                <a:latin typeface="inter-regular"/>
              </a:rPr>
              <a:t> </a:t>
            </a:r>
            <a:r>
              <a:rPr lang="fr-FR">
                <a:solidFill>
                  <a:schemeClr val="bg1"/>
                </a:solidFill>
                <a:latin typeface="inter-regular"/>
              </a:rPr>
              <a:t> printStatus(); // pas de corps de méthode ni de résumé</a:t>
            </a:r>
            <a:endParaRPr lang="en-US">
              <a:solidFill>
                <a:schemeClr val="bg1"/>
              </a:solidFill>
            </a:endParaRPr>
          </a:p>
        </p:txBody>
      </p:sp>
    </p:spTree>
    <p:extLst>
      <p:ext uri="{BB962C8B-B14F-4D97-AF65-F5344CB8AC3E}">
        <p14:creationId xmlns:p14="http://schemas.microsoft.com/office/powerpoint/2010/main" val="2653572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7" name="Rectangle 6"/>
          <p:cNvSpPr/>
          <p:nvPr/>
        </p:nvSpPr>
        <p:spPr>
          <a:xfrm>
            <a:off x="684212" y="94937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Exemple</a:t>
            </a:r>
            <a:r>
              <a:rPr kumimoji="0" lang="fr-FR" sz="18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rPr>
              <a:t> </a:t>
            </a:r>
            <a:r>
              <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de classe abstraite qui a</a:t>
            </a:r>
            <a:r>
              <a:rPr kumimoji="0" lang="fr-FR" sz="1800" b="1" i="0" u="none" strike="noStrike" kern="1200" cap="none" spc="0" normalizeH="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 une méthode abstraite</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10" name="Tableau 9"/>
          <p:cNvGraphicFramePr>
            <a:graphicFrameLocks noGrp="1"/>
          </p:cNvGraphicFramePr>
          <p:nvPr>
            <p:extLst>
              <p:ext uri="{D42A27DB-BD31-4B8C-83A1-F6EECF244321}">
                <p14:modId xmlns:p14="http://schemas.microsoft.com/office/powerpoint/2010/main" val="1964520106"/>
              </p:ext>
            </p:extLst>
          </p:nvPr>
        </p:nvGraphicFramePr>
        <p:xfrm>
          <a:off x="1055614" y="1318703"/>
          <a:ext cx="6608618" cy="3100898"/>
        </p:xfrm>
        <a:graphic>
          <a:graphicData uri="http://schemas.openxmlformats.org/drawingml/2006/table">
            <a:tbl>
              <a:tblPr firstRow="1" bandRow="1">
                <a:tableStyleId>{5C22544A-7EE6-4342-B048-85BDC9FD1C3A}</a:tableStyleId>
              </a:tblPr>
              <a:tblGrid>
                <a:gridCol w="6608618">
                  <a:extLst>
                    <a:ext uri="{9D8B030D-6E8A-4147-A177-3AD203B41FA5}">
                      <a16:colId xmlns:a16="http://schemas.microsoft.com/office/drawing/2014/main" val="1082963285"/>
                    </a:ext>
                  </a:extLst>
                </a:gridCol>
              </a:tblGrid>
              <a:tr h="3100898">
                <a:tc>
                  <a:txBody>
                    <a:bodyPr/>
                    <a:lstStyle/>
                    <a:p>
                      <a:pPr algn="just">
                        <a:buFont typeface="+mj-lt"/>
                        <a:buNone/>
                      </a:pPr>
                      <a:r>
                        <a:rPr lang="en-US" b="1" i="0">
                          <a:solidFill>
                            <a:srgbClr val="00B0F0"/>
                          </a:solidFill>
                          <a:effectLst/>
                          <a:latin typeface="inter-regular"/>
                        </a:rPr>
                        <a:t>abstract</a:t>
                      </a:r>
                      <a:r>
                        <a:rPr lang="en-US" b="0" i="0">
                          <a:solidFill>
                            <a:srgbClr val="00B0F0"/>
                          </a:solidFill>
                          <a:effectLst/>
                          <a:latin typeface="inter-regular"/>
                        </a:rPr>
                        <a:t> </a:t>
                      </a:r>
                      <a:r>
                        <a:rPr lang="en-US" b="1" i="0">
                          <a:solidFill>
                            <a:srgbClr val="00B0F0"/>
                          </a:solidFill>
                          <a:effectLst/>
                          <a:latin typeface="inter-regular"/>
                        </a:rPr>
                        <a:t>class</a:t>
                      </a:r>
                      <a:r>
                        <a:rPr lang="en-US" b="0" i="0">
                          <a:solidFill>
                            <a:schemeClr val="bg1"/>
                          </a:solidFill>
                          <a:effectLst/>
                          <a:latin typeface="inter-regular"/>
                        </a:rPr>
                        <a:t> Bike{  </a:t>
                      </a:r>
                    </a:p>
                    <a:p>
                      <a:pPr algn="just">
                        <a:buFont typeface="+mj-lt"/>
                        <a:buNone/>
                      </a:pPr>
                      <a:r>
                        <a:rPr lang="en-US" b="0" i="0">
                          <a:solidFill>
                            <a:schemeClr val="bg1"/>
                          </a:solidFill>
                          <a:effectLst/>
                          <a:latin typeface="inter-regular"/>
                        </a:rPr>
                        <a:t>  </a:t>
                      </a:r>
                      <a:r>
                        <a:rPr lang="en-US" b="1" i="0">
                          <a:solidFill>
                            <a:srgbClr val="00B0F0"/>
                          </a:solidFill>
                          <a:effectLst/>
                          <a:latin typeface="inter-regular"/>
                        </a:rPr>
                        <a:t>abstract</a:t>
                      </a:r>
                      <a:r>
                        <a:rPr lang="en-US" b="0" i="0">
                          <a:solidFill>
                            <a:srgbClr val="00B0F0"/>
                          </a:solidFill>
                          <a:effectLst/>
                          <a:latin typeface="inter-regular"/>
                        </a:rPr>
                        <a:t> </a:t>
                      </a:r>
                      <a:r>
                        <a:rPr lang="en-US" b="1" i="0">
                          <a:solidFill>
                            <a:srgbClr val="00B0F0"/>
                          </a:solidFill>
                          <a:effectLst/>
                          <a:latin typeface="inter-regular"/>
                        </a:rPr>
                        <a:t>void</a:t>
                      </a:r>
                      <a:r>
                        <a:rPr lang="en-US" b="0" i="0">
                          <a:solidFill>
                            <a:schemeClr val="bg1"/>
                          </a:solidFill>
                          <a:effectLst/>
                          <a:latin typeface="inter-regular"/>
                        </a:rPr>
                        <a:t> run();  </a:t>
                      </a:r>
                    </a:p>
                    <a:p>
                      <a:pPr algn="just">
                        <a:buFont typeface="+mj-lt"/>
                        <a:buNone/>
                      </a:pPr>
                      <a:r>
                        <a:rPr lang="en-US" b="0" i="0">
                          <a:solidFill>
                            <a:schemeClr val="bg1"/>
                          </a:solidFill>
                          <a:effectLst/>
                          <a:latin typeface="inter-regular"/>
                        </a:rPr>
                        <a:t>}  </a:t>
                      </a:r>
                    </a:p>
                    <a:p>
                      <a:pPr algn="just">
                        <a:buFont typeface="+mj-lt"/>
                        <a:buNone/>
                      </a:pPr>
                      <a:r>
                        <a:rPr lang="en-US" b="1" i="0">
                          <a:solidFill>
                            <a:srgbClr val="00B0F0"/>
                          </a:solidFill>
                          <a:effectLst/>
                          <a:latin typeface="inter-regular"/>
                        </a:rPr>
                        <a:t>class</a:t>
                      </a:r>
                      <a:r>
                        <a:rPr lang="en-US" b="0" i="0">
                          <a:solidFill>
                            <a:schemeClr val="bg1"/>
                          </a:solidFill>
                          <a:effectLst/>
                          <a:latin typeface="inter-regular"/>
                        </a:rPr>
                        <a:t> Honda4 </a:t>
                      </a:r>
                      <a:r>
                        <a:rPr lang="en-US" b="1" i="0">
                          <a:solidFill>
                            <a:srgbClr val="00B0F0"/>
                          </a:solidFill>
                          <a:effectLst/>
                          <a:latin typeface="inter-regular"/>
                        </a:rPr>
                        <a:t>extends</a:t>
                      </a:r>
                      <a:r>
                        <a:rPr lang="en-US" b="0" i="0">
                          <a:solidFill>
                            <a:schemeClr val="bg1"/>
                          </a:solidFill>
                          <a:effectLst/>
                          <a:latin typeface="inter-regular"/>
                        </a:rPr>
                        <a:t> Bike{  </a:t>
                      </a:r>
                    </a:p>
                    <a:p>
                      <a:pPr algn="just">
                        <a:buFont typeface="+mj-lt"/>
                        <a:buNone/>
                      </a:pPr>
                      <a:r>
                        <a:rPr lang="en-US" b="1" i="0">
                          <a:solidFill>
                            <a:srgbClr val="00B0F0"/>
                          </a:solidFill>
                          <a:effectLst/>
                          <a:latin typeface="inter-regular"/>
                        </a:rPr>
                        <a:t>void</a:t>
                      </a:r>
                      <a:r>
                        <a:rPr lang="en-US" b="0" i="0">
                          <a:solidFill>
                            <a:schemeClr val="bg1"/>
                          </a:solidFill>
                          <a:effectLst/>
                          <a:latin typeface="inter-regular"/>
                        </a:rPr>
                        <a:t> run(){System.out.println("running </a:t>
                      </a:r>
                      <a:r>
                        <a:rPr lang="en-US" b="0" i="0">
                          <a:solidFill>
                            <a:srgbClr val="00B0F0"/>
                          </a:solidFill>
                          <a:effectLst/>
                          <a:latin typeface="inter-regular"/>
                        </a:rPr>
                        <a:t>safely</a:t>
                      </a:r>
                      <a:r>
                        <a:rPr lang="en-US" b="0" i="0">
                          <a:solidFill>
                            <a:schemeClr val="bg1"/>
                          </a:solidFill>
                          <a:effectLst/>
                          <a:latin typeface="inter-regular"/>
                        </a:rPr>
                        <a:t>");}  </a:t>
                      </a:r>
                    </a:p>
                    <a:p>
                      <a:pPr algn="just">
                        <a:buFont typeface="+mj-lt"/>
                        <a:buNone/>
                      </a:pPr>
                      <a:r>
                        <a:rPr lang="en-US" b="1" i="0">
                          <a:solidFill>
                            <a:schemeClr val="bg1"/>
                          </a:solidFill>
                          <a:effectLst/>
                          <a:latin typeface="inter-regular"/>
                        </a:rPr>
                        <a:t>public</a:t>
                      </a:r>
                      <a:r>
                        <a:rPr lang="en-US" b="0" i="0">
                          <a:solidFill>
                            <a:schemeClr val="bg1"/>
                          </a:solidFill>
                          <a:effectLst/>
                          <a:latin typeface="inter-regular"/>
                        </a:rPr>
                        <a:t> </a:t>
                      </a:r>
                      <a:r>
                        <a:rPr lang="en-US" b="1" i="0">
                          <a:solidFill>
                            <a:schemeClr val="bg1"/>
                          </a:solidFill>
                          <a:effectLst/>
                          <a:latin typeface="inter-regular"/>
                        </a:rPr>
                        <a:t>static</a:t>
                      </a:r>
                      <a:r>
                        <a:rPr lang="en-US" b="0" i="0">
                          <a:solidFill>
                            <a:schemeClr val="bg1"/>
                          </a:solidFill>
                          <a:effectLst/>
                          <a:latin typeface="inter-regular"/>
                        </a:rPr>
                        <a:t> </a:t>
                      </a:r>
                      <a:r>
                        <a:rPr lang="en-US" b="1" i="0">
                          <a:solidFill>
                            <a:schemeClr val="bg1"/>
                          </a:solidFill>
                          <a:effectLst/>
                          <a:latin typeface="inter-regular"/>
                        </a:rPr>
                        <a:t>void</a:t>
                      </a:r>
                      <a:r>
                        <a:rPr lang="en-US" b="0" i="0">
                          <a:solidFill>
                            <a:schemeClr val="bg1"/>
                          </a:solidFill>
                          <a:effectLst/>
                          <a:latin typeface="inter-regular"/>
                        </a:rPr>
                        <a:t> main(String args[]){  </a:t>
                      </a:r>
                    </a:p>
                    <a:p>
                      <a:pPr algn="just">
                        <a:buFont typeface="+mj-lt"/>
                        <a:buNone/>
                      </a:pPr>
                      <a:r>
                        <a:rPr lang="en-US" b="0" i="0">
                          <a:solidFill>
                            <a:schemeClr val="bg1"/>
                          </a:solidFill>
                          <a:effectLst/>
                          <a:latin typeface="inter-regular"/>
                        </a:rPr>
                        <a:t> Bike obj = </a:t>
                      </a:r>
                      <a:r>
                        <a:rPr lang="en-US" b="1" i="0">
                          <a:solidFill>
                            <a:srgbClr val="00B0F0"/>
                          </a:solidFill>
                          <a:effectLst/>
                          <a:latin typeface="inter-regular"/>
                        </a:rPr>
                        <a:t>new</a:t>
                      </a:r>
                      <a:r>
                        <a:rPr lang="en-US" b="0" i="0">
                          <a:solidFill>
                            <a:schemeClr val="bg1"/>
                          </a:solidFill>
                          <a:effectLst/>
                          <a:latin typeface="inter-regular"/>
                        </a:rPr>
                        <a:t> Honda4();  </a:t>
                      </a:r>
                    </a:p>
                    <a:p>
                      <a:pPr algn="just">
                        <a:buFont typeface="+mj-lt"/>
                        <a:buNone/>
                      </a:pPr>
                      <a:r>
                        <a:rPr lang="en-US" b="0" i="0">
                          <a:solidFill>
                            <a:schemeClr val="bg1"/>
                          </a:solidFill>
                          <a:effectLst/>
                          <a:latin typeface="inter-regular"/>
                        </a:rPr>
                        <a:t> obj.run();  </a:t>
                      </a:r>
                    </a:p>
                    <a:p>
                      <a:pPr algn="just">
                        <a:buFont typeface="+mj-lt"/>
                        <a:buNone/>
                      </a:pPr>
                      <a:r>
                        <a:rPr lang="en-US" b="0" i="0">
                          <a:solidFill>
                            <a:srgbClr val="000000"/>
                          </a:solidFill>
                          <a:effectLst/>
                          <a:latin typeface="inter-regular"/>
                        </a:rPr>
                        <a:t>}  </a:t>
                      </a:r>
                    </a:p>
                    <a:p>
                      <a:pPr algn="just">
                        <a:buFont typeface="+mj-lt"/>
                        <a:buNone/>
                      </a:pPr>
                      <a:r>
                        <a:rPr lang="en-US" b="0" i="0">
                          <a:solidFill>
                            <a:srgbClr val="000000"/>
                          </a:solidFill>
                          <a:effectLst/>
                          <a:latin typeface="inter-regular"/>
                        </a:rPr>
                        <a:t>}  </a:t>
                      </a:r>
                    </a:p>
                  </a:txBody>
                  <a:tcPr>
                    <a:solidFill>
                      <a:schemeClr val="tx1"/>
                    </a:solidFill>
                  </a:tcPr>
                </a:tc>
                <a:extLst>
                  <a:ext uri="{0D108BD9-81ED-4DB2-BD59-A6C34878D82A}">
                    <a16:rowId xmlns:a16="http://schemas.microsoft.com/office/drawing/2014/main" val="2713148563"/>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2177906085"/>
              </p:ext>
            </p:extLst>
          </p:nvPr>
        </p:nvGraphicFramePr>
        <p:xfrm>
          <a:off x="831272" y="4906939"/>
          <a:ext cx="6096000" cy="370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56119375"/>
                    </a:ext>
                  </a:extLst>
                </a:gridCol>
              </a:tblGrid>
              <a:tr h="370840">
                <a:tc>
                  <a:txBody>
                    <a:bodyPr/>
                    <a:lstStyle/>
                    <a:p>
                      <a:r>
                        <a:rPr lang="fr-CI"/>
                        <a:t>Running safely</a:t>
                      </a:r>
                      <a:endParaRPr lang="en-US"/>
                    </a:p>
                  </a:txBody>
                  <a:tcPr>
                    <a:solidFill>
                      <a:schemeClr val="tx1"/>
                    </a:solidFill>
                  </a:tcPr>
                </a:tc>
                <a:extLst>
                  <a:ext uri="{0D108BD9-81ED-4DB2-BD59-A6C34878D82A}">
                    <a16:rowId xmlns:a16="http://schemas.microsoft.com/office/drawing/2014/main" val="2393548880"/>
                  </a:ext>
                </a:extLst>
              </a:tr>
            </a:tbl>
          </a:graphicData>
        </a:graphic>
      </p:graphicFrame>
      <p:sp>
        <p:nvSpPr>
          <p:cNvPr id="12" name="Rectangle 11"/>
          <p:cNvSpPr/>
          <p:nvPr/>
        </p:nvSpPr>
        <p:spPr>
          <a:xfrm>
            <a:off x="684212" y="4478604"/>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a:solidFill>
                  <a:srgbClr val="000000"/>
                </a:solidFill>
                <a:effectLst>
                  <a:outerShdw blurRad="38100" dist="38100" dir="2700000" algn="tl">
                    <a:srgbClr val="000000">
                      <a:alpha val="43137"/>
                    </a:srgbClr>
                  </a:outerShdw>
                </a:effectLst>
                <a:latin typeface="Helvetica"/>
                <a:ea typeface="ＭＳ Ｐゴシック"/>
                <a:cs typeface="Helvetica"/>
              </a:rPr>
              <a:t>Résultat</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Tree>
    <p:extLst>
      <p:ext uri="{BB962C8B-B14F-4D97-AF65-F5344CB8AC3E}">
        <p14:creationId xmlns:p14="http://schemas.microsoft.com/office/powerpoint/2010/main" val="991538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639639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Définition</a:t>
            </a:r>
            <a:endParaRPr lang="fr-FR">
              <a:solidFill>
                <a:srgbClr val="FF0000"/>
              </a:solidFill>
            </a:endParaRPr>
          </a:p>
        </p:txBody>
      </p:sp>
      <p:sp>
        <p:nvSpPr>
          <p:cNvPr id="6" name="ZoneTexte 1">
            <a:extLst>
              <a:ext uri="{FF2B5EF4-FFF2-40B4-BE49-F238E27FC236}">
                <a16:creationId xmlns:a16="http://schemas.microsoft.com/office/drawing/2014/main" id="{E80B6219-9B66-278D-74E7-C14FF08DBF5F}"/>
              </a:ext>
            </a:extLst>
          </p:cNvPr>
          <p:cNvSpPr txBox="1"/>
          <p:nvPr/>
        </p:nvSpPr>
        <p:spPr>
          <a:xfrm>
            <a:off x="650228" y="2091301"/>
            <a:ext cx="7737521"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Arial"/>
              <a:buChar char="•"/>
            </a:pPr>
            <a:r>
              <a:rPr lang="fr-FR" sz="2400" b="1">
                <a:latin typeface="Arial"/>
                <a:ea typeface="ＭＳ Ｐゴシック"/>
                <a:cs typeface="Arial"/>
              </a:rPr>
              <a:t>L'héritage en Java </a:t>
            </a:r>
            <a:r>
              <a:rPr lang="fr-FR" sz="2400">
                <a:latin typeface="Arial"/>
                <a:ea typeface="ＭＳ Ｐゴシック"/>
                <a:cs typeface="Arial"/>
              </a:rPr>
              <a:t>est un mécanisme dans lequel un objet acquiert toutes les propriétés et les fonctionnalités d'un autre Objet (parent)</a:t>
            </a:r>
          </a:p>
          <a:p>
            <a:pPr algn="just"/>
            <a:endParaRPr lang="fr-FR" sz="2400">
              <a:latin typeface="Arial"/>
              <a:ea typeface="ＭＳ Ｐゴシック"/>
              <a:cs typeface="Arial"/>
            </a:endParaRPr>
          </a:p>
          <a:p>
            <a:pPr marL="285750" indent="-285750" algn="just">
              <a:buFont typeface="Arial"/>
              <a:buChar char="•"/>
            </a:pPr>
            <a:r>
              <a:rPr lang="fr-FR" sz="2400">
                <a:latin typeface="Arial"/>
                <a:ea typeface="ＭＳ Ｐゴシック"/>
                <a:cs typeface="Arial"/>
              </a:rPr>
              <a:t>Il représente la relation "EST-UN" </a:t>
            </a:r>
          </a:p>
          <a:p>
            <a:pPr algn="l"/>
            <a:endParaRPr lang="fr-FR" sz="2400">
              <a:cs typeface="Arial"/>
            </a:endParaRPr>
          </a:p>
        </p:txBody>
      </p:sp>
    </p:spTree>
    <p:extLst>
      <p:ext uri="{BB962C8B-B14F-4D97-AF65-F5344CB8AC3E}">
        <p14:creationId xmlns:p14="http://schemas.microsoft.com/office/powerpoint/2010/main" val="376318616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3624294"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Termes et mots clés </a:t>
            </a:r>
            <a:endParaRPr lang="fr-FR">
              <a:solidFill>
                <a:srgbClr val="FF0000"/>
              </a:solidFill>
            </a:endParaRPr>
          </a:p>
        </p:txBody>
      </p:sp>
      <p:sp>
        <p:nvSpPr>
          <p:cNvPr id="5" name="ZoneTexte 1">
            <a:extLst>
              <a:ext uri="{FF2B5EF4-FFF2-40B4-BE49-F238E27FC236}">
                <a16:creationId xmlns:a16="http://schemas.microsoft.com/office/drawing/2014/main" id="{576EB206-1181-AE1D-1E92-54EAD694BFEC}"/>
              </a:ext>
            </a:extLst>
          </p:cNvPr>
          <p:cNvSpPr txBox="1"/>
          <p:nvPr/>
        </p:nvSpPr>
        <p:spPr>
          <a:xfrm>
            <a:off x="1254821" y="2156248"/>
            <a:ext cx="6436865"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Wingdings"/>
              <a:buChar char="Ø"/>
            </a:pPr>
            <a:r>
              <a:rPr lang="fr-FR" sz="2800">
                <a:latin typeface="Arial"/>
                <a:ea typeface="ＭＳ Ｐゴシック"/>
                <a:cs typeface="Arial"/>
              </a:rPr>
              <a:t>Classe ;</a:t>
            </a:r>
          </a:p>
          <a:p>
            <a:pPr marL="285750" indent="-285750" algn="just">
              <a:buFont typeface="Wingdings"/>
              <a:buChar char="Ø"/>
            </a:pPr>
            <a:r>
              <a:rPr lang="fr-FR" sz="2800">
                <a:latin typeface="Arial"/>
                <a:ea typeface="ＭＳ Ｐゴシック"/>
                <a:cs typeface="Arial"/>
              </a:rPr>
              <a:t>Sous-classe/classe enfant ;</a:t>
            </a:r>
          </a:p>
          <a:p>
            <a:pPr marL="285750" indent="-285750" algn="just">
              <a:buFont typeface="Wingdings"/>
              <a:buChar char="Ø"/>
            </a:pPr>
            <a:r>
              <a:rPr lang="fr-FR" sz="2800">
                <a:latin typeface="Arial"/>
                <a:ea typeface="ＭＳ Ｐゴシック"/>
                <a:cs typeface="Arial"/>
              </a:rPr>
              <a:t>Super classe/classe parent ;</a:t>
            </a:r>
          </a:p>
          <a:p>
            <a:pPr marL="285750" indent="-285750" algn="just">
              <a:buFont typeface="Wingdings"/>
              <a:buChar char="Ø"/>
            </a:pPr>
            <a:r>
              <a:rPr lang="fr-FR" sz="2800">
                <a:latin typeface="Arial"/>
                <a:ea typeface="ＭＳ Ｐゴシック"/>
                <a:cs typeface="Arial"/>
              </a:rPr>
              <a:t>Réutilisabilité ;</a:t>
            </a:r>
          </a:p>
          <a:p>
            <a:pPr marL="285750" indent="-285750" algn="just">
              <a:buFont typeface="Wingdings"/>
              <a:buChar char="Ø"/>
            </a:pPr>
            <a:r>
              <a:rPr lang="fr-FR" sz="2800">
                <a:latin typeface="Arial"/>
                <a:ea typeface="ＭＳ Ｐゴシック"/>
                <a:cs typeface="Arial"/>
              </a:rPr>
              <a:t>Extends</a:t>
            </a:r>
            <a:endParaRPr lang="fr-FR" sz="2800">
              <a:cs typeface="Arial"/>
            </a:endParaRPr>
          </a:p>
        </p:txBody>
      </p:sp>
    </p:spTree>
    <p:extLst>
      <p:ext uri="{BB962C8B-B14F-4D97-AF65-F5344CB8AC3E}">
        <p14:creationId xmlns:p14="http://schemas.microsoft.com/office/powerpoint/2010/main" val="158562510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639639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Syntaxe</a:t>
            </a:r>
            <a:endParaRPr lang="fr-FR">
              <a:solidFill>
                <a:srgbClr val="FF0000"/>
              </a:solidFill>
            </a:endParaRPr>
          </a:p>
        </p:txBody>
      </p:sp>
      <p:graphicFrame>
        <p:nvGraphicFramePr>
          <p:cNvPr id="9" name="Tableau 8">
            <a:extLst>
              <a:ext uri="{FF2B5EF4-FFF2-40B4-BE49-F238E27FC236}">
                <a16:creationId xmlns:a16="http://schemas.microsoft.com/office/drawing/2014/main" id="{46C95F35-7E6D-FF48-20FC-ADA1B77D3466}"/>
              </a:ext>
            </a:extLst>
          </p:cNvPr>
          <p:cNvGraphicFramePr>
            <a:graphicFrameLocks noGrp="1"/>
          </p:cNvGraphicFramePr>
          <p:nvPr>
            <p:extLst>
              <p:ext uri="{D42A27DB-BD31-4B8C-83A1-F6EECF244321}">
                <p14:modId xmlns:p14="http://schemas.microsoft.com/office/powerpoint/2010/main" val="1759630229"/>
              </p:ext>
            </p:extLst>
          </p:nvPr>
        </p:nvGraphicFramePr>
        <p:xfrm>
          <a:off x="1447800" y="1463040"/>
          <a:ext cx="6248400" cy="3937819"/>
        </p:xfrm>
        <a:graphic>
          <a:graphicData uri="http://schemas.openxmlformats.org/drawingml/2006/table">
            <a:tbl>
              <a:tblPr firstRow="1" bandRow="1">
                <a:tableStyleId>{5C22544A-7EE6-4342-B048-85BDC9FD1C3A}</a:tableStyleId>
              </a:tblPr>
              <a:tblGrid>
                <a:gridCol w="6248400">
                  <a:extLst>
                    <a:ext uri="{9D8B030D-6E8A-4147-A177-3AD203B41FA5}">
                      <a16:colId xmlns:a16="http://schemas.microsoft.com/office/drawing/2014/main" val="109655475"/>
                    </a:ext>
                  </a:extLst>
                </a:gridCol>
              </a:tblGrid>
              <a:tr h="3937819">
                <a:tc>
                  <a:txBody>
                    <a:bodyPr/>
                    <a:lstStyle/>
                    <a:p>
                      <a:pPr fontAlgn="base"/>
                      <a:r>
                        <a:rPr lang="fr-FR" sz="2800">
                          <a:solidFill>
                            <a:srgbClr val="FF0000"/>
                          </a:solidFill>
                          <a:effectLst/>
                        </a:rPr>
                        <a:t>class </a:t>
                      </a:r>
                      <a:r>
                        <a:rPr lang="fr-FR" sz="2800">
                          <a:effectLst/>
                        </a:rPr>
                        <a:t>Moto </a:t>
                      </a:r>
                      <a:r>
                        <a:rPr lang="fr-FR" sz="2800" err="1">
                          <a:solidFill>
                            <a:srgbClr val="FF0000"/>
                          </a:solidFill>
                          <a:effectLst/>
                        </a:rPr>
                        <a:t>extends</a:t>
                      </a:r>
                      <a:r>
                        <a:rPr lang="fr-FR" sz="2800">
                          <a:solidFill>
                            <a:srgbClr val="FF0000"/>
                          </a:solidFill>
                          <a:effectLst/>
                        </a:rPr>
                        <a:t> </a:t>
                      </a:r>
                      <a:r>
                        <a:rPr lang="fr-FR" sz="2800" err="1">
                          <a:effectLst/>
                        </a:rPr>
                        <a:t>Vehicule</a:t>
                      </a:r>
                      <a:r>
                        <a:rPr lang="fr-FR" sz="2800">
                          <a:effectLst/>
                        </a:rPr>
                        <a:t> {​</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solidFill>
                            <a:srgbClr val="FF0000"/>
                          </a:solidFill>
                          <a:effectLst/>
                        </a:rPr>
                        <a:t>class </a:t>
                      </a:r>
                      <a:r>
                        <a:rPr lang="fr-FR" sz="2800">
                          <a:effectLst/>
                        </a:rPr>
                        <a:t>Voiture  </a:t>
                      </a:r>
                      <a:r>
                        <a:rPr lang="fr-FR" sz="2800" err="1">
                          <a:solidFill>
                            <a:srgbClr val="FF0000"/>
                          </a:solidFill>
                          <a:effectLst/>
                        </a:rPr>
                        <a:t>extends</a:t>
                      </a:r>
                      <a:r>
                        <a:rPr lang="fr-FR" sz="2800">
                          <a:solidFill>
                            <a:srgbClr val="FF0000"/>
                          </a:solidFill>
                          <a:effectLst/>
                        </a:rPr>
                        <a:t> </a:t>
                      </a:r>
                      <a:r>
                        <a:rPr lang="fr-FR" sz="2800" err="1">
                          <a:effectLst/>
                        </a:rPr>
                        <a:t>Vehicule</a:t>
                      </a:r>
                      <a:r>
                        <a:rPr lang="fr-FR" sz="2800">
                          <a:effectLst/>
                        </a:rPr>
                        <a:t> {​</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b="1">
                        <a:solidFill>
                          <a:srgbClr val="FFFFFF"/>
                        </a:solidFill>
                        <a:effectLst/>
                      </a:endParaRPr>
                    </a:p>
                  </a:txBody>
                  <a:tcPr>
                    <a:solidFill>
                      <a:schemeClr val="tx1"/>
                    </a:solidFill>
                  </a:tcPr>
                </a:tc>
                <a:extLst>
                  <a:ext uri="{0D108BD9-81ED-4DB2-BD59-A6C34878D82A}">
                    <a16:rowId xmlns:a16="http://schemas.microsoft.com/office/drawing/2014/main" val="139991619"/>
                  </a:ext>
                </a:extLst>
              </a:tr>
            </a:tbl>
          </a:graphicData>
        </a:graphic>
      </p:graphicFrame>
    </p:spTree>
    <p:extLst>
      <p:ext uri="{BB962C8B-B14F-4D97-AF65-F5344CB8AC3E}">
        <p14:creationId xmlns:p14="http://schemas.microsoft.com/office/powerpoint/2010/main" val="3222254048"/>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 </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33600"/>
            <a:ext cx="21659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Exemples</a:t>
            </a:r>
            <a:endParaRPr lang="fr-FR" sz="2400">
              <a:solidFill>
                <a:srgbClr val="FF0000"/>
              </a:solidFill>
              <a:cs typeface="Arial"/>
            </a:endParaRPr>
          </a:p>
          <a:p>
            <a:endParaRPr lang="fr-FR" sz="2400">
              <a:latin typeface="Helvetica"/>
              <a:cs typeface="Helvetica"/>
            </a:endParaRPr>
          </a:p>
        </p:txBody>
      </p:sp>
      <p:pic>
        <p:nvPicPr>
          <p:cNvPr id="7" name="Image 7">
            <a:extLst>
              <a:ext uri="{FF2B5EF4-FFF2-40B4-BE49-F238E27FC236}">
                <a16:creationId xmlns:a16="http://schemas.microsoft.com/office/drawing/2014/main" id="{88D4FBAA-A6B5-685A-5648-96F5CF9E2B68}"/>
              </a:ext>
            </a:extLst>
          </p:cNvPr>
          <p:cNvPicPr>
            <a:picLocks noChangeAspect="1"/>
          </p:cNvPicPr>
          <p:nvPr/>
        </p:nvPicPr>
        <p:blipFill>
          <a:blip r:embed="rId3"/>
          <a:stretch>
            <a:fillRect/>
          </a:stretch>
        </p:blipFill>
        <p:spPr>
          <a:xfrm>
            <a:off x="657554" y="1464385"/>
            <a:ext cx="4557547" cy="4927710"/>
          </a:xfrm>
          <a:prstGeom prst="rect">
            <a:avLst/>
          </a:prstGeom>
        </p:spPr>
      </p:pic>
      <p:pic>
        <p:nvPicPr>
          <p:cNvPr id="8" name="Image 8" descr="Une image contenant texte&#10;&#10;Description générée automatiquement">
            <a:extLst>
              <a:ext uri="{FF2B5EF4-FFF2-40B4-BE49-F238E27FC236}">
                <a16:creationId xmlns:a16="http://schemas.microsoft.com/office/drawing/2014/main" id="{7F1C38C8-E505-1C19-3664-23B6D1C301A9}"/>
              </a:ext>
            </a:extLst>
          </p:cNvPr>
          <p:cNvPicPr>
            <a:picLocks noChangeAspect="1"/>
          </p:cNvPicPr>
          <p:nvPr/>
        </p:nvPicPr>
        <p:blipFill>
          <a:blip r:embed="rId4"/>
          <a:stretch>
            <a:fillRect/>
          </a:stretch>
        </p:blipFill>
        <p:spPr>
          <a:xfrm>
            <a:off x="5553076" y="1642735"/>
            <a:ext cx="3227332" cy="4544738"/>
          </a:xfrm>
          <a:prstGeom prst="rect">
            <a:avLst/>
          </a:prstGeom>
        </p:spPr>
      </p:pic>
    </p:spTree>
    <p:extLst>
      <p:ext uri="{BB962C8B-B14F-4D97-AF65-F5344CB8AC3E}">
        <p14:creationId xmlns:p14="http://schemas.microsoft.com/office/powerpoint/2010/main" val="152326201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z="3600" cap="none">
                <a:solidFill>
                  <a:srgbClr val="FF0000"/>
                </a:solidFill>
                <a:cs typeface="Arial"/>
              </a:rPr>
              <a:t>HERITAGE </a:t>
            </a:r>
            <a:endParaRPr lang="fr-FR"/>
          </a:p>
        </p:txBody>
      </p:sp>
      <p:sp>
        <p:nvSpPr>
          <p:cNvPr id="12" name="Espace réservé du contenu 11">
            <a:extLst>
              <a:ext uri="{FF2B5EF4-FFF2-40B4-BE49-F238E27FC236}">
                <a16:creationId xmlns:a16="http://schemas.microsoft.com/office/drawing/2014/main" id="{2257AA88-E51B-077F-4414-A752F4C240A8}"/>
              </a:ext>
            </a:extLst>
          </p:cNvPr>
          <p:cNvSpPr>
            <a:spLocks noGrp="1"/>
          </p:cNvSpPr>
          <p:nvPr>
            <p:ph sz="half" idx="1"/>
          </p:nvPr>
        </p:nvSpPr>
        <p:spPr/>
        <p:style>
          <a:lnRef idx="1">
            <a:schemeClr val="accent6"/>
          </a:lnRef>
          <a:fillRef idx="2">
            <a:schemeClr val="accent6"/>
          </a:fillRef>
          <a:effectRef idx="1">
            <a:schemeClr val="accent6"/>
          </a:effectRef>
          <a:fontRef idx="minor">
            <a:schemeClr val="dk1"/>
          </a:fontRef>
        </p:style>
        <p:txBody>
          <a:bodyPr/>
          <a:lstStyle/>
          <a:p>
            <a:pPr>
              <a:buNone/>
            </a:pPr>
            <a:r>
              <a:rPr lang="fr-FR" sz="2000" b="1">
                <a:solidFill>
                  <a:srgbClr val="0070C0"/>
                </a:solidFill>
                <a:latin typeface="Arial"/>
                <a:cs typeface="Arial"/>
              </a:rPr>
              <a:t>Héritage multiniveau</a:t>
            </a:r>
            <a:endParaRPr lang="fr-FR" sz="2000" b="1">
              <a:ea typeface="+mn-lt"/>
              <a:cs typeface="+mn-lt"/>
            </a:endParaRPr>
          </a:p>
          <a:p>
            <a:pPr marL="0" indent="0">
              <a:buNone/>
            </a:pPr>
            <a:endParaRPr lang="fr-FR" sz="2000"/>
          </a:p>
        </p:txBody>
      </p:sp>
      <p:sp>
        <p:nvSpPr>
          <p:cNvPr id="13" name="Espace réservé du contenu 12">
            <a:extLst>
              <a:ext uri="{FF2B5EF4-FFF2-40B4-BE49-F238E27FC236}">
                <a16:creationId xmlns:a16="http://schemas.microsoft.com/office/drawing/2014/main" id="{985347E4-9C18-7802-BBD2-CB2C6C9A3A0E}"/>
              </a:ext>
            </a:extLst>
          </p:cNvPr>
          <p:cNvSpPr>
            <a:spLocks noGrp="1"/>
          </p:cNvSpPr>
          <p:nvPr>
            <p:ph sz="half" idx="2"/>
          </p:nvPr>
        </p:nvSpPr>
        <p:spPr/>
        <p:style>
          <a:lnRef idx="1">
            <a:schemeClr val="accent6"/>
          </a:lnRef>
          <a:fillRef idx="2">
            <a:schemeClr val="accent6"/>
          </a:fillRef>
          <a:effectRef idx="1">
            <a:schemeClr val="accent6"/>
          </a:effectRef>
          <a:fontRef idx="minor">
            <a:schemeClr val="dk1"/>
          </a:fontRef>
        </p:style>
        <p:txBody>
          <a:bodyPr/>
          <a:lstStyle/>
          <a:p>
            <a:pPr marL="0" indent="0">
              <a:buNone/>
            </a:pPr>
            <a:r>
              <a:rPr lang="fr-FR" sz="2000" b="1">
                <a:solidFill>
                  <a:srgbClr val="0070C0"/>
                </a:solidFill>
                <a:latin typeface="Arial"/>
                <a:cs typeface="Arial"/>
              </a:rPr>
              <a:t>        Héritage hiérarchique</a:t>
            </a:r>
            <a:endParaRPr lang="fr-FR" sz="2000" b="1" err="1">
              <a:ea typeface="+mn-lt"/>
              <a:cs typeface="+mn-lt"/>
            </a:endParaRPr>
          </a:p>
          <a:p>
            <a:endParaRPr lang="fr-FR" sz="2400"/>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59875"/>
            <a:ext cx="31119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Types d'héritages</a:t>
            </a:r>
            <a:endParaRPr lang="fr-FR" sz="2400">
              <a:solidFill>
                <a:srgbClr val="FF0000"/>
              </a:solidFill>
              <a:cs typeface="Arial"/>
            </a:endParaRPr>
          </a:p>
        </p:txBody>
      </p:sp>
      <p:sp>
        <p:nvSpPr>
          <p:cNvPr id="14" name="ZoneTexte 13">
            <a:extLst>
              <a:ext uri="{FF2B5EF4-FFF2-40B4-BE49-F238E27FC236}">
                <a16:creationId xmlns:a16="http://schemas.microsoft.com/office/drawing/2014/main" id="{F4D456BD-8661-B9B3-9DD1-2BAE7AECCCEE}"/>
              </a:ext>
            </a:extLst>
          </p:cNvPr>
          <p:cNvSpPr txBox="1"/>
          <p:nvPr/>
        </p:nvSpPr>
        <p:spPr>
          <a:xfrm>
            <a:off x="775137" y="2391103"/>
            <a:ext cx="120868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p>
        </p:txBody>
      </p:sp>
      <p:sp>
        <p:nvSpPr>
          <p:cNvPr id="15" name="ZoneTexte 14">
            <a:extLst>
              <a:ext uri="{FF2B5EF4-FFF2-40B4-BE49-F238E27FC236}">
                <a16:creationId xmlns:a16="http://schemas.microsoft.com/office/drawing/2014/main" id="{06B802B0-C2FE-CE94-9BDA-A02BA752D6D0}"/>
              </a:ext>
            </a:extLst>
          </p:cNvPr>
          <p:cNvSpPr txBox="1"/>
          <p:nvPr/>
        </p:nvSpPr>
        <p:spPr>
          <a:xfrm>
            <a:off x="748862" y="3428999"/>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sp>
        <p:nvSpPr>
          <p:cNvPr id="16" name="ZoneTexte 15">
            <a:extLst>
              <a:ext uri="{FF2B5EF4-FFF2-40B4-BE49-F238E27FC236}">
                <a16:creationId xmlns:a16="http://schemas.microsoft.com/office/drawing/2014/main" id="{2742508D-99EE-EC97-ED94-6136865847C3}"/>
              </a:ext>
            </a:extLst>
          </p:cNvPr>
          <p:cNvSpPr txBox="1"/>
          <p:nvPr/>
        </p:nvSpPr>
        <p:spPr>
          <a:xfrm>
            <a:off x="801413" y="4493171"/>
            <a:ext cx="120868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C</a:t>
            </a:r>
            <a:endParaRPr lang="fr-FR" b="1">
              <a:cs typeface="Arial"/>
            </a:endParaRPr>
          </a:p>
        </p:txBody>
      </p:sp>
      <p:cxnSp>
        <p:nvCxnSpPr>
          <p:cNvPr id="17" name="Connecteur droit avec flèche 16">
            <a:extLst>
              <a:ext uri="{FF2B5EF4-FFF2-40B4-BE49-F238E27FC236}">
                <a16:creationId xmlns:a16="http://schemas.microsoft.com/office/drawing/2014/main" id="{793A93D9-6085-1614-BABB-BDA82CE5E9F0}"/>
              </a:ext>
            </a:extLst>
          </p:cNvPr>
          <p:cNvCxnSpPr/>
          <p:nvPr/>
        </p:nvCxnSpPr>
        <p:spPr>
          <a:xfrm flipH="1" flipV="1">
            <a:off x="1309521" y="2728419"/>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eur droit avec flèche 17">
            <a:extLst>
              <a:ext uri="{FF2B5EF4-FFF2-40B4-BE49-F238E27FC236}">
                <a16:creationId xmlns:a16="http://schemas.microsoft.com/office/drawing/2014/main" id="{4745FBE2-A89A-7187-F45C-8CEC68C49DDD}"/>
              </a:ext>
            </a:extLst>
          </p:cNvPr>
          <p:cNvCxnSpPr>
            <a:cxnSpLocks/>
          </p:cNvCxnSpPr>
          <p:nvPr/>
        </p:nvCxnSpPr>
        <p:spPr>
          <a:xfrm flipH="1" flipV="1">
            <a:off x="1309521" y="3792591"/>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ZoneTexte 18">
            <a:extLst>
              <a:ext uri="{FF2B5EF4-FFF2-40B4-BE49-F238E27FC236}">
                <a16:creationId xmlns:a16="http://schemas.microsoft.com/office/drawing/2014/main" id="{86B9A464-ABC4-6AFE-ABC9-A0EFFAE6B8BA}"/>
              </a:ext>
            </a:extLst>
          </p:cNvPr>
          <p:cNvSpPr txBox="1"/>
          <p:nvPr/>
        </p:nvSpPr>
        <p:spPr>
          <a:xfrm>
            <a:off x="2772103" y="3428999"/>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endParaRPr lang="fr-FR" b="1">
              <a:cs typeface="Arial"/>
            </a:endParaRPr>
          </a:p>
        </p:txBody>
      </p:sp>
      <p:sp>
        <p:nvSpPr>
          <p:cNvPr id="20" name="ZoneTexte 19">
            <a:extLst>
              <a:ext uri="{FF2B5EF4-FFF2-40B4-BE49-F238E27FC236}">
                <a16:creationId xmlns:a16="http://schemas.microsoft.com/office/drawing/2014/main" id="{80823589-E538-B7EF-AFAF-BFA71F95AADC}"/>
              </a:ext>
            </a:extLst>
          </p:cNvPr>
          <p:cNvSpPr txBox="1"/>
          <p:nvPr/>
        </p:nvSpPr>
        <p:spPr>
          <a:xfrm>
            <a:off x="2811517" y="4493171"/>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cxnSp>
        <p:nvCxnSpPr>
          <p:cNvPr id="21" name="Connecteur droit avec flèche 20">
            <a:extLst>
              <a:ext uri="{FF2B5EF4-FFF2-40B4-BE49-F238E27FC236}">
                <a16:creationId xmlns:a16="http://schemas.microsoft.com/office/drawing/2014/main" id="{121D964B-D2FF-FBF0-0E14-5A3EDF8319BF}"/>
              </a:ext>
            </a:extLst>
          </p:cNvPr>
          <p:cNvCxnSpPr>
            <a:cxnSpLocks/>
          </p:cNvCxnSpPr>
          <p:nvPr/>
        </p:nvCxnSpPr>
        <p:spPr>
          <a:xfrm flipH="1" flipV="1">
            <a:off x="3372176" y="3792591"/>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ZoneTexte 23">
            <a:extLst>
              <a:ext uri="{FF2B5EF4-FFF2-40B4-BE49-F238E27FC236}">
                <a16:creationId xmlns:a16="http://schemas.microsoft.com/office/drawing/2014/main" id="{AB0F4301-501D-C191-C5CD-EB9D4E4765CE}"/>
              </a:ext>
            </a:extLst>
          </p:cNvPr>
          <p:cNvSpPr txBox="1"/>
          <p:nvPr/>
        </p:nvSpPr>
        <p:spPr>
          <a:xfrm>
            <a:off x="2377966" y="5018689"/>
            <a:ext cx="21152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a:solidFill>
                  <a:srgbClr val="0070C0"/>
                </a:solidFill>
                <a:latin typeface="Arial"/>
                <a:ea typeface="ＭＳ Ｐゴシック"/>
                <a:cs typeface="Arial"/>
              </a:rPr>
              <a:t>Héritage Simple</a:t>
            </a:r>
          </a:p>
        </p:txBody>
      </p:sp>
      <p:sp>
        <p:nvSpPr>
          <p:cNvPr id="25" name="ZoneTexte 24">
            <a:extLst>
              <a:ext uri="{FF2B5EF4-FFF2-40B4-BE49-F238E27FC236}">
                <a16:creationId xmlns:a16="http://schemas.microsoft.com/office/drawing/2014/main" id="{AA2AD97A-C08C-56F6-8806-E8B20CD44D10}"/>
              </a:ext>
            </a:extLst>
          </p:cNvPr>
          <p:cNvSpPr txBox="1"/>
          <p:nvPr/>
        </p:nvSpPr>
        <p:spPr>
          <a:xfrm>
            <a:off x="5990896" y="2391102"/>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sp>
        <p:nvSpPr>
          <p:cNvPr id="26" name="ZoneTexte 25">
            <a:extLst>
              <a:ext uri="{FF2B5EF4-FFF2-40B4-BE49-F238E27FC236}">
                <a16:creationId xmlns:a16="http://schemas.microsoft.com/office/drawing/2014/main" id="{6D46B33C-4560-7F92-A58A-E415387F141A}"/>
              </a:ext>
            </a:extLst>
          </p:cNvPr>
          <p:cNvSpPr txBox="1"/>
          <p:nvPr/>
        </p:nvSpPr>
        <p:spPr>
          <a:xfrm>
            <a:off x="4729654" y="3534102"/>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C</a:t>
            </a:r>
            <a:endParaRPr lang="fr-FR" b="1">
              <a:cs typeface="Arial"/>
            </a:endParaRPr>
          </a:p>
        </p:txBody>
      </p:sp>
      <p:sp>
        <p:nvSpPr>
          <p:cNvPr id="27" name="ZoneTexte 26">
            <a:extLst>
              <a:ext uri="{FF2B5EF4-FFF2-40B4-BE49-F238E27FC236}">
                <a16:creationId xmlns:a16="http://schemas.microsoft.com/office/drawing/2014/main" id="{95899883-D7E1-F931-39EE-C97C5EBD6272}"/>
              </a:ext>
            </a:extLst>
          </p:cNvPr>
          <p:cNvSpPr txBox="1"/>
          <p:nvPr/>
        </p:nvSpPr>
        <p:spPr>
          <a:xfrm>
            <a:off x="7580585" y="3389584"/>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endParaRPr lang="fr-FR" b="1">
              <a:cs typeface="Arial"/>
            </a:endParaRPr>
          </a:p>
        </p:txBody>
      </p:sp>
      <p:sp>
        <p:nvSpPr>
          <p:cNvPr id="28" name="ZoneTexte 27">
            <a:extLst>
              <a:ext uri="{FF2B5EF4-FFF2-40B4-BE49-F238E27FC236}">
                <a16:creationId xmlns:a16="http://schemas.microsoft.com/office/drawing/2014/main" id="{B17F772B-208F-EEEE-07B9-BF45CAC950FE}"/>
              </a:ext>
            </a:extLst>
          </p:cNvPr>
          <p:cNvSpPr txBox="1"/>
          <p:nvPr/>
        </p:nvSpPr>
        <p:spPr>
          <a:xfrm>
            <a:off x="5990896" y="4650826"/>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D</a:t>
            </a:r>
            <a:endParaRPr lang="fr-FR" b="1">
              <a:cs typeface="Arial"/>
            </a:endParaRPr>
          </a:p>
        </p:txBody>
      </p:sp>
      <p:cxnSp>
        <p:nvCxnSpPr>
          <p:cNvPr id="29" name="Connecteur droit avec flèche 28">
            <a:extLst>
              <a:ext uri="{FF2B5EF4-FFF2-40B4-BE49-F238E27FC236}">
                <a16:creationId xmlns:a16="http://schemas.microsoft.com/office/drawing/2014/main" id="{32005542-970A-8AAF-521D-C9FC2DEFAE94}"/>
              </a:ext>
            </a:extLst>
          </p:cNvPr>
          <p:cNvCxnSpPr>
            <a:cxnSpLocks/>
          </p:cNvCxnSpPr>
          <p:nvPr/>
        </p:nvCxnSpPr>
        <p:spPr>
          <a:xfrm flipV="1">
            <a:off x="5689708" y="2767833"/>
            <a:ext cx="388881" cy="7672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Connecteur droit avec flèche 29">
            <a:extLst>
              <a:ext uri="{FF2B5EF4-FFF2-40B4-BE49-F238E27FC236}">
                <a16:creationId xmlns:a16="http://schemas.microsoft.com/office/drawing/2014/main" id="{8E89C7EB-5CCD-AEB8-7330-974F10F491A1}"/>
              </a:ext>
            </a:extLst>
          </p:cNvPr>
          <p:cNvCxnSpPr>
            <a:cxnSpLocks/>
          </p:cNvCxnSpPr>
          <p:nvPr/>
        </p:nvCxnSpPr>
        <p:spPr>
          <a:xfrm flipH="1" flipV="1">
            <a:off x="5605624" y="3897696"/>
            <a:ext cx="898636" cy="7541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Connecteur droit avec flèche 30">
            <a:extLst>
              <a:ext uri="{FF2B5EF4-FFF2-40B4-BE49-F238E27FC236}">
                <a16:creationId xmlns:a16="http://schemas.microsoft.com/office/drawing/2014/main" id="{0B5ADF49-5E49-6695-9742-7B2E3EF39034}"/>
              </a:ext>
            </a:extLst>
          </p:cNvPr>
          <p:cNvCxnSpPr>
            <a:cxnSpLocks/>
          </p:cNvCxnSpPr>
          <p:nvPr/>
        </p:nvCxnSpPr>
        <p:spPr>
          <a:xfrm flipH="1">
            <a:off x="6932554" y="3771571"/>
            <a:ext cx="1043153" cy="8749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Connecteur droit avec flèche 31">
            <a:extLst>
              <a:ext uri="{FF2B5EF4-FFF2-40B4-BE49-F238E27FC236}">
                <a16:creationId xmlns:a16="http://schemas.microsoft.com/office/drawing/2014/main" id="{B370C667-BBF5-3D1E-B0A8-357B8A03B6CD}"/>
              </a:ext>
            </a:extLst>
          </p:cNvPr>
          <p:cNvCxnSpPr>
            <a:cxnSpLocks/>
          </p:cNvCxnSpPr>
          <p:nvPr/>
        </p:nvCxnSpPr>
        <p:spPr>
          <a:xfrm>
            <a:off x="6977226" y="2786227"/>
            <a:ext cx="1124603" cy="5859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21635169"/>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dirty="0">
                <a:solidFill>
                  <a:srgbClr val="FF0000"/>
                </a:solidFill>
                <a:cs typeface="Arial"/>
              </a:rPr>
              <a:t>POLYMORPHISME</a:t>
            </a:r>
            <a:endParaRPr lang="fr-CA" dirty="0">
              <a:solidFill>
                <a:srgbClr val="FF0000"/>
              </a:solidFill>
            </a:endParaRPr>
          </a:p>
        </p:txBody>
      </p:sp>
      <p:sp>
        <p:nvSpPr>
          <p:cNvPr id="3" name="ZoneTexte 2">
            <a:extLst>
              <a:ext uri="{FF2B5EF4-FFF2-40B4-BE49-F238E27FC236}">
                <a16:creationId xmlns:a16="http://schemas.microsoft.com/office/drawing/2014/main" id="{F6C4182E-DBA0-5356-81AE-FAC97C76491C}"/>
              </a:ext>
            </a:extLst>
          </p:cNvPr>
          <p:cNvSpPr txBox="1"/>
          <p:nvPr/>
        </p:nvSpPr>
        <p:spPr>
          <a:xfrm>
            <a:off x="1035727" y="933600"/>
            <a:ext cx="21659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Définition</a:t>
            </a:r>
            <a:endParaRPr lang="fr-FR" sz="2400">
              <a:solidFill>
                <a:srgbClr val="FF0000"/>
              </a:solidFill>
              <a:cs typeface="Aria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83173" y="1471448"/>
            <a:ext cx="784334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Le polymorphisme en Java</a:t>
            </a:r>
            <a:r>
              <a:rPr lang="fr-FR">
                <a:latin typeface="Arial"/>
                <a:ea typeface="ＭＳ Ｐゴシック"/>
                <a:cs typeface="Arial"/>
              </a:rPr>
              <a:t> est un concept par lequel nous pouvons effectuer une action unique de différentes manières. Comme le méthodes de surcharge </a:t>
            </a:r>
          </a:p>
        </p:txBody>
      </p:sp>
    </p:spTree>
    <p:extLst>
      <p:ext uri="{BB962C8B-B14F-4D97-AF65-F5344CB8AC3E}">
        <p14:creationId xmlns:p14="http://schemas.microsoft.com/office/powerpoint/2010/main" val="691518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9" y="1524699"/>
            <a:ext cx="8950122" cy="3046988"/>
          </a:xfrm>
          <a:prstGeom prst="rect">
            <a:avLst/>
          </a:prstGeom>
        </p:spPr>
        <p:txBody>
          <a:bodyPr wrap="square" lIns="91440" tIns="45720" rIns="91440" bIns="45720" anchor="t">
            <a:spAutoFit/>
          </a:bodyPr>
          <a:lstStyle/>
          <a:p>
            <a:pPr marL="457200" indent="-457200" algn="just">
              <a:buAutoNum type="arabicPeriod"/>
            </a:pPr>
            <a:r>
              <a:rPr lang="fr-FR" sz="2400" b="1" dirty="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Définition</a:t>
            </a:r>
          </a:p>
          <a:p>
            <a:pPr algn="just"/>
            <a:r>
              <a:rPr lang="fr-FR" sz="2000" dirty="0">
                <a:latin typeface="Helvetica" panose="020B0604020202020204" pitchFamily="34" charset="0"/>
                <a:cs typeface="Helvetica" panose="020B0604020202020204" pitchFamily="34" charset="0"/>
              </a:rPr>
              <a:t>Lors de l'exécution du code Java, différentes erreurs peuvent survenir : erreurs de codage faites par le programmeur, erreurs dues à une mauvaise saisie ou autres choses imprévisibles.</a:t>
            </a:r>
          </a:p>
          <a:p>
            <a:pPr algn="just"/>
            <a:r>
              <a:rPr lang="fr-FR" sz="2000" dirty="0"/>
              <a:t>Lorsqu'une erreur se produit, Java s'arrête normalement et génère un message d'erreur. Le terme technique pour cela est : Java lèvera une </a:t>
            </a:r>
            <a:r>
              <a:rPr lang="fr-FR" sz="2000" b="1" dirty="0"/>
              <a:t>exception</a:t>
            </a:r>
            <a:r>
              <a:rPr lang="fr-FR" sz="2000" dirty="0"/>
              <a:t> (lancera une erreur).</a:t>
            </a:r>
          </a:p>
          <a:p>
            <a:pPr algn="just"/>
            <a:r>
              <a:rPr lang="fr-FR" sz="2400" b="1" dirty="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2. Syntaxe</a:t>
            </a:r>
          </a:p>
          <a:p>
            <a:pPr algn="just"/>
            <a:endParaRPr lang="fr-FR" sz="2000" dirty="0">
              <a:latin typeface="Helvetica" panose="020B0604020202020204" pitchFamily="34" charset="0"/>
              <a:ea typeface="ＭＳ Ｐゴシック"/>
              <a:cs typeface="Helvetica" panose="020B0604020202020204" pitchFamily="34" charset="0"/>
            </a:endParaRPr>
          </a:p>
        </p:txBody>
      </p:sp>
      <p:sp>
        <p:nvSpPr>
          <p:cNvPr id="7" name="Rectangle 3">
            <a:extLst>
              <a:ext uri="{FF2B5EF4-FFF2-40B4-BE49-F238E27FC236}">
                <a16:creationId xmlns:a16="http://schemas.microsoft.com/office/drawing/2014/main" id="{FC669748-36F8-4D44-8C53-9696CE8DB24F}"/>
              </a:ext>
            </a:extLst>
          </p:cNvPr>
          <p:cNvSpPr>
            <a:spLocks noChangeArrowheads="1"/>
          </p:cNvSpPr>
          <p:nvPr/>
        </p:nvSpPr>
        <p:spPr bwMode="auto">
          <a:xfrm>
            <a:off x="755598" y="4233641"/>
            <a:ext cx="8064851" cy="2167159"/>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try</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dirty="0">
                <a:solidFill>
                  <a:srgbClr val="708090"/>
                </a:solidFill>
                <a:latin typeface="Helvetica" panose="020B0604020202020204" pitchFamily="34" charset="0"/>
                <a:cs typeface="Helvetica" panose="020B0604020202020204" pitchFamily="34" charset="0"/>
              </a:rPr>
              <a:t>        </a:t>
            </a:r>
            <a:r>
              <a:rPr kumimoji="0" lang="fr-FR" altLang="fr-FR" sz="2000" b="0" i="1"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Block of code to try</a:t>
            </a:r>
            <a:r>
              <a:rPr kumimoji="0" lang="fr-FR" altLang="fr-FR" sz="2000" b="0" i="1"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catch</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Exception</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lang="fr-FR" altLang="fr-FR" sz="2000" i="1" dirty="0">
                <a:solidFill>
                  <a:schemeClr val="bg1"/>
                </a:solidFill>
                <a:latin typeface="Helvetica" panose="020B0604020202020204" pitchFamily="34" charset="0"/>
                <a:cs typeface="Helvetica" panose="020B0604020202020204" pitchFamily="34" charset="0"/>
              </a:rPr>
              <a:t>e</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 </a:t>
            </a:r>
            <a:r>
              <a:rPr kumimoji="0" lang="fr-FR" altLang="fr-FR" sz="2000" b="0" i="1"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Block of code to handle errors</a:t>
            </a:r>
            <a:endParaRPr lang="fr-FR" altLang="fr-FR" sz="2000" i="1" dirty="0">
              <a:solidFill>
                <a:srgbClr val="000000"/>
              </a:solidFill>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13069871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69791" y="1004473"/>
            <a:ext cx="4405797" cy="378565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endParaRPr lang="fr-FR" sz="1600" b="1">
              <a:solidFill>
                <a:srgbClr val="FF0000"/>
              </a:solidFill>
              <a:latin typeface="Arial"/>
              <a:ea typeface="ＭＳ Ｐゴシック"/>
              <a:cs typeface="Arial"/>
            </a:endParaRPr>
          </a:p>
          <a:p>
            <a:r>
              <a:rPr lang="fr-FR" sz="1600" b="1">
                <a:solidFill>
                  <a:srgbClr val="FF0000"/>
                </a:solidFill>
                <a:latin typeface="Arial"/>
                <a:ea typeface="ＭＳ Ｐゴシック"/>
                <a:cs typeface="Arial"/>
              </a:rPr>
              <a:t>IV.   HERITAGE</a:t>
            </a:r>
            <a:endParaRPr lang="fr-FR" sz="1600">
              <a:solidFill>
                <a:srgbClr val="FF0000"/>
              </a:solidFill>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Notions de bases</a:t>
            </a:r>
          </a:p>
          <a:p>
            <a:pPr marL="742950" lvl="1" indent="-285750">
              <a:buFont typeface="Wingdings,Sans-Serif"/>
              <a:buChar char="q"/>
            </a:pPr>
            <a:r>
              <a:rPr lang="fr-FR" sz="1600" b="1">
                <a:latin typeface="Arial"/>
                <a:ea typeface="ＭＳ Ｐゴシック"/>
                <a:cs typeface="Arial"/>
              </a:rPr>
              <a:t> Syntaxe</a:t>
            </a:r>
            <a:endParaRPr lang="fr-FR"/>
          </a:p>
          <a:p>
            <a:pPr marL="742950" lvl="1" indent="-285750">
              <a:buFont typeface="Wingdings,Sans-Serif"/>
              <a:buChar char="q"/>
            </a:pPr>
            <a:r>
              <a:rPr lang="fr-FR" sz="1600" b="1">
                <a:latin typeface="Arial"/>
                <a:ea typeface="ＭＳ Ｐゴシック"/>
                <a:cs typeface="Arial"/>
              </a:rPr>
              <a:t>Types d'héritage et exemples</a:t>
            </a:r>
          </a:p>
          <a:p>
            <a:pPr lvl="1"/>
            <a:endParaRPr lang="fr-FR" sz="1600" b="1">
              <a:solidFill>
                <a:srgbClr val="000000"/>
              </a:solidFill>
              <a:latin typeface="Arial"/>
              <a:ea typeface="ＭＳ Ｐゴシック"/>
              <a:cs typeface="Arial"/>
            </a:endParaRPr>
          </a:p>
          <a:p>
            <a:r>
              <a:rPr lang="fr-FR" sz="1600" b="1">
                <a:solidFill>
                  <a:srgbClr val="FF0000"/>
                </a:solidFill>
                <a:latin typeface="Arial"/>
                <a:ea typeface="ＭＳ Ｐゴシック"/>
                <a:cs typeface="Arial"/>
              </a:rPr>
              <a:t>VI.  POLYMORPHISME</a:t>
            </a:r>
            <a:r>
              <a:rPr lang="fr-FR" sz="1600" b="1">
                <a:latin typeface="Arial"/>
                <a:ea typeface="ＭＳ Ｐゴシック"/>
                <a:cs typeface="Arial"/>
              </a:rPr>
              <a:t> </a:t>
            </a:r>
            <a:endParaRPr lang="en-US" sz="1600">
              <a:latin typeface="Arial"/>
              <a:ea typeface="ＭＳ Ｐゴシック"/>
              <a:cs typeface="Arial"/>
            </a:endParaRPr>
          </a:p>
          <a:p>
            <a:endParaRPr lang="fr-FR" sz="1600" b="1">
              <a:latin typeface="Arial"/>
              <a:ea typeface="ＭＳ Ｐゴシック"/>
              <a:cs typeface="Arial"/>
            </a:endParaRPr>
          </a:p>
          <a:p>
            <a:r>
              <a:rPr lang="fr-FR" sz="1600" b="1">
                <a:solidFill>
                  <a:srgbClr val="FF0000"/>
                </a:solidFill>
                <a:latin typeface="Arial"/>
                <a:ea typeface="ＭＳ Ｐゴシック"/>
                <a:cs typeface="Arial"/>
              </a:rPr>
              <a:t>VII. INTERFACE</a:t>
            </a:r>
            <a:endParaRPr lang="en-US" sz="1600">
              <a:solidFill>
                <a:srgbClr val="FF0000"/>
              </a:solidFill>
              <a:latin typeface="Arial"/>
              <a:ea typeface="ＭＳ Ｐゴシック"/>
              <a:cs typeface="Arial"/>
            </a:endParaRPr>
          </a:p>
          <a:p>
            <a:r>
              <a:rPr lang="fr-FR" sz="1600" b="1">
                <a:solidFill>
                  <a:srgbClr val="FF0000"/>
                </a:solidFill>
                <a:latin typeface="Arial"/>
                <a:ea typeface="ＭＳ Ｐゴシック"/>
                <a:cs typeface="Arial"/>
              </a:rPr>
              <a:t>VIII. EXCEPTIONS</a:t>
            </a:r>
            <a:endParaRPr lang="en-US" sz="1600">
              <a:solidFill>
                <a:srgbClr val="FF0000"/>
              </a:solidFill>
              <a:latin typeface="Arial"/>
              <a:ea typeface="ＭＳ Ｐゴシック"/>
              <a:cs typeface="Arial"/>
            </a:endParaRPr>
          </a:p>
          <a:p>
            <a:endParaRPr lang="fr-FR" sz="1600">
              <a:latin typeface="Arial"/>
              <a:ea typeface="ＭＳ Ｐゴシック"/>
              <a:cs typeface="Arial"/>
            </a:endParaRPr>
          </a:p>
          <a:p>
            <a:r>
              <a:rPr lang="fr-FR" sz="1600" b="1">
                <a:latin typeface="Arial"/>
                <a:ea typeface="ＭＳ Ｐゴシック"/>
                <a:cs typeface="Arial"/>
              </a:rPr>
              <a:t>  CONCLUSION</a:t>
            </a:r>
            <a:endParaRPr lang="en-US" sz="1600">
              <a:latin typeface="Arial"/>
              <a:ea typeface="ＭＳ Ｐゴシック"/>
              <a:cs typeface="Arial"/>
            </a:endParaRPr>
          </a:p>
          <a:p>
            <a:r>
              <a:rPr lang="fr-FR" sz="1600">
                <a:latin typeface="Arial"/>
                <a:ea typeface="ＭＳ Ｐゴシック"/>
                <a:cs typeface="Arial"/>
              </a:rPr>
              <a:t>. </a:t>
            </a:r>
            <a:r>
              <a:rPr lang="fr-FR" sz="1600" b="1">
                <a:latin typeface="Arial"/>
                <a:ea typeface="ＭＳ Ｐゴシック"/>
                <a:cs typeface="Arial"/>
              </a:rPr>
              <a:t>REMERCIEMENTS</a:t>
            </a:r>
            <a:endParaRPr lang="fr-FR" sz="1600">
              <a:latin typeface="Arial"/>
              <a:ea typeface="ＭＳ Ｐゴシック"/>
              <a:cs typeface="Arial"/>
            </a:endParaRPr>
          </a:p>
          <a:p>
            <a:r>
              <a:rPr lang="fr-FR" sz="1600">
                <a:latin typeface="Arial"/>
                <a:ea typeface="ＭＳ Ｐゴシック"/>
                <a:cs typeface="Arial"/>
              </a:rPr>
              <a:t>           </a:t>
            </a:r>
            <a:r>
              <a:rPr lang="fr-FR" sz="1600" b="1">
                <a:latin typeface="Arial"/>
                <a:ea typeface="ＭＳ Ｐゴシック"/>
                <a:cs typeface="Arial"/>
              </a:rPr>
              <a:t>Q&amp;A</a:t>
            </a:r>
            <a:endParaRPr lang="en-US" sz="1600">
              <a:latin typeface="Arial"/>
              <a:ea typeface="ＭＳ Ｐゴシック"/>
              <a:cs typeface="Arial"/>
            </a:endParaRPr>
          </a:p>
          <a:p>
            <a:endParaRPr lang="fr-FR" sz="1600" b="1">
              <a:cs typeface="Arial" charset="0"/>
            </a:endParaRPr>
          </a:p>
        </p:txBody>
      </p:sp>
    </p:spTree>
    <p:extLst>
      <p:ext uri="{BB962C8B-B14F-4D97-AF65-F5344CB8AC3E}">
        <p14:creationId xmlns:p14="http://schemas.microsoft.com/office/powerpoint/2010/main" val="13198710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8" y="1280510"/>
            <a:ext cx="8950122" cy="830997"/>
          </a:xfrm>
          <a:prstGeom prst="rect">
            <a:avLst/>
          </a:prstGeom>
        </p:spPr>
        <p:txBody>
          <a:bodyPr wrap="square" lIns="91440" tIns="45720" rIns="91440" bIns="45720" anchor="t">
            <a:spAutoFit/>
          </a:bodyPr>
          <a:lstStyle/>
          <a:p>
            <a:pPr algn="ctr"/>
            <a:r>
              <a:rPr lang="fr-FR" sz="2400" b="1">
                <a:effectLst>
                  <a:outerShdw blurRad="38100" dist="38100" dir="2700000" algn="tl">
                    <a:srgbClr val="000000">
                      <a:alpha val="43137"/>
                    </a:srgbClr>
                  </a:outerShdw>
                </a:effectLst>
                <a:latin typeface="Helvetica"/>
                <a:ea typeface="ＭＳ Ｐゴシック"/>
                <a:cs typeface="Helvetica"/>
              </a:rPr>
              <a:t> </a:t>
            </a:r>
            <a:r>
              <a:rPr lang="fr-FR" sz="2400" b="1" dirty="0">
                <a:effectLst>
                  <a:outerShdw blurRad="38100" dist="38100" dir="2700000" algn="tl">
                    <a:srgbClr val="000000">
                      <a:alpha val="43137"/>
                    </a:srgbClr>
                  </a:outerShdw>
                </a:effectLst>
                <a:latin typeface="Helvetica"/>
                <a:ea typeface="ＭＳ Ｐゴシック"/>
                <a:cs typeface="Helvetica"/>
              </a:rPr>
              <a:t>Exemple</a:t>
            </a:r>
          </a:p>
          <a:p>
            <a:pPr algn="just"/>
            <a:endParaRPr lang="fr-FR" sz="2400" b="1" dirty="0">
              <a:effectLst>
                <a:outerShdw blurRad="38100" dist="38100" dir="2700000" algn="tl">
                  <a:srgbClr val="000000">
                    <a:alpha val="43137"/>
                  </a:srgbClr>
                </a:outerShdw>
              </a:effectLst>
              <a:latin typeface="Helvetica"/>
              <a:ea typeface="ＭＳ Ｐゴシック"/>
              <a:cs typeface="Helvetica"/>
            </a:endParaRPr>
          </a:p>
        </p:txBody>
      </p:sp>
      <p:sp>
        <p:nvSpPr>
          <p:cNvPr id="4" name="Rectangle 2">
            <a:extLst>
              <a:ext uri="{FF2B5EF4-FFF2-40B4-BE49-F238E27FC236}">
                <a16:creationId xmlns:a16="http://schemas.microsoft.com/office/drawing/2014/main" id="{7C9F6E1A-4F64-41E0-9B09-1867F60B2075}"/>
              </a:ext>
            </a:extLst>
          </p:cNvPr>
          <p:cNvSpPr>
            <a:spLocks noChangeArrowheads="1"/>
          </p:cNvSpPr>
          <p:nvPr/>
        </p:nvSpPr>
        <p:spPr bwMode="auto">
          <a:xfrm>
            <a:off x="683568" y="1862729"/>
            <a:ext cx="6665496" cy="2167159"/>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class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public </a:t>
            </a:r>
            <a:r>
              <a:rPr kumimoji="0" lang="fr-FR" altLang="fr-FR" sz="2000" b="0" i="0" u="none" strike="noStrike" cap="none" normalizeH="0" baseline="0" dirty="0" err="1">
                <a:ln>
                  <a:noFill/>
                </a:ln>
                <a:solidFill>
                  <a:srgbClr val="00B0F0"/>
                </a:solidFill>
                <a:effectLst/>
                <a:latin typeface="Helvetica" panose="020B0604020202020204" pitchFamily="34" charset="0"/>
                <a:cs typeface="Helvetica" panose="020B0604020202020204" pitchFamily="34" charset="0"/>
              </a:rPr>
              <a:t>static</a:t>
            </a:r>
            <a:r>
              <a:rPr kumimoji="0" lang="fr-FR" altLang="fr-FR" sz="2000" b="0" i="0" u="none" strike="noStrike" cap="none" normalizeH="0" baseline="0" dirty="0">
                <a:ln>
                  <a:noFill/>
                </a:ln>
                <a:solidFill>
                  <a:srgbClr val="00B0F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err="1">
                <a:ln>
                  <a:noFill/>
                </a:ln>
                <a:solidFill>
                  <a:srgbClr val="00B0F0"/>
                </a:solidFill>
                <a:effectLst/>
                <a:latin typeface="Helvetica" panose="020B0604020202020204" pitchFamily="34" charset="0"/>
                <a:cs typeface="Helvetica" panose="020B0604020202020204" pitchFamily="34" charset="0"/>
              </a:rPr>
              <a:t>void</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main</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FF0000"/>
                </a:solidFill>
                <a:effectLst/>
                <a:latin typeface="Helvetica" panose="020B0604020202020204" pitchFamily="34" charset="0"/>
                <a:cs typeface="Helvetica" panose="020B0604020202020204" pitchFamily="34" charset="0"/>
              </a:rPr>
              <a:t>String</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args</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err="1">
                <a:ln>
                  <a:noFill/>
                </a:ln>
                <a:solidFill>
                  <a:srgbClr val="00B0F0"/>
                </a:solidFill>
                <a:effectLst/>
                <a:latin typeface="Helvetica" panose="020B0604020202020204" pitchFamily="34" charset="0"/>
                <a:cs typeface="Helvetica" panose="020B0604020202020204" pitchFamily="34" charset="0"/>
              </a:rPr>
              <a:t>int</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A6E3A"/>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2</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3</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rgbClr val="FF0000"/>
                </a:solidFill>
                <a:effectLst/>
                <a:latin typeface="Helvetica" panose="020B0604020202020204" pitchFamily="34" charset="0"/>
                <a:cs typeface="Helvetica" panose="020B0604020202020204" pitchFamily="34" charset="0"/>
              </a:rPr>
              <a:t>System</a:t>
            </a:r>
            <a:r>
              <a:rPr kumimoji="0" lang="fr-FR" altLang="fr-FR" sz="2000" b="0" i="0" u="none" strike="noStrike" cap="none" normalizeH="0" baseline="0" dirty="0" err="1">
                <a:ln>
                  <a:noFill/>
                </a:ln>
                <a:solidFill>
                  <a:schemeClr val="bg1"/>
                </a:solidFill>
                <a:effectLst/>
                <a:latin typeface="Helvetica" panose="020B0604020202020204" pitchFamily="34" charset="0"/>
                <a:cs typeface="Helvetica" panose="020B0604020202020204" pitchFamily="34" charset="0"/>
              </a:rPr>
              <a:t>.out.</a:t>
            </a:r>
            <a:r>
              <a:rPr kumimoji="0" lang="fr-FR" altLang="fr-FR" sz="2000" b="0" i="0" u="none" strike="noStrike" cap="none" normalizeH="0" baseline="0" dirty="0" err="1">
                <a:ln>
                  <a:noFill/>
                </a:ln>
                <a:solidFill>
                  <a:srgbClr val="FF0000"/>
                </a:solidFill>
                <a:effectLst/>
                <a:latin typeface="Helvetica" panose="020B0604020202020204" pitchFamily="34" charset="0"/>
                <a:cs typeface="Helvetica" panose="020B0604020202020204" pitchFamily="34" charset="0"/>
              </a:rPr>
              <a:t>println</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chemeClr val="bg1"/>
                </a:solidFill>
                <a:effectLst/>
                <a:latin typeface="Helvetica" panose="020B0604020202020204" pitchFamily="34" charset="0"/>
                <a:cs typeface="Helvetica" panose="020B0604020202020204" pitchFamily="34" charset="0"/>
              </a:rPr>
              <a:t>myNumbers</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990055"/>
                </a:solidFill>
                <a:effectLst/>
                <a:latin typeface="Helvetica" panose="020B0604020202020204" pitchFamily="34" charset="0"/>
                <a:cs typeface="Helvetica" panose="020B0604020202020204" pitchFamily="34" charset="0"/>
              </a:rPr>
              <a:t>10</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err="1">
                <a:ln>
                  <a:noFill/>
                </a:ln>
                <a:solidFill>
                  <a:srgbClr val="708090"/>
                </a:solidFill>
                <a:effectLst/>
                <a:latin typeface="Helvetica" panose="020B0604020202020204" pitchFamily="34" charset="0"/>
                <a:cs typeface="Helvetica" panose="020B0604020202020204" pitchFamily="34" charset="0"/>
              </a:rPr>
              <a:t>error</a:t>
            </a:r>
            <a:r>
              <a:rPr kumimoji="0" lang="fr-FR" altLang="fr-FR" sz="2000" b="0" i="0" u="none" strike="noStrike" cap="none" normalizeH="0" baseline="0" dirty="0">
                <a:ln>
                  <a:noFill/>
                </a:ln>
                <a:solidFill>
                  <a:srgbClr val="708090"/>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a:t>
            </a:r>
          </a:p>
        </p:txBody>
      </p:sp>
      <p:sp>
        <p:nvSpPr>
          <p:cNvPr id="6" name="ZoneTexte 5">
            <a:extLst>
              <a:ext uri="{FF2B5EF4-FFF2-40B4-BE49-F238E27FC236}">
                <a16:creationId xmlns:a16="http://schemas.microsoft.com/office/drawing/2014/main" id="{61BAD777-A338-4459-82B3-324D58682F27}"/>
              </a:ext>
            </a:extLst>
          </p:cNvPr>
          <p:cNvSpPr txBox="1"/>
          <p:nvPr/>
        </p:nvSpPr>
        <p:spPr>
          <a:xfrm>
            <a:off x="2894532" y="4150442"/>
            <a:ext cx="3291233" cy="461665"/>
          </a:xfrm>
          <a:prstGeom prst="rect">
            <a:avLst/>
          </a:prstGeom>
          <a:noFill/>
        </p:spPr>
        <p:txBody>
          <a:bodyPr wrap="square" rtlCol="0">
            <a:spAutoFit/>
          </a:bodyPr>
          <a:lstStyle/>
          <a:p>
            <a:pPr algn="ctr"/>
            <a:r>
              <a:rPr lang="fr-FR" sz="24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Résultat</a:t>
            </a:r>
            <a:endParaRPr lang="fr-FR" sz="2000" dirty="0">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2DCEBE8F-6970-4387-A633-BD4440559FB1}"/>
              </a:ext>
            </a:extLst>
          </p:cNvPr>
          <p:cNvSpPr/>
          <p:nvPr/>
        </p:nvSpPr>
        <p:spPr>
          <a:xfrm>
            <a:off x="65089" y="4612107"/>
            <a:ext cx="8827392" cy="707886"/>
          </a:xfrm>
          <a:prstGeom prst="rect">
            <a:avLst/>
          </a:prstGeom>
          <a:solidFill>
            <a:schemeClr val="tx1"/>
          </a:solidFill>
        </p:spPr>
        <p:txBody>
          <a:bodyPr wrap="square">
            <a:spAutoFit/>
          </a:bodyPr>
          <a:lstStyle/>
          <a:p>
            <a:r>
              <a:rPr lang="en-US" sz="2000" dirty="0">
                <a:solidFill>
                  <a:srgbClr val="FFFFFF"/>
                </a:solidFill>
                <a:latin typeface="Helvetica" panose="020B0604020202020204" pitchFamily="34" charset="0"/>
                <a:cs typeface="Helvetica" panose="020B0604020202020204" pitchFamily="34" charset="0"/>
              </a:rPr>
              <a:t>Exception in threat "main“ java.lang.ArrayIndexOutOfBoundsException: 10</a:t>
            </a:r>
            <a:br>
              <a:rPr lang="en-US" sz="2000" dirty="0">
                <a:latin typeface="Helvetica" panose="020B0604020202020204" pitchFamily="34" charset="0"/>
                <a:cs typeface="Helvetica" panose="020B0604020202020204" pitchFamily="34" charset="0"/>
              </a:rPr>
            </a:br>
            <a:r>
              <a:rPr lang="en-US" sz="2000" dirty="0">
                <a:solidFill>
                  <a:srgbClr val="FFFFFF"/>
                </a:solidFill>
                <a:latin typeface="Helvetica" panose="020B0604020202020204" pitchFamily="34" charset="0"/>
                <a:cs typeface="Helvetica" panose="020B0604020202020204" pitchFamily="34" charset="0"/>
              </a:rPr>
              <a:t>        at Main.main(Main.java:4)</a:t>
            </a:r>
            <a:endParaRPr lang="fr-CI" sz="2000" dirty="0">
              <a:latin typeface="Helvetica" panose="020B0604020202020204" pitchFamily="34" charset="0"/>
              <a:cs typeface="Helvetica" panose="020B0604020202020204" pitchFamily="34" charset="0"/>
            </a:endParaRPr>
          </a:p>
        </p:txBody>
      </p:sp>
      <p:sp>
        <p:nvSpPr>
          <p:cNvPr id="8" name="ZoneTexte 7">
            <a:extLst>
              <a:ext uri="{FF2B5EF4-FFF2-40B4-BE49-F238E27FC236}">
                <a16:creationId xmlns:a16="http://schemas.microsoft.com/office/drawing/2014/main" id="{A2CCCC77-2C82-4753-B4EF-C30CFF42CC96}"/>
              </a:ext>
            </a:extLst>
          </p:cNvPr>
          <p:cNvSpPr txBox="1"/>
          <p:nvPr/>
        </p:nvSpPr>
        <p:spPr>
          <a:xfrm>
            <a:off x="194873" y="5636302"/>
            <a:ext cx="8394492" cy="707886"/>
          </a:xfrm>
          <a:prstGeom prst="rect">
            <a:avLst/>
          </a:prstGeom>
          <a:noFill/>
        </p:spPr>
        <p:txBody>
          <a:bodyPr wrap="square" rtlCol="0">
            <a:spAutoFit/>
          </a:bodyPr>
          <a:lstStyle/>
          <a:p>
            <a:r>
              <a:rPr lang="fr-FR" sz="2000" dirty="0">
                <a:latin typeface="Helvetica" panose="020B0604020202020204" pitchFamily="34" charset="0"/>
                <a:cs typeface="Helvetica" panose="020B0604020202020204" pitchFamily="34" charset="0"/>
              </a:rPr>
              <a:t>C’est-à-dire que Java va générer un code d’erreur, car </a:t>
            </a:r>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myNumbers</a:t>
            </a:r>
            <a:r>
              <a:rPr lang="fr-FR"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[10] </a:t>
            </a:r>
            <a:r>
              <a:rPr lang="fr-FR" sz="2000" dirty="0">
                <a:latin typeface="Helvetica" panose="020B0604020202020204" pitchFamily="34" charset="0"/>
                <a:cs typeface="Helvetica" panose="020B0604020202020204" pitchFamily="34" charset="0"/>
              </a:rPr>
              <a:t>n’existe pas dans la programmation.</a:t>
            </a:r>
            <a:endParaRPr lang="fr-CI"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2893242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9" y="1524699"/>
            <a:ext cx="8950122" cy="1015663"/>
          </a:xfrm>
          <a:prstGeom prst="rect">
            <a:avLst/>
          </a:prstGeom>
        </p:spPr>
        <p:txBody>
          <a:bodyPr wrap="square" lIns="91440" tIns="45720" rIns="91440" bIns="45720" anchor="t">
            <a:spAutoFit/>
          </a:bodyPr>
          <a:lstStyle/>
          <a:p>
            <a:pPr algn="just"/>
            <a:r>
              <a:rPr lang="fr-FR" sz="2000" dirty="0">
                <a:latin typeface="Helvetica"/>
                <a:ea typeface="ＭＳ Ｐゴシック"/>
                <a:cs typeface="Helvetica"/>
              </a:rPr>
              <a:t>Alors si une erreur se produit, nous pouvons utiliser </a:t>
            </a:r>
            <a:r>
              <a:rPr lang="fr-FR" sz="2000" dirty="0">
                <a:solidFill>
                  <a:srgbClr val="FF0000"/>
                </a:solidFill>
                <a:effectLst>
                  <a:outerShdw blurRad="38100" dist="38100" dir="2700000" algn="tl">
                    <a:srgbClr val="000000">
                      <a:alpha val="43137"/>
                    </a:srgbClr>
                  </a:outerShdw>
                </a:effectLst>
                <a:latin typeface="Helvetica"/>
                <a:ea typeface="ＭＳ Ｐゴシック"/>
                <a:cs typeface="Helvetica"/>
              </a:rPr>
              <a:t>try… catch </a:t>
            </a:r>
            <a:r>
              <a:rPr lang="fr-FR" sz="2000" dirty="0">
                <a:latin typeface="Helvetica"/>
                <a:ea typeface="ＭＳ Ｐゴシック"/>
                <a:cs typeface="Helvetica"/>
              </a:rPr>
              <a:t>intercepter l’erreur et exécuter un code pour la gérer :</a:t>
            </a:r>
          </a:p>
          <a:p>
            <a:pPr algn="just"/>
            <a:endParaRPr lang="fr-FR" sz="2000" dirty="0">
              <a:solidFill>
                <a:srgbClr val="FF0000"/>
              </a:solidFill>
              <a:effectLst>
                <a:outerShdw blurRad="38100" dist="38100" dir="2700000" algn="tl">
                  <a:srgbClr val="000000">
                    <a:alpha val="43137"/>
                  </a:srgbClr>
                </a:outerShdw>
              </a:effectLst>
              <a:latin typeface="Helvetica"/>
              <a:ea typeface="ＭＳ Ｐゴシック"/>
              <a:cs typeface="Helvetica"/>
            </a:endParaRPr>
          </a:p>
        </p:txBody>
      </p:sp>
      <p:sp>
        <p:nvSpPr>
          <p:cNvPr id="4" name="Rectangle 2">
            <a:extLst>
              <a:ext uri="{FF2B5EF4-FFF2-40B4-BE49-F238E27FC236}">
                <a16:creationId xmlns:a16="http://schemas.microsoft.com/office/drawing/2014/main" id="{E1C6D365-C80C-49FE-B4A6-5530F4132DAD}"/>
              </a:ext>
            </a:extLst>
          </p:cNvPr>
          <p:cNvSpPr>
            <a:spLocks noChangeArrowheads="1"/>
          </p:cNvSpPr>
          <p:nvPr/>
        </p:nvSpPr>
        <p:spPr bwMode="auto">
          <a:xfrm>
            <a:off x="2293495" y="2716667"/>
            <a:ext cx="3173946" cy="18593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77AA"/>
                </a:solidFill>
                <a:effectLst/>
                <a:latin typeface="Consolas" panose="020B0609020204030204" pitchFamily="49" charset="0"/>
              </a:rPr>
              <a:t>public</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a:ln>
                  <a:noFill/>
                </a:ln>
                <a:solidFill>
                  <a:srgbClr val="0077AA"/>
                </a:solidFill>
                <a:effectLst/>
                <a:latin typeface="Consolas" panose="020B0609020204030204" pitchFamily="49" charset="0"/>
              </a:rPr>
              <a:t>class</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a:ln>
                  <a:noFill/>
                </a:ln>
                <a:solidFill>
                  <a:srgbClr val="DD4A68"/>
                </a:solidFill>
                <a:effectLst/>
                <a:latin typeface="Consolas" panose="020B0609020204030204" pitchFamily="49" charset="0"/>
              </a:rPr>
              <a:t>Main</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a:ln>
                  <a:noFill/>
                </a:ln>
                <a:solidFill>
                  <a:srgbClr val="0077AA"/>
                </a:solidFill>
                <a:effectLst/>
                <a:latin typeface="Consolas" panose="020B0609020204030204" pitchFamily="49" charset="0"/>
              </a:rPr>
              <a:t>public</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77AA"/>
                </a:solidFill>
                <a:effectLst/>
                <a:latin typeface="Consolas" panose="020B0609020204030204" pitchFamily="49" charset="0"/>
              </a:rPr>
              <a:t>static</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77AA"/>
                </a:solidFill>
                <a:effectLst/>
                <a:latin typeface="Consolas" panose="020B0609020204030204" pitchFamily="49" charset="0"/>
              </a:rPr>
              <a:t>void</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a:ln>
                  <a:noFill/>
                </a:ln>
                <a:solidFill>
                  <a:srgbClr val="DD4A68"/>
                </a:solidFill>
                <a:effectLst/>
                <a:latin typeface="Consolas" panose="020B0609020204030204" pitchFamily="49" charset="0"/>
              </a:rPr>
              <a:t>main</a:t>
            </a:r>
            <a:r>
              <a:rPr kumimoji="0" lang="fr-FR" altLang="fr-FR" sz="1000" b="0" i="0" u="none" strike="noStrike" cap="none" normalizeH="0" baseline="0" dirty="0">
                <a:ln>
                  <a:noFill/>
                </a:ln>
                <a:solidFill>
                  <a:srgbClr val="999999"/>
                </a:solidFill>
                <a:effectLst/>
                <a:latin typeface="Consolas" panose="020B0609020204030204" pitchFamily="49" charset="0"/>
              </a:rPr>
              <a:t>(</a:t>
            </a:r>
            <a:r>
              <a:rPr kumimoji="0" lang="fr-FR" altLang="fr-FR" sz="1000" b="0" i="0" u="none" strike="noStrike" cap="none" normalizeH="0" baseline="0" dirty="0">
                <a:ln>
                  <a:noFill/>
                </a:ln>
                <a:solidFill>
                  <a:srgbClr val="DD4A68"/>
                </a:solidFill>
                <a:effectLst/>
                <a:latin typeface="Consolas" panose="020B0609020204030204" pitchFamily="49" charset="0"/>
              </a:rPr>
              <a:t>String</a:t>
            </a:r>
            <a:r>
              <a:rPr kumimoji="0" lang="fr-FR" altLang="fr-FR" sz="1000" b="0" i="0" u="none" strike="noStrike" cap="none" normalizeH="0" baseline="0" dirty="0">
                <a:ln>
                  <a:noFill/>
                </a:ln>
                <a:solidFill>
                  <a:srgbClr val="999999"/>
                </a:solidFill>
                <a:effectLst/>
                <a:latin typeface="Consolas" panose="020B0609020204030204" pitchFamily="49" charset="0"/>
              </a:rPr>
              <a:t>[</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a:ln>
                  <a:noFill/>
                </a:ln>
                <a:solidFill>
                  <a:srgbClr val="999999"/>
                </a:solidFill>
                <a:effectLst/>
                <a:latin typeface="Consolas" panose="020B0609020204030204" pitchFamily="49" charset="0"/>
              </a:rPr>
              <a:t>]</a:t>
            </a:r>
            <a:r>
              <a:rPr kumimoji="0" lang="fr-FR" altLang="fr-FR" sz="1000" b="0" i="0" u="none" strike="noStrike" cap="none" normalizeH="0" baseline="0" dirty="0">
                <a:ln>
                  <a:noFill/>
                </a:ln>
                <a:solidFill>
                  <a:srgbClr val="000000"/>
                </a:solidFill>
                <a:effectLst/>
                <a:latin typeface="Consolas" panose="020B0609020204030204" pitchFamily="49" charset="0"/>
              </a:rPr>
              <a:t> args</a:t>
            </a:r>
            <a:r>
              <a:rPr kumimoji="0" lang="fr-FR" altLang="fr-FR" sz="1000" b="0" i="0" u="none" strike="noStrike" cap="none" normalizeH="0" baseline="0" dirty="0">
                <a:ln>
                  <a:noFill/>
                </a:ln>
                <a:solidFill>
                  <a:srgbClr val="999999"/>
                </a:solidFill>
                <a:effectLst/>
                <a:latin typeface="Consolas" panose="020B0609020204030204" pitchFamily="49" charset="0"/>
              </a:rPr>
              <a:t>)</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a:ln>
                  <a:noFill/>
                </a:ln>
                <a:solidFill>
                  <a:srgbClr val="0077AA"/>
                </a:solidFill>
                <a:effectLst/>
                <a:latin typeface="Consolas" panose="020B0609020204030204" pitchFamily="49" charset="0"/>
              </a:rPr>
              <a:t>try</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77AA"/>
                </a:solidFill>
                <a:effectLst/>
                <a:latin typeface="Consolas" panose="020B0609020204030204" pitchFamily="49" charset="0"/>
              </a:rPr>
              <a:t>int</a:t>
            </a:r>
            <a:r>
              <a:rPr kumimoji="0" lang="fr-FR" altLang="fr-FR" sz="1000" b="0" i="0" u="none" strike="noStrike" cap="none" normalizeH="0" baseline="0" dirty="0">
                <a:ln>
                  <a:noFill/>
                </a:ln>
                <a:solidFill>
                  <a:srgbClr val="999999"/>
                </a:solidFill>
                <a:effectLst/>
                <a:latin typeface="Consolas" panose="020B0609020204030204" pitchFamily="49" charset="0"/>
              </a:rPr>
              <a:t>[]</a:t>
            </a:r>
            <a:r>
              <a:rPr kumimoji="0" lang="fr-FR" altLang="fr-FR" sz="1000" b="0" i="0" u="none" strike="noStrike" cap="none" normalizeH="0" baseline="0" dirty="0">
                <a:ln>
                  <a:noFill/>
                </a:ln>
                <a:solidFill>
                  <a:srgbClr val="000000"/>
                </a:solidFill>
                <a:effectLst/>
                <a:latin typeface="Consolas" panose="020B0609020204030204" pitchFamily="49" charset="0"/>
              </a:rPr>
              <a:t> myNumbers </a:t>
            </a:r>
            <a:r>
              <a:rPr kumimoji="0" lang="fr-FR" altLang="fr-FR" sz="1000" b="0" i="0" u="none" strike="noStrike" cap="none" normalizeH="0" baseline="0" dirty="0">
                <a:ln>
                  <a:noFill/>
                </a:ln>
                <a:solidFill>
                  <a:srgbClr val="9A6E3A"/>
                </a:solidFill>
                <a:effectLst/>
                <a:latin typeface="Consolas" panose="020B0609020204030204" pitchFamily="49" charset="0"/>
              </a:rPr>
              <a:t>=</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a:ln>
                  <a:noFill/>
                </a:ln>
                <a:solidFill>
                  <a:srgbClr val="999999"/>
                </a:solidFill>
                <a:effectLst/>
                <a:latin typeface="Consolas" panose="020B0609020204030204" pitchFamily="49" charset="0"/>
              </a:rPr>
              <a:t>{</a:t>
            </a:r>
            <a:r>
              <a:rPr kumimoji="0" lang="fr-FR" altLang="fr-FR" sz="1000" b="0" i="0" u="none" strike="noStrike" cap="none" normalizeH="0" baseline="0" dirty="0">
                <a:ln>
                  <a:noFill/>
                </a:ln>
                <a:solidFill>
                  <a:srgbClr val="990055"/>
                </a:solidFill>
                <a:effectLst/>
                <a:latin typeface="Consolas" panose="020B0609020204030204" pitchFamily="49" charset="0"/>
              </a:rPr>
              <a:t>1</a:t>
            </a:r>
            <a:r>
              <a:rPr kumimoji="0" lang="fr-FR" altLang="fr-FR" sz="1000" b="0" i="0" u="none" strike="noStrike" cap="none" normalizeH="0" baseline="0" dirty="0">
                <a:ln>
                  <a:noFill/>
                </a:ln>
                <a:solidFill>
                  <a:srgbClr val="999999"/>
                </a:solidFill>
                <a:effectLst/>
                <a:latin typeface="Consolas" panose="020B0609020204030204" pitchFamily="49" charset="0"/>
              </a:rPr>
              <a:t>,</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a:ln>
                  <a:noFill/>
                </a:ln>
                <a:solidFill>
                  <a:srgbClr val="990055"/>
                </a:solidFill>
                <a:effectLst/>
                <a:latin typeface="Consolas" panose="020B0609020204030204" pitchFamily="49" charset="0"/>
              </a:rPr>
              <a:t>2</a:t>
            </a:r>
            <a:r>
              <a:rPr kumimoji="0" lang="fr-FR" altLang="fr-FR" sz="1000" b="0" i="0" u="none" strike="noStrike" cap="none" normalizeH="0" baseline="0" dirty="0">
                <a:ln>
                  <a:noFill/>
                </a:ln>
                <a:solidFill>
                  <a:srgbClr val="999999"/>
                </a:solidFill>
                <a:effectLst/>
                <a:latin typeface="Consolas" panose="020B0609020204030204" pitchFamily="49" charset="0"/>
              </a:rPr>
              <a:t>,</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a:ln>
                  <a:noFill/>
                </a:ln>
                <a:solidFill>
                  <a:srgbClr val="990055"/>
                </a:solidFill>
                <a:effectLst/>
                <a:latin typeface="Consolas" panose="020B0609020204030204" pitchFamily="49" charset="0"/>
              </a:rPr>
              <a:t>3</a:t>
            </a:r>
            <a:r>
              <a:rPr kumimoji="0" lang="fr-FR" altLang="fr-FR" sz="10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DD4A68"/>
                </a:solidFill>
                <a:effectLst/>
                <a:latin typeface="Consolas" panose="020B0609020204030204" pitchFamily="49" charset="0"/>
              </a:rPr>
              <a:t>System</a:t>
            </a:r>
            <a:r>
              <a:rPr kumimoji="0" lang="fr-FR" altLang="fr-FR" sz="1000" b="0" i="0" u="none" strike="noStrike" cap="none" normalizeH="0" baseline="0" dirty="0" err="1">
                <a:ln>
                  <a:noFill/>
                </a:ln>
                <a:solidFill>
                  <a:srgbClr val="999999"/>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out</a:t>
            </a:r>
            <a:r>
              <a:rPr kumimoji="0" lang="fr-FR" altLang="fr-FR" sz="1000" b="0" i="0" u="none" strike="noStrike" cap="none" normalizeH="0" baseline="0" dirty="0" err="1">
                <a:ln>
                  <a:noFill/>
                </a:ln>
                <a:solidFill>
                  <a:srgbClr val="999999"/>
                </a:solidFill>
                <a:effectLst/>
                <a:latin typeface="Consolas" panose="020B0609020204030204" pitchFamily="49" charset="0"/>
              </a:rPr>
              <a:t>.</a:t>
            </a:r>
            <a:r>
              <a:rPr kumimoji="0" lang="fr-FR" altLang="fr-FR" sz="1000" b="0" i="0" u="none" strike="noStrike" cap="none" normalizeH="0" baseline="0" dirty="0" err="1">
                <a:ln>
                  <a:noFill/>
                </a:ln>
                <a:solidFill>
                  <a:srgbClr val="DD4A68"/>
                </a:solidFill>
                <a:effectLst/>
                <a:latin typeface="Consolas" panose="020B0609020204030204" pitchFamily="49" charset="0"/>
              </a:rPr>
              <a:t>println</a:t>
            </a:r>
            <a:r>
              <a:rPr kumimoji="0" lang="fr-FR" altLang="fr-FR" sz="1000" b="0" i="0" u="none" strike="noStrike" cap="none" normalizeH="0" baseline="0" dirty="0">
                <a:ln>
                  <a:noFill/>
                </a:ln>
                <a:solidFill>
                  <a:srgbClr val="999999"/>
                </a:solidFill>
                <a:effectLst/>
                <a:latin typeface="Consolas" panose="020B0609020204030204" pitchFamily="49" charset="0"/>
              </a:rPr>
              <a:t>(</a:t>
            </a:r>
            <a:r>
              <a:rPr kumimoji="0" lang="fr-FR" altLang="fr-FR" sz="1000" b="0" i="0" u="none" strike="noStrike" cap="none" normalizeH="0" baseline="0" dirty="0">
                <a:ln>
                  <a:noFill/>
                </a:ln>
                <a:solidFill>
                  <a:srgbClr val="000000"/>
                </a:solidFill>
                <a:effectLst/>
                <a:latin typeface="Consolas" panose="020B0609020204030204" pitchFamily="49" charset="0"/>
              </a:rPr>
              <a:t>myNumbers</a:t>
            </a:r>
            <a:r>
              <a:rPr kumimoji="0" lang="fr-FR" altLang="fr-FR" sz="1000" b="0" i="0" u="none" strike="noStrike" cap="none" normalizeH="0" baseline="0" dirty="0">
                <a:ln>
                  <a:noFill/>
                </a:ln>
                <a:solidFill>
                  <a:srgbClr val="999999"/>
                </a:solidFill>
                <a:effectLst/>
                <a:latin typeface="Consolas" panose="020B0609020204030204" pitchFamily="49" charset="0"/>
              </a:rPr>
              <a:t>[</a:t>
            </a:r>
            <a:r>
              <a:rPr kumimoji="0" lang="fr-FR" altLang="fr-FR" sz="1000" b="0" i="0" u="none" strike="noStrike" cap="none" normalizeH="0" baseline="0" dirty="0">
                <a:ln>
                  <a:noFill/>
                </a:ln>
                <a:solidFill>
                  <a:srgbClr val="990055"/>
                </a:solidFill>
                <a:effectLst/>
                <a:latin typeface="Consolas" panose="020B0609020204030204" pitchFamily="49" charset="0"/>
              </a:rPr>
              <a:t>10</a:t>
            </a:r>
            <a:r>
              <a:rPr kumimoji="0" lang="fr-FR" altLang="fr-FR" sz="1000" b="0" i="0" u="none" strike="noStrike" cap="none" normalizeH="0" baseline="0" dirty="0">
                <a:ln>
                  <a:noFill/>
                </a:ln>
                <a:solidFill>
                  <a:srgbClr val="999999"/>
                </a:solidFill>
                <a:effectLst/>
                <a:latin typeface="Consolas" panose="020B0609020204030204" pitchFamily="49" charset="0"/>
              </a:rPr>
              <a:t>]);</a:t>
            </a:r>
            <a:r>
              <a:rPr kumimoji="0" lang="fr-FR" altLang="fr-FR" sz="1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999999"/>
                </a:solidFill>
                <a:effectLst/>
                <a:latin typeface="Consolas" panose="020B0609020204030204" pitchFamily="49" charset="0"/>
              </a:rPr>
              <a:t>}</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a:ln>
                  <a:noFill/>
                </a:ln>
                <a:solidFill>
                  <a:srgbClr val="0077AA"/>
                </a:solidFill>
                <a:effectLst/>
                <a:latin typeface="Consolas" panose="020B0609020204030204" pitchFamily="49" charset="0"/>
              </a:rPr>
              <a:t>catch</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a:ln>
                  <a:noFill/>
                </a:ln>
                <a:solidFill>
                  <a:srgbClr val="999999"/>
                </a:solidFill>
                <a:effectLst/>
                <a:latin typeface="Consolas" panose="020B0609020204030204" pitchFamily="49" charset="0"/>
              </a:rPr>
              <a:t>(</a:t>
            </a:r>
            <a:r>
              <a:rPr kumimoji="0" lang="fr-FR" altLang="fr-FR" sz="1000" b="0" i="0" u="none" strike="noStrike" cap="none" normalizeH="0" baseline="0" dirty="0">
                <a:ln>
                  <a:noFill/>
                </a:ln>
                <a:solidFill>
                  <a:srgbClr val="DD4A68"/>
                </a:solidFill>
                <a:effectLst/>
                <a:latin typeface="Consolas" panose="020B0609020204030204" pitchFamily="49" charset="0"/>
              </a:rPr>
              <a:t>Exception</a:t>
            </a:r>
            <a:r>
              <a:rPr kumimoji="0" lang="fr-FR" altLang="fr-FR" sz="1000" b="0" i="0" u="none" strike="noStrike" cap="none" normalizeH="0" baseline="0" dirty="0">
                <a:ln>
                  <a:noFill/>
                </a:ln>
                <a:solidFill>
                  <a:srgbClr val="000000"/>
                </a:solidFill>
                <a:effectLst/>
                <a:latin typeface="Consolas" panose="020B0609020204030204" pitchFamily="49" charset="0"/>
              </a:rPr>
              <a:t> e</a:t>
            </a:r>
            <a:r>
              <a:rPr kumimoji="0" lang="fr-FR" altLang="fr-FR" sz="1000" b="0" i="0" u="none" strike="noStrike" cap="none" normalizeH="0" baseline="0" dirty="0">
                <a:ln>
                  <a:noFill/>
                </a:ln>
                <a:solidFill>
                  <a:srgbClr val="999999"/>
                </a:solidFill>
                <a:effectLst/>
                <a:latin typeface="Consolas" panose="020B0609020204030204" pitchFamily="49" charset="0"/>
              </a:rPr>
              <a:t>)</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DD4A68"/>
                </a:solidFill>
                <a:effectLst/>
                <a:latin typeface="Consolas" panose="020B0609020204030204" pitchFamily="49" charset="0"/>
              </a:rPr>
              <a:t>System</a:t>
            </a:r>
            <a:r>
              <a:rPr kumimoji="0" lang="fr-FR" altLang="fr-FR" sz="1000" b="0" i="0" u="none" strike="noStrike" cap="none" normalizeH="0" baseline="0" dirty="0" err="1">
                <a:ln>
                  <a:noFill/>
                </a:ln>
                <a:solidFill>
                  <a:srgbClr val="999999"/>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out</a:t>
            </a:r>
            <a:r>
              <a:rPr kumimoji="0" lang="fr-FR" altLang="fr-FR" sz="1000" b="0" i="0" u="none" strike="noStrike" cap="none" normalizeH="0" baseline="0" dirty="0" err="1">
                <a:ln>
                  <a:noFill/>
                </a:ln>
                <a:solidFill>
                  <a:srgbClr val="999999"/>
                </a:solidFill>
                <a:effectLst/>
                <a:latin typeface="Consolas" panose="020B0609020204030204" pitchFamily="49" charset="0"/>
              </a:rPr>
              <a:t>.</a:t>
            </a:r>
            <a:r>
              <a:rPr kumimoji="0" lang="fr-FR" altLang="fr-FR" sz="1000" b="0" i="0" u="none" strike="noStrike" cap="none" normalizeH="0" baseline="0" dirty="0" err="1">
                <a:ln>
                  <a:noFill/>
                </a:ln>
                <a:solidFill>
                  <a:srgbClr val="DD4A68"/>
                </a:solidFill>
                <a:effectLst/>
                <a:latin typeface="Consolas" panose="020B0609020204030204" pitchFamily="49" charset="0"/>
              </a:rPr>
              <a:t>println</a:t>
            </a:r>
            <a:r>
              <a:rPr kumimoji="0" lang="fr-FR" altLang="fr-FR" sz="1000" b="0" i="0" u="none" strike="noStrike" cap="none" normalizeH="0" baseline="0" dirty="0">
                <a:ln>
                  <a:noFill/>
                </a:ln>
                <a:solidFill>
                  <a:srgbClr val="999999"/>
                </a:solidFill>
                <a:effectLst/>
                <a:latin typeface="Consolas" panose="020B0609020204030204" pitchFamily="49" charset="0"/>
              </a:rPr>
              <a:t>(</a:t>
            </a:r>
            <a:r>
              <a:rPr kumimoji="0" lang="fr-FR" altLang="fr-FR" sz="1000" b="0" i="0" u="none" strike="noStrike" cap="none" normalizeH="0" baseline="0" dirty="0">
                <a:ln>
                  <a:noFill/>
                </a:ln>
                <a:solidFill>
                  <a:srgbClr val="669900"/>
                </a:solidFill>
                <a:effectLst/>
                <a:latin typeface="Consolas" panose="020B0609020204030204" pitchFamily="49" charset="0"/>
              </a:rPr>
              <a:t>"Something </a:t>
            </a:r>
            <a:r>
              <a:rPr kumimoji="0" lang="fr-FR" altLang="fr-FR" sz="1000" b="0" i="0" u="none" strike="noStrike" cap="none" normalizeH="0" baseline="0" dirty="0" err="1">
                <a:ln>
                  <a:noFill/>
                </a:ln>
                <a:solidFill>
                  <a:srgbClr val="669900"/>
                </a:solidFill>
                <a:effectLst/>
                <a:latin typeface="Consolas" panose="020B0609020204030204" pitchFamily="49" charset="0"/>
              </a:rPr>
              <a:t>went</a:t>
            </a:r>
            <a:r>
              <a:rPr kumimoji="0" lang="fr-FR" altLang="fr-FR" sz="1000" b="0" i="0" u="none" strike="noStrike" cap="none" normalizeH="0" baseline="0" dirty="0">
                <a:ln>
                  <a:noFill/>
                </a:ln>
                <a:solidFill>
                  <a:srgbClr val="669900"/>
                </a:solidFill>
                <a:effectLst/>
                <a:latin typeface="Consolas" panose="020B0609020204030204" pitchFamily="49" charset="0"/>
              </a:rPr>
              <a:t> </a:t>
            </a:r>
            <a:r>
              <a:rPr kumimoji="0" lang="fr-FR" altLang="fr-FR" sz="1000" b="0" i="0" u="none" strike="noStrike" cap="none" normalizeH="0" baseline="0" dirty="0" err="1">
                <a:ln>
                  <a:noFill/>
                </a:ln>
                <a:solidFill>
                  <a:srgbClr val="669900"/>
                </a:solidFill>
                <a:effectLst/>
                <a:latin typeface="Consolas" panose="020B0609020204030204" pitchFamily="49" charset="0"/>
              </a:rPr>
              <a:t>wrong</a:t>
            </a:r>
            <a:r>
              <a:rPr kumimoji="0" lang="fr-FR" altLang="fr-FR" sz="1000" b="0" i="0" u="none" strike="noStrike" cap="none" normalizeH="0" baseline="0" dirty="0">
                <a:ln>
                  <a:noFill/>
                </a:ln>
                <a:solidFill>
                  <a:srgbClr val="669900"/>
                </a:solidFill>
                <a:effectLst/>
                <a:latin typeface="Consolas" panose="020B0609020204030204" pitchFamily="49" charset="0"/>
              </a:rPr>
              <a:t>."</a:t>
            </a:r>
            <a:r>
              <a:rPr kumimoji="0" lang="fr-FR" altLang="fr-FR" sz="10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a:ln>
                  <a:noFill/>
                </a:ln>
                <a:solidFill>
                  <a:srgbClr val="999999"/>
                </a:solidFill>
                <a:effectLst/>
                <a:latin typeface="Consolas" panose="020B0609020204030204" pitchFamily="49" charset="0"/>
              </a:rPr>
              <a:t>}</a:t>
            </a:r>
            <a:r>
              <a:rPr kumimoji="0" lang="fr-FR" altLang="fr-FR" sz="1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a:ln>
                  <a:noFill/>
                </a:ln>
                <a:solidFill>
                  <a:srgbClr val="999999"/>
                </a:solidFill>
                <a:effectLst/>
                <a:latin typeface="Consolas" panose="020B0609020204030204" pitchFamily="49" charset="0"/>
              </a:rPr>
              <a:t>}</a:t>
            </a: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11776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Introduction</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9" y="1524699"/>
            <a:ext cx="8950122" cy="400110"/>
          </a:xfrm>
          <a:prstGeom prst="rect">
            <a:avLst/>
          </a:prstGeom>
        </p:spPr>
        <p:txBody>
          <a:bodyPr wrap="square" lIns="91440" tIns="45720" rIns="91440" bIns="45720" anchor="t">
            <a:spAutoFit/>
          </a:bodyPr>
          <a:lstStyle/>
          <a:p>
            <a:pPr algn="just"/>
            <a:r>
              <a:rPr lang="fr-FR" sz="2000">
                <a:latin typeface="Helvetica"/>
                <a:ea typeface="ＭＳ Ｐゴシック"/>
                <a:cs typeface="Helvetica"/>
              </a:rPr>
              <a:t>.</a:t>
            </a:r>
          </a:p>
        </p:txBody>
      </p:sp>
    </p:spTree>
    <p:extLst>
      <p:ext uri="{BB962C8B-B14F-4D97-AF65-F5344CB8AC3E}">
        <p14:creationId xmlns:p14="http://schemas.microsoft.com/office/powerpoint/2010/main" val="30143082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Introduction</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9" y="1524699"/>
            <a:ext cx="8950122" cy="400110"/>
          </a:xfrm>
          <a:prstGeom prst="rect">
            <a:avLst/>
          </a:prstGeom>
        </p:spPr>
        <p:txBody>
          <a:bodyPr wrap="square" lIns="91440" tIns="45720" rIns="91440" bIns="45720" anchor="t">
            <a:spAutoFit/>
          </a:bodyPr>
          <a:lstStyle/>
          <a:p>
            <a:pPr algn="just"/>
            <a:r>
              <a:rPr lang="fr-FR" sz="2000">
                <a:latin typeface="Helvetica"/>
                <a:ea typeface="ＭＳ Ｐゴシック"/>
                <a:cs typeface="Helvetica"/>
              </a:rPr>
              <a:t>.</a:t>
            </a:r>
          </a:p>
        </p:txBody>
      </p:sp>
    </p:spTree>
    <p:extLst>
      <p:ext uri="{BB962C8B-B14F-4D97-AF65-F5344CB8AC3E}">
        <p14:creationId xmlns:p14="http://schemas.microsoft.com/office/powerpoint/2010/main" val="1198415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REMERCIEMENTS</a:t>
            </a:r>
            <a:endParaRPr lang="fr-CA">
              <a:solidFill>
                <a:srgbClr val="FF0000"/>
              </a:solidFill>
            </a:endParaRPr>
          </a:p>
        </p:txBody>
      </p:sp>
      <p:sp>
        <p:nvSpPr>
          <p:cNvPr id="6" name="ZoneTexte 5"/>
          <p:cNvSpPr txBox="1"/>
          <p:nvPr/>
        </p:nvSpPr>
        <p:spPr>
          <a:xfrm>
            <a:off x="2310710" y="2780928"/>
            <a:ext cx="4493538" cy="1569660"/>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fr-CA" sz="9600" b="1">
                <a:ln w="11430"/>
                <a:effectLst>
                  <a:outerShdw blurRad="80000" dist="40000" dir="5040000" algn="tl">
                    <a:srgbClr val="000000">
                      <a:alpha val="30000"/>
                    </a:srgbClr>
                  </a:outerShdw>
                </a:effectLst>
              </a:rPr>
              <a:t>Merci !</a:t>
            </a:r>
            <a:r>
              <a:rPr lang="fr-CA" sz="9600" b="1">
                <a:ln w="11430"/>
                <a:solidFill>
                  <a:schemeClr val="bg1">
                    <a:lumMod val="50000"/>
                  </a:schemeClr>
                </a:solidFill>
                <a:effectLst>
                  <a:outerShdw blurRad="80000" dist="40000" dir="5040000" algn="tl">
                    <a:srgbClr val="000000">
                      <a:alpha val="30000"/>
                    </a:srgbClr>
                  </a:outerShdw>
                </a:effectLst>
              </a:rPr>
              <a:t> </a:t>
            </a:r>
          </a:p>
        </p:txBody>
      </p:sp>
    </p:spTree>
    <p:extLst>
      <p:ext uri="{BB962C8B-B14F-4D97-AF65-F5344CB8AC3E}">
        <p14:creationId xmlns:p14="http://schemas.microsoft.com/office/powerpoint/2010/main" val="2025614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44624"/>
            <a:ext cx="8208962" cy="837456"/>
          </a:xfrm>
        </p:spPr>
        <p:txBody>
          <a:bodyPr/>
          <a:lstStyle/>
          <a:p>
            <a:r>
              <a:rPr lang="fr-CA">
                <a:solidFill>
                  <a:srgbClr val="FF0000"/>
                </a:solidFill>
                <a:ea typeface="+mj-lt"/>
                <a:cs typeface="+mj-lt"/>
              </a:rPr>
              <a:t>Questions</a:t>
            </a:r>
            <a:r>
              <a:rPr lang="fr-CA">
                <a:solidFill>
                  <a:srgbClr val="C00000"/>
                </a:solidFill>
              </a:rPr>
              <a:t> …</a:t>
            </a:r>
            <a:endParaRPr lang="fr-FR">
              <a:cs typeface="Arial"/>
            </a:endParaRPr>
          </a:p>
        </p:txBody>
      </p:sp>
      <p:sp>
        <p:nvSpPr>
          <p:cNvPr id="6" name="ZoneTexte 5"/>
          <p:cNvSpPr txBox="1"/>
          <p:nvPr/>
        </p:nvSpPr>
        <p:spPr>
          <a:xfrm>
            <a:off x="2627784" y="2708920"/>
            <a:ext cx="3456384" cy="1292662"/>
          </a:xfrm>
          <a:prstGeom prst="rect">
            <a:avLst/>
          </a:prstGeom>
          <a:noFill/>
        </p:spPr>
        <p:txBody>
          <a:bodyPr wrap="square" rtlCol="0">
            <a:spAutoFit/>
          </a:bodyPr>
          <a:lstStyle/>
          <a:p>
            <a:pPr algn="ctr"/>
            <a:r>
              <a:rPr lang="fr-FR" sz="6000" b="1">
                <a:solidFill>
                  <a:schemeClr val="bg1"/>
                </a:solidFill>
              </a:rPr>
              <a:t>Q&amp;A</a:t>
            </a:r>
          </a:p>
          <a:p>
            <a:pPr algn="ctr"/>
            <a:r>
              <a:rPr lang="fr-FR" b="1">
                <a:solidFill>
                  <a:schemeClr val="bg1"/>
                </a:solidFill>
              </a:rPr>
              <a:t>www.osositechnologies.com</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2119313"/>
            <a:ext cx="896302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744949" y="2691713"/>
            <a:ext cx="7416824" cy="1446550"/>
          </a:xfrm>
          <a:prstGeom prst="rect">
            <a:avLst/>
          </a:prstGeom>
          <a:noFill/>
        </p:spPr>
        <p:txBody>
          <a:bodyPr wrap="square" rtlCol="0">
            <a:spAutoFit/>
          </a:bodyPr>
          <a:lstStyle/>
          <a:p>
            <a:pPr algn="ctr"/>
            <a:r>
              <a:rPr lang="fr-CA" sz="6000" b="1">
                <a:solidFill>
                  <a:schemeClr val="bg1"/>
                </a:solidFill>
              </a:rPr>
              <a:t>Q&amp;A</a:t>
            </a:r>
          </a:p>
          <a:p>
            <a:pPr algn="ctr"/>
            <a:r>
              <a:rPr lang="fr-CA" sz="2800" b="1">
                <a:solidFill>
                  <a:schemeClr val="bg1"/>
                </a:solidFill>
              </a:rPr>
              <a:t>www.osistechnologies.com</a:t>
            </a:r>
          </a:p>
        </p:txBody>
      </p:sp>
    </p:spTree>
    <p:extLst>
      <p:ext uri="{BB962C8B-B14F-4D97-AF65-F5344CB8AC3E}">
        <p14:creationId xmlns:p14="http://schemas.microsoft.com/office/powerpoint/2010/main" val="242252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Introduction</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9" y="1524699"/>
            <a:ext cx="8950122" cy="400110"/>
          </a:xfrm>
          <a:prstGeom prst="rect">
            <a:avLst/>
          </a:prstGeom>
        </p:spPr>
        <p:txBody>
          <a:bodyPr wrap="square" lIns="91440" tIns="45720" rIns="91440" bIns="45720" anchor="t">
            <a:spAutoFit/>
          </a:bodyPr>
          <a:lstStyle/>
          <a:p>
            <a:pPr algn="just"/>
            <a:r>
              <a:rPr lang="fr-FR" sz="2000">
                <a:latin typeface="Helvetica"/>
                <a:ea typeface="ＭＳ Ｐゴシック"/>
                <a:cs typeface="Helvetica"/>
              </a:rPr>
              <a:t>.</a:t>
            </a:r>
          </a:p>
        </p:txBody>
      </p:sp>
    </p:spTree>
    <p:extLst>
      <p:ext uri="{BB962C8B-B14F-4D97-AF65-F5344CB8AC3E}">
        <p14:creationId xmlns:p14="http://schemas.microsoft.com/office/powerpoint/2010/main" val="289373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OBJET ET CLASS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74753" y="903949"/>
            <a:ext cx="8517727" cy="3785652"/>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a:effectLst>
                  <a:outerShdw blurRad="38100" dist="38100" dir="2700000" algn="tl">
                    <a:srgbClr val="000000">
                      <a:alpha val="43137"/>
                    </a:srgbClr>
                  </a:outerShdw>
                </a:effectLst>
                <a:latin typeface="Helvetica"/>
                <a:ea typeface="ＭＳ Ｐゴシック"/>
                <a:cs typeface="Helvetica"/>
              </a:rPr>
              <a:t>Objet</a:t>
            </a:r>
          </a:p>
          <a:p>
            <a:pPr marL="342900" indent="-342900">
              <a:buFont typeface="Wingdings" panose="05000000000000000000" pitchFamily="2" charset="2"/>
              <a:buChar char="q"/>
            </a:pPr>
            <a:endParaRPr lang="fr-FR" sz="2400" b="1">
              <a:effectLst>
                <a:outerShdw blurRad="38100" dist="38100" dir="2700000" algn="tl">
                  <a:srgbClr val="000000">
                    <a:alpha val="43137"/>
                  </a:srgbClr>
                </a:outerShdw>
              </a:effectLst>
              <a:latin typeface="Helvetica"/>
              <a:ea typeface="ＭＳ Ｐゴシック"/>
              <a:cs typeface="Helvetica"/>
            </a:endParaRPr>
          </a:p>
          <a:p>
            <a:pPr marL="457200" indent="-457200">
              <a:buAutoNum type="arabicPeriod"/>
            </a:pPr>
            <a:r>
              <a:rPr lang="fr-FR" sz="2000" b="1">
                <a:effectLst>
                  <a:outerShdw blurRad="38100" dist="38100" dir="2700000" algn="tl">
                    <a:srgbClr val="000000">
                      <a:alpha val="43137"/>
                    </a:srgbClr>
                  </a:outerShdw>
                </a:effectLst>
                <a:latin typeface="Helvetica"/>
                <a:ea typeface="ＭＳ Ｐゴシック"/>
                <a:cs typeface="Helvetica"/>
              </a:rPr>
              <a:t>Définition</a:t>
            </a:r>
            <a:endParaRPr lang="fr-FR" sz="2400" b="1">
              <a:effectLst>
                <a:outerShdw blurRad="38100" dist="38100" dir="2700000" algn="tl">
                  <a:srgbClr val="000000">
                    <a:alpha val="43137"/>
                  </a:srgbClr>
                </a:outerShdw>
              </a:effectLst>
              <a:latin typeface="Helvetica"/>
              <a:ea typeface="ＭＳ Ｐゴシック"/>
              <a:cs typeface="Helvetica"/>
            </a:endParaRPr>
          </a:p>
          <a:p>
            <a:r>
              <a:rPr lang="fr-FR">
                <a:latin typeface="Helvetica"/>
                <a:ea typeface="ＭＳ Ｐゴシック"/>
                <a:cs typeface="Helvetica"/>
              </a:rPr>
              <a:t>Un objet est une entité qui a un état et un comportement, par exemple: une chaise, une voiture, un livre etc.</a:t>
            </a:r>
          </a:p>
          <a:p>
            <a:r>
              <a:rPr lang="fr-FR">
                <a:latin typeface="Helvetica"/>
                <a:ea typeface="ＭＳ Ｐゴシック"/>
                <a:cs typeface="Helvetica"/>
              </a:rPr>
              <a:t>On dit donc que l'objet a trois (3) caractéristiques:</a:t>
            </a:r>
          </a:p>
          <a:p>
            <a:r>
              <a:rPr lang="fr-FR">
                <a:effectLst>
                  <a:outerShdw blurRad="38100" dist="38100" dir="2700000" algn="tl">
                    <a:srgbClr val="000000">
                      <a:alpha val="43137"/>
                    </a:srgbClr>
                  </a:outerShdw>
                </a:effectLst>
                <a:latin typeface="Helvetica"/>
                <a:ea typeface="ＭＳ Ｐゴシック"/>
                <a:cs typeface="Helvetica"/>
              </a:rPr>
              <a:t>Un état:</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représente les données (valeur) d'un objet;</a:t>
            </a:r>
            <a:endPar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a:effectLst>
                  <a:outerShdw blurRad="38100" dist="38100" dir="2700000" algn="tl">
                    <a:srgbClr val="000000">
                      <a:alpha val="43137"/>
                    </a:srgbClr>
                  </a:outerShdw>
                </a:effectLst>
                <a:latin typeface="Helvetica"/>
                <a:ea typeface="ＭＳ Ｐゴシック"/>
                <a:cs typeface="Helvetica"/>
              </a:rPr>
              <a:t>Un comportement:</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représente le comportement (fonctionnalité) d'un objet tel que déposer, retirer, etc;</a:t>
            </a:r>
            <a:endPar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a:effectLst>
                  <a:outerShdw blurRad="38100" dist="38100" dir="2700000" algn="tl">
                    <a:srgbClr val="000000">
                      <a:alpha val="43137"/>
                    </a:srgbClr>
                  </a:outerShdw>
                </a:effectLst>
                <a:latin typeface="Helvetica"/>
                <a:ea typeface="ＭＳ Ｐゴシック"/>
                <a:cs typeface="Helvetica"/>
              </a:rPr>
              <a:t>Une identité:</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une identité d'objet est un identifiant unique.</a:t>
            </a:r>
            <a:endParaRPr lang="fr-FR" sz="200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endParaRPr lang="fr-FR" sz="2400" b="1">
              <a:effectLst>
                <a:outerShdw blurRad="38100" dist="38100" dir="2700000" algn="tl">
                  <a:srgbClr val="000000">
                    <a:alpha val="43137"/>
                  </a:srgbClr>
                </a:outerShdw>
              </a:effectLst>
              <a:latin typeface="Helvetica"/>
              <a:ea typeface="ＭＳ Ｐゴシック"/>
              <a:cs typeface="Helvetica"/>
            </a:endParaRPr>
          </a:p>
          <a:p>
            <a:endParaRPr lang="fr-FR" sz="20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65311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OBJET ET CLASS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a:extLst>
              <a:ext uri="{FF2B5EF4-FFF2-40B4-BE49-F238E27FC236}">
                <a16:creationId xmlns:a16="http://schemas.microsoft.com/office/drawing/2014/main" id="{3FC0CC16-4376-4B0F-9FDB-57C680546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858" y="1688124"/>
            <a:ext cx="6298042" cy="3784210"/>
          </a:xfrm>
          <a:prstGeom prst="rect">
            <a:avLst/>
          </a:prstGeom>
        </p:spPr>
      </p:pic>
      <p:sp>
        <p:nvSpPr>
          <p:cNvPr id="5" name="ZoneTexte 4">
            <a:extLst>
              <a:ext uri="{FF2B5EF4-FFF2-40B4-BE49-F238E27FC236}">
                <a16:creationId xmlns:a16="http://schemas.microsoft.com/office/drawing/2014/main" id="{55C3C721-62CE-4B02-8A89-49753B40FE14}"/>
              </a:ext>
            </a:extLst>
          </p:cNvPr>
          <p:cNvSpPr txBox="1"/>
          <p:nvPr/>
        </p:nvSpPr>
        <p:spPr>
          <a:xfrm>
            <a:off x="1899138" y="942344"/>
            <a:ext cx="2672862" cy="40011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8053509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 OBJET ET CLASS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7953494" cy="4524315"/>
          </a:xfrm>
          <a:prstGeom prst="rect">
            <a:avLst/>
          </a:prstGeom>
        </p:spPr>
        <p:txBody>
          <a:bodyPr wrap="square" lIns="91440" tIns="45720" rIns="91440" bIns="45720" anchor="t">
            <a:spAutoFit/>
          </a:bodyPr>
          <a:lstStyle/>
          <a:p>
            <a:pPr marL="457200" indent="-457200">
              <a:buAutoNum type="arabicPeriod"/>
            </a:pPr>
            <a:r>
              <a:rPr lang="fr-FR" sz="2800" b="1">
                <a:effectLst>
                  <a:outerShdw blurRad="38100" dist="38100" dir="2700000" algn="tl">
                    <a:srgbClr val="000000">
                      <a:alpha val="43137"/>
                    </a:srgbClr>
                  </a:outerShdw>
                </a:effectLst>
                <a:latin typeface="Helvetica"/>
                <a:ea typeface="ＭＳ Ｐゴシック"/>
                <a:cs typeface="Helvetica"/>
              </a:rPr>
              <a:t>Définition d’une classe</a:t>
            </a:r>
            <a:endParaRPr lang="fr-FR" sz="2400" b="1">
              <a:effectLst>
                <a:outerShdw blurRad="38100" dist="38100" dir="2700000" algn="tl">
                  <a:srgbClr val="000000">
                    <a:alpha val="43137"/>
                  </a:srgbClr>
                </a:outerShdw>
              </a:effectLst>
              <a:latin typeface="Helvetica"/>
              <a:ea typeface="ＭＳ Ｐゴシック"/>
              <a:cs typeface="Helvetica"/>
            </a:endParaRPr>
          </a:p>
          <a:p>
            <a:r>
              <a:rPr lang="fr-FR" sz="2000">
                <a:latin typeface="Helvetica" panose="020B0604020202020204" pitchFamily="34" charset="0"/>
                <a:cs typeface="Helvetica" panose="020B0604020202020204" pitchFamily="34" charset="0"/>
              </a:rPr>
              <a:t>Une classe est un groupe d'objets qui ont des propriétés communes. Il s'agit d'un modèle ou d'un plan à partir duquel des objets sont créés. C'est une entité logique. Ça ne peut pas être physique.</a:t>
            </a:r>
            <a:endParaRPr lang="fr-CI" sz="2000">
              <a:latin typeface="Helvetica" panose="020B0604020202020204" pitchFamily="34" charset="0"/>
              <a:cs typeface="Helvetica" panose="020B0604020202020204" pitchFamily="34" charset="0"/>
            </a:endParaRPr>
          </a:p>
          <a:p>
            <a:r>
              <a:rPr lang="fr-FR" sz="2000">
                <a:latin typeface="Helvetica" panose="020B0604020202020204" pitchFamily="34" charset="0"/>
                <a:cs typeface="Helvetica" panose="020B0604020202020204" pitchFamily="34" charset="0"/>
              </a:rPr>
              <a:t>Une classe en Java peut contenir :</a:t>
            </a:r>
            <a:endParaRPr lang="fr-CI" sz="2000">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champs; 	</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méthodes;</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constructeurs;</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blocs;</a:t>
            </a:r>
            <a:endParaRPr lang="fr-CI"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classes et interfaces imbriquées</a:t>
            </a:r>
            <a:r>
              <a:rPr lang="en-GB" sz="2000" b="1">
                <a:latin typeface="Helvetica" panose="020B0604020202020204" pitchFamily="34" charset="0"/>
                <a:cs typeface="Helvetica" panose="020B0604020202020204" pitchFamily="34" charset="0"/>
              </a:rPr>
              <a:t>;</a:t>
            </a:r>
          </a:p>
          <a:p>
            <a:pPr lvl="0"/>
            <a:endParaRPr lang="en-GB" sz="2000" b="1">
              <a:latin typeface="Helvetica" panose="020B0604020202020204" pitchFamily="34" charset="0"/>
              <a:cs typeface="Helvetica" panose="020B0604020202020204" pitchFamily="34" charset="0"/>
            </a:endParaRPr>
          </a:p>
          <a:p>
            <a:pPr lvl="0"/>
            <a:endParaRPr lang="fr-CI" sz="2000">
              <a:latin typeface="Helvetica" panose="020B0604020202020204" pitchFamily="34" charset="0"/>
              <a:cs typeface="Helvetica" panose="020B0604020202020204" pitchFamily="34" charset="0"/>
            </a:endParaRPr>
          </a:p>
          <a:p>
            <a:endParaRPr lang="fr-FR" sz="2000"/>
          </a:p>
        </p:txBody>
      </p:sp>
    </p:spTree>
    <p:extLst>
      <p:ext uri="{BB962C8B-B14F-4D97-AF65-F5344CB8AC3E}">
        <p14:creationId xmlns:p14="http://schemas.microsoft.com/office/powerpoint/2010/main" val="26461105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 OBJET ET CLASS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780154" y="938978"/>
            <a:ext cx="3325224" cy="400110"/>
          </a:xfrm>
          <a:prstGeom prst="rect">
            <a:avLst/>
          </a:prstGeom>
        </p:spPr>
        <p:txBody>
          <a:bodyPr wrap="square" lIns="91440" tIns="45720" rIns="91440" bIns="45720" anchor="t">
            <a:spAutoFit/>
          </a:bodyPr>
          <a:lstStyle/>
          <a:p>
            <a:r>
              <a:rPr lang="fr-FR" sz="2000" b="1">
                <a:effectLst>
                  <a:outerShdw blurRad="38100" dist="38100" dir="2700000" algn="tl">
                    <a:srgbClr val="000000">
                      <a:alpha val="43137"/>
                    </a:srgbClr>
                  </a:outerShdw>
                </a:effectLst>
                <a:latin typeface="Helvetica"/>
                <a:ea typeface="ＭＳ Ｐゴシック"/>
                <a:cs typeface="Helvetica"/>
              </a:rPr>
              <a:t>2. Syntaxe d’une classe</a:t>
            </a:r>
            <a:endParaRPr lang="fr-FR">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36B51B83-98B3-483D-89E9-1F54F24F4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33" y="1272600"/>
            <a:ext cx="5982535" cy="1510010"/>
          </a:xfrm>
          <a:prstGeom prst="rect">
            <a:avLst/>
          </a:prstGeom>
        </p:spPr>
      </p:pic>
      <p:sp>
        <p:nvSpPr>
          <p:cNvPr id="7" name="ZoneTexte 6">
            <a:extLst>
              <a:ext uri="{FF2B5EF4-FFF2-40B4-BE49-F238E27FC236}">
                <a16:creationId xmlns:a16="http://schemas.microsoft.com/office/drawing/2014/main" id="{40559625-95C1-4045-9F43-52670826DFAF}"/>
              </a:ext>
            </a:extLst>
          </p:cNvPr>
          <p:cNvSpPr txBox="1"/>
          <p:nvPr/>
        </p:nvSpPr>
        <p:spPr>
          <a:xfrm>
            <a:off x="2484733" y="2437353"/>
            <a:ext cx="3325224" cy="40011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3. Exemple</a:t>
            </a:r>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9" name="Image 8">
            <a:extLst>
              <a:ext uri="{FF2B5EF4-FFF2-40B4-BE49-F238E27FC236}">
                <a16:creationId xmlns:a16="http://schemas.microsoft.com/office/drawing/2014/main" id="{40BC2672-9A67-4EA5-A766-6E5546718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1499" y="2984134"/>
            <a:ext cx="5982534" cy="1973143"/>
          </a:xfrm>
          <a:prstGeom prst="rect">
            <a:avLst/>
          </a:prstGeom>
        </p:spPr>
      </p:pic>
      <p:pic>
        <p:nvPicPr>
          <p:cNvPr id="11" name="Image 10">
            <a:extLst>
              <a:ext uri="{FF2B5EF4-FFF2-40B4-BE49-F238E27FC236}">
                <a16:creationId xmlns:a16="http://schemas.microsoft.com/office/drawing/2014/main" id="{0B00AFC9-002E-42A1-BE11-25F161EB0A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633" y="4914907"/>
            <a:ext cx="5982534" cy="1528264"/>
          </a:xfrm>
          <a:prstGeom prst="rect">
            <a:avLst/>
          </a:prstGeom>
        </p:spPr>
      </p:pic>
    </p:spTree>
    <p:extLst>
      <p:ext uri="{BB962C8B-B14F-4D97-AF65-F5344CB8AC3E}">
        <p14:creationId xmlns:p14="http://schemas.microsoft.com/office/powerpoint/2010/main" val="77361574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III. LES METHODES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1138961"/>
            <a:ext cx="7435121" cy="2677656"/>
          </a:xfrm>
          <a:prstGeom prst="rect">
            <a:avLst/>
          </a:prstGeom>
        </p:spPr>
        <p:txBody>
          <a:bodyPr wrap="square" lIns="91440" tIns="45720" rIns="91440" bIns="45720" anchor="t">
            <a:spAutoFit/>
          </a:bodyPr>
          <a:lstStyle/>
          <a:p>
            <a:pPr marL="457200" indent="-457200">
              <a:buAutoNum type="arabicPeriod"/>
            </a:pPr>
            <a:r>
              <a:rPr lang="fr-FR" sz="2000" b="1">
                <a:effectLst>
                  <a:outerShdw blurRad="38100" dist="38100" dir="2700000" algn="tl">
                    <a:srgbClr val="000000">
                      <a:alpha val="43137"/>
                    </a:srgbClr>
                  </a:outerShdw>
                </a:effectLst>
                <a:latin typeface="Helvetica"/>
                <a:ea typeface="ＭＳ Ｐゴシック"/>
                <a:cs typeface="Helvetica"/>
              </a:rPr>
              <a:t>Définition</a:t>
            </a:r>
          </a:p>
          <a:p>
            <a:r>
              <a:rPr lang="fr-CI"/>
              <a:t> </a:t>
            </a:r>
            <a:r>
              <a:rPr lang="fr-FR">
                <a:latin typeface="Helvetica" panose="020B0604020202020204" pitchFamily="34" charset="0"/>
                <a:cs typeface="Helvetica" panose="020B0604020202020204" pitchFamily="34" charset="0"/>
              </a:rPr>
              <a:t>Une </a:t>
            </a:r>
            <a:r>
              <a:rPr lang="fr-FR" b="1">
                <a:latin typeface="Helvetica" panose="020B0604020202020204" pitchFamily="34" charset="0"/>
                <a:cs typeface="Helvetica" panose="020B0604020202020204" pitchFamily="34" charset="0"/>
              </a:rPr>
              <a:t>méthode</a:t>
            </a:r>
            <a:r>
              <a:rPr lang="fr-FR">
                <a:latin typeface="Helvetica" panose="020B0604020202020204" pitchFamily="34" charset="0"/>
                <a:cs typeface="Helvetica" panose="020B0604020202020204" pitchFamily="34" charset="0"/>
              </a:rPr>
              <a:t> est un bloc de code ou une collection d'instructions ou un ensemble de codes regroupés pour effectuer une certaine tâche ou une opération.</a:t>
            </a:r>
            <a:endParaRPr lang="fr-CI">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Il est utilisé pour atteindre la</a:t>
            </a:r>
            <a:r>
              <a:rPr lang="fr-FR" b="1">
                <a:latin typeface="Helvetica" panose="020B0604020202020204" pitchFamily="34" charset="0"/>
                <a:cs typeface="Helvetica" panose="020B0604020202020204" pitchFamily="34" charset="0"/>
              </a:rPr>
              <a:t> réutilisabilité </a:t>
            </a:r>
            <a:r>
              <a:rPr lang="fr-FR">
                <a:latin typeface="Helvetica" panose="020B0604020202020204" pitchFamily="34" charset="0"/>
                <a:cs typeface="Helvetica" panose="020B0604020202020204" pitchFamily="34" charset="0"/>
              </a:rPr>
              <a:t>du code.  Une méthode est écrite une fois   et est utilisée plusieurs fois.</a:t>
            </a:r>
          </a:p>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endParaRPr lang="fr-FR">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BD80181F-C193-45A9-A060-D2A76D487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755" y="3429000"/>
            <a:ext cx="5201376" cy="2191056"/>
          </a:xfrm>
          <a:prstGeom prst="rect">
            <a:avLst/>
          </a:prstGeom>
        </p:spPr>
      </p:pic>
    </p:spTree>
    <p:extLst>
      <p:ext uri="{BB962C8B-B14F-4D97-AF65-F5344CB8AC3E}">
        <p14:creationId xmlns:p14="http://schemas.microsoft.com/office/powerpoint/2010/main" val="303836648"/>
      </p:ext>
    </p:extLst>
  </p:cSld>
  <p:clrMapOvr>
    <a:masterClrMapping/>
  </p:clrMapOvr>
  <p:transition spd="slow">
    <p:push dir="u"/>
  </p:transition>
</p:sld>
</file>

<file path=ppt/theme/theme1.xml><?xml version="1.0" encoding="utf-8"?>
<a:theme xmlns:a="http://schemas.openxmlformats.org/drawingml/2006/main" name="Section OIM">
  <a:themeElements>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ction OIM">
      <a:majorFont>
        <a:latin typeface="Arial"/>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ction OI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ction OI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ction OI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ction OI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ction OI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ction OI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ction OI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ction OI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ction OI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ction OI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ction OI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1698</Words>
  <Application>Microsoft Office PowerPoint</Application>
  <PresentationFormat>Affichage à l'écran (4:3)</PresentationFormat>
  <Paragraphs>261</Paragraphs>
  <Slides>35</Slides>
  <Notes>1</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35</vt:i4>
      </vt:variant>
    </vt:vector>
  </HeadingPairs>
  <TitlesOfParts>
    <vt:vector size="45" baseType="lpstr">
      <vt:lpstr>Arial</vt:lpstr>
      <vt:lpstr>Arial Narrow</vt:lpstr>
      <vt:lpstr>Calibri</vt:lpstr>
      <vt:lpstr>Consolas</vt:lpstr>
      <vt:lpstr>Helvetica</vt:lpstr>
      <vt:lpstr>inter-regular</vt:lpstr>
      <vt:lpstr>Trebuchet MS</vt:lpstr>
      <vt:lpstr>Wingdings</vt:lpstr>
      <vt:lpstr>Wingdings,Sans-Serif</vt:lpstr>
      <vt:lpstr>Section OIM</vt:lpstr>
      <vt:lpstr>POO(programmation orientée objet) en JAVA</vt:lpstr>
      <vt:lpstr>SYLLABUS</vt:lpstr>
      <vt:lpstr>SYLLABUS</vt:lpstr>
      <vt:lpstr>Introduction</vt:lpstr>
      <vt:lpstr>II. OBJET ET CLASS</vt:lpstr>
      <vt:lpstr>II. OBJET ET CLASS</vt:lpstr>
      <vt:lpstr>II. OBJET ET CLASS</vt:lpstr>
      <vt:lpstr>II. OBJET ET CLASS</vt:lpstr>
      <vt:lpstr>III. LES METHODES</vt:lpstr>
      <vt:lpstr>III. LES METHODES</vt:lpstr>
      <vt:lpstr>III. LES METODES</vt:lpstr>
      <vt:lpstr>III. LES METHODES</vt:lpstr>
      <vt:lpstr>III. LES METHODES</vt:lpstr>
      <vt:lpstr>III. LES METHODES</vt:lpstr>
      <vt:lpstr>III. LES METHODES</vt:lpstr>
      <vt:lpstr>III. LES METHODES</vt:lpstr>
      <vt:lpstr>III. LES METHODES</vt:lpstr>
      <vt:lpstr>ENCAPSULATION</vt:lpstr>
      <vt:lpstr>ENCAPSULATION</vt:lpstr>
      <vt:lpstr>ENCAPSULATION</vt:lpstr>
      <vt:lpstr>ABSTRACTION</vt:lpstr>
      <vt:lpstr>ABSTRACTION</vt:lpstr>
      <vt:lpstr>HERITAGE</vt:lpstr>
      <vt:lpstr>HERITAGE</vt:lpstr>
      <vt:lpstr>HERITAGE</vt:lpstr>
      <vt:lpstr>HERITAGE </vt:lpstr>
      <vt:lpstr>HERITAGE </vt:lpstr>
      <vt:lpstr>POLYMORPHISME</vt:lpstr>
      <vt:lpstr>EXCEPTION</vt:lpstr>
      <vt:lpstr>EXCEPTION</vt:lpstr>
      <vt:lpstr>EXCEPTION</vt:lpstr>
      <vt:lpstr>Introduction</vt:lpstr>
      <vt:lpstr>Introduction</vt:lpstr>
      <vt:lpstr>REMERCIEMENTS</vt:lpstr>
      <vt:lpstr>Questions …</vt:lpstr>
    </vt:vector>
  </TitlesOfParts>
  <Company>Momentum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Maxime Yapi</dc:creator>
  <cp:lastModifiedBy>Paul Emmanuel N'ZELIBESSE Affro</cp:lastModifiedBy>
  <cp:revision>4</cp:revision>
  <dcterms:created xsi:type="dcterms:W3CDTF">2010-02-03T20:06:36Z</dcterms:created>
  <dcterms:modified xsi:type="dcterms:W3CDTF">2022-08-19T11:06:51Z</dcterms:modified>
</cp:coreProperties>
</file>