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2"/>
  </p:notesMasterIdLst>
  <p:handoutMasterIdLst>
    <p:handoutMasterId r:id="rId33"/>
  </p:handoutMasterIdLst>
  <p:sldIdLst>
    <p:sldId id="256" r:id="rId2"/>
    <p:sldId id="356" r:id="rId3"/>
    <p:sldId id="371" r:id="rId4"/>
    <p:sldId id="363" r:id="rId5"/>
    <p:sldId id="377" r:id="rId6"/>
    <p:sldId id="376" r:id="rId7"/>
    <p:sldId id="375" r:id="rId8"/>
    <p:sldId id="374" r:id="rId9"/>
    <p:sldId id="373" r:id="rId10"/>
    <p:sldId id="362" r:id="rId11"/>
    <p:sldId id="384" r:id="rId12"/>
    <p:sldId id="385" r:id="rId13"/>
    <p:sldId id="383" r:id="rId14"/>
    <p:sldId id="382" r:id="rId15"/>
    <p:sldId id="391" r:id="rId16"/>
    <p:sldId id="400" r:id="rId17"/>
    <p:sldId id="399" r:id="rId18"/>
    <p:sldId id="395" r:id="rId19"/>
    <p:sldId id="394" r:id="rId20"/>
    <p:sldId id="393" r:id="rId21"/>
    <p:sldId id="398" r:id="rId22"/>
    <p:sldId id="397" r:id="rId23"/>
    <p:sldId id="378" r:id="rId24"/>
    <p:sldId id="379" r:id="rId25"/>
    <p:sldId id="388" r:id="rId26"/>
    <p:sldId id="381" r:id="rId27"/>
    <p:sldId id="390" r:id="rId28"/>
    <p:sldId id="396" r:id="rId29"/>
    <p:sldId id="366" r:id="rId30"/>
    <p:sldId id="345" r:id="rId31"/>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6600"/>
    <a:srgbClr val="FF6600"/>
    <a:srgbClr val="002C56"/>
    <a:srgbClr val="FFFF99"/>
    <a:srgbClr val="CBD5D9"/>
    <a:srgbClr val="777777"/>
    <a:srgbClr val="E2001A"/>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9" dt="2022-08-18T15:54:39.129"/>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ABB321DA-4176-4DD7-B72B-43948786B99A}" v="2" dt="2022-08-18T17:26:02.466"/>
    <p1510:client id="{B35549F3-0202-425C-8A42-DA932EBE4496}" v="260" dt="2022-08-10T14:10:41.818"/>
    <p1510:client id="{BA881F95-8CB8-4F95-90DE-C96BC3D6C7AE}" v="53" dt="2022-08-11T11:59:19.807"/>
    <p1510:client id="{BD9BFD66-1173-468B-905E-A1B4C8FB5E5D}" v="563" dt="2022-08-10T16:39:45.834"/>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5139869"/>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Les spécificateurs d ’accès</a:t>
            </a:r>
          </a:p>
          <a:p>
            <a:r>
              <a:rPr lang="fr-FR">
                <a:latin typeface="Helvetica" panose="020B0604020202020204" pitchFamily="34" charset="0"/>
                <a:cs typeface="Helvetica" panose="020B0604020202020204" pitchFamily="34" charset="0"/>
              </a:rPr>
              <a:t> Le spécificateur ou le modificateur d'accès est le type d'accès de la méthode. Il spécifie la visibilité de la méthode. Java fournit quatre (4) types de spécificateurs d'accès :</a:t>
            </a:r>
          </a:p>
          <a:p>
            <a:endParaRPr lang="fr-FR">
              <a:latin typeface="Helvetica" panose="020B0604020202020204" pitchFamily="34" charset="0"/>
              <a:cs typeface="Helvetica" panose="020B0604020202020204" pitchFamily="34" charset="0"/>
            </a:endParaRPr>
          </a:p>
          <a:p>
            <a:pPr lvl="0"/>
            <a:r>
              <a:rPr lang="fr-FR" b="1">
                <a:effectLst>
                  <a:outerShdw blurRad="38100" dist="38100" dir="2700000" algn="tl">
                    <a:srgbClr val="000000">
                      <a:alpha val="43137"/>
                    </a:srgbClr>
                  </a:outerShdw>
                </a:effectLst>
              </a:rPr>
              <a:t>-Public</a:t>
            </a:r>
            <a:r>
              <a:rPr lang="fr-FR" b="1"/>
              <a:t> :</a:t>
            </a:r>
            <a:r>
              <a:rPr lang="fr-FR"/>
              <a:t> la méthode est accessible par toutes les classes lorsque nous utilisons le spécificateur public dans notre application.</a:t>
            </a:r>
            <a:endParaRPr lang="fr-CI"/>
          </a:p>
          <a:p>
            <a:pPr lvl="0"/>
            <a:r>
              <a:rPr lang="fr-FR" b="1">
                <a:effectLst>
                  <a:outerShdw blurRad="38100" dist="38100" dir="2700000" algn="tl">
                    <a:srgbClr val="000000">
                      <a:alpha val="43137"/>
                    </a:srgbClr>
                  </a:outerShdw>
                </a:effectLst>
              </a:rPr>
              <a:t>-Private</a:t>
            </a:r>
            <a:r>
              <a:rPr lang="fr-FR" b="1"/>
              <a:t> :</a:t>
            </a:r>
            <a:r>
              <a:rPr lang="fr-FR"/>
              <a:t> Lorsque nous utilisons un spécificateur d'accès privé, la méthode n'est accessible que dans les classes dans lesquelles elle est définie.</a:t>
            </a:r>
            <a:endParaRPr lang="fr-CI"/>
          </a:p>
          <a:p>
            <a:pPr lvl="0"/>
            <a:r>
              <a:rPr lang="fr-FR" b="1">
                <a:effectLst>
                  <a:outerShdw blurRad="38100" dist="38100" dir="2700000" algn="tl">
                    <a:srgbClr val="000000">
                      <a:alpha val="43137"/>
                    </a:srgbClr>
                  </a:outerShdw>
                </a:effectLst>
              </a:rPr>
              <a:t>-Protected </a:t>
            </a:r>
            <a:r>
              <a:rPr lang="fr-FR" b="1"/>
              <a:t>:</a:t>
            </a:r>
            <a:r>
              <a:rPr lang="fr-FR"/>
              <a:t> lorsque nous utilisons un spécificateur d'accès protégé, la méthode est accessible dans le même package ou dans les sous-classes d'un package différent.</a:t>
            </a:r>
            <a:endParaRPr lang="fr-CI"/>
          </a:p>
          <a:p>
            <a:pPr lvl="0"/>
            <a:r>
              <a:rPr lang="fr-FR" b="1">
                <a:effectLst>
                  <a:outerShdw blurRad="38100" dist="38100" dir="2700000" algn="tl">
                    <a:srgbClr val="000000">
                      <a:alpha val="43137"/>
                    </a:srgbClr>
                  </a:outerShdw>
                </a:effectLst>
              </a:rPr>
              <a:t>-Par défaut </a:t>
            </a:r>
            <a:r>
              <a:rPr lang="fr-FR" b="1"/>
              <a:t>:</a:t>
            </a:r>
            <a:r>
              <a:rPr lang="fr-FR"/>
              <a:t> lorsque nous n'utilisons aucun spécificateur d'accès dans la déclaration de méthode, Java utilise par défaut le spécificateur d'accès par défaut. Il n'est visible qu'à partir du même package uniquement.</a:t>
            </a:r>
            <a:endParaRPr lang="fr-CI"/>
          </a:p>
          <a:p>
            <a:endParaRPr lang="fr-FR">
              <a:latin typeface="Helvetica" panose="020B0604020202020204" pitchFamily="34" charset="0"/>
              <a:cs typeface="Helvetica" panose="020B0604020202020204" pitchFamily="34" charset="0"/>
            </a:endParaRPr>
          </a:p>
          <a:p>
            <a:endParaRPr lang="fr-FR">
              <a:latin typeface="Helvetica" panose="020B0604020202020204" pitchFamily="34" charset="0"/>
              <a:cs typeface="Helvetica" panose="020B0604020202020204" pitchFamily="34" charset="0"/>
            </a:endParaRPr>
          </a:p>
          <a:p>
            <a:endParaRPr lang="fr-CI">
              <a:latin typeface="Helvetica" panose="020B0604020202020204" pitchFamily="34" charset="0"/>
              <a:cs typeface="Helvetica" panose="020B0604020202020204" pitchFamily="34" charset="0"/>
            </a:endParaRP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1454046" y="1169233"/>
            <a:ext cx="5321508" cy="70788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4. Signature de la méthode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922074" y="2266595"/>
            <a:ext cx="6155414" cy="4258787"/>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D33D8B30-DF75-48CD-BD9C-5E37E4B94B0A}"/>
              </a:ext>
            </a:extLst>
          </p:cNvPr>
          <p:cNvSpPr txBox="1"/>
          <p:nvPr/>
        </p:nvSpPr>
        <p:spPr>
          <a:xfrm>
            <a:off x="65088" y="1406769"/>
            <a:ext cx="9078912" cy="412420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5. Méthode statique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marL="800100" lvl="1" indent="-34290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Définition</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Une méthode qui a un mot-clé statique est appelée méthode statique. En d'autres termes, une méthode qui appartient à une classe plutôt qu'à une instance d'une classe est appelée méthode statique. Nous pouvons également créer une méthode statique en utilisant le mot-clé </a:t>
            </a:r>
            <a:r>
              <a:rPr lang="fr-FR" b="1">
                <a:latin typeface="Helvetica" panose="020B0604020202020204" pitchFamily="34" charset="0"/>
                <a:cs typeface="Helvetica" panose="020B0604020202020204" pitchFamily="34" charset="0"/>
              </a:rPr>
              <a:t>static</a:t>
            </a:r>
            <a:r>
              <a:rPr lang="fr-FR">
                <a:latin typeface="Helvetica" panose="020B0604020202020204" pitchFamily="34" charset="0"/>
                <a:cs typeface="Helvetica" panose="020B0604020202020204" pitchFamily="34" charset="0"/>
              </a:rPr>
              <a:t> avant le nom de la méthode.</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Le principal avantage d'une méthode statique est que nous pouvons l'appeler sans créer d'objet. Il peut accéder aux membres de données statiques et également en modifier la valeur. Il est utilisé pour créer une méthode d'instance. Il est appelé en utilisant le nom de la classe. Le meilleur exemple de méthode statique est la méthode </a:t>
            </a:r>
            <a:r>
              <a:rPr lang="fr-FR" b="1">
                <a:latin typeface="Helvetica" panose="020B0604020202020204" pitchFamily="34" charset="0"/>
                <a:cs typeface="Helvetica" panose="020B0604020202020204" pitchFamily="34" charset="0"/>
              </a:rPr>
              <a:t>main()</a:t>
            </a:r>
            <a:r>
              <a:rPr lang="fr-FR">
                <a:latin typeface="Helvetica" panose="020B0604020202020204" pitchFamily="34" charset="0"/>
                <a:cs typeface="Helvetica" panose="020B0604020202020204" pitchFamily="34" charset="0"/>
              </a:rPr>
              <a:t>.</a:t>
            </a:r>
            <a:endParaRPr lang="fr-CI">
              <a:latin typeface="Helvetica" panose="020B0604020202020204" pitchFamily="34" charset="0"/>
              <a:cs typeface="Helvetica" panose="020B0604020202020204" pitchFamily="34" charset="0"/>
            </a:endParaRPr>
          </a:p>
          <a:p>
            <a:pPr lvl="1"/>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6353470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65088" y="914399"/>
            <a:ext cx="8853829" cy="984885"/>
          </a:xfrm>
          <a:prstGeom prst="rect">
            <a:avLst/>
          </a:prstGeom>
          <a:noFill/>
        </p:spPr>
        <p:txBody>
          <a:bodyPr wrap="square" rtlCol="0">
            <a:spAutoFit/>
          </a:bodyPr>
          <a:lstStyle/>
          <a:p>
            <a:pPr marL="742950" lvl="1" indent="-28575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E604BF5A-6F31-4413-BC20-13EF626C3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4" y="1580436"/>
            <a:ext cx="7170692" cy="4637484"/>
          </a:xfrm>
          <a:prstGeom prst="rect">
            <a:avLst/>
          </a:prstGeom>
        </p:spPr>
      </p:pic>
    </p:spTree>
    <p:extLst>
      <p:ext uri="{BB962C8B-B14F-4D97-AF65-F5344CB8AC3E}">
        <p14:creationId xmlns:p14="http://schemas.microsoft.com/office/powerpoint/2010/main" val="3539881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50884508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12481918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138962"/>
            <a:ext cx="7530541" cy="5386090"/>
          </a:xfrm>
          <a:prstGeom prst="rect">
            <a:avLst/>
          </a:prstGeom>
        </p:spPr>
        <p:txBody>
          <a:bodyPr wrap="square" lIns="91440" tIns="45720" rIns="91440" bIns="4572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7. Surcharges de la méthode</a:t>
            </a: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surcharge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endParaRPr lang="fr-FR" dirty="0">
              <a:effectLst>
                <a:outerShdw blurRad="38100" dist="38100" dir="2700000" algn="tl">
                  <a:srgbClr val="000000">
                    <a:alpha val="43137"/>
                  </a:srgbClr>
                </a:outerShdw>
              </a:effectLst>
            </a:endParaRPr>
          </a:p>
        </p:txBody>
      </p:sp>
      <p:pic>
        <p:nvPicPr>
          <p:cNvPr id="8" name="Image 7">
            <a:extLst>
              <a:ext uri="{FF2B5EF4-FFF2-40B4-BE49-F238E27FC236}">
                <a16:creationId xmlns:a16="http://schemas.microsoft.com/office/drawing/2014/main" id="{634FAB03-B84A-446B-A9DE-A88C1D049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2" y="2895520"/>
            <a:ext cx="5935792" cy="3765843"/>
          </a:xfrm>
          <a:prstGeom prst="rect">
            <a:avLst/>
          </a:prstGeom>
        </p:spPr>
      </p:pic>
    </p:spTree>
    <p:extLst>
      <p:ext uri="{BB962C8B-B14F-4D97-AF65-F5344CB8AC3E}">
        <p14:creationId xmlns:p14="http://schemas.microsoft.com/office/powerpoint/2010/main" val="42054808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type de données</a:t>
            </a:r>
            <a:endParaRPr lang="fr-FR" dirty="0">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683568" y="1954559"/>
            <a:ext cx="7030387" cy="2862322"/>
          </a:xfrm>
          <a:prstGeom prst="rect">
            <a:avLst/>
          </a:prstGeom>
          <a:solidFill>
            <a:schemeClr val="tx1"/>
          </a:solidFill>
          <a:ln>
            <a:solidFill>
              <a:schemeClr val="tx1"/>
            </a:solidFill>
          </a:ln>
        </p:spPr>
        <p:txBody>
          <a:bodyPr wrap="square" rtlCol="0">
            <a:spAutoFit/>
          </a:bodyPr>
          <a:lstStyle/>
          <a:p>
            <a:r>
              <a:rPr lang="fr-CI" b="1" dirty="0">
                <a:solidFill>
                  <a:schemeClr val="bg1"/>
                </a:solidFill>
              </a:rPr>
              <a:t>class</a:t>
            </a:r>
            <a:r>
              <a:rPr lang="fr-CI" dirty="0">
                <a:solidFill>
                  <a:schemeClr val="bg1"/>
                </a:solidFill>
              </a:rPr>
              <a:t> Adder{  </a:t>
            </a:r>
          </a:p>
          <a:p>
            <a:r>
              <a:rPr lang="fr-CI" b="1" dirty="0">
                <a:solidFill>
                  <a:srgbClr val="FF0000"/>
                </a:solidFill>
              </a:rPr>
              <a:t>static</a:t>
            </a:r>
            <a:r>
              <a:rPr lang="fr-CI" dirty="0">
                <a:solidFill>
                  <a:schemeClr val="bg1"/>
                </a:solidFill>
              </a:rPr>
              <a:t> </a:t>
            </a:r>
            <a:r>
              <a:rPr lang="fr-CI" b="1" dirty="0">
                <a:solidFill>
                  <a:srgbClr val="00B0F0"/>
                </a:solidFill>
              </a:rPr>
              <a:t>int</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int</a:t>
            </a:r>
            <a:r>
              <a:rPr lang="fr-CI" dirty="0">
                <a:solidFill>
                  <a:schemeClr val="bg1"/>
                </a:solidFill>
              </a:rPr>
              <a:t> a, </a:t>
            </a:r>
            <a:r>
              <a:rPr lang="fr-CI" b="1" dirty="0">
                <a:solidFill>
                  <a:schemeClr val="bg1"/>
                </a:solidFill>
              </a:rPr>
              <a:t>int</a:t>
            </a:r>
            <a:r>
              <a:rPr lang="fr-CI" dirty="0">
                <a:solidFill>
                  <a:schemeClr val="bg1"/>
                </a:solidFill>
              </a:rPr>
              <a:t> b){</a:t>
            </a:r>
            <a:r>
              <a:rPr lang="fr-CI" b="1" dirty="0">
                <a:solidFill>
                  <a:schemeClr val="bg1"/>
                </a:solidFill>
              </a:rPr>
              <a:t>return</a:t>
            </a:r>
            <a:r>
              <a:rPr lang="fr-CI" dirty="0">
                <a:solidFill>
                  <a:schemeClr val="bg1"/>
                </a:solidFill>
              </a:rPr>
              <a:t> a+b;}  </a:t>
            </a:r>
          </a:p>
          <a:p>
            <a:r>
              <a:rPr lang="fr-CI" b="1" dirty="0">
                <a:solidFill>
                  <a:srgbClr val="FF0000"/>
                </a:solidFill>
              </a:rPr>
              <a:t>static</a:t>
            </a:r>
            <a:r>
              <a:rPr lang="fr-CI" dirty="0">
                <a:solidFill>
                  <a:schemeClr val="bg1"/>
                </a:solidFill>
              </a:rPr>
              <a:t> </a:t>
            </a:r>
            <a:r>
              <a:rPr lang="fr-CI" b="1" dirty="0">
                <a:solidFill>
                  <a:srgbClr val="00B0F0"/>
                </a:solidFill>
              </a:rPr>
              <a:t>double</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double</a:t>
            </a:r>
            <a:r>
              <a:rPr lang="fr-CI" dirty="0">
                <a:solidFill>
                  <a:schemeClr val="bg1"/>
                </a:solidFill>
              </a:rPr>
              <a:t> a, </a:t>
            </a:r>
            <a:r>
              <a:rPr lang="fr-CI" b="1" dirty="0">
                <a:solidFill>
                  <a:schemeClr val="bg1"/>
                </a:solidFill>
              </a:rPr>
              <a:t>double</a:t>
            </a:r>
            <a:r>
              <a:rPr lang="fr-CI" dirty="0">
                <a:solidFill>
                  <a:schemeClr val="bg1"/>
                </a:solidFill>
              </a:rPr>
              <a:t> b){</a:t>
            </a:r>
            <a:r>
              <a:rPr lang="fr-CI" b="1" dirty="0">
                <a:solidFill>
                  <a:schemeClr val="bg1"/>
                </a:solidFill>
              </a:rPr>
              <a:t>return</a:t>
            </a:r>
            <a:r>
              <a:rPr lang="fr-CI" dirty="0">
                <a:solidFill>
                  <a:schemeClr val="bg1"/>
                </a:solidFill>
              </a:rPr>
              <a:t> a+b;}  </a:t>
            </a:r>
          </a:p>
          <a:p>
            <a:r>
              <a:rPr lang="fr-CI" dirty="0">
                <a:solidFill>
                  <a:schemeClr val="bg1"/>
                </a:solidFill>
              </a:rPr>
              <a:t>}  </a:t>
            </a:r>
          </a:p>
          <a:p>
            <a:r>
              <a:rPr lang="fr-CI" b="1" dirty="0">
                <a:solidFill>
                  <a:schemeClr val="bg1"/>
                </a:solidFill>
              </a:rPr>
              <a:t>class</a:t>
            </a:r>
            <a:r>
              <a:rPr lang="fr-CI" dirty="0">
                <a:solidFill>
                  <a:schemeClr val="bg1"/>
                </a:solidFill>
              </a:rPr>
              <a:t> TestOverloading2{  </a:t>
            </a:r>
          </a:p>
          <a:p>
            <a:r>
              <a:rPr lang="fr-CI" b="1" dirty="0">
                <a:solidFill>
                  <a:srgbClr val="FF0000"/>
                </a:solidFill>
              </a:rPr>
              <a:t>public</a:t>
            </a:r>
            <a:r>
              <a:rPr lang="fr-CI" dirty="0">
                <a:solidFill>
                  <a:srgbClr val="FF0000"/>
                </a:solidFill>
              </a:rPr>
              <a:t> </a:t>
            </a:r>
            <a:r>
              <a:rPr lang="fr-CI" b="1" dirty="0">
                <a:solidFill>
                  <a:srgbClr val="FF0000"/>
                </a:solidFill>
              </a:rPr>
              <a:t>static</a:t>
            </a:r>
            <a:r>
              <a:rPr lang="fr-CI" dirty="0">
                <a:solidFill>
                  <a:srgbClr val="FF0000"/>
                </a:solidFill>
              </a:rPr>
              <a:t> </a:t>
            </a:r>
            <a:r>
              <a:rPr lang="fr-CI" b="1" dirty="0">
                <a:solidFill>
                  <a:srgbClr val="00B0F0"/>
                </a:solidFill>
              </a:rPr>
              <a:t>void</a:t>
            </a:r>
            <a:r>
              <a:rPr lang="fr-CI" dirty="0">
                <a:solidFill>
                  <a:schemeClr val="bg1"/>
                </a:solidFill>
              </a:rPr>
              <a:t> main(String[] args){  </a:t>
            </a:r>
          </a:p>
          <a:p>
            <a:r>
              <a:rPr lang="fr-CI" dirty="0">
                <a:solidFill>
                  <a:schemeClr val="bg1"/>
                </a:solidFill>
              </a:rPr>
              <a:t>System.out.</a:t>
            </a:r>
            <a:r>
              <a:rPr lang="fr-CI" dirty="0">
                <a:solidFill>
                  <a:srgbClr val="00B050"/>
                </a:solidFill>
              </a:rPr>
              <a:t>println</a:t>
            </a:r>
            <a:r>
              <a:rPr lang="fr-CI" dirty="0">
                <a:solidFill>
                  <a:schemeClr val="bg1"/>
                </a:solidFill>
              </a:rPr>
              <a:t>(Adder.add(11,11));  </a:t>
            </a:r>
          </a:p>
          <a:p>
            <a:r>
              <a:rPr lang="fr-CI" dirty="0">
                <a:solidFill>
                  <a:schemeClr val="bg1"/>
                </a:solidFill>
              </a:rPr>
              <a:t>System.out.</a:t>
            </a:r>
            <a:r>
              <a:rPr lang="fr-CI" dirty="0">
                <a:solidFill>
                  <a:srgbClr val="00B050"/>
                </a:solidFill>
              </a:rPr>
              <a:t>println</a:t>
            </a:r>
            <a:r>
              <a:rPr lang="fr-CI" dirty="0">
                <a:solidFill>
                  <a:schemeClr val="bg1"/>
                </a:solidFill>
              </a:rPr>
              <a:t>(Adder.add(12.3,12.6));  </a:t>
            </a:r>
          </a:p>
          <a:p>
            <a:r>
              <a:rPr lang="fr-CI" dirty="0">
                <a:solidFill>
                  <a:schemeClr val="bg1"/>
                </a:solidFill>
              </a:rPr>
              <a:t>}}  </a:t>
            </a:r>
          </a:p>
          <a:p>
            <a:endParaRPr lang="fr-CI" dirty="0">
              <a:solidFill>
                <a:schemeClr val="bg1"/>
              </a:solidFill>
            </a:endParaRPr>
          </a:p>
        </p:txBody>
      </p:sp>
    </p:spTree>
    <p:extLst>
      <p:ext uri="{BB962C8B-B14F-4D97-AF65-F5344CB8AC3E}">
        <p14:creationId xmlns:p14="http://schemas.microsoft.com/office/powerpoint/2010/main" val="34125213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a:ln>
                  <a:noFill/>
                </a:ln>
                <a:solidFill>
                  <a:srgbClr val="000000"/>
                </a:solidFill>
                <a:effectLst/>
                <a:latin typeface="Helvetica"/>
                <a:ea typeface="ＭＳ Ｐゴシック"/>
                <a:cs typeface="Helvetica"/>
              </a:rPr>
              <a:t> est de s'assurer que les données "sensibles" sont cachées aux utilisateurs. Pour y parvenir, vous devez :</a:t>
            </a:r>
            <a:endParaRPr lang="en-US" altLang="en-US" sz="20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a:solidFill>
                  <a:srgbClr val="000000"/>
                </a:solidFill>
                <a:latin typeface="Helvetica"/>
                <a:ea typeface="ＭＳ Ｐゴシック"/>
                <a:cs typeface="Helvetica"/>
              </a:rPr>
              <a:t>Declarer</a:t>
            </a:r>
            <a:r>
              <a:rPr kumimoji="0" lang="en-US" altLang="en-US" sz="2400" b="0" i="0" u="none" strike="noStrike" cap="none" normalizeH="0" baseline="0">
                <a:ln>
                  <a:noFill/>
                </a:ln>
                <a:solidFill>
                  <a:srgbClr val="000000"/>
                </a:solidFill>
                <a:effectLst/>
                <a:latin typeface="Helvetica"/>
                <a:ea typeface="ＭＳ Ｐゴシック"/>
                <a:cs typeface="Helvetica"/>
              </a:rPr>
              <a:t> les </a:t>
            </a:r>
            <a:r>
              <a:rPr kumimoji="0" lang="en-US" altLang="en-US" sz="2400" b="1" i="0" u="none" strike="noStrike" cap="none" normalizeH="0" baseline="0">
                <a:ln>
                  <a:noFill/>
                </a:ln>
                <a:solidFill>
                  <a:srgbClr val="000000"/>
                </a:solidFill>
                <a:effectLst/>
                <a:latin typeface="Helvetica"/>
                <a:ea typeface="ＭＳ Ｐゴシック"/>
                <a:cs typeface="Helvetica"/>
              </a:rPr>
              <a:t>variables/</a:t>
            </a:r>
            <a:r>
              <a:rPr kumimoji="0" lang="en-US" altLang="en-US" sz="2400" b="1"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lang="en-US" altLang="en-US" sz="2400">
                <a:solidFill>
                  <a:srgbClr val="000000"/>
                </a:solidFill>
                <a:latin typeface="Helvetica"/>
                <a:ea typeface="ＭＳ Ｐゴシック"/>
                <a:cs typeface="Helvetica"/>
              </a:rPr>
              <a:t>la </a:t>
            </a:r>
            <a:r>
              <a:rPr lang="en-US" altLang="en-US" sz="2400" err="1">
                <a:solidFill>
                  <a:srgbClr val="000000"/>
                </a:solidFill>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comme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endParaRPr lang="en-US" altLang="en-US" sz="2400" b="1" i="0" u="none" strike="noStrike" cap="none" normalizeH="0" baseline="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fournir des méthodes publiques </a:t>
            </a:r>
            <a:r>
              <a:rPr kumimoji="0" lang="en-US" altLang="en-US" sz="2400" b="1" i="0" u="none" strike="noStrike" cap="none" normalizeH="0" baseline="0">
                <a:ln>
                  <a:noFill/>
                </a:ln>
                <a:solidFill>
                  <a:srgbClr val="000000"/>
                </a:solidFill>
                <a:effectLst/>
                <a:latin typeface="Helvetica"/>
                <a:ea typeface="ＭＳ Ｐゴシック"/>
                <a:cs typeface="Helvetica"/>
              </a:rPr>
              <a:t>get</a:t>
            </a:r>
            <a:r>
              <a:rPr kumimoji="0" lang="en-US" altLang="en-US" sz="2400" b="0" i="0" u="none" strike="noStrike" cap="none" normalizeH="0" baseline="0">
                <a:ln>
                  <a:noFill/>
                </a:ln>
                <a:solidFill>
                  <a:srgbClr val="000000"/>
                </a:solidFill>
                <a:effectLst/>
                <a:latin typeface="Helvetica"/>
                <a:ea typeface="ＭＳ Ｐゴシック"/>
                <a:cs typeface="Helvetica"/>
              </a:rPr>
              <a:t> et </a:t>
            </a:r>
            <a:r>
              <a:rPr kumimoji="0" lang="en-US" altLang="en-US" sz="2400" b="1" i="0" u="none" strike="noStrike" cap="none" normalizeH="0" baseline="0">
                <a:ln>
                  <a:noFill/>
                </a:ln>
                <a:solidFill>
                  <a:srgbClr val="000000"/>
                </a:solidFill>
                <a:effectLst/>
                <a:latin typeface="Helvetica"/>
                <a:ea typeface="ＭＳ Ｐゴシック"/>
                <a:cs typeface="Helvetica"/>
              </a:rPr>
              <a:t>set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r>
              <a:rPr kumimoji="0" lang="en-US" altLang="en-US" sz="2400" b="1"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a:ln>
                  <a:noFill/>
                </a:ln>
                <a:solidFill>
                  <a:srgbClr val="000000"/>
                </a:solidFill>
                <a:effectLst/>
                <a:latin typeface="Helvetica"/>
                <a:ea typeface="ＭＳ Ｐゴシック"/>
                <a:cs typeface="Helvetica"/>
              </a:rPr>
              <a:t>pour accéder et mettre à jour la valeur d'une variable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chemeClr val="tx1"/>
                </a:solidFill>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a:ln>
                  <a:noFill/>
                </a:ln>
                <a:solidFill>
                  <a:srgbClr val="000000"/>
                </a:solidFill>
                <a:effectLst/>
                <a:latin typeface="Helvetica"/>
                <a:ea typeface="ＭＳ Ｐゴシック"/>
                <a:cs typeface="Helvetica"/>
              </a:rPr>
              <a:t>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renvoie la valeur de la variable et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 définit la valeur</a:t>
            </a:r>
            <a:r>
              <a:rPr lang="en-US" altLang="en-US" sz="2400">
                <a:latin typeface="Helvetica"/>
                <a:ea typeface="ＭＳ Ｐゴシック"/>
                <a:cs typeface="Helvetica"/>
              </a:rPr>
              <a:t> </a:t>
            </a:r>
            <a:endParaRPr lang="en-US" altLang="en-US" sz="2400" b="0" i="0" u="none" strike="noStrike" cap="none" normalizeH="0" baseline="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a:solidFill>
                            <a:srgbClr val="0077AA"/>
                          </a:solidFill>
                          <a:effectLst/>
                        </a:rPr>
                        <a:t>public</a:t>
                      </a:r>
                      <a:r>
                        <a:rPr lang="en-US" sz="2400"/>
                        <a:t> </a:t>
                      </a:r>
                      <a:r>
                        <a:rPr lang="en-US" sz="2400">
                          <a:solidFill>
                            <a:srgbClr val="0077AA"/>
                          </a:solidFill>
                          <a:effectLst/>
                        </a:rPr>
                        <a:t>class</a:t>
                      </a:r>
                      <a:r>
                        <a:rPr lang="en-US" sz="2400"/>
                        <a:t> </a:t>
                      </a:r>
                      <a:r>
                        <a:rPr lang="en-US" sz="2400">
                          <a:solidFill>
                            <a:srgbClr val="DD4A68"/>
                          </a:solidFill>
                          <a:effectLst/>
                        </a:rPr>
                        <a:t>Main</a:t>
                      </a:r>
                      <a:r>
                        <a:rPr lang="en-US" sz="2400"/>
                        <a:t> </a:t>
                      </a:r>
                      <a:r>
                        <a:rPr lang="en-US" sz="2400">
                          <a:solidFill>
                            <a:srgbClr val="999999"/>
                          </a:solidFill>
                          <a:effectLst/>
                        </a:rPr>
                        <a:t>{</a:t>
                      </a:r>
                    </a:p>
                    <a:p>
                      <a:r>
                        <a:rPr lang="en-US" sz="2400"/>
                        <a:t>   </a:t>
                      </a:r>
                      <a:r>
                        <a:rPr lang="en-US" sz="2400">
                          <a:solidFill>
                            <a:srgbClr val="0077AA"/>
                          </a:solidFill>
                          <a:effectLst/>
                        </a:rPr>
                        <a:t>public</a:t>
                      </a:r>
                      <a:r>
                        <a:rPr lang="en-US" sz="2400"/>
                        <a:t> </a:t>
                      </a:r>
                      <a:r>
                        <a:rPr lang="en-US" sz="2400">
                          <a:solidFill>
                            <a:srgbClr val="0077AA"/>
                          </a:solidFill>
                          <a:effectLst/>
                        </a:rPr>
                        <a:t>static</a:t>
                      </a:r>
                      <a:r>
                        <a:rPr lang="en-US" sz="2400"/>
                        <a:t> </a:t>
                      </a:r>
                      <a:r>
                        <a:rPr lang="en-US" sz="2400">
                          <a:solidFill>
                            <a:srgbClr val="0077AA"/>
                          </a:solidFill>
                          <a:effectLst/>
                        </a:rPr>
                        <a:t>void</a:t>
                      </a:r>
                      <a:r>
                        <a:rPr lang="en-US" sz="2400"/>
                        <a:t> </a:t>
                      </a:r>
                      <a:r>
                        <a:rPr lang="en-US" sz="2400">
                          <a:solidFill>
                            <a:srgbClr val="DD4A68"/>
                          </a:solidFill>
                          <a:effectLst/>
                        </a:rPr>
                        <a:t>main</a:t>
                      </a:r>
                      <a:r>
                        <a:rPr lang="en-US" sz="2400">
                          <a:solidFill>
                            <a:srgbClr val="999999"/>
                          </a:solidFill>
                          <a:effectLst/>
                        </a:rPr>
                        <a:t>(</a:t>
                      </a:r>
                      <a:r>
                        <a:rPr lang="en-US" sz="2400">
                          <a:solidFill>
                            <a:srgbClr val="DD4A68"/>
                          </a:solidFill>
                          <a:effectLst/>
                        </a:rPr>
                        <a:t>String</a:t>
                      </a:r>
                      <a:r>
                        <a:rPr lang="en-US" sz="2400">
                          <a:solidFill>
                            <a:srgbClr val="999999"/>
                          </a:solidFill>
                          <a:effectLst/>
                        </a:rPr>
                        <a:t>[]</a:t>
                      </a:r>
                      <a:r>
                        <a:rPr lang="en-US" sz="2400"/>
                        <a:t> </a:t>
                      </a:r>
                      <a:r>
                        <a:rPr lang="en-US" sz="2400" err="1"/>
                        <a:t>args</a:t>
                      </a:r>
                      <a:r>
                        <a:rPr lang="en-US" sz="2400">
                          <a:solidFill>
                            <a:srgbClr val="999999"/>
                          </a:solidFill>
                          <a:effectLst/>
                        </a:rPr>
                        <a:t>)</a:t>
                      </a:r>
                      <a:r>
                        <a:rPr lang="en-US" sz="2400"/>
                        <a:t> </a:t>
                      </a:r>
                      <a:r>
                        <a:rPr lang="en-US" sz="2400">
                          <a:solidFill>
                            <a:srgbClr val="999999"/>
                          </a:solidFill>
                          <a:effectLst/>
                        </a:rPr>
                        <a:t>{</a:t>
                      </a:r>
                      <a:r>
                        <a:rPr lang="en-US" sz="2400"/>
                        <a:t> </a:t>
                      </a:r>
                    </a:p>
                    <a:p>
                      <a:r>
                        <a:rPr lang="en-US" sz="2400">
                          <a:solidFill>
                            <a:srgbClr val="DD4A68"/>
                          </a:solidFill>
                          <a:effectLst/>
                        </a:rPr>
                        <a:t>      Person</a:t>
                      </a:r>
                      <a:r>
                        <a:rPr lang="en-US" sz="2400"/>
                        <a:t> </a:t>
                      </a:r>
                      <a:r>
                        <a:rPr lang="en-US" sz="2400" err="1"/>
                        <a:t>myObj</a:t>
                      </a:r>
                      <a:r>
                        <a:rPr lang="en-US" sz="2400"/>
                        <a:t> </a:t>
                      </a:r>
                      <a:r>
                        <a:rPr lang="en-US" sz="2400">
                          <a:solidFill>
                            <a:srgbClr val="9A6E3A"/>
                          </a:solidFill>
                          <a:effectLst/>
                        </a:rPr>
                        <a:t>=</a:t>
                      </a:r>
                      <a:r>
                        <a:rPr lang="en-US" sz="2400"/>
                        <a:t> </a:t>
                      </a:r>
                      <a:r>
                        <a:rPr lang="en-US" sz="2400">
                          <a:solidFill>
                            <a:srgbClr val="0077AA"/>
                          </a:solidFill>
                          <a:effectLst/>
                        </a:rPr>
                        <a:t>new</a:t>
                      </a:r>
                      <a:r>
                        <a:rPr lang="en-US" sz="2400"/>
                        <a:t> </a:t>
                      </a:r>
                      <a:r>
                        <a:rPr lang="en-US" sz="2400">
                          <a:solidFill>
                            <a:srgbClr val="DD4A68"/>
                          </a:solidFill>
                          <a:effectLst/>
                        </a:rPr>
                        <a:t>Person</a:t>
                      </a:r>
                      <a:r>
                        <a:rPr lang="en-US" sz="2400">
                          <a:solidFill>
                            <a:srgbClr val="999999"/>
                          </a:solidFill>
                          <a:effectLst/>
                        </a:rPr>
                        <a:t>();</a:t>
                      </a:r>
                      <a:r>
                        <a:rPr lang="en-US" sz="2400"/>
                        <a:t> </a:t>
                      </a:r>
                    </a:p>
                    <a:p>
                      <a:r>
                        <a:rPr lang="en-US" sz="2400"/>
                        <a:t>        </a:t>
                      </a:r>
                      <a:r>
                        <a:rPr lang="en-US" sz="2400" err="1"/>
                        <a:t>myObj</a:t>
                      </a:r>
                      <a:r>
                        <a:rPr lang="en-US" sz="2400" err="1">
                          <a:solidFill>
                            <a:srgbClr val="999999"/>
                          </a:solidFill>
                          <a:effectLst/>
                        </a:rPr>
                        <a:t>.</a:t>
                      </a:r>
                      <a:r>
                        <a:rPr lang="en-US" sz="2400" err="1">
                          <a:solidFill>
                            <a:srgbClr val="DD4A68"/>
                          </a:solidFill>
                          <a:effectLst/>
                        </a:rPr>
                        <a:t>setName</a:t>
                      </a:r>
                      <a:r>
                        <a:rPr lang="en-US" sz="2400">
                          <a:solidFill>
                            <a:srgbClr val="999999"/>
                          </a:solidFill>
                          <a:effectLst/>
                        </a:rPr>
                        <a:t>(</a:t>
                      </a:r>
                      <a:r>
                        <a:rPr lang="en-US" sz="2400">
                          <a:solidFill>
                            <a:srgbClr val="669900"/>
                          </a:solidFill>
                          <a:effectLst/>
                        </a:rPr>
                        <a:t>"John"</a:t>
                      </a:r>
                      <a:r>
                        <a:rPr lang="en-US" sz="2400">
                          <a:solidFill>
                            <a:srgbClr val="999999"/>
                          </a:solidFill>
                          <a:effectLst/>
                        </a:rPr>
                        <a:t>);</a:t>
                      </a:r>
                      <a:r>
                        <a:rPr lang="en-US" sz="2400"/>
                        <a:t> </a:t>
                      </a:r>
                      <a:r>
                        <a:rPr lang="en-US" sz="2400">
                          <a:solidFill>
                            <a:srgbClr val="708090"/>
                          </a:solidFill>
                          <a:effectLst/>
                        </a:rPr>
                        <a:t>// Modifie la </a:t>
                      </a:r>
                      <a:r>
                        <a:rPr lang="en-US" sz="2400" err="1">
                          <a:solidFill>
                            <a:srgbClr val="708090"/>
                          </a:solidFill>
                          <a:effectLst/>
                        </a:rPr>
                        <a:t>valeur</a:t>
                      </a:r>
                      <a:r>
                        <a:rPr lang="en-US" sz="2400">
                          <a:solidFill>
                            <a:srgbClr val="708090"/>
                          </a:solidFill>
                          <a:effectLst/>
                        </a:rPr>
                        <a:t> du nom </a:t>
                      </a:r>
                      <a:r>
                        <a:rPr lang="en-US" sz="2400" err="1">
                          <a:solidFill>
                            <a:srgbClr val="708090"/>
                          </a:solidFill>
                          <a:effectLst/>
                        </a:rPr>
                        <a:t>en</a:t>
                      </a:r>
                      <a:r>
                        <a:rPr lang="en-US" sz="2400">
                          <a:solidFill>
                            <a:srgbClr val="708090"/>
                          </a:solidFill>
                          <a:effectLst/>
                        </a:rPr>
                        <a:t>: "John“</a:t>
                      </a:r>
                    </a:p>
                    <a:p>
                      <a:r>
                        <a:rPr lang="en-US" sz="2400"/>
                        <a:t>    </a:t>
                      </a:r>
                      <a:r>
                        <a:rPr lang="en-US" sz="2400" err="1">
                          <a:solidFill>
                            <a:srgbClr val="DD4A68"/>
                          </a:solidFill>
                          <a:effectLst/>
                        </a:rPr>
                        <a:t>System</a:t>
                      </a:r>
                      <a:r>
                        <a:rPr lang="en-US" sz="2400" err="1">
                          <a:solidFill>
                            <a:srgbClr val="999999"/>
                          </a:solidFill>
                          <a:effectLst/>
                        </a:rPr>
                        <a:t>.</a:t>
                      </a:r>
                      <a:r>
                        <a:rPr lang="en-US" sz="2400" err="1"/>
                        <a:t>out</a:t>
                      </a:r>
                      <a:r>
                        <a:rPr lang="en-US" sz="2400" err="1">
                          <a:solidFill>
                            <a:srgbClr val="999999"/>
                          </a:solidFill>
                          <a:effectLst/>
                        </a:rPr>
                        <a:t>.</a:t>
                      </a:r>
                      <a:r>
                        <a:rPr lang="en-US" sz="2400" err="1">
                          <a:solidFill>
                            <a:srgbClr val="DD4A68"/>
                          </a:solidFill>
                          <a:effectLst/>
                        </a:rPr>
                        <a:t>println</a:t>
                      </a:r>
                      <a:r>
                        <a:rPr lang="en-US" sz="2400">
                          <a:solidFill>
                            <a:srgbClr val="999999"/>
                          </a:solidFill>
                          <a:effectLst/>
                        </a:rPr>
                        <a:t>(</a:t>
                      </a:r>
                      <a:r>
                        <a:rPr lang="en-US" sz="2400" err="1"/>
                        <a:t>myObj</a:t>
                      </a:r>
                      <a:r>
                        <a:rPr lang="en-US" sz="2400" err="1">
                          <a:solidFill>
                            <a:srgbClr val="999999"/>
                          </a:solidFill>
                          <a:effectLst/>
                        </a:rPr>
                        <a:t>.</a:t>
                      </a:r>
                      <a:r>
                        <a:rPr lang="en-US" sz="2400" err="1">
                          <a:solidFill>
                            <a:srgbClr val="DD4A68"/>
                          </a:solidFill>
                          <a:effectLst/>
                        </a:rPr>
                        <a:t>getName</a:t>
                      </a:r>
                      <a:r>
                        <a:rPr lang="en-US" sz="2400">
                          <a:solidFill>
                            <a:srgbClr val="999999"/>
                          </a:solidFill>
                          <a:effectLst/>
                        </a:rPr>
                        <a:t>());</a:t>
                      </a:r>
                      <a:r>
                        <a:rPr lang="en-US" sz="2400"/>
                        <a:t> </a:t>
                      </a:r>
                    </a:p>
                    <a:p>
                      <a:r>
                        <a:rPr lang="en-US" sz="2400">
                          <a:solidFill>
                            <a:srgbClr val="999999"/>
                          </a:solidFill>
                          <a:effectLst/>
                        </a:rPr>
                        <a:t>   }</a:t>
                      </a:r>
                    </a:p>
                    <a:p>
                      <a:r>
                        <a:rPr lang="en-US" sz="2400">
                          <a:solidFill>
                            <a:srgbClr val="999999"/>
                          </a:solidFill>
                          <a:effectLst/>
                        </a:rPr>
                        <a:t>}</a:t>
                      </a:r>
                      <a:r>
                        <a:rPr lang="en-US" sz="2400"/>
                        <a:t> </a:t>
                      </a:r>
                    </a:p>
                    <a:p>
                      <a:endParaRPr lang="en-US" sz="2400">
                        <a:solidFill>
                          <a:srgbClr val="708090"/>
                        </a:solidFill>
                        <a:effectLst/>
                      </a:endParaRPr>
                    </a:p>
                    <a:p>
                      <a:r>
                        <a:rPr lang="en-US" sz="2400">
                          <a:solidFill>
                            <a:srgbClr val="708090"/>
                          </a:solidFill>
                          <a:effectLst/>
                        </a:rPr>
                        <a:t>// résultat: "John"</a:t>
                      </a:r>
                      <a:endParaRPr lang="en-US" sz="240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949442"/>
            <a:ext cx="4997004"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a:solidFill>
                  <a:srgbClr val="FF0000"/>
                </a:solidFill>
                <a:latin typeface="Arial"/>
                <a:ea typeface="ＭＳ Ｐゴシック"/>
                <a:cs typeface="Arial"/>
              </a:rPr>
              <a:t>         INTRODUCTION</a:t>
            </a:r>
            <a:endParaRPr lang="fr-FR" b="1">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a:solidFill>
                  <a:srgbClr val="FF0000"/>
                </a:solidFill>
                <a:latin typeface="Arial"/>
                <a:ea typeface="ＭＳ Ｐゴシック"/>
                <a:cs typeface="Arial"/>
              </a:rPr>
              <a:t>HISTORIQUE DE LA  POO</a:t>
            </a:r>
            <a:endParaRPr lang="fr-FR" sz="1600" b="1">
              <a:solidFill>
                <a:srgbClr val="FF0000"/>
              </a:solidFill>
              <a:cs typeface="Arial"/>
            </a:endParaRPr>
          </a:p>
          <a:p>
            <a:pPr marL="742950" lvl="1" indent="-285750">
              <a:buFont typeface="Wingdings" panose="05000000000000000000" pitchFamily="2" charset="2"/>
              <a:buChar char="q"/>
            </a:pPr>
            <a:r>
              <a:rPr lang="fr-FR" sz="1600" b="1">
                <a:latin typeface="Arial"/>
                <a:ea typeface="ＭＳ Ｐゴシック"/>
                <a:cs typeface="Arial"/>
              </a:rPr>
              <a:t> Apparition de  la POO </a:t>
            </a:r>
          </a:p>
          <a:p>
            <a:pPr marL="742950" lvl="1" indent="-285750">
              <a:buFont typeface="Wingdings" panose="05000000000000000000" pitchFamily="2" charset="2"/>
              <a:buChar char="q"/>
            </a:pPr>
            <a:r>
              <a:rPr lang="fr-FR" sz="1600" b="1">
                <a:latin typeface="Arial"/>
                <a:ea typeface="ＭＳ Ｐゴシック"/>
                <a:cs typeface="Arial"/>
              </a:rPr>
              <a:t> Importance de la POO</a:t>
            </a:r>
            <a:endParaRPr lang="fr-FR" sz="160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a:t>
            </a:r>
            <a:r>
              <a:rPr lang="fr-FR" sz="1600">
                <a:latin typeface="Arial"/>
                <a:ea typeface="ＭＳ Ｐゴシック"/>
                <a:cs typeface="Arial"/>
              </a:rPr>
              <a:t> </a:t>
            </a:r>
            <a:r>
              <a:rPr lang="fr-FR" sz="1600" b="1">
                <a:latin typeface="Arial"/>
                <a:ea typeface="ＭＳ Ｐゴシック"/>
                <a:cs typeface="Arial"/>
              </a:rPr>
              <a:t>  </a:t>
            </a:r>
            <a:r>
              <a:rPr lang="fr-FR" sz="1600" b="1">
                <a:solidFill>
                  <a:srgbClr val="FF0000"/>
                </a:solidFill>
                <a:latin typeface="Arial"/>
                <a:ea typeface="ＭＳ Ｐゴシック"/>
                <a:cs typeface="Arial"/>
              </a:rPr>
              <a:t>OBJET ET CLASS</a:t>
            </a:r>
          </a:p>
          <a:p>
            <a:pPr marL="742950" lvl="1" indent="-285750">
              <a:buFont typeface="Wingdings,Sans-Serif"/>
              <a:buChar char="q"/>
            </a:pPr>
            <a:r>
              <a:rPr lang="fr-FR" sz="1600" b="1">
                <a:latin typeface="Arial"/>
                <a:ea typeface="ＭＳ Ｐゴシック"/>
                <a:cs typeface="Arial"/>
              </a:rPr>
              <a:t> Objet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Class</a:t>
            </a:r>
            <a:endParaRPr lang="fr-FR"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III.</a:t>
            </a:r>
            <a:r>
              <a:rPr lang="fr-FR" sz="1600" b="1">
                <a:latin typeface="Arial"/>
                <a:ea typeface="ＭＳ Ｐゴシック"/>
                <a:cs typeface="Arial"/>
              </a:rPr>
              <a:t>  </a:t>
            </a:r>
            <a:r>
              <a:rPr lang="fr-FR" sz="1600" b="1">
                <a:solidFill>
                  <a:srgbClr val="FF0000"/>
                </a:solidFill>
                <a:latin typeface="Arial"/>
                <a:ea typeface="ＭＳ Ｐゴシック"/>
                <a:cs typeface="Arial"/>
              </a:rPr>
              <a:t>METHODES</a:t>
            </a:r>
          </a:p>
          <a:p>
            <a:pPr marL="742950" lvl="1" indent="-285750">
              <a:buFont typeface="Wingdings,Sans-Serif"/>
              <a:buChar char="q"/>
            </a:pPr>
            <a:r>
              <a:rPr lang="fr-FR" sz="1600" b="1">
                <a:latin typeface="Arial"/>
                <a:ea typeface="ＭＳ Ｐゴシック"/>
                <a:cs typeface="Arial"/>
              </a:rPr>
              <a:t> Définition</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Syntaxe</a:t>
            </a:r>
          </a:p>
          <a:p>
            <a:pPr marL="742950" lvl="1" indent="-285750">
              <a:buFont typeface="Wingdings,Sans-Serif"/>
              <a:buChar char="q"/>
            </a:pPr>
            <a:r>
              <a:rPr lang="fr-FR" sz="1600" b="1">
                <a:latin typeface="Arial"/>
                <a:ea typeface="ＭＳ Ｐゴシック"/>
                <a:cs typeface="Arial"/>
              </a:rPr>
              <a:t>Spécificateurs d'accès</a:t>
            </a:r>
          </a:p>
          <a:p>
            <a:pPr marL="742950" lvl="1" indent="-285750">
              <a:buFont typeface="Wingdings,Sans-Serif"/>
              <a:buChar char="q"/>
            </a:pPr>
            <a:r>
              <a:rPr lang="fr-FR" sz="1600" b="1">
                <a:latin typeface="Arial"/>
                <a:ea typeface="ＭＳ Ｐゴシック"/>
                <a:cs typeface="Arial"/>
              </a:rPr>
              <a:t> Signature de méthode</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Méthode statique et d'instance</a:t>
            </a:r>
            <a:endParaRPr lang="fr-FR"/>
          </a:p>
          <a:p>
            <a:pPr lvl="1"/>
            <a:endParaRPr lang="fr-FR" sz="1600" b="1">
              <a:latin typeface="Arial"/>
              <a:ea typeface="ＭＳ Ｐゴシック"/>
              <a:cs typeface="Arial"/>
            </a:endParaRPr>
          </a:p>
          <a:p>
            <a:r>
              <a:rPr lang="fr-FR" sz="1600" b="1">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a:latin typeface="Arial"/>
                <a:ea typeface="ＭＳ Ｐゴシック"/>
                <a:cs typeface="Arial"/>
              </a:rPr>
              <a:t> Encapsulation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Meilleur contrôle des attributs de classe et des méthodes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Les attributs de classe peuvent être rendus en </a:t>
            </a:r>
            <a:r>
              <a:rPr kumimoji="0" lang="en-US" altLang="en-US" sz="2400" b="1" i="0" u="none" strike="noStrike" cap="none" normalizeH="0" baseline="0">
                <a:ln>
                  <a:noFill/>
                </a:ln>
                <a:solidFill>
                  <a:srgbClr val="000000"/>
                </a:solidFill>
                <a:effectLst/>
                <a:latin typeface="Helvetica"/>
                <a:ea typeface="ＭＳ Ｐゴシック"/>
                <a:cs typeface="Helvetica"/>
              </a:rPr>
              <a:t>lecture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ou en </a:t>
            </a:r>
            <a:r>
              <a:rPr kumimoji="0" lang="en-US" altLang="en-US" sz="2400" b="1" i="0" u="none" strike="noStrike" cap="none" normalizeH="0" baseline="0">
                <a:ln>
                  <a:noFill/>
                </a:ln>
                <a:solidFill>
                  <a:srgbClr val="000000"/>
                </a:solidFill>
                <a:effectLst/>
                <a:latin typeface="Helvetica"/>
                <a:ea typeface="ＭＳ Ｐゴシック"/>
                <a:cs typeface="Helvetica"/>
              </a:rPr>
              <a:t>écriture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Flexible : le programmeur peut modifier une partie du code sans affecter les autres parties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Sécurité accrue des données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2" name="Rectangle 1"/>
          <p:cNvSpPr>
            <a:spLocks noChangeArrowheads="1"/>
          </p:cNvSpPr>
          <p:nvPr/>
        </p:nvSpPr>
        <p:spPr bwMode="auto">
          <a:xfrm>
            <a:off x="0" y="1283614"/>
            <a:ext cx="84789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b="1"/>
              <a:t>L' abstraction</a:t>
            </a:r>
            <a:r>
              <a:rPr lang="fr-FR"/>
              <a:t> de données est le processus consistant à masquer certains détails et à ne montrer que les informations essentielles à l'utilisateur.</a:t>
            </a:r>
            <a:br>
              <a:rPr lang="fr-FR"/>
            </a:br>
            <a:r>
              <a:rPr lang="fr-FR"/>
              <a:t>L'abstraction peut être réalisée avec </a:t>
            </a:r>
            <a:r>
              <a:rPr lang="fr-FR" b="1"/>
              <a:t>des classes abstraites</a:t>
            </a:r>
            <a:r>
              <a:rPr lang="fr-FR"/>
              <a:t> ou </a:t>
            </a:r>
            <a:r>
              <a:rPr lang="fr-FR" b="1"/>
              <a:t>des interfaces</a:t>
            </a:r>
            <a:endParaRPr kumimoji="0" lang="en-US" altLang="en-US" sz="1800" b="1" i="0" u="none" strike="noStrike" cap="none" normalizeH="0" baseline="0">
              <a:ln>
                <a:noFill/>
              </a:ln>
              <a:effectLst/>
              <a:latin typeface="Arial" panose="020B0604020202020204" pitchFamily="34" charset="0"/>
            </a:endParaRPr>
          </a:p>
        </p:txBody>
      </p:sp>
      <p:sp>
        <p:nvSpPr>
          <p:cNvPr id="6" name="Rectangle 5"/>
          <p:cNvSpPr/>
          <p:nvPr/>
        </p:nvSpPr>
        <p:spPr>
          <a:xfrm>
            <a:off x="908170" y="2862451"/>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219965"/>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22902" y="3762145"/>
            <a:ext cx="2210926" cy="369332"/>
          </a:xfrm>
          <a:prstGeom prst="rect">
            <a:avLst/>
          </a:prstGeom>
          <a:solidFill>
            <a:schemeClr val="tx1"/>
          </a:solidFill>
        </p:spPr>
        <p:txBody>
          <a:bodyPr wrap="none">
            <a:spAutoFit/>
          </a:bodyPr>
          <a:lstStyle/>
          <a:p>
            <a:r>
              <a:rPr lang="en-US" b="1">
                <a:solidFill>
                  <a:srgbClr val="00B0F0"/>
                </a:solidFill>
              </a:rPr>
              <a:t>abstract</a:t>
            </a:r>
            <a:r>
              <a:rPr lang="en-US">
                <a:solidFill>
                  <a:srgbClr val="00B0F0"/>
                </a:solidFill>
              </a:rPr>
              <a:t> </a:t>
            </a:r>
            <a:r>
              <a:rPr lang="en-US" b="1">
                <a:solidFill>
                  <a:srgbClr val="00B0F0"/>
                </a:solidFill>
              </a:rPr>
              <a:t>class</a:t>
            </a:r>
            <a:r>
              <a:rPr lang="en-US">
                <a:solidFill>
                  <a:schemeClr val="bg1"/>
                </a:solidFill>
              </a:rPr>
              <a:t> A{} </a:t>
            </a:r>
            <a:r>
              <a:rPr lang="en-US">
                <a:solidFill>
                  <a:srgbClr val="000000"/>
                </a:solidFill>
                <a:latin typeface="inter-regular"/>
              </a:rPr>
              <a:t> </a:t>
            </a:r>
            <a:endParaRPr lang="en-US"/>
          </a:p>
        </p:txBody>
      </p:sp>
      <p:sp>
        <p:nvSpPr>
          <p:cNvPr id="8" name="Rectangle 7"/>
          <p:cNvSpPr/>
          <p:nvPr/>
        </p:nvSpPr>
        <p:spPr>
          <a:xfrm>
            <a:off x="908170" y="4131477"/>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
        <p:nvSpPr>
          <p:cNvPr id="9" name="Rectangle 8"/>
          <p:cNvSpPr/>
          <p:nvPr/>
        </p:nvSpPr>
        <p:spPr>
          <a:xfrm>
            <a:off x="1070612" y="4546975"/>
            <a:ext cx="7505352" cy="369332"/>
          </a:xfrm>
          <a:prstGeom prst="rect">
            <a:avLst/>
          </a:prstGeom>
          <a:solidFill>
            <a:schemeClr val="tx1"/>
          </a:solidFill>
        </p:spPr>
        <p:txBody>
          <a:bodyPr wrap="square">
            <a:spAutoFit/>
          </a:bodyPr>
          <a:lstStyle/>
          <a:p>
            <a:r>
              <a:rPr lang="fr-FR" b="1">
                <a:solidFill>
                  <a:srgbClr val="00B0F0"/>
                </a:solidFill>
                <a:latin typeface="inter-regular"/>
              </a:rPr>
              <a:t>abstract void</a:t>
            </a:r>
            <a:r>
              <a:rPr lang="fr-FR" b="1">
                <a:solidFill>
                  <a:schemeClr val="bg1"/>
                </a:solidFill>
                <a:latin typeface="inter-regular"/>
              </a:rPr>
              <a:t> </a:t>
            </a:r>
            <a:r>
              <a:rPr lang="fr-FR">
                <a:solidFill>
                  <a:schemeClr val="bg1"/>
                </a:solidFill>
                <a:latin typeface="inter-regular"/>
              </a:rPr>
              <a:t> printStatus(); // pas de corps de méthode ni de résumé</a:t>
            </a:r>
            <a:endParaRPr lang="en-US">
              <a:solidFill>
                <a:schemeClr val="bg1"/>
              </a:solidFill>
            </a:endParaRPr>
          </a:p>
        </p:txBody>
      </p:sp>
    </p:spTree>
    <p:extLst>
      <p:ext uri="{BB962C8B-B14F-4D97-AF65-F5344CB8AC3E}">
        <p14:creationId xmlns:p14="http://schemas.microsoft.com/office/powerpoint/2010/main" val="265357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Exemple</a:t>
            </a:r>
            <a:r>
              <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rPr>
              <a:t> </a:t>
            </a: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de classe abstraite qui a</a:t>
            </a:r>
            <a:r>
              <a:rPr kumimoji="0" lang="fr-FR" sz="1800" b="1" i="0" u="none" strike="noStrike" kern="1200" cap="none" spc="0" normalizeH="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 une méthode abstraite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10" name="Tableau 9"/>
          <p:cNvGraphicFramePr>
            <a:graphicFrameLocks noGrp="1"/>
          </p:cNvGraphicFramePr>
          <p:nvPr>
            <p:extLst>
              <p:ext uri="{D42A27DB-BD31-4B8C-83A1-F6EECF244321}">
                <p14:modId xmlns:p14="http://schemas.microsoft.com/office/powerpoint/2010/main" val="1964520106"/>
              </p:ext>
            </p:extLst>
          </p:nvPr>
        </p:nvGraphicFramePr>
        <p:xfrm>
          <a:off x="1055614" y="1318703"/>
          <a:ext cx="6608618" cy="3100898"/>
        </p:xfrm>
        <a:graphic>
          <a:graphicData uri="http://schemas.openxmlformats.org/drawingml/2006/table">
            <a:tbl>
              <a:tblPr firstRow="1" bandRow="1">
                <a:tableStyleId>{5C22544A-7EE6-4342-B048-85BDC9FD1C3A}</a:tableStyleId>
              </a:tblPr>
              <a:tblGrid>
                <a:gridCol w="6608618">
                  <a:extLst>
                    <a:ext uri="{9D8B030D-6E8A-4147-A177-3AD203B41FA5}">
                      <a16:colId xmlns:a16="http://schemas.microsoft.com/office/drawing/2014/main" val="1082963285"/>
                    </a:ext>
                  </a:extLst>
                </a:gridCol>
              </a:tblGrid>
              <a:tr h="3100898">
                <a:tc>
                  <a:txBody>
                    <a:bodyPr/>
                    <a:lstStyle/>
                    <a:p>
                      <a:pPr algn="just">
                        <a:buFont typeface="+mj-lt"/>
                        <a:buNone/>
                      </a:pP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class</a:t>
                      </a:r>
                      <a:r>
                        <a:rPr lang="en-US" b="0" i="0">
                          <a:solidFill>
                            <a:schemeClr val="bg1"/>
                          </a:solidFill>
                          <a:effectLst/>
                          <a:latin typeface="inter-regular"/>
                        </a:rPr>
                        <a:t> Bike{  </a:t>
                      </a:r>
                    </a:p>
                    <a:p>
                      <a:pPr algn="just">
                        <a:buFont typeface="+mj-lt"/>
                        <a:buNone/>
                      </a:pPr>
                      <a:r>
                        <a:rPr lang="en-US" b="0" i="0">
                          <a:solidFill>
                            <a:schemeClr val="bg1"/>
                          </a:solidFill>
                          <a:effectLst/>
                          <a:latin typeface="inter-regular"/>
                        </a:rPr>
                        <a:t>  </a:t>
                      </a: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run();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Honda4 </a:t>
                      </a:r>
                      <a:r>
                        <a:rPr lang="en-US" b="1" i="0">
                          <a:solidFill>
                            <a:srgbClr val="00B0F0"/>
                          </a:solidFill>
                          <a:effectLst/>
                          <a:latin typeface="inter-regular"/>
                        </a:rPr>
                        <a:t>extends</a:t>
                      </a:r>
                      <a:r>
                        <a:rPr lang="en-US" b="0" i="0">
                          <a:solidFill>
                            <a:schemeClr val="bg1"/>
                          </a:solidFill>
                          <a:effectLst/>
                          <a:latin typeface="inter-regular"/>
                        </a:rPr>
                        <a:t> Bike{  </a:t>
                      </a:r>
                    </a:p>
                    <a:p>
                      <a:pPr algn="just">
                        <a:buFont typeface="+mj-lt"/>
                        <a:buNone/>
                      </a:pPr>
                      <a:r>
                        <a:rPr lang="en-US" b="1" i="0">
                          <a:solidFill>
                            <a:srgbClr val="00B0F0"/>
                          </a:solidFill>
                          <a:effectLst/>
                          <a:latin typeface="inter-regular"/>
                        </a:rPr>
                        <a:t>void</a:t>
                      </a:r>
                      <a:r>
                        <a:rPr lang="en-US" b="0" i="0">
                          <a:solidFill>
                            <a:schemeClr val="bg1"/>
                          </a:solidFill>
                          <a:effectLst/>
                          <a:latin typeface="inter-regular"/>
                        </a:rPr>
                        <a:t> run(){System.out.println("running </a:t>
                      </a:r>
                      <a:r>
                        <a:rPr lang="en-US" b="0" i="0">
                          <a:solidFill>
                            <a:srgbClr val="00B0F0"/>
                          </a:solidFill>
                          <a:effectLst/>
                          <a:latin typeface="inter-regular"/>
                        </a:rPr>
                        <a:t>safely</a:t>
                      </a:r>
                      <a:r>
                        <a:rPr lang="en-US" b="0" i="0">
                          <a:solidFill>
                            <a:schemeClr val="bg1"/>
                          </a:solidFill>
                          <a:effectLst/>
                          <a:latin typeface="inter-regular"/>
                        </a:rPr>
                        <a:t>");}  </a:t>
                      </a:r>
                    </a:p>
                    <a:p>
                      <a:pPr algn="just">
                        <a:buFont typeface="+mj-lt"/>
                        <a:buNone/>
                      </a:pPr>
                      <a:r>
                        <a:rPr lang="en-US" b="1" i="0">
                          <a:solidFill>
                            <a:schemeClr val="bg1"/>
                          </a:solidFill>
                          <a:effectLst/>
                          <a:latin typeface="inter-regular"/>
                        </a:rPr>
                        <a:t>public</a:t>
                      </a:r>
                      <a:r>
                        <a:rPr lang="en-US" b="0" i="0">
                          <a:solidFill>
                            <a:schemeClr val="bg1"/>
                          </a:solidFill>
                          <a:effectLst/>
                          <a:latin typeface="inter-regular"/>
                        </a:rPr>
                        <a:t> </a:t>
                      </a:r>
                      <a:r>
                        <a:rPr lang="en-US" b="1" i="0">
                          <a:solidFill>
                            <a:schemeClr val="bg1"/>
                          </a:solidFill>
                          <a:effectLst/>
                          <a:latin typeface="inter-regular"/>
                        </a:rPr>
                        <a:t>static</a:t>
                      </a:r>
                      <a:r>
                        <a:rPr lang="en-US" b="0" i="0">
                          <a:solidFill>
                            <a:schemeClr val="bg1"/>
                          </a:solidFill>
                          <a:effectLst/>
                          <a:latin typeface="inter-regular"/>
                        </a:rPr>
                        <a:t> </a:t>
                      </a:r>
                      <a:r>
                        <a:rPr lang="en-US" b="1" i="0">
                          <a:solidFill>
                            <a:schemeClr val="bg1"/>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 Bike obj = </a:t>
                      </a:r>
                      <a:r>
                        <a:rPr lang="en-US" b="1" i="0">
                          <a:solidFill>
                            <a:srgbClr val="00B0F0"/>
                          </a:solidFill>
                          <a:effectLst/>
                          <a:latin typeface="inter-regular"/>
                        </a:rPr>
                        <a:t>new</a:t>
                      </a:r>
                      <a:r>
                        <a:rPr lang="en-US" b="0" i="0">
                          <a:solidFill>
                            <a:schemeClr val="bg1"/>
                          </a:solidFill>
                          <a:effectLst/>
                          <a:latin typeface="inter-regular"/>
                        </a:rPr>
                        <a:t> Honda4();  </a:t>
                      </a:r>
                    </a:p>
                    <a:p>
                      <a:pPr algn="just">
                        <a:buFont typeface="+mj-lt"/>
                        <a:buNone/>
                      </a:pPr>
                      <a:r>
                        <a:rPr lang="en-US" b="0" i="0">
                          <a:solidFill>
                            <a:schemeClr val="bg1"/>
                          </a:solidFill>
                          <a:effectLst/>
                          <a:latin typeface="inter-regular"/>
                        </a:rPr>
                        <a:t> obj.run();  </a:t>
                      </a:r>
                    </a:p>
                    <a:p>
                      <a:pPr algn="just">
                        <a:buFont typeface="+mj-lt"/>
                        <a:buNone/>
                      </a:pPr>
                      <a:r>
                        <a:rPr lang="en-US" b="0" i="0">
                          <a:solidFill>
                            <a:srgbClr val="000000"/>
                          </a:solidFill>
                          <a:effectLst/>
                          <a:latin typeface="inter-regular"/>
                        </a:rPr>
                        <a:t>}  </a:t>
                      </a:r>
                    </a:p>
                    <a:p>
                      <a:pPr algn="just">
                        <a:buFont typeface="+mj-lt"/>
                        <a:buNone/>
                      </a:pPr>
                      <a:r>
                        <a:rPr lang="en-US" b="0" i="0">
                          <a:solidFill>
                            <a:srgbClr val="000000"/>
                          </a:solidFill>
                          <a:effectLst/>
                          <a:latin typeface="inter-regular"/>
                        </a:rPr>
                        <a:t>}  </a:t>
                      </a:r>
                    </a:p>
                  </a:txBody>
                  <a:tcPr>
                    <a:solidFill>
                      <a:schemeClr val="tx1"/>
                    </a:solidFill>
                  </a:tcPr>
                </a:tc>
                <a:extLst>
                  <a:ext uri="{0D108BD9-81ED-4DB2-BD59-A6C34878D82A}">
                    <a16:rowId xmlns:a16="http://schemas.microsoft.com/office/drawing/2014/main" val="2713148563"/>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177906085"/>
              </p:ext>
            </p:extLst>
          </p:nvPr>
        </p:nvGraphicFramePr>
        <p:xfrm>
          <a:off x="831272" y="4906939"/>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6119375"/>
                    </a:ext>
                  </a:extLst>
                </a:gridCol>
              </a:tblGrid>
              <a:tr h="370840">
                <a:tc>
                  <a:txBody>
                    <a:bodyPr/>
                    <a:lstStyle/>
                    <a:p>
                      <a:r>
                        <a:rPr lang="fr-CI"/>
                        <a:t>Running safely</a:t>
                      </a:r>
                      <a:endParaRPr lang="en-US"/>
                    </a:p>
                  </a:txBody>
                  <a:tcPr>
                    <a:solidFill>
                      <a:schemeClr val="tx1"/>
                    </a:solidFill>
                  </a:tcPr>
                </a:tc>
                <a:extLst>
                  <a:ext uri="{0D108BD9-81ED-4DB2-BD59-A6C34878D82A}">
                    <a16:rowId xmlns:a16="http://schemas.microsoft.com/office/drawing/2014/main" val="2393548880"/>
                  </a:ext>
                </a:extLst>
              </a:tr>
            </a:tbl>
          </a:graphicData>
        </a:graphic>
      </p:graphicFrame>
      <p:sp>
        <p:nvSpPr>
          <p:cNvPr id="12" name="Rectangle 11"/>
          <p:cNvSpPr/>
          <p:nvPr/>
        </p:nvSpPr>
        <p:spPr>
          <a:xfrm>
            <a:off x="684212" y="44786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Résultat</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99153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a:latin typeface="Arial"/>
                <a:ea typeface="ＭＳ Ｐゴシック"/>
                <a:cs typeface="Arial"/>
              </a:rPr>
              <a:t>Classe ;</a:t>
            </a:r>
          </a:p>
          <a:p>
            <a:pPr marL="285750" indent="-285750" algn="just">
              <a:buFont typeface="Wingdings"/>
              <a:buChar char="Ø"/>
            </a:pPr>
            <a:r>
              <a:rPr lang="fr-FR" sz="2800">
                <a:latin typeface="Arial"/>
                <a:ea typeface="ＭＳ Ｐゴシック"/>
                <a:cs typeface="Arial"/>
              </a:rPr>
              <a:t>Sous-classe/classe enfant ;</a:t>
            </a:r>
          </a:p>
          <a:p>
            <a:pPr marL="285750" indent="-285750" algn="just">
              <a:buFont typeface="Wingdings"/>
              <a:buChar char="Ø"/>
            </a:pPr>
            <a:r>
              <a:rPr lang="fr-FR" sz="2800">
                <a:latin typeface="Arial"/>
                <a:ea typeface="ＭＳ Ｐゴシック"/>
                <a:cs typeface="Arial"/>
              </a:rPr>
              <a:t>Super classe/classe parent ;</a:t>
            </a:r>
          </a:p>
          <a:p>
            <a:pPr marL="285750" indent="-285750" algn="just">
              <a:buFont typeface="Wingdings"/>
              <a:buChar char="Ø"/>
            </a:pPr>
            <a:r>
              <a:rPr lang="fr-FR" sz="2800">
                <a:latin typeface="Arial"/>
                <a:ea typeface="ＭＳ Ｐゴシック"/>
                <a:cs typeface="Arial"/>
              </a:rPr>
              <a:t>Réutilisabilité ;</a:t>
            </a:r>
          </a:p>
          <a:p>
            <a:pPr marL="285750" indent="-285750" algn="just">
              <a:buFont typeface="Wingdings"/>
              <a:buChar char="Ø"/>
            </a:pPr>
            <a:r>
              <a:rPr lang="fr-FR" sz="2800">
                <a:latin typeface="Arial"/>
                <a:ea typeface="ＭＳ Ｐゴシック"/>
                <a:cs typeface="Arial"/>
              </a:rPr>
              <a:t>Extends</a:t>
            </a:r>
            <a:endParaRPr lang="fr-FR" sz="280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775137"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sz="240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471448"/>
            <a:ext cx="78433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Le polymorphisme en Java</a:t>
            </a:r>
            <a:r>
              <a:rPr lang="fr-FR">
                <a:latin typeface="Arial"/>
                <a:ea typeface="ＭＳ Ｐゴシック"/>
                <a:cs typeface="Arial"/>
              </a:rPr>
              <a:t> est un concept par lequel nous pouvons effectuer une action unique de différentes manières. Comme le méthodes de surcharge </a:t>
            </a:r>
          </a:p>
        </p:txBody>
      </p:sp>
    </p:spTree>
    <p:extLst>
      <p:ext uri="{BB962C8B-B14F-4D97-AF65-F5344CB8AC3E}">
        <p14:creationId xmlns:p14="http://schemas.microsoft.com/office/powerpoint/2010/main" val="691518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1004473"/>
            <a:ext cx="4405797"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IV.   HERITAGE</a:t>
            </a:r>
            <a:endParaRPr lang="fr-FR" sz="1600">
              <a:solidFill>
                <a:srgbClr val="FF0000"/>
              </a:solidFill>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Notions de bases</a:t>
            </a:r>
          </a:p>
          <a:p>
            <a:pPr marL="742950" lvl="1" indent="-285750">
              <a:buFont typeface="Wingdings,Sans-Serif"/>
              <a:buChar char="q"/>
            </a:pPr>
            <a:r>
              <a:rPr lang="fr-FR" sz="1600" b="1">
                <a:latin typeface="Arial"/>
                <a:ea typeface="ＭＳ Ｐゴシック"/>
                <a:cs typeface="Arial"/>
              </a:rPr>
              <a:t> Syntaxe</a:t>
            </a:r>
            <a:endParaRPr lang="fr-FR"/>
          </a:p>
          <a:p>
            <a:pPr marL="742950" lvl="1" indent="-285750">
              <a:buFont typeface="Wingdings,Sans-Serif"/>
              <a:buChar char="q"/>
            </a:pPr>
            <a:r>
              <a:rPr lang="fr-FR" sz="1600" b="1">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a:solidFill>
                  <a:srgbClr val="FF0000"/>
                </a:solidFill>
                <a:latin typeface="Arial"/>
                <a:ea typeface="ＭＳ Ｐゴシック"/>
                <a:cs typeface="Arial"/>
              </a:rPr>
              <a:t>VI.  POLYMORPHISME</a:t>
            </a:r>
            <a:r>
              <a:rPr lang="fr-FR" sz="1600" b="1">
                <a:latin typeface="Arial"/>
                <a:ea typeface="ＭＳ Ｐゴシック"/>
                <a:cs typeface="Arial"/>
              </a:rPr>
              <a:t> </a:t>
            </a:r>
            <a:endParaRPr lang="en-US"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VII. INTERFACE</a:t>
            </a:r>
            <a:endParaRPr lang="en-US" sz="1600">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VIII. EXCEPTIONS</a:t>
            </a:r>
            <a:endParaRPr lang="en-US" sz="160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a:latin typeface="Arial"/>
                <a:ea typeface="ＭＳ Ｐゴシック"/>
                <a:cs typeface="Arial"/>
              </a:rPr>
              <a:t>  CONCLUSION</a:t>
            </a:r>
            <a:endParaRPr lang="en-US"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REMERCIEMENTS</a:t>
            </a:r>
            <a:endParaRPr lang="fr-FR"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Q&amp;A</a:t>
            </a:r>
            <a:endParaRPr lang="en-US" sz="160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524315"/>
          </a:xfrm>
          <a:prstGeom prst="rect">
            <a:avLst/>
          </a:prstGeom>
        </p:spPr>
        <p:txBody>
          <a:bodyPr wrap="square" lIns="91440" tIns="45720" rIns="91440" bIns="45720" anchor="t">
            <a:spAutoFit/>
          </a:bodyPr>
          <a:lstStyle/>
          <a:p>
            <a:pPr marL="457200" indent="-457200">
              <a:buAutoNum type="arabicPeriod"/>
            </a:pPr>
            <a:r>
              <a:rPr lang="fr-FR" sz="2800" b="1">
                <a:effectLst>
                  <a:outerShdw blurRad="38100" dist="38100" dir="2700000" algn="tl">
                    <a:srgbClr val="000000">
                      <a:alpha val="43137"/>
                    </a:srgbClr>
                  </a:outerShdw>
                </a:effectLst>
                <a:latin typeface="Helvetica"/>
                <a:ea typeface="ＭＳ Ｐゴシック"/>
                <a:cs typeface="Helvetica"/>
              </a:rPr>
              <a:t>Définition d’une classe</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sz="2000">
                <a:latin typeface="Helvetica" panose="020B0604020202020204" pitchFamily="34" charset="0"/>
                <a:cs typeface="Helvetica" panose="020B0604020202020204" pitchFamily="34" charset="0"/>
              </a:rPr>
              <a:t>Une classe est un groupe d'objets qui ont des propriétés communes. Il s'agit d'un modèle ou d'un plan à partir duquel des objets sont créés. C'est une entité logique. Ça ne peut pas être physique.</a:t>
            </a:r>
            <a:endParaRPr lang="fr-CI" sz="2000">
              <a:latin typeface="Helvetica" panose="020B0604020202020204" pitchFamily="34" charset="0"/>
              <a:cs typeface="Helvetica" panose="020B0604020202020204" pitchFamily="34" charset="0"/>
            </a:endParaRPr>
          </a:p>
          <a:p>
            <a:r>
              <a:rPr lang="fr-FR" sz="2000">
                <a:latin typeface="Helvetica" panose="020B0604020202020204" pitchFamily="34" charset="0"/>
                <a:cs typeface="Helvetica" panose="020B0604020202020204" pitchFamily="34" charset="0"/>
              </a:rPr>
              <a:t>Une classe en Java peut contenir :</a:t>
            </a:r>
            <a:endParaRPr lang="fr-CI" sz="2000">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champs; 	</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méthodes;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constructeurs;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blocs;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classes et interfaces imbriquées</a:t>
            </a:r>
            <a:r>
              <a:rPr lang="en-GB" sz="2000" b="1">
                <a:latin typeface="Helvetica" panose="020B0604020202020204" pitchFamily="34" charset="0"/>
                <a:cs typeface="Helvetica" panose="020B0604020202020204" pitchFamily="34" charset="0"/>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0154" y="938978"/>
            <a:ext cx="3325224" cy="400110"/>
          </a:xfrm>
          <a:prstGeom prst="rect">
            <a:avLst/>
          </a:prstGeom>
        </p:spPr>
        <p:txBody>
          <a:bodyPr wrap="square" lIns="91440" tIns="45720" rIns="91440" bIns="45720" anchor="t">
            <a:spAutoFit/>
          </a:bodyPr>
          <a:lstStyle/>
          <a:p>
            <a:r>
              <a:rPr lang="fr-FR" sz="2000" b="1">
                <a:effectLst>
                  <a:outerShdw blurRad="38100" dist="38100" dir="2700000" algn="tl">
                    <a:srgbClr val="000000">
                      <a:alpha val="43137"/>
                    </a:srgbClr>
                  </a:outerShdw>
                </a:effectLst>
                <a:latin typeface="Helvetica"/>
                <a:ea typeface="ＭＳ Ｐゴシック"/>
                <a:cs typeface="Helvetica"/>
              </a:rPr>
              <a:t>2. Syntaxe d’une classe</a:t>
            </a:r>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33" y="1272600"/>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3325224"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Exemple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499" y="2984134"/>
            <a:ext cx="5982534" cy="1973143"/>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33" y="4914907"/>
            <a:ext cx="5982534" cy="1528264"/>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38961"/>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Affichage à l'écran (4:3)</PresentationFormat>
  <Slides>30</Slides>
  <Notes>1</Notes>
  <HiddenSlides>0</HiddenSlide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Section OIM</vt:lpstr>
      <vt:lpstr>POO(programmation orientée objet) en JAVA</vt:lpstr>
      <vt:lpstr>SYLLABUS</vt:lpstr>
      <vt:lpstr>SYLLABUS</vt:lpstr>
      <vt:lpstr>Introduction</vt:lpstr>
      <vt:lpstr>II. OBJET ET CLASS</vt:lpstr>
      <vt:lpstr>II. OBJET ET CLASS</vt:lpstr>
      <vt:lpstr>I.   INITIATION A JAVA</vt:lpstr>
      <vt:lpstr>I.   INITIATION A JAVA</vt:lpstr>
      <vt:lpstr>III. LES METHODES</vt:lpstr>
      <vt:lpstr>III. LES METHODES</vt:lpstr>
      <vt:lpstr>III. LES METODES</vt:lpstr>
      <vt:lpstr>III. LES METHODES</vt:lpstr>
      <vt:lpstr>III. LES METHODES</vt:lpstr>
      <vt:lpstr>III. LES METHODES</vt:lpstr>
      <vt:lpstr>III. LES METHODES</vt:lpstr>
      <vt:lpstr>III. LES METHODES</vt:lpstr>
      <vt:lpstr>III. LES METHODES</vt:lpstr>
      <vt:lpstr>ENCAPSULATION</vt:lpstr>
      <vt:lpstr>ENCAPSULATION</vt:lpstr>
      <vt:lpstr>ENCAPSULATION</vt:lpstr>
      <vt:lpstr>ABSTRACTION</vt:lpstr>
      <vt:lpstr>ABSTRACTION</vt:lpstr>
      <vt:lpstr>HERITAGE</vt:lpstr>
      <vt:lpstr>HERITAGE</vt:lpstr>
      <vt:lpstr>HERITAGE</vt:lpstr>
      <vt:lpstr>HERITAGE </vt:lpstr>
      <vt:lpstr>HERITAGE </vt:lpstr>
      <vt:lpstr>POLYMORPHISME</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revision>3</cp:revision>
  <dcterms:created xsi:type="dcterms:W3CDTF">2010-02-03T20:06:36Z</dcterms:created>
  <dcterms:modified xsi:type="dcterms:W3CDTF">2022-08-18T17:40:54Z</dcterms:modified>
</cp:coreProperties>
</file>