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7"/>
  </p:notesMasterIdLst>
  <p:handoutMasterIdLst>
    <p:handoutMasterId r:id="rId58"/>
  </p:handoutMasterIdLst>
  <p:sldIdLst>
    <p:sldId id="356" r:id="rId2"/>
    <p:sldId id="371" r:id="rId3"/>
    <p:sldId id="363" r:id="rId4"/>
    <p:sldId id="424" r:id="rId5"/>
    <p:sldId id="425" r:id="rId6"/>
    <p:sldId id="377" r:id="rId7"/>
    <p:sldId id="376" r:id="rId8"/>
    <p:sldId id="375" r:id="rId9"/>
    <p:sldId id="426" r:id="rId10"/>
    <p:sldId id="427" r:id="rId11"/>
    <p:sldId id="428" r:id="rId12"/>
    <p:sldId id="429" r:id="rId13"/>
    <p:sldId id="430" r:id="rId14"/>
    <p:sldId id="431" r:id="rId15"/>
    <p:sldId id="432" r:id="rId16"/>
    <p:sldId id="433" r:id="rId17"/>
    <p:sldId id="374" r:id="rId18"/>
    <p:sldId id="373" r:id="rId19"/>
    <p:sldId id="362" r:id="rId20"/>
    <p:sldId id="384" r:id="rId21"/>
    <p:sldId id="383" r:id="rId22"/>
    <p:sldId id="382" r:id="rId23"/>
    <p:sldId id="434" r:id="rId24"/>
    <p:sldId id="423" r:id="rId25"/>
    <p:sldId id="438" r:id="rId26"/>
    <p:sldId id="435" r:id="rId27"/>
    <p:sldId id="399" r:id="rId28"/>
    <p:sldId id="395" r:id="rId29"/>
    <p:sldId id="440" r:id="rId30"/>
    <p:sldId id="394" r:id="rId31"/>
    <p:sldId id="393" r:id="rId32"/>
    <p:sldId id="398" r:id="rId33"/>
    <p:sldId id="397" r:id="rId34"/>
    <p:sldId id="412" r:id="rId35"/>
    <p:sldId id="411" r:id="rId36"/>
    <p:sldId id="410" r:id="rId37"/>
    <p:sldId id="409" r:id="rId38"/>
    <p:sldId id="408" r:id="rId39"/>
    <p:sldId id="378" r:id="rId40"/>
    <p:sldId id="379" r:id="rId41"/>
    <p:sldId id="381" r:id="rId42"/>
    <p:sldId id="388" r:id="rId43"/>
    <p:sldId id="390" r:id="rId44"/>
    <p:sldId id="396" r:id="rId45"/>
    <p:sldId id="404" r:id="rId46"/>
    <p:sldId id="439" r:id="rId47"/>
    <p:sldId id="422" r:id="rId48"/>
    <p:sldId id="405" r:id="rId49"/>
    <p:sldId id="407" r:id="rId50"/>
    <p:sldId id="406" r:id="rId51"/>
    <p:sldId id="421" r:id="rId52"/>
    <p:sldId id="420" r:id="rId53"/>
    <p:sldId id="419" r:id="rId54"/>
    <p:sldId id="366" r:id="rId55"/>
    <p:sldId id="345" r:id="rId56"/>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1A"/>
    <a:srgbClr val="FF33CC"/>
    <a:srgbClr val="FF6600"/>
    <a:srgbClr val="FFFF99"/>
    <a:srgbClr val="006600"/>
    <a:srgbClr val="002C56"/>
    <a:srgbClr val="CBD5D9"/>
    <a:srgbClr val="777777"/>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542C8B4E-A482-4D41-9352-5A3720F3CC70}" v="184" dt="2022-08-24T08:59:01.198"/>
    <p1510:client id="{60D23D53-148D-41B4-827B-EEC6061C8C89}" v="2994" dt="2022-08-19T13:05:35.017"/>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12FA576-C04D-4A76-9DA2-EB2627718E10}" v="1248" dt="2022-08-22T12:51:53.126"/>
    <p1510:client id="{F2B64F5B-C32B-4411-B0DE-6000F67CAF5B}" v="554" dt="2022-08-23T09:59:46.216"/>
    <p1510:client id="{F359B739-E809-4173-85D2-C8FBE407CD7E}" v="3583" dt="2022-08-22T19:00:25.51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826332"/>
            <a:ext cx="4997004" cy="550920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OBJETS ET CLASSES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 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marL="742950" lvl="1" indent="-285750">
              <a:buFont typeface="Wingdings,Sans-Serif"/>
              <a:buChar char="q"/>
            </a:pPr>
            <a:r>
              <a:rPr lang="fr-FR" sz="1600" b="1" dirty="0">
                <a:latin typeface="Arial"/>
                <a:ea typeface="ＭＳ Ｐゴシック"/>
                <a:cs typeface="Arial"/>
              </a:rPr>
              <a:t>Constructeur</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643405" y="992737"/>
            <a:ext cx="2295634"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1</a:t>
            </a:r>
            <a:endParaRPr lang="fr-FR" sz="2400" b="1">
              <a:solidFill>
                <a:srgbClr val="FF0000"/>
              </a:solidFill>
              <a:cs typeface="Arial"/>
            </a:endParaRPr>
          </a:p>
        </p:txBody>
      </p:sp>
      <p:sp>
        <p:nvSpPr>
          <p:cNvPr id="9" name="Signe de multiplication 8">
            <a:extLst>
              <a:ext uri="{FF2B5EF4-FFF2-40B4-BE49-F238E27FC236}">
                <a16:creationId xmlns:a16="http://schemas.microsoft.com/office/drawing/2014/main" id="{18AECCFF-A05D-1D60-B422-48FFBD8DBF45}"/>
              </a:ext>
            </a:extLst>
          </p:cNvPr>
          <p:cNvSpPr/>
          <p:nvPr/>
        </p:nvSpPr>
        <p:spPr>
          <a:xfrm>
            <a:off x="2945524" y="869730"/>
            <a:ext cx="919655" cy="919655"/>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0">
            <a:extLst>
              <a:ext uri="{FF2B5EF4-FFF2-40B4-BE49-F238E27FC236}">
                <a16:creationId xmlns:a16="http://schemas.microsoft.com/office/drawing/2014/main" id="{D60C3B77-6324-B521-1807-924E1319AEA3}"/>
              </a:ext>
            </a:extLst>
          </p:cNvPr>
          <p:cNvPicPr>
            <a:picLocks noChangeAspect="1"/>
          </p:cNvPicPr>
          <p:nvPr/>
        </p:nvPicPr>
        <p:blipFill>
          <a:blip r:embed="rId3"/>
          <a:stretch>
            <a:fillRect/>
          </a:stretch>
        </p:blipFill>
        <p:spPr>
          <a:xfrm>
            <a:off x="835573" y="1849979"/>
            <a:ext cx="6921060" cy="3867491"/>
          </a:xfrm>
          <a:prstGeom prst="rect">
            <a:avLst/>
          </a:prstGeom>
        </p:spPr>
      </p:pic>
    </p:spTree>
    <p:extLst>
      <p:ext uri="{BB962C8B-B14F-4D97-AF65-F5344CB8AC3E}">
        <p14:creationId xmlns:p14="http://schemas.microsoft.com/office/powerpoint/2010/main" val="7987866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05456" y="992737"/>
            <a:ext cx="6736254" cy="461665"/>
          </a:xfrm>
          <a:prstGeom prst="rect">
            <a:avLst/>
          </a:prstGeom>
        </p:spPr>
        <p:txBody>
          <a:bodyPr wrap="square" lIns="91440" tIns="45720" rIns="91440" bIns="45720" anchor="t">
            <a:spAutoFit/>
          </a:bodyPr>
          <a:lstStyle/>
          <a:p>
            <a:pPr marL="1257300" lvl="1" indent="-342900">
              <a:buFont typeface="Wingdings"/>
              <a:buChar char="q"/>
            </a:pPr>
            <a:r>
              <a:rPr lang="fr-FR" sz="2400" b="1">
                <a:solidFill>
                  <a:srgbClr val="FF0000"/>
                </a:solidFill>
                <a:latin typeface="Arial"/>
                <a:ea typeface="ＭＳ Ｐゴシック"/>
                <a:cs typeface="Arial"/>
              </a:rPr>
              <a:t>Option 2 : Conception Orienté objet</a:t>
            </a:r>
            <a:endParaRPr lang="fr-FR" sz="2400">
              <a:latin typeface="Arial"/>
              <a:ea typeface="ＭＳ Ｐゴシック"/>
              <a:cs typeface="Arial"/>
            </a:endParaRPr>
          </a:p>
        </p:txBody>
      </p:sp>
      <p:pic>
        <p:nvPicPr>
          <p:cNvPr id="5" name="Image 5" descr="Une image contenant texte&#10;&#10;Description générée automatiquement">
            <a:extLst>
              <a:ext uri="{FF2B5EF4-FFF2-40B4-BE49-F238E27FC236}">
                <a16:creationId xmlns:a16="http://schemas.microsoft.com/office/drawing/2014/main" id="{3D67C820-6CC0-90D8-5E5F-E190453600B4}"/>
              </a:ext>
            </a:extLst>
          </p:cNvPr>
          <p:cNvPicPr>
            <a:picLocks noChangeAspect="1"/>
          </p:cNvPicPr>
          <p:nvPr/>
        </p:nvPicPr>
        <p:blipFill rotWithShape="1">
          <a:blip r:embed="rId3"/>
          <a:srcRect t="31097" r="199" b="-305"/>
          <a:stretch/>
        </p:blipFill>
        <p:spPr>
          <a:xfrm>
            <a:off x="796160" y="1714413"/>
            <a:ext cx="7604237" cy="4138571"/>
          </a:xfrm>
          <a:prstGeom prst="rect">
            <a:avLst/>
          </a:prstGeom>
        </p:spPr>
      </p:pic>
    </p:spTree>
    <p:extLst>
      <p:ext uri="{BB962C8B-B14F-4D97-AF65-F5344CB8AC3E}">
        <p14:creationId xmlns:p14="http://schemas.microsoft.com/office/powerpoint/2010/main" val="7128645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209853" y="1045289"/>
            <a:ext cx="6171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2 : Conception Orienté objet</a:t>
            </a:r>
            <a:endParaRPr lang="fr-FR" sz="2400" b="1">
              <a:solidFill>
                <a:srgbClr val="FF0000"/>
              </a:solidFill>
              <a:cs typeface="Arial"/>
            </a:endParaRPr>
          </a:p>
        </p:txBody>
      </p:sp>
      <p:pic>
        <p:nvPicPr>
          <p:cNvPr id="4" name="Image 5">
            <a:extLst>
              <a:ext uri="{FF2B5EF4-FFF2-40B4-BE49-F238E27FC236}">
                <a16:creationId xmlns:a16="http://schemas.microsoft.com/office/drawing/2014/main" id="{F87FEFD8-0268-F066-583A-FC3C4FC94132}"/>
              </a:ext>
            </a:extLst>
          </p:cNvPr>
          <p:cNvPicPr>
            <a:picLocks noChangeAspect="1"/>
          </p:cNvPicPr>
          <p:nvPr/>
        </p:nvPicPr>
        <p:blipFill>
          <a:blip r:embed="rId3"/>
          <a:stretch>
            <a:fillRect/>
          </a:stretch>
        </p:blipFill>
        <p:spPr>
          <a:xfrm>
            <a:off x="520263" y="1551585"/>
            <a:ext cx="8037784" cy="4503690"/>
          </a:xfrm>
          <a:prstGeom prst="rect">
            <a:avLst/>
          </a:prstGeom>
        </p:spPr>
      </p:pic>
    </p:spTree>
    <p:extLst>
      <p:ext uri="{BB962C8B-B14F-4D97-AF65-F5344CB8AC3E}">
        <p14:creationId xmlns:p14="http://schemas.microsoft.com/office/powerpoint/2010/main" val="26997306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3990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5" name="Image 5">
            <a:extLst>
              <a:ext uri="{FF2B5EF4-FFF2-40B4-BE49-F238E27FC236}">
                <a16:creationId xmlns:a16="http://schemas.microsoft.com/office/drawing/2014/main" id="{C04FAF20-5976-3193-27B4-0CB585D51138}"/>
              </a:ext>
            </a:extLst>
          </p:cNvPr>
          <p:cNvPicPr>
            <a:picLocks noChangeAspect="1"/>
          </p:cNvPicPr>
          <p:nvPr/>
        </p:nvPicPr>
        <p:blipFill>
          <a:blip r:embed="rId3"/>
          <a:stretch>
            <a:fillRect/>
          </a:stretch>
        </p:blipFill>
        <p:spPr>
          <a:xfrm>
            <a:off x="612228" y="1561486"/>
            <a:ext cx="7998371" cy="4299959"/>
          </a:xfrm>
          <a:prstGeom prst="rect">
            <a:avLst/>
          </a:prstGeom>
        </p:spPr>
      </p:pic>
    </p:spTree>
    <p:extLst>
      <p:ext uri="{BB962C8B-B14F-4D97-AF65-F5344CB8AC3E}">
        <p14:creationId xmlns:p14="http://schemas.microsoft.com/office/powerpoint/2010/main" val="32462647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266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4" name="Image 5">
            <a:extLst>
              <a:ext uri="{FF2B5EF4-FFF2-40B4-BE49-F238E27FC236}">
                <a16:creationId xmlns:a16="http://schemas.microsoft.com/office/drawing/2014/main" id="{182C4073-7C28-5F70-712A-B2DAF2F1FC09}"/>
              </a:ext>
            </a:extLst>
          </p:cNvPr>
          <p:cNvPicPr>
            <a:picLocks noChangeAspect="1"/>
          </p:cNvPicPr>
          <p:nvPr/>
        </p:nvPicPr>
        <p:blipFill>
          <a:blip r:embed="rId3"/>
          <a:stretch>
            <a:fillRect/>
          </a:stretch>
        </p:blipFill>
        <p:spPr>
          <a:xfrm>
            <a:off x="612230" y="1591460"/>
            <a:ext cx="8064060" cy="4318839"/>
          </a:xfrm>
          <a:prstGeom prst="rect">
            <a:avLst/>
          </a:prstGeom>
        </p:spPr>
      </p:pic>
    </p:spTree>
    <p:extLst>
      <p:ext uri="{BB962C8B-B14F-4D97-AF65-F5344CB8AC3E}">
        <p14:creationId xmlns:p14="http://schemas.microsoft.com/office/powerpoint/2010/main" val="142347494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371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a:t>
            </a:r>
            <a:endParaRPr lang="fr-FR" sz="2400" b="1">
              <a:solidFill>
                <a:srgbClr val="FF0000"/>
              </a:solidFill>
              <a:cs typeface="Arial"/>
            </a:endParaRPr>
          </a:p>
        </p:txBody>
      </p:sp>
      <p:pic>
        <p:nvPicPr>
          <p:cNvPr id="5" name="Image 5">
            <a:extLst>
              <a:ext uri="{FF2B5EF4-FFF2-40B4-BE49-F238E27FC236}">
                <a16:creationId xmlns:a16="http://schemas.microsoft.com/office/drawing/2014/main" id="{7ED46E7F-FDF0-CF05-EF24-61A56D65A18F}"/>
              </a:ext>
            </a:extLst>
          </p:cNvPr>
          <p:cNvPicPr>
            <a:picLocks noChangeAspect="1"/>
          </p:cNvPicPr>
          <p:nvPr/>
        </p:nvPicPr>
        <p:blipFill rotWithShape="1">
          <a:blip r:embed="rId3"/>
          <a:srcRect l="5152" t="15094" r="390" b="314"/>
          <a:stretch/>
        </p:blipFill>
        <p:spPr>
          <a:xfrm>
            <a:off x="617878" y="1719342"/>
            <a:ext cx="7375391" cy="4064571"/>
          </a:xfrm>
          <a:prstGeom prst="rect">
            <a:avLst/>
          </a:prstGeom>
        </p:spPr>
      </p:pic>
    </p:spTree>
    <p:extLst>
      <p:ext uri="{BB962C8B-B14F-4D97-AF65-F5344CB8AC3E}">
        <p14:creationId xmlns:p14="http://schemas.microsoft.com/office/powerpoint/2010/main" val="3082768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6828219"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et les accesseurs</a:t>
            </a:r>
            <a:endParaRPr lang="fr-FR" sz="2400" b="1">
              <a:solidFill>
                <a:srgbClr val="FF0000"/>
              </a:solidFill>
              <a:cs typeface="Arial"/>
            </a:endParaRPr>
          </a:p>
        </p:txBody>
      </p:sp>
      <p:pic>
        <p:nvPicPr>
          <p:cNvPr id="6" name="Image 7">
            <a:extLst>
              <a:ext uri="{FF2B5EF4-FFF2-40B4-BE49-F238E27FC236}">
                <a16:creationId xmlns:a16="http://schemas.microsoft.com/office/drawing/2014/main" id="{A6A300E6-DC8D-58A1-EC1B-5FBAFDA1A58F}"/>
              </a:ext>
            </a:extLst>
          </p:cNvPr>
          <p:cNvPicPr>
            <a:picLocks noChangeAspect="1"/>
          </p:cNvPicPr>
          <p:nvPr/>
        </p:nvPicPr>
        <p:blipFill>
          <a:blip r:embed="rId3"/>
          <a:stretch>
            <a:fillRect/>
          </a:stretch>
        </p:blipFill>
        <p:spPr>
          <a:xfrm>
            <a:off x="835574" y="1772676"/>
            <a:ext cx="7433441" cy="4127196"/>
          </a:xfrm>
          <a:prstGeom prst="rect">
            <a:avLst/>
          </a:prstGeom>
        </p:spPr>
      </p:pic>
    </p:spTree>
    <p:extLst>
      <p:ext uri="{BB962C8B-B14F-4D97-AF65-F5344CB8AC3E}">
        <p14:creationId xmlns:p14="http://schemas.microsoft.com/office/powerpoint/2010/main" val="31409004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40844" y="978392"/>
            <a:ext cx="3325224" cy="400110"/>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Syntaxe d’une classe</a:t>
            </a:r>
            <a:endParaRPr lang="fr-FR" dirty="0">
              <a:solidFill>
                <a:srgbClr val="FF0000"/>
              </a:solidFill>
              <a:effectLst>
                <a:outerShdw blurRad="38100" dist="38100" dir="2700000" algn="tl">
                  <a:srgbClr val="000000">
                    <a:alpha val="43137"/>
                  </a:srgbClr>
                </a:outerShdw>
              </a:effectLst>
              <a:cs typeface="Arial" charset="0"/>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736" y="1325152"/>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1577880" cy="400110"/>
          </a:xfrm>
          <a:prstGeom prst="rect">
            <a:avLst/>
          </a:prstGeom>
          <a:noFill/>
        </p:spPr>
        <p:txBody>
          <a:bodyPr wrap="square" lIns="91440" tIns="45720" rIns="91440" bIns="45720" rtlCol="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 Exemple</a:t>
            </a:r>
            <a:endParaRPr lang="fr-CI" sz="2000" b="1" dirty="0">
              <a:effectLst>
                <a:outerShdw blurRad="38100" dist="38100" dir="2700000" algn="tl">
                  <a:srgbClr val="000000">
                    <a:alpha val="43137"/>
                  </a:srgbClr>
                </a:outerShdw>
              </a:effectLst>
              <a:latin typeface="Helvetica"/>
              <a:ea typeface="ＭＳ Ｐゴシック"/>
              <a:cs typeface="Helvetica"/>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34" y="2912247"/>
            <a:ext cx="5982534" cy="2145671"/>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879" y="5058680"/>
            <a:ext cx="5982534" cy="1341359"/>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66345" y="1046995"/>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2739211"/>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Les spécificateurs d ’accès</a:t>
            </a:r>
            <a:endParaRPr lang="fr-FR">
              <a:solidFill>
                <a:srgbClr val="FF0000"/>
              </a:solidFill>
              <a:cs typeface="Arial"/>
            </a:endParaRPr>
          </a:p>
          <a:p>
            <a:endParaRPr lang="fr-FR" dirty="0">
              <a:latin typeface="Helvetica"/>
              <a:ea typeface="ＭＳ Ｐゴシック"/>
              <a:cs typeface="Helvetica"/>
            </a:endParaRPr>
          </a:p>
          <a:p>
            <a:r>
              <a:rPr lang="fr-FR" dirty="0">
                <a:latin typeface="Helvetica"/>
                <a:ea typeface="ＭＳ Ｐゴシック"/>
                <a:cs typeface="Helvetica"/>
              </a:rPr>
              <a:t>Le spécificateur ou le modificateur d'accès est le type d'accès de la méthode. Il spécifie la visibilité de la méthode. Java fournit quatre (4) types de spécificateurs d'accès :</a:t>
            </a:r>
            <a:endParaRPr lang="fr-FR"/>
          </a:p>
          <a:p>
            <a:endParaRPr lang="fr-FR">
              <a:latin typeface="Helvetica" panose="020B0604020202020204" pitchFamily="34" charset="0"/>
              <a:cs typeface="Helvetica" panose="020B0604020202020204" pitchFamily="34" charset="0"/>
            </a:endParaRPr>
          </a:p>
          <a:p>
            <a:pPr marL="1200150" lvl="2" indent="-285750">
              <a:buFont typeface="Wingdings"/>
              <a:buChar char="Ø"/>
            </a:pP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Public;</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Private</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Protected</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 </a:t>
            </a:r>
            <a:endParaRPr lang="fr-CI" sz="2000" b="1">
              <a:solidFill>
                <a:srgbClr val="000000"/>
              </a:solidFill>
              <a:latin typeface="Arial"/>
              <a:ea typeface="ＭＳ Ｐゴシック"/>
              <a:cs typeface="Arial"/>
            </a:endParaRPr>
          </a:p>
          <a:p>
            <a:pPr marL="1200150" lvl="2" indent="-285750">
              <a:buFont typeface="Wingdings"/>
              <a:buChar char="Ø"/>
            </a:pPr>
            <a:r>
              <a:rPr lang="fr-FR" sz="2000" b="1" dirty="0">
                <a:solidFill>
                  <a:schemeClr val="tx2"/>
                </a:solidFill>
                <a:latin typeface="Arial"/>
                <a:ea typeface="ＭＳ Ｐゴシック"/>
                <a:cs typeface="Arial"/>
              </a:rPr>
              <a:t>Default.</a:t>
            </a:r>
            <a:endParaRPr lang="fr-FR" sz="2000" b="1" dirty="0">
              <a:solidFill>
                <a:schemeClr val="tx2"/>
              </a:solidFill>
              <a:latin typeface="Arial"/>
              <a:cs typeface="Arial"/>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Résolution statique des liens</a:t>
            </a:r>
            <a:endParaRPr lang="fr-FR" sz="1600" b="1">
              <a:cs typeface="Arial"/>
            </a:endParaRPr>
          </a:p>
          <a:p>
            <a:pPr marL="742950" lvl="1" indent="-285750">
              <a:buFont typeface="Wingdings,Sans-Serif"/>
              <a:buChar char="q"/>
            </a:pPr>
            <a:r>
              <a:rPr lang="fr-FR" sz="1600" b="1">
                <a:solidFill>
                  <a:srgbClr val="000000"/>
                </a:solidFill>
                <a:latin typeface="Arial"/>
                <a:ea typeface="ＭＳ Ｐゴシック"/>
                <a:cs typeface="Arial"/>
              </a:rPr>
              <a:t>Résolution dynamique des liens</a:t>
            </a:r>
          </a:p>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967943" y="972164"/>
            <a:ext cx="4073405" cy="400110"/>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Signature de la méthode</a:t>
            </a:r>
            <a:endParaRPr lang="fr-FR">
              <a:solidFill>
                <a:srgbClr val="FF0000"/>
              </a:solidFill>
              <a:cs typeface="Arial"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1037093" y="1892784"/>
            <a:ext cx="6356697" cy="4402560"/>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300413"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251993" y="914399"/>
            <a:ext cx="6607494"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dirty="0">
                <a:solidFill>
                  <a:srgbClr val="FF0000"/>
                </a:solidFill>
                <a:effectLst>
                  <a:outerShdw blurRad="38100" dist="38100" dir="2700000" algn="tl">
                    <a:srgbClr val="000000">
                      <a:alpha val="43137"/>
                    </a:srgbClr>
                  </a:outerShdw>
                </a:effectLst>
                <a:latin typeface="Helvetica"/>
                <a:ea typeface="ＭＳ Ｐゴシック"/>
                <a:cs typeface="Helvetica"/>
              </a:rPr>
              <a:t>Méthodes statiques</a:t>
            </a:r>
            <a:endParaRPr lang="fr-FR" sz="2400"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5" name="ZoneTexte 4">
            <a:extLst>
              <a:ext uri="{FF2B5EF4-FFF2-40B4-BE49-F238E27FC236}">
                <a16:creationId xmlns:a16="http://schemas.microsoft.com/office/drawing/2014/main" id="{E8ABF9DF-FF77-C0A0-47EA-EDE84881FB7C}"/>
              </a:ext>
            </a:extLst>
          </p:cNvPr>
          <p:cNvSpPr txBox="1"/>
          <p:nvPr/>
        </p:nvSpPr>
        <p:spPr>
          <a:xfrm>
            <a:off x="835835" y="1643749"/>
            <a:ext cx="72179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a:ea typeface="ＭＳ Ｐゴシック"/>
                <a:cs typeface="Arial"/>
              </a:rPr>
              <a:t>Ne sont pas liées aux classes.</a:t>
            </a:r>
          </a:p>
          <a:p>
            <a:endParaRPr lang="fr-FR">
              <a:cs typeface="Arial"/>
            </a:endParaRPr>
          </a:p>
          <a:p>
            <a:r>
              <a:rPr lang="fr-FR" b="1" dirty="0">
                <a:latin typeface="Arial"/>
                <a:ea typeface="ＭＳ Ｐゴシック"/>
                <a:cs typeface="Arial"/>
              </a:rPr>
              <a:t>Exemple </a:t>
            </a:r>
            <a:r>
              <a:rPr lang="fr-FR" dirty="0">
                <a:latin typeface="Arial"/>
                <a:ea typeface="ＭＳ Ｐゴシック"/>
                <a:cs typeface="Arial"/>
              </a:rPr>
              <a:t>( la classe </a:t>
            </a:r>
            <a:r>
              <a:rPr lang="fr-FR" b="1" dirty="0" err="1">
                <a:latin typeface="Arial"/>
                <a:ea typeface="ＭＳ Ｐゴシック"/>
                <a:cs typeface="Arial"/>
              </a:rPr>
              <a:t>MathUtils</a:t>
            </a:r>
            <a:r>
              <a:rPr lang="fr-FR" b="1" dirty="0">
                <a:latin typeface="Arial"/>
                <a:ea typeface="ＭＳ Ｐゴシック"/>
                <a:cs typeface="Arial"/>
              </a:rPr>
              <a:t> </a:t>
            </a:r>
            <a:r>
              <a:rPr lang="fr-FR" dirty="0">
                <a:latin typeface="Arial"/>
                <a:ea typeface="ＭＳ Ｐゴシック"/>
                <a:cs typeface="Arial"/>
              </a:rPr>
              <a:t>)</a:t>
            </a:r>
          </a:p>
          <a:p>
            <a:endParaRPr lang="fr-FR">
              <a:cs typeface="Arial"/>
            </a:endParaRPr>
          </a:p>
          <a:p>
            <a:pPr marL="285750" indent="-285750">
              <a:buFont typeface="Wingdings"/>
              <a:buChar char="Ø"/>
            </a:pPr>
            <a:r>
              <a:rPr lang="fr-FR" dirty="0">
                <a:latin typeface="Arial"/>
                <a:ea typeface="ＭＳ Ｐゴシック"/>
                <a:cs typeface="Arial"/>
              </a:rPr>
              <a:t>Met à disposition plusieurs utilitaires mathématiques;</a:t>
            </a:r>
          </a:p>
          <a:p>
            <a:pPr marL="285750" indent="-285750">
              <a:buFont typeface="Wingdings"/>
              <a:buChar char="Ø"/>
            </a:pPr>
            <a:r>
              <a:rPr lang="fr-FR" dirty="0">
                <a:latin typeface="Arial"/>
                <a:ea typeface="ＭＳ Ｐゴシック"/>
                <a:cs typeface="Arial"/>
              </a:rPr>
              <a:t>Crée l'objet </a:t>
            </a:r>
            <a:r>
              <a:rPr lang="fr-FR" dirty="0" err="1">
                <a:latin typeface="Arial"/>
                <a:ea typeface="ＭＳ Ｐゴシック"/>
                <a:cs typeface="Arial"/>
              </a:rPr>
              <a:t>MathUtils</a:t>
            </a:r>
            <a:r>
              <a:rPr lang="fr-FR" dirty="0">
                <a:latin typeface="Arial"/>
                <a:ea typeface="ＭＳ Ｐゴシック"/>
                <a:cs typeface="Arial"/>
              </a:rPr>
              <a:t> de manière artificielle;</a:t>
            </a:r>
            <a:endParaRPr lang="fr-FR" dirty="0">
              <a:cs typeface="Arial" charset="0"/>
            </a:endParaRPr>
          </a:p>
          <a:p>
            <a:pPr marL="285750" indent="-285750">
              <a:buFont typeface="Wingdings"/>
              <a:buChar char="Ø"/>
            </a:pPr>
            <a:r>
              <a:rPr lang="fr-FR" dirty="0">
                <a:latin typeface="Arial"/>
                <a:ea typeface="ＭＳ Ｐゴシック"/>
                <a:cs typeface="Arial"/>
              </a:rPr>
              <a:t>Sert uniquement à stocker des méthodes utilitaires.</a:t>
            </a:r>
            <a:endParaRPr lang="fr-FR" dirty="0">
              <a:cs typeface="Arial" charset="0"/>
            </a:endParaRPr>
          </a:p>
        </p:txBody>
      </p:sp>
      <p:sp>
        <p:nvSpPr>
          <p:cNvPr id="6" name="ZoneTexte 5">
            <a:extLst>
              <a:ext uri="{FF2B5EF4-FFF2-40B4-BE49-F238E27FC236}">
                <a16:creationId xmlns:a16="http://schemas.microsoft.com/office/drawing/2014/main" id="{189AEC2D-83F8-5E3C-A657-A59ADB6C7279}"/>
              </a:ext>
            </a:extLst>
          </p:cNvPr>
          <p:cNvSpPr txBox="1"/>
          <p:nvPr/>
        </p:nvSpPr>
        <p:spPr>
          <a:xfrm>
            <a:off x="749570" y="3915371"/>
            <a:ext cx="7217990" cy="1938992"/>
          </a:xfrm>
          <a:prstGeom prst="rect">
            <a:avLst/>
          </a:prstGeom>
          <a:solidFill>
            <a:schemeClr val="tx2"/>
          </a:solid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chemeClr val="accent1">
                    <a:lumMod val="50000"/>
                  </a:schemeClr>
                </a:solidFill>
                <a:latin typeface="Arial"/>
                <a:ea typeface="ＭＳ Ｐゴシック"/>
                <a:cs typeface="Arial"/>
              </a:rPr>
              <a:t>class </a:t>
            </a:r>
            <a:r>
              <a:rPr lang="fr-FR" sz="2000" dirty="0" err="1">
                <a:solidFill>
                  <a:schemeClr val="accent3"/>
                </a:solidFill>
                <a:latin typeface="Arial"/>
                <a:ea typeface="ＭＳ Ｐゴシック"/>
                <a:cs typeface="Arial"/>
              </a:rPr>
              <a:t>MathUtils</a:t>
            </a:r>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a:solidFill>
                  <a:srgbClr val="FF6600"/>
                </a:solidFill>
                <a:latin typeface="Arial"/>
                <a:ea typeface="ＭＳ Ｐゴシック"/>
                <a:cs typeface="Arial"/>
              </a:rPr>
              <a:t>final </a:t>
            </a:r>
            <a:r>
              <a:rPr lang="fr-FR" sz="2000" dirty="0" err="1">
                <a:solidFill>
                  <a:srgbClr val="FF6600"/>
                </a:solidFill>
                <a:latin typeface="Arial"/>
                <a:ea typeface="ＭＳ Ｐゴシック"/>
                <a:cs typeface="Arial"/>
              </a:rPr>
              <a:t>static</a:t>
            </a:r>
            <a:r>
              <a:rPr lang="fr-FR" sz="2000" dirty="0">
                <a:solidFill>
                  <a:schemeClr val="accent3"/>
                </a:solidFill>
                <a:latin typeface="Arial"/>
                <a:ea typeface="ＭＳ Ｐゴシック"/>
                <a:cs typeface="Arial"/>
              </a:rPr>
              <a:t> double PI = </a:t>
            </a:r>
            <a:r>
              <a:rPr lang="fr-FR" sz="2000" dirty="0">
                <a:solidFill>
                  <a:srgbClr val="FFC000"/>
                </a:solidFill>
                <a:latin typeface="Arial"/>
                <a:ea typeface="ＭＳ Ｐゴシック"/>
                <a:cs typeface="Arial"/>
              </a:rPr>
              <a:t>3.14</a:t>
            </a:r>
            <a:r>
              <a:rPr lang="fr-FR" sz="2000" dirty="0">
                <a:solidFill>
                  <a:schemeClr val="accent3"/>
                </a:solidFill>
                <a:latin typeface="Arial"/>
                <a:ea typeface="ＭＳ Ｐゴシック"/>
                <a:cs typeface="Arial"/>
              </a:rPr>
              <a:t>;</a:t>
            </a:r>
            <a:endParaRPr lang="fr-FR" sz="2000" dirty="0">
              <a:solidFill>
                <a:schemeClr val="accent3"/>
              </a:solidFill>
              <a:cs typeface="Arial" charset="0"/>
            </a:endParaRP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err="1">
                <a:solidFill>
                  <a:srgbClr val="FF6600"/>
                </a:solidFill>
                <a:latin typeface="Arial"/>
                <a:ea typeface="ＭＳ Ｐゴシック"/>
                <a:cs typeface="Arial"/>
              </a:rPr>
              <a:t>static</a:t>
            </a:r>
            <a:r>
              <a:rPr lang="fr-FR" sz="2000" dirty="0">
                <a:solidFill>
                  <a:srgbClr val="FF6600"/>
                </a:solidFill>
                <a:latin typeface="Arial"/>
                <a:ea typeface="ＭＳ Ｐゴシック"/>
                <a:cs typeface="Arial"/>
              </a:rPr>
              <a:t> </a:t>
            </a:r>
            <a:r>
              <a:rPr lang="fr-FR" sz="2000" dirty="0">
                <a:solidFill>
                  <a:schemeClr val="accent1">
                    <a:lumMod val="50000"/>
                  </a:schemeClr>
                </a:solidFill>
                <a:latin typeface="Arial"/>
                <a:ea typeface="ＭＳ Ｐゴシック"/>
                <a:cs typeface="Arial"/>
              </a:rPr>
              <a:t>double </a:t>
            </a:r>
            <a:r>
              <a:rPr lang="fr-FR" sz="2000" dirty="0" err="1">
                <a:solidFill>
                  <a:schemeClr val="accent3"/>
                </a:solidFill>
                <a:latin typeface="Arial"/>
                <a:ea typeface="ＭＳ Ｐゴシック"/>
                <a:cs typeface="Arial"/>
              </a:rPr>
              <a:t>auCarre</a:t>
            </a:r>
            <a:r>
              <a:rPr lang="fr-FR" sz="2000" dirty="0">
                <a:solidFill>
                  <a:schemeClr val="accent3"/>
                </a:solidFill>
                <a:latin typeface="Arial"/>
                <a:ea typeface="ＭＳ Ｐゴシック"/>
                <a:cs typeface="Arial"/>
              </a:rPr>
              <a:t>(double c)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return </a:t>
            </a:r>
            <a:r>
              <a:rPr lang="fr-FR" sz="2000" dirty="0">
                <a:solidFill>
                  <a:schemeClr val="accent3"/>
                </a:solidFill>
                <a:latin typeface="Arial"/>
                <a:ea typeface="ＭＳ Ｐゴシック"/>
                <a:cs typeface="Arial"/>
              </a:rPr>
              <a:t>c*c;</a:t>
            </a:r>
          </a:p>
          <a:p>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   }</a:t>
            </a:r>
          </a:p>
          <a:p>
            <a:r>
              <a:rPr lang="fr-FR" sz="2000" dirty="0">
                <a:solidFill>
                  <a:srgbClr val="FFFF00"/>
                </a:solidFill>
                <a:latin typeface="Arial"/>
                <a:ea typeface="ＭＳ Ｐゴシック"/>
                <a:cs typeface="Arial"/>
              </a:rPr>
              <a:t>}</a:t>
            </a:r>
          </a:p>
        </p:txBody>
      </p:sp>
    </p:spTree>
    <p:extLst>
      <p:ext uri="{BB962C8B-B14F-4D97-AF65-F5344CB8AC3E}">
        <p14:creationId xmlns:p14="http://schemas.microsoft.com/office/powerpoint/2010/main" val="35398817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215057" y="2299973"/>
            <a:ext cx="8708507" cy="1323439"/>
          </a:xfrm>
          <a:prstGeom prst="rect">
            <a:avLst/>
          </a:prstGeom>
          <a:noFill/>
        </p:spPr>
        <p:txBody>
          <a:bodyPr wrap="square" lIns="91440" tIns="45720" rIns="91440" bIns="45720" rtlCol="0" anchor="t">
            <a:spAutoFit/>
          </a:bodyPr>
          <a:lstStyle/>
          <a:p>
            <a:r>
              <a:rPr lang="fr-FR" sz="2000" dirty="0">
                <a:latin typeface="Arial"/>
                <a:ea typeface="ＭＳ Ｐゴシック"/>
                <a:cs typeface="Arial"/>
              </a:rPr>
              <a:t>La méthode de la classe est connue sous le nom de </a:t>
            </a:r>
            <a:r>
              <a:rPr lang="fr-FR" sz="2000" b="1" dirty="0">
                <a:latin typeface="Arial"/>
                <a:ea typeface="ＭＳ Ｐゴシック"/>
                <a:cs typeface="Arial"/>
              </a:rPr>
              <a:t>méthode d’instance. </a:t>
            </a:r>
            <a:r>
              <a:rPr lang="fr-FR" sz="2000" dirty="0">
                <a:latin typeface="Arial"/>
                <a:ea typeface="ＭＳ Ｐゴシック"/>
                <a:cs typeface="Arial"/>
              </a:rPr>
              <a:t>C'est une méthode </a:t>
            </a:r>
            <a:r>
              <a:rPr lang="fr-FR" sz="2000" b="1" dirty="0">
                <a:latin typeface="Arial"/>
                <a:ea typeface="ＭＳ Ｐゴシック"/>
                <a:cs typeface="Arial"/>
              </a:rPr>
              <a:t>non statique</a:t>
            </a:r>
            <a:r>
              <a:rPr lang="fr-FR" sz="2000" dirty="0">
                <a:latin typeface="Arial"/>
                <a:ea typeface="ＭＳ Ｐゴシック"/>
                <a:cs typeface="Arial"/>
              </a:rPr>
              <a:t> définie dans la classe. Avant d'appeler ou d'invoquer la méthode d'instance, il est nécessaire de créer un objet de sa classe. Voyons un exemple de méthode d'instance.</a:t>
            </a:r>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6" name="ZoneTexte 5">
            <a:extLst>
              <a:ext uri="{FF2B5EF4-FFF2-40B4-BE49-F238E27FC236}">
                <a16:creationId xmlns:a16="http://schemas.microsoft.com/office/drawing/2014/main" id="{CB948555-4348-DF52-9FC9-5F377047B551}"/>
              </a:ext>
            </a:extLst>
          </p:cNvPr>
          <p:cNvSpPr txBox="1"/>
          <p:nvPr/>
        </p:nvSpPr>
        <p:spPr>
          <a:xfrm>
            <a:off x="257694" y="1124606"/>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7" name="Flèche : bas 6">
            <a:extLst>
              <a:ext uri="{FF2B5EF4-FFF2-40B4-BE49-F238E27FC236}">
                <a16:creationId xmlns:a16="http://schemas.microsoft.com/office/drawing/2014/main" id="{1EDF5E04-86B7-8434-EDD6-60845A2570DE}"/>
              </a:ext>
            </a:extLst>
          </p:cNvPr>
          <p:cNvSpPr/>
          <p:nvPr/>
        </p:nvSpPr>
        <p:spPr>
          <a:xfrm>
            <a:off x="3515131" y="4017106"/>
            <a:ext cx="1484585" cy="1629101"/>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88450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CB948555-4348-DF52-9FC9-5F377047B551}"/>
              </a:ext>
            </a:extLst>
          </p:cNvPr>
          <p:cNvSpPr txBox="1"/>
          <p:nvPr/>
        </p:nvSpPr>
        <p:spPr>
          <a:xfrm>
            <a:off x="152591" y="835571"/>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4" name="ZoneTexte 3">
            <a:extLst>
              <a:ext uri="{FF2B5EF4-FFF2-40B4-BE49-F238E27FC236}">
                <a16:creationId xmlns:a16="http://schemas.microsoft.com/office/drawing/2014/main" id="{824499AD-9752-9A1F-0388-E4F2E08AD2F1}"/>
              </a:ext>
            </a:extLst>
          </p:cNvPr>
          <p:cNvSpPr txBox="1"/>
          <p:nvPr/>
        </p:nvSpPr>
        <p:spPr>
          <a:xfrm>
            <a:off x="472965" y="1537136"/>
            <a:ext cx="7948448" cy="4524315"/>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a:solidFill>
                  <a:schemeClr val="accent1">
                    <a:lumMod val="75000"/>
                  </a:schemeClr>
                </a:solidFill>
                <a:latin typeface="Arial"/>
                <a:ea typeface="ＭＳ Ｐゴシック"/>
                <a:cs typeface="Arial"/>
              </a:rPr>
              <a:t>class</a:t>
            </a:r>
            <a:r>
              <a:rPr lang="fr-FR" dirty="0">
                <a:solidFill>
                  <a:schemeClr val="accent1">
                    <a:lumMod val="75000"/>
                  </a:schemeClr>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a:solidFill>
                  <a:schemeClr val="bg1"/>
                </a:solidFill>
                <a:latin typeface="Arial"/>
                <a:ea typeface="ＭＳ Ｐゴシック"/>
                <a:cs typeface="Arial"/>
              </a:rPr>
              <a:t>{  </a:t>
            </a:r>
            <a:endParaRPr lang="fr-FR" dirty="0">
              <a:solidFill>
                <a:schemeClr val="bg1"/>
              </a:solidFill>
              <a:cs typeface="Arial" charset="0"/>
            </a:endParaRPr>
          </a:p>
          <a:p>
            <a:pPr algn="just"/>
            <a:endParaRPr lang="fr-FR" dirty="0">
              <a:solidFill>
                <a:schemeClr val="bg1"/>
              </a:solidFill>
              <a:latin typeface="Arial"/>
              <a:ea typeface="ＭＳ Ｐゴシック"/>
              <a:cs typeface="Aria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rgbClr val="FFC000"/>
                </a:solidFill>
                <a:latin typeface="Arial"/>
                <a:ea typeface="ＭＳ Ｐゴシック"/>
                <a:cs typeface="Arial"/>
              </a:rPr>
              <a:t>void</a:t>
            </a:r>
            <a:r>
              <a:rPr lang="fr-FR" dirty="0">
                <a:solidFill>
                  <a:srgbClr val="FFC000"/>
                </a:solidFill>
                <a:latin typeface="Arial"/>
                <a:ea typeface="ＭＳ Ｐゴシック"/>
                <a:cs typeface="Arial"/>
              </a:rPr>
              <a:t> </a:t>
            </a:r>
            <a:r>
              <a:rPr lang="fr-FR" dirty="0">
                <a:solidFill>
                  <a:schemeClr val="accent1">
                    <a:lumMod val="75000"/>
                  </a:schemeClr>
                </a:solidFill>
                <a:latin typeface="Arial"/>
                <a:ea typeface="ＭＳ Ｐゴシック"/>
                <a:cs typeface="Arial"/>
              </a:rPr>
              <a:t>main</a:t>
            </a:r>
            <a:r>
              <a:rPr lang="fr-FR" dirty="0">
                <a:solidFill>
                  <a:schemeClr val="bg1"/>
                </a:solidFill>
                <a:latin typeface="Arial"/>
                <a:ea typeface="ＭＳ Ｐゴシック"/>
                <a:cs typeface="Arial"/>
              </a:rPr>
              <a:t>(</a:t>
            </a:r>
            <a:r>
              <a:rPr lang="fr-FR" dirty="0">
                <a:solidFill>
                  <a:schemeClr val="accent1">
                    <a:lumMod val="75000"/>
                  </a:schemeClr>
                </a:solidFill>
                <a:latin typeface="Arial"/>
                <a:ea typeface="ＭＳ Ｐゴシック"/>
                <a:cs typeface="Arial"/>
              </a:rPr>
              <a:t>String </a:t>
            </a:r>
            <a:r>
              <a:rPr lang="fr-FR" dirty="0">
                <a:solidFill>
                  <a:schemeClr val="bg1"/>
                </a:solidFill>
                <a:latin typeface="Arial"/>
                <a:ea typeface="ＭＳ Ｐゴシック"/>
                <a:cs typeface="Arial"/>
              </a:rPr>
              <a:t>[] args)  {    </a:t>
            </a:r>
            <a:endParaRPr lang="fr-FR" dirty="0">
              <a:solidFill>
                <a:schemeClr val="bg1"/>
              </a:solidFill>
              <a:cs typeface="Arial"/>
            </a:endParaRPr>
          </a:p>
          <a:p>
            <a:pPr algn="just"/>
            <a:endParaRPr lang="fr-FR" dirty="0">
              <a:solidFill>
                <a:schemeClr val="bg1"/>
              </a:solidFill>
              <a:latin typeface="Arial"/>
              <a:ea typeface="ＭＳ Ｐゴシック"/>
              <a:cs typeface="Arial"/>
            </a:endParaRPr>
          </a:p>
          <a:p>
            <a:pPr algn="just"/>
            <a:r>
              <a:rPr lang="fr-FR" dirty="0">
                <a:solidFill>
                  <a:schemeClr val="bg1"/>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err="1">
                <a:solidFill>
                  <a:schemeClr val="bg1"/>
                </a:solidFill>
                <a:latin typeface="Arial"/>
                <a:ea typeface="ＭＳ Ｐゴシック"/>
                <a:cs typeface="Arial"/>
              </a:rPr>
              <a:t>obj</a:t>
            </a:r>
            <a:r>
              <a:rPr lang="fr-FR" dirty="0">
                <a:solidFill>
                  <a:schemeClr val="bg1"/>
                </a:solidFill>
                <a:latin typeface="Arial"/>
                <a:ea typeface="ＭＳ Ｐゴシック"/>
                <a:cs typeface="Arial"/>
              </a:rPr>
              <a:t> = </a:t>
            </a:r>
            <a:r>
              <a:rPr lang="fr-FR" b="1" dirty="0">
                <a:solidFill>
                  <a:srgbClr val="FFC000"/>
                </a:solidFill>
                <a:latin typeface="Arial"/>
                <a:ea typeface="ＭＳ Ｐゴシック"/>
                <a:cs typeface="Arial"/>
              </a:rPr>
              <a:t>new</a:t>
            </a:r>
            <a:r>
              <a:rPr lang="fr-FR" dirty="0">
                <a:solidFill>
                  <a:srgbClr val="FFC000"/>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dirty="0" err="1">
                <a:solidFill>
                  <a:schemeClr val="accent1">
                    <a:lumMod val="75000"/>
                  </a:schemeClr>
                </a:solidFill>
                <a:latin typeface="Arial"/>
                <a:ea typeface="ＭＳ Ｐゴシック"/>
                <a:cs typeface="Arial"/>
              </a:rPr>
              <a:t>System.out.println</a:t>
            </a:r>
            <a:r>
              <a:rPr lang="fr-FR" dirty="0">
                <a:solidFill>
                  <a:schemeClr val="bg1"/>
                </a:solidFill>
                <a:latin typeface="Arial"/>
                <a:ea typeface="ＭＳ Ｐゴシック"/>
                <a:cs typeface="Arial"/>
              </a:rPr>
              <a:t>(</a:t>
            </a:r>
            <a:r>
              <a:rPr lang="fr-FR" dirty="0">
                <a:solidFill>
                  <a:srgbClr val="FFFF00"/>
                </a:solidFill>
                <a:latin typeface="Arial"/>
                <a:ea typeface="ＭＳ Ｐゴシック"/>
                <a:cs typeface="Arial"/>
              </a:rPr>
              <a:t>"La somme est : "</a:t>
            </a:r>
            <a:r>
              <a:rPr lang="fr-FR" dirty="0">
                <a:solidFill>
                  <a:schemeClr val="bg1"/>
                </a:solidFill>
                <a:latin typeface="Arial"/>
                <a:ea typeface="ＭＳ Ｐゴシック"/>
                <a:cs typeface="Arial"/>
              </a:rPr>
              <a:t>+</a:t>
            </a:r>
            <a:r>
              <a:rPr lang="fr-FR" dirty="0" err="1">
                <a:solidFill>
                  <a:schemeClr val="accent3"/>
                </a:solidFill>
                <a:latin typeface="Arial"/>
                <a:ea typeface="ＭＳ Ｐゴシック"/>
                <a:cs typeface="Arial"/>
              </a:rPr>
              <a:t>obj.</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(12, 13));  </a:t>
            </a:r>
          </a:p>
          <a:p>
            <a:pPr algn="just"/>
            <a:r>
              <a:rPr lang="fr-FR" dirty="0">
                <a:solidFill>
                  <a:schemeClr val="bg1"/>
                </a:solidFill>
                <a:latin typeface="Arial"/>
                <a:ea typeface="ＭＳ Ｐゴシック"/>
                <a:cs typeface="Arial"/>
              </a:rPr>
              <a:t>    }  </a:t>
            </a:r>
          </a:p>
          <a:p>
            <a:pPr algn="just"/>
            <a:r>
              <a:rPr lang="fr-FR" b="1" dirty="0">
                <a:solidFill>
                  <a:schemeClr val="bg1"/>
                </a:solidFill>
                <a:latin typeface="Arial"/>
                <a:ea typeface="ＭＳ Ｐゴシック"/>
                <a:cs typeface="Arial"/>
              </a:rPr>
              <a:t>    </a:t>
            </a:r>
          </a:p>
          <a:p>
            <a:pPr algn="just"/>
            <a:r>
              <a:rPr lang="fr-FR" b="1" dirty="0">
                <a:solidFill>
                  <a:schemeClr val="accent1">
                    <a:lumMod val="75000"/>
                  </a:schemeClr>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bg1"/>
                </a:solidFill>
                <a:latin typeface="Arial"/>
                <a:ea typeface="ＭＳ Ｐゴシック"/>
                <a:cs typeface="Arial"/>
              </a:rPr>
              <a:t> </a:t>
            </a:r>
            <a:r>
              <a:rPr lang="fr-FR" dirty="0"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endParaRPr lang="fr-FR" dirty="0">
              <a:solidFill>
                <a:schemeClr val="bg1"/>
              </a:solidFil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a,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b)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 </a:t>
            </a:r>
            <a:r>
              <a:rPr lang="fr-FR" err="1">
                <a:solidFill>
                  <a:schemeClr val="bg1"/>
                </a:solidFill>
                <a:latin typeface="Arial"/>
                <a:ea typeface="ＭＳ Ｐゴシック"/>
                <a:cs typeface="Arial"/>
              </a:rPr>
              <a:t>a+b</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return</a:t>
            </a:r>
            <a:r>
              <a:rPr lang="fr-FR" dirty="0">
                <a:solidFill>
                  <a:srgbClr val="FF0000"/>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endParaRPr lang="fr-FR">
              <a:solidFill>
                <a:schemeClr val="bg1"/>
              </a:solidFill>
              <a:cs typeface="Arial"/>
            </a:endParaRPr>
          </a:p>
          <a:p>
            <a:pPr algn="l"/>
            <a:endParaRPr lang="fr-FR" dirty="0">
              <a:solidFill>
                <a:schemeClr val="bg1"/>
              </a:solidFill>
              <a:cs typeface="Arial"/>
            </a:endParaRPr>
          </a:p>
        </p:txBody>
      </p:sp>
    </p:spTree>
    <p:extLst>
      <p:ext uri="{BB962C8B-B14F-4D97-AF65-F5344CB8AC3E}">
        <p14:creationId xmlns:p14="http://schemas.microsoft.com/office/powerpoint/2010/main" val="272709134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a:extLst>
              <a:ext uri="{FF2B5EF4-FFF2-40B4-BE49-F238E27FC236}">
                <a16:creationId xmlns:a16="http://schemas.microsoft.com/office/drawing/2014/main" id="{5AF4C924-0B5F-A900-3616-F21596E88C58}"/>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10" name="ZoneTexte 9">
            <a:extLst>
              <a:ext uri="{FF2B5EF4-FFF2-40B4-BE49-F238E27FC236}">
                <a16:creationId xmlns:a16="http://schemas.microsoft.com/office/drawing/2014/main" id="{A344BF1E-B75B-4CDC-6A8C-CABD00CD6B98}"/>
              </a:ext>
            </a:extLst>
          </p:cNvPr>
          <p:cNvSpPr txBox="1"/>
          <p:nvPr/>
        </p:nvSpPr>
        <p:spPr>
          <a:xfrm>
            <a:off x="630620" y="2325412"/>
            <a:ext cx="78039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latin typeface="Arial"/>
                <a:ea typeface="ＭＳ Ｐゴシック"/>
                <a:cs typeface="Arial"/>
              </a:rPr>
              <a:t> En Java, le mot-clé </a:t>
            </a:r>
            <a:r>
              <a:rPr lang="fr-FR" sz="2000" b="1" dirty="0">
                <a:solidFill>
                  <a:srgbClr val="FF0000"/>
                </a:solidFill>
                <a:latin typeface="Arial"/>
                <a:ea typeface="ＭＳ Ｐゴシック"/>
                <a:cs typeface="Arial"/>
              </a:rPr>
              <a:t>new </a:t>
            </a:r>
            <a:r>
              <a:rPr lang="fr-FR" sz="2000" dirty="0">
                <a:latin typeface="Arial"/>
                <a:ea typeface="ＭＳ Ｐゴシック"/>
                <a:cs typeface="Arial"/>
              </a:rPr>
              <a:t>provoque une instanciation en faisant appel à un constructeur de la classe instanciée.</a:t>
            </a:r>
          </a:p>
          <a:p>
            <a:endParaRPr lang="fr-FR" sz="2000" dirty="0">
              <a:latin typeface="Arial"/>
              <a:ea typeface="ＭＳ Ｐゴシック"/>
              <a:cs typeface="Arial"/>
            </a:endParaRPr>
          </a:p>
          <a:p>
            <a:pPr marL="285750" indent="-285750">
              <a:buFont typeface="Wingdings"/>
              <a:buChar char="Ø"/>
            </a:pPr>
            <a:r>
              <a:rPr lang="fr-FR" sz="2000" dirty="0">
                <a:latin typeface="Arial"/>
                <a:ea typeface="ＭＳ Ｐゴシック"/>
                <a:cs typeface="Arial"/>
              </a:rPr>
              <a:t>Un constructeur est une méthode qui a le même nom que la classe  </a:t>
            </a:r>
          </a:p>
          <a:p>
            <a:pPr marL="285750" indent="-285750">
              <a:buFont typeface="Wingdings"/>
              <a:buChar char="Ø"/>
            </a:pPr>
            <a:r>
              <a:rPr lang="fr-FR" sz="2000" dirty="0">
                <a:latin typeface="Arial"/>
                <a:ea typeface="ＭＳ Ｐゴシック"/>
                <a:cs typeface="Arial"/>
              </a:rPr>
              <a:t>Un constructeur n'a pas de valeur de retour  </a:t>
            </a:r>
            <a:endParaRPr lang="fr-FR" sz="2000">
              <a:cs typeface="Arial" charset="0"/>
            </a:endParaRPr>
          </a:p>
          <a:p>
            <a:pPr marL="285750" indent="-285750">
              <a:buFont typeface="Wingdings"/>
              <a:buChar char="Ø"/>
            </a:pPr>
            <a:r>
              <a:rPr lang="fr-FR" sz="2000" dirty="0">
                <a:latin typeface="Arial"/>
                <a:ea typeface="ＭＳ Ｐゴシック"/>
                <a:cs typeface="Arial"/>
              </a:rPr>
              <a:t>Plusieurs constructeurs peuvent exister dans une même classe (avec des arguments différents)  </a:t>
            </a:r>
            <a:endParaRPr lang="fr-FR" sz="2000">
              <a:cs typeface="Arial"/>
            </a:endParaRPr>
          </a:p>
          <a:p>
            <a:pPr marL="285750" indent="-285750">
              <a:buFont typeface="Wingdings"/>
              <a:buChar char="Ø"/>
            </a:pPr>
            <a:r>
              <a:rPr lang="fr-FR" sz="2000" dirty="0">
                <a:latin typeface="Arial"/>
                <a:ea typeface="ＭＳ Ｐゴシック"/>
                <a:cs typeface="Arial"/>
              </a:rPr>
              <a:t>Il faut au moins un constructeur dans une classe pour en instancier des objets</a:t>
            </a:r>
            <a:endParaRPr lang="fr-FR" sz="2000">
              <a:cs typeface="Arial"/>
            </a:endParaRPr>
          </a:p>
        </p:txBody>
      </p:sp>
      <p:sp>
        <p:nvSpPr>
          <p:cNvPr id="12" name="ZoneTexte 11">
            <a:extLst>
              <a:ext uri="{FF2B5EF4-FFF2-40B4-BE49-F238E27FC236}">
                <a16:creationId xmlns:a16="http://schemas.microsoft.com/office/drawing/2014/main" id="{B6894E85-9FBC-5352-5D17-50790DD7BCB0}"/>
              </a:ext>
            </a:extLst>
          </p:cNvPr>
          <p:cNvSpPr txBox="1"/>
          <p:nvPr/>
        </p:nvSpPr>
        <p:spPr>
          <a:xfrm>
            <a:off x="1024758" y="1813035"/>
            <a:ext cx="17604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solidFill>
                  <a:schemeClr val="tx2"/>
                </a:solidFill>
                <a:latin typeface="Arial"/>
                <a:ea typeface="ＭＳ Ｐゴシック"/>
                <a:cs typeface="Arial"/>
              </a:rPr>
              <a:t>Définition</a:t>
            </a:r>
            <a:endParaRPr lang="fr-FR" sz="2000" b="1">
              <a:solidFill>
                <a:schemeClr val="tx2"/>
              </a:solidFill>
              <a:cs typeface="Arial"/>
            </a:endParaRPr>
          </a:p>
        </p:txBody>
      </p:sp>
    </p:spTree>
    <p:extLst>
      <p:ext uri="{BB962C8B-B14F-4D97-AF65-F5344CB8AC3E}">
        <p14:creationId xmlns:p14="http://schemas.microsoft.com/office/powerpoint/2010/main" val="361212604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232E74E7-3A56-BA80-B15F-4A97AE0BDEB0}"/>
              </a:ext>
            </a:extLst>
          </p:cNvPr>
          <p:cNvSpPr txBox="1"/>
          <p:nvPr/>
        </p:nvSpPr>
        <p:spPr>
          <a:xfrm>
            <a:off x="1169275" y="1602828"/>
            <a:ext cx="1261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dirty="0">
                <a:solidFill>
                  <a:schemeClr val="tx2"/>
                </a:solidFill>
                <a:latin typeface="Arial"/>
                <a:ea typeface="ＭＳ Ｐゴシック"/>
                <a:cs typeface="Arial"/>
              </a:rPr>
              <a:t>Exemple</a:t>
            </a:r>
            <a:endParaRPr lang="fr-FR">
              <a:solidFill>
                <a:schemeClr val="tx2"/>
              </a:solidFill>
              <a:cs typeface="Arial"/>
            </a:endParaRPr>
          </a:p>
        </p:txBody>
      </p:sp>
      <p:sp>
        <p:nvSpPr>
          <p:cNvPr id="7" name="ZoneTexte 6">
            <a:extLst>
              <a:ext uri="{FF2B5EF4-FFF2-40B4-BE49-F238E27FC236}">
                <a16:creationId xmlns:a16="http://schemas.microsoft.com/office/drawing/2014/main" id="{5D460741-4807-8529-B5DC-4ABD17C9EB13}"/>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6" name="ZoneTexte 5">
            <a:extLst>
              <a:ext uri="{FF2B5EF4-FFF2-40B4-BE49-F238E27FC236}">
                <a16:creationId xmlns:a16="http://schemas.microsoft.com/office/drawing/2014/main" id="{72BABD31-898D-471D-47BF-9462492B86F8}"/>
              </a:ext>
            </a:extLst>
          </p:cNvPr>
          <p:cNvSpPr txBox="1"/>
          <p:nvPr/>
        </p:nvSpPr>
        <p:spPr>
          <a:xfrm>
            <a:off x="546539" y="2057401"/>
            <a:ext cx="8353095" cy="3293209"/>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0000"/>
                </a:solidFill>
                <a:latin typeface="Consolas"/>
                <a:ea typeface="ＭＳ Ｐゴシック"/>
                <a:cs typeface="Arial"/>
              </a:rPr>
              <a:t>public </a:t>
            </a:r>
            <a:r>
              <a:rPr lang="en-US" sz="1600" dirty="0">
                <a:solidFill>
                  <a:schemeClr val="accent1">
                    <a:lumMod val="75000"/>
                  </a:schemeClr>
                </a:solidFill>
                <a:latin typeface="Consolas"/>
                <a:ea typeface="ＭＳ Ｐゴシック"/>
                <a:cs typeface="Arial"/>
              </a:rPr>
              <a:t>class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accent1">
                    <a:lumMod val="75000"/>
                  </a:schemeClr>
                </a:solidFill>
                <a:latin typeface="Consolas"/>
                <a:ea typeface="ＭＳ Ｐゴシック"/>
                <a:cs typeface="Arial"/>
              </a:rPr>
              <a:t>int </a:t>
            </a:r>
            <a:r>
              <a:rPr lang="en-US" sz="1600" dirty="0">
                <a:solidFill>
                  <a:schemeClr val="bg1"/>
                </a:solidFill>
                <a:latin typeface="Consolas"/>
                <a:ea typeface="ＭＳ Ｐゴシック"/>
                <a:cs typeface="Arial"/>
              </a:rPr>
              <a:t>x;</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x = 5;</a:t>
            </a:r>
            <a:r>
              <a:rPr lang="en-US" sz="1600" dirty="0">
                <a:latin typeface="Consolas"/>
                <a:ea typeface="ＭＳ Ｐゴシック"/>
                <a:cs typeface="Arial"/>
              </a:rPr>
              <a:t>  </a:t>
            </a:r>
            <a:endParaRPr lang="en-US" sz="1600" dirty="0">
              <a:latin typeface="Consolas"/>
              <a:cs typeface="Arial"/>
            </a:endParaRPr>
          </a:p>
          <a:p>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a:solidFill>
                  <a:srgbClr val="FF6600"/>
                </a:solidFill>
                <a:latin typeface="Consolas"/>
                <a:ea typeface="ＭＳ Ｐゴシック"/>
                <a:cs typeface="Arial"/>
              </a:rPr>
              <a:t>static void</a:t>
            </a:r>
            <a:r>
              <a:rPr lang="en-US" sz="1600" dirty="0">
                <a:latin typeface="Consolas"/>
                <a:ea typeface="ＭＳ Ｐゴシック"/>
                <a:cs typeface="Arial"/>
              </a:rPr>
              <a:t> </a:t>
            </a:r>
            <a:r>
              <a:rPr lang="en-US" sz="1600" i="1" dirty="0">
                <a:solidFill>
                  <a:schemeClr val="bg1"/>
                </a:solidFill>
                <a:latin typeface="Consolas"/>
                <a:ea typeface="ＭＳ Ｐゴシック"/>
                <a:cs typeface="Arial"/>
              </a:rPr>
              <a:t>main</a:t>
            </a:r>
            <a:r>
              <a:rPr lang="en-US" sz="1600" dirty="0">
                <a:solidFill>
                  <a:schemeClr val="bg1"/>
                </a:solidFill>
                <a:latin typeface="Consolas"/>
                <a:ea typeface="ＭＳ Ｐゴシック"/>
                <a:cs typeface="Arial"/>
              </a:rPr>
              <a:t>(</a:t>
            </a:r>
            <a:r>
              <a:rPr lang="en-US" sz="1600" dirty="0">
                <a:solidFill>
                  <a:schemeClr val="accent1">
                    <a:lumMod val="75000"/>
                  </a:schemeClr>
                </a:solidFill>
                <a:latin typeface="Consolas"/>
                <a:ea typeface="ＭＳ Ｐゴシック"/>
                <a:cs typeface="Arial"/>
              </a:rPr>
              <a:t>String</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args</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myObj</a:t>
            </a:r>
            <a:r>
              <a:rPr lang="en-US" sz="1600" dirty="0">
                <a:solidFill>
                  <a:schemeClr val="bg1"/>
                </a:solidFill>
                <a:latin typeface="Consolas"/>
                <a:ea typeface="ＭＳ Ｐゴシック"/>
                <a:cs typeface="Arial"/>
              </a:rPr>
              <a:t> = </a:t>
            </a:r>
            <a:r>
              <a:rPr lang="en-US" sz="1600" dirty="0">
                <a:solidFill>
                  <a:srgbClr val="FF6600"/>
                </a:solidFill>
                <a:latin typeface="Consolas"/>
                <a:ea typeface="ＭＳ Ｐゴシック"/>
                <a:cs typeface="Arial"/>
              </a:rPr>
              <a:t>new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2"/>
                </a:solidFill>
                <a:latin typeface="Consolas"/>
                <a:ea typeface="ＭＳ Ｐゴシック"/>
                <a:cs typeface="Arial"/>
              </a:rPr>
              <a:t>// Appel du </a:t>
            </a:r>
            <a:r>
              <a:rPr lang="en-US" sz="1600" dirty="0" err="1">
                <a:solidFill>
                  <a:schemeClr val="bg2"/>
                </a:solidFill>
                <a:latin typeface="Consolas"/>
                <a:ea typeface="ＭＳ Ｐゴシック"/>
                <a:cs typeface="Arial"/>
              </a:rPr>
              <a:t>constructeur</a:t>
            </a:r>
            <a:endParaRPr lang="en-US" sz="1600" dirty="0" err="1">
              <a:solidFill>
                <a:schemeClr val="bg2"/>
              </a:solidFill>
              <a:latin typeface="Consolas"/>
              <a:cs typeface="Arial"/>
            </a:endParaRPr>
          </a:p>
          <a:p>
            <a:r>
              <a:rPr lang="en-US" sz="1600" dirty="0">
                <a:latin typeface="Consolas"/>
                <a:ea typeface="ＭＳ Ｐゴシック"/>
                <a:cs typeface="Arial"/>
              </a:rPr>
              <a:t>     
        </a:t>
            </a:r>
            <a:r>
              <a:rPr lang="en-US" sz="1600" dirty="0" err="1">
                <a:solidFill>
                  <a:schemeClr val="accent1">
                    <a:lumMod val="75000"/>
                  </a:schemeClr>
                </a:solidFill>
                <a:latin typeface="Consolas"/>
                <a:ea typeface="ＭＳ Ｐゴシック"/>
                <a:cs typeface="Arial"/>
              </a:rPr>
              <a:t>System.out.println</a:t>
            </a:r>
            <a:r>
              <a:rPr lang="en-US" sz="1600" dirty="0">
                <a:solidFill>
                  <a:schemeClr val="bg1"/>
                </a:solidFill>
                <a:latin typeface="Consolas"/>
                <a:ea typeface="ＭＳ Ｐゴシック"/>
                <a:cs typeface="Arial"/>
              </a:rPr>
              <a:t>(</a:t>
            </a:r>
            <a:r>
              <a:rPr lang="en-US" sz="1600" dirty="0" err="1">
                <a:solidFill>
                  <a:schemeClr val="bg1"/>
                </a:solidFill>
                <a:latin typeface="Consolas"/>
                <a:ea typeface="ＭＳ Ｐゴシック"/>
                <a:cs typeface="Arial"/>
              </a:rPr>
              <a:t>myObj.x</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endParaRPr lang="en-US" sz="1600" dirty="0">
              <a:latin typeface="Consolas"/>
              <a:cs typeface="Arial"/>
            </a:endParaRPr>
          </a:p>
          <a:p>
            <a:r>
              <a:rPr lang="en-US" sz="1600" dirty="0">
                <a:latin typeface="Consolas"/>
                <a:ea typeface="ＭＳ Ｐゴシック"/>
                <a:cs typeface="Arial"/>
              </a:rPr>
              <a:t> </a:t>
            </a:r>
            <a:r>
              <a:rPr lang="en-US" sz="1600" dirty="0">
                <a:solidFill>
                  <a:schemeClr val="bg1"/>
                </a:solidFill>
                <a:latin typeface="Consolas"/>
                <a:ea typeface="ＭＳ Ｐゴシック"/>
                <a:cs typeface="Arial"/>
              </a:rPr>
              <a:t>   }
}
</a:t>
            </a:r>
            <a:br>
              <a:rPr lang="en-US" sz="1600" dirty="0">
                <a:latin typeface="Consolas"/>
                <a:ea typeface="ＭＳ Ｐゴシック"/>
                <a:cs typeface="Arial"/>
              </a:rPr>
            </a:br>
            <a:endParaRPr lang="en-US" sz="1600">
              <a:latin typeface="Consolas"/>
              <a:cs typeface="Arial"/>
            </a:endParaRPr>
          </a:p>
        </p:txBody>
      </p:sp>
    </p:spTree>
    <p:extLst>
      <p:ext uri="{BB962C8B-B14F-4D97-AF65-F5344CB8AC3E}">
        <p14:creationId xmlns:p14="http://schemas.microsoft.com/office/powerpoint/2010/main" val="42243563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060134"/>
            <a:ext cx="7530541" cy="3754874"/>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Surcharges de la méthode</a:t>
            </a:r>
            <a:endParaRPr lang="fr-FR">
              <a:solidFill>
                <a:srgbClr val="FF0000"/>
              </a:solidFill>
              <a:cs typeface="Arial" charset="0"/>
            </a:endParaRPr>
          </a:p>
          <a:p>
            <a:endPar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endParaRP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a:t>
            </a:r>
            <a:r>
              <a:rPr lang="fr-FR" dirty="0" err="1">
                <a:latin typeface="Helvetica"/>
                <a:ea typeface="ＭＳ Ｐゴシック"/>
                <a:cs typeface="Helvetica"/>
              </a:rPr>
              <a:t>surcharge</a:t>
            </a:r>
            <a:r>
              <a:rPr lang="fr-FR" dirty="0">
                <a:latin typeface="Helvetica"/>
                <a:ea typeface="ＭＳ Ｐゴシック"/>
                <a:cs typeface="Helvetica"/>
              </a:rPr>
              <a:t>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endParaRPr lang="fr-FR">
              <a:effectLst>
                <a:outerShdw blurRad="38100" dist="38100" dir="2700000" algn="tl">
                  <a:srgbClr val="000000">
                    <a:alpha val="43137"/>
                  </a:srgbClr>
                </a:outerShdw>
              </a:effectLst>
              <a:cs typeface="Arial"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877023665"/>
              </p:ext>
            </p:extLst>
          </p:nvPr>
        </p:nvGraphicFramePr>
        <p:xfrm>
          <a:off x="351381" y="3248892"/>
          <a:ext cx="5223163" cy="3086644"/>
        </p:xfrm>
        <a:graphic>
          <a:graphicData uri="http://schemas.openxmlformats.org/drawingml/2006/table">
            <a:tbl>
              <a:tblPr firstRow="1" bandRow="1">
                <a:tableStyleId>{5C22544A-7EE6-4342-B048-85BDC9FD1C3A}</a:tableStyleId>
              </a:tblPr>
              <a:tblGrid>
                <a:gridCol w="5223163">
                  <a:extLst>
                    <a:ext uri="{9D8B030D-6E8A-4147-A177-3AD203B41FA5}">
                      <a16:colId xmlns:a16="http://schemas.microsoft.com/office/drawing/2014/main" val="3834691027"/>
                    </a:ext>
                  </a:extLst>
                </a:gridCol>
              </a:tblGrid>
              <a:tr h="3086644">
                <a:tc>
                  <a:txBody>
                    <a:bodyPr/>
                    <a:lstStyle/>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Adder{  </a:t>
                      </a:r>
                    </a:p>
                    <a:p>
                      <a:pPr algn="just">
                        <a:buFont typeface="+mj-lt"/>
                        <a:buNone/>
                      </a:pPr>
                      <a:endParaRPr lang="en-US" b="0" i="0">
                        <a:solidFill>
                          <a:schemeClr val="bg1"/>
                        </a:solidFill>
                        <a:effectLst/>
                        <a:latin typeface="inter-regular"/>
                      </a:endParaRP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chemeClr val="bg1"/>
                          </a:solidFill>
                          <a:effectLst/>
                          <a:latin typeface="inter-regular"/>
                        </a:rPr>
                        <a:t> 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return</a:t>
                      </a:r>
                      <a:r>
                        <a:rPr lang="en-US" b="0" i="0">
                          <a:solidFill>
                            <a:schemeClr val="bg1"/>
                          </a:solidFill>
                          <a:effectLst/>
                          <a:latin typeface="inter-regular"/>
                        </a:rPr>
                        <a:t> a+b;}  </a:t>
                      </a: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rgbClr val="00B0F0"/>
                          </a:solidFill>
                          <a:effectLst/>
                          <a:latin typeface="inter-regular"/>
                        </a:rPr>
                        <a:t> </a:t>
                      </a:r>
                      <a:r>
                        <a:rPr lang="en-US" b="0" i="0">
                          <a:solidFill>
                            <a:schemeClr val="bg1"/>
                          </a:solidFill>
                          <a:effectLst/>
                          <a:latin typeface="inter-regular"/>
                        </a:rPr>
                        <a:t>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int</a:t>
                      </a:r>
                      <a:r>
                        <a:rPr lang="en-US" b="0" i="0">
                          <a:solidFill>
                            <a:schemeClr val="bg1"/>
                          </a:solidFill>
                          <a:effectLst/>
                          <a:latin typeface="inter-regular"/>
                        </a:rPr>
                        <a:t> c){</a:t>
                      </a:r>
                      <a:r>
                        <a:rPr lang="en-US" b="1" i="0">
                          <a:solidFill>
                            <a:srgbClr val="00B0F0"/>
                          </a:solidFill>
                          <a:effectLst/>
                          <a:latin typeface="inter-regular"/>
                        </a:rPr>
                        <a:t>return</a:t>
                      </a:r>
                      <a:r>
                        <a:rPr lang="en-US" b="0" i="0">
                          <a:solidFill>
                            <a:schemeClr val="bg1"/>
                          </a:solidFill>
                          <a:effectLst/>
                          <a:latin typeface="inter-regular"/>
                        </a:rPr>
                        <a:t> a+b+c;}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TestOverloading1{  </a:t>
                      </a:r>
                    </a:p>
                    <a:p>
                      <a:pPr algn="just">
                        <a:buFont typeface="+mj-lt"/>
                        <a:buNone/>
                      </a:pPr>
                      <a:r>
                        <a:rPr lang="en-US" b="1" i="0">
                          <a:solidFill>
                            <a:srgbClr val="00B0F0"/>
                          </a:solidFill>
                          <a:effectLst/>
                          <a:latin typeface="inter-regular"/>
                        </a:rPr>
                        <a:t>public</a:t>
                      </a:r>
                      <a:r>
                        <a:rPr lang="en-US" b="0" i="0">
                          <a:solidFill>
                            <a:srgbClr val="00B0F0"/>
                          </a:solidFill>
                          <a:effectLst/>
                          <a:latin typeface="inter-regular"/>
                        </a:rPr>
                        <a:t> </a:t>
                      </a: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(11,11,11));                 </a:t>
                      </a:r>
                    </a:p>
                    <a:p>
                      <a:pPr algn="just">
                        <a:buFont typeface="+mj-lt"/>
                        <a:buNone/>
                      </a:pPr>
                      <a:r>
                        <a:rPr lang="en-US" b="0" i="0">
                          <a:solidFill>
                            <a:schemeClr val="bg1"/>
                          </a:solidFill>
                          <a:effectLst/>
                          <a:latin typeface="inter-regular"/>
                        </a:rPr>
                        <a:t>}}</a:t>
                      </a:r>
                      <a:r>
                        <a:rPr lang="en-US" b="0" i="0">
                          <a:solidFill>
                            <a:srgbClr val="000000"/>
                          </a:solidFill>
                          <a:effectLst/>
                          <a:latin typeface="inter-regular"/>
                        </a:rPr>
                        <a:t>  </a:t>
                      </a:r>
                    </a:p>
                  </a:txBody>
                  <a:tcPr>
                    <a:solidFill>
                      <a:schemeClr val="tx2"/>
                    </a:solidFill>
                  </a:tcPr>
                </a:tc>
                <a:extLst>
                  <a:ext uri="{0D108BD9-81ED-4DB2-BD59-A6C34878D82A}">
                    <a16:rowId xmlns:a16="http://schemas.microsoft.com/office/drawing/2014/main" val="2912426643"/>
                  </a:ext>
                </a:extLst>
              </a:tr>
            </a:tbl>
          </a:graphicData>
        </a:graphic>
      </p:graphicFrame>
      <p:graphicFrame>
        <p:nvGraphicFramePr>
          <p:cNvPr id="6" name="Tableau 5"/>
          <p:cNvGraphicFramePr>
            <a:graphicFrameLocks noGrp="1"/>
          </p:cNvGraphicFramePr>
          <p:nvPr/>
        </p:nvGraphicFramePr>
        <p:xfrm>
          <a:off x="5791201" y="3832007"/>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33</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71071114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a:effectLst>
                  <a:outerShdw blurRad="38100" dist="38100" dir="2700000" algn="tl">
                    <a:srgbClr val="000000">
                      <a:alpha val="43137"/>
                    </a:srgbClr>
                  </a:outerShdw>
                </a:effectLst>
                <a:latin typeface="Helvetica"/>
                <a:ea typeface="ＭＳ Ｐゴシック"/>
                <a:cs typeface="Helvetica"/>
              </a:rPr>
              <a:t>En changeant le type de données</a:t>
            </a:r>
            <a:endParaRPr lang="fr-FR">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267932" y="1843722"/>
            <a:ext cx="5828068" cy="3139321"/>
          </a:xfrm>
          <a:prstGeom prst="rect">
            <a:avLst/>
          </a:prstGeom>
          <a:solidFill>
            <a:schemeClr val="tx1"/>
          </a:solidFill>
          <a:ln>
            <a:solidFill>
              <a:schemeClr val="tx1"/>
            </a:solidFill>
          </a:ln>
        </p:spPr>
        <p:txBody>
          <a:bodyPr wrap="square" lIns="91440" tIns="45720" rIns="91440" bIns="45720" rtlCol="0" anchor="t">
            <a:spAutoFit/>
          </a:bodyPr>
          <a:lstStyle/>
          <a:p>
            <a:r>
              <a:rPr lang="fr-CI" b="1">
                <a:solidFill>
                  <a:schemeClr val="bg1"/>
                </a:solidFill>
              </a:rPr>
              <a:t>class</a:t>
            </a:r>
            <a:r>
              <a:rPr lang="fr-CI">
                <a:solidFill>
                  <a:schemeClr val="bg1"/>
                </a:solidFill>
              </a:rPr>
              <a:t> Adder{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err="1">
                <a:solidFill>
                  <a:srgbClr val="00B0F0"/>
                </a:solidFill>
                <a:latin typeface="Arial"/>
                <a:ea typeface="ＭＳ Ｐゴシック"/>
                <a:cs typeface="Arial"/>
              </a:rPr>
              <a:t>int</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a, </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a:solidFill>
                  <a:srgbClr val="00B0F0"/>
                </a:solidFill>
                <a:latin typeface="Arial"/>
                <a:ea typeface="ＭＳ Ｐゴシック"/>
                <a:cs typeface="Arial"/>
              </a:rPr>
              <a:t>double</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a, </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a:solidFill>
                  <a:schemeClr val="bg1"/>
                </a:solidFill>
              </a:rPr>
              <a:t>}  </a:t>
            </a:r>
          </a:p>
          <a:p>
            <a:r>
              <a:rPr lang="fr-CI" b="1">
                <a:solidFill>
                  <a:schemeClr val="bg1"/>
                </a:solidFill>
              </a:rPr>
              <a:t>class</a:t>
            </a:r>
            <a:r>
              <a:rPr lang="fr-CI">
                <a:solidFill>
                  <a:schemeClr val="bg1"/>
                </a:solidFill>
              </a:rPr>
              <a:t> TestOverloading2{  </a:t>
            </a:r>
          </a:p>
          <a:p>
            <a:r>
              <a:rPr lang="fr-CI" b="1">
                <a:solidFill>
                  <a:srgbClr val="FF0000"/>
                </a:solidFill>
                <a:latin typeface="Arial"/>
                <a:ea typeface="ＭＳ Ｐゴシック"/>
                <a:cs typeface="Arial"/>
              </a:rPr>
              <a:t>    public</a:t>
            </a:r>
            <a:r>
              <a:rPr lang="fr-CI">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rgbClr val="FF0000"/>
                </a:solidFill>
                <a:latin typeface="Arial"/>
                <a:ea typeface="ＭＳ Ｐゴシック"/>
                <a:cs typeface="Arial"/>
              </a:rPr>
              <a:t> </a:t>
            </a:r>
            <a:r>
              <a:rPr lang="fr-CI" b="1" err="1">
                <a:solidFill>
                  <a:srgbClr val="00B0F0"/>
                </a:solidFill>
                <a:latin typeface="Arial"/>
                <a:ea typeface="ＭＳ Ｐゴシック"/>
                <a:cs typeface="Arial"/>
              </a:rPr>
              <a:t>void</a:t>
            </a:r>
            <a:r>
              <a:rPr lang="fr-CI">
                <a:solidFill>
                  <a:schemeClr val="bg1"/>
                </a:solidFill>
                <a:latin typeface="Arial"/>
                <a:ea typeface="ＭＳ Ｐゴシック"/>
                <a:cs typeface="Arial"/>
              </a:rPr>
              <a:t> main(String[] args){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(11,11));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(12.3,12.6));  </a:t>
            </a:r>
          </a:p>
          <a:p>
            <a:r>
              <a:rPr lang="fr-CI">
                <a:solidFill>
                  <a:schemeClr val="bg1"/>
                </a:solidFill>
              </a:rPr>
              <a:t>}}  </a:t>
            </a:r>
          </a:p>
          <a:p>
            <a:endParaRPr lang="fr-CI">
              <a:solidFill>
                <a:schemeClr val="bg1"/>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719337020"/>
              </p:ext>
            </p:extLst>
          </p:nvPr>
        </p:nvGraphicFramePr>
        <p:xfrm>
          <a:off x="6248401" y="2956182"/>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24,9</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341252130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dirty="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est</a:t>
            </a:r>
            <a:r>
              <a:rPr kumimoji="0" lang="en-US" altLang="en-US" sz="2000" b="0" i="0" u="none" strike="noStrike" cap="none" normalizeH="0" baseline="0" dirty="0">
                <a:ln>
                  <a:noFill/>
                </a:ln>
                <a:solidFill>
                  <a:srgbClr val="000000"/>
                </a:solidFill>
                <a:effectLst/>
                <a:latin typeface="Helvetica"/>
                <a:ea typeface="ＭＳ Ｐゴシック"/>
                <a:cs typeface="Helvetica"/>
              </a:rPr>
              <a:t> de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s'assurer</a:t>
            </a:r>
            <a:r>
              <a:rPr kumimoji="0" lang="en-US" altLang="en-US" sz="2000" b="0" i="0" u="none" strike="noStrike" cap="none" normalizeH="0" baseline="0" dirty="0">
                <a:ln>
                  <a:noFill/>
                </a:ln>
                <a:solidFill>
                  <a:srgbClr val="000000"/>
                </a:solidFill>
                <a:effectLst/>
                <a:latin typeface="Helvetica"/>
                <a:ea typeface="ＭＳ Ｐゴシック"/>
                <a:cs typeface="Helvetica"/>
              </a:rPr>
              <a:t> que les </a:t>
            </a:r>
            <a:r>
              <a:rPr kumimoji="0" lang="en-US" altLang="en-US" sz="2000" b="0" i="0" u="none" strike="noStrike" cap="none" normalizeH="0" baseline="0" dirty="0" err="1">
                <a:ln>
                  <a:noFill/>
                </a:ln>
                <a:solidFill>
                  <a:srgbClr val="000000"/>
                </a:solidFill>
                <a:effectLst/>
                <a:latin typeface="Helvetica"/>
                <a:ea typeface="ＭＳ Ｐゴシック"/>
                <a:cs typeface="Helvetica"/>
              </a:rPr>
              <a:t>données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sensibles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sont</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cachées</a:t>
            </a:r>
            <a:r>
              <a:rPr kumimoji="0" lang="en-US" altLang="en-US" sz="2000" b="0" i="0" u="none" strike="noStrike" cap="none" normalizeH="0" baseline="0" dirty="0">
                <a:ln>
                  <a:noFill/>
                </a:ln>
                <a:solidFill>
                  <a:srgbClr val="000000"/>
                </a:solidFill>
                <a:effectLst/>
                <a:latin typeface="Helvetica"/>
                <a:ea typeface="ＭＳ Ｐゴシック"/>
                <a:cs typeface="Helvetica"/>
              </a:rPr>
              <a:t> aux </a:t>
            </a:r>
            <a:r>
              <a:rPr kumimoji="0" lang="en-US" altLang="en-US" sz="2000" b="0" i="0" u="none" strike="noStrike" cap="none" normalizeH="0" baseline="0" dirty="0" err="1">
                <a:ln>
                  <a:noFill/>
                </a:ln>
                <a:solidFill>
                  <a:srgbClr val="000000"/>
                </a:solidFill>
                <a:effectLst/>
                <a:latin typeface="Helvetica"/>
                <a:ea typeface="ＭＳ Ｐゴシック"/>
                <a:cs typeface="Helvetica"/>
              </a:rPr>
              <a:t>utilisateurs</a:t>
            </a:r>
            <a:r>
              <a:rPr kumimoji="0" lang="en-US" altLang="en-US" sz="2000" b="0" i="0" u="none" strike="noStrike" cap="none" normalizeH="0" baseline="0" dirty="0">
                <a:ln>
                  <a:noFill/>
                </a:ln>
                <a:solidFill>
                  <a:srgbClr val="000000"/>
                </a:solidFill>
                <a:effectLst/>
                <a:latin typeface="Helvetica"/>
                <a:ea typeface="ＭＳ Ｐゴシック"/>
                <a:cs typeface="Helvetica"/>
              </a:rPr>
              <a:t>. Pour y </a:t>
            </a:r>
            <a:r>
              <a:rPr kumimoji="0" lang="en-US" altLang="en-US" sz="2000" b="0" i="0" u="none" strike="noStrike" cap="none" normalizeH="0" baseline="0" dirty="0" err="1">
                <a:ln>
                  <a:noFill/>
                </a:ln>
                <a:solidFill>
                  <a:srgbClr val="000000"/>
                </a:solidFill>
                <a:effectLst/>
                <a:latin typeface="Helvetica"/>
                <a:ea typeface="ＭＳ Ｐゴシック"/>
                <a:cs typeface="Helvetica"/>
              </a:rPr>
              <a:t>parvenir</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r>
              <a:rPr kumimoji="0" lang="en-US" altLang="en-US" sz="2000" b="0" i="0" u="none" strike="noStrike" cap="none" normalizeH="0" baseline="0" dirty="0" err="1">
                <a:ln>
                  <a:noFill/>
                </a:ln>
                <a:solidFill>
                  <a:srgbClr val="000000"/>
                </a:solidFill>
                <a:effectLst/>
                <a:latin typeface="Helvetica"/>
                <a:ea typeface="ＭＳ Ｐゴシック"/>
                <a:cs typeface="Helvetica"/>
              </a:rPr>
              <a:t>devez</a:t>
            </a:r>
            <a:r>
              <a:rPr kumimoji="0" lang="en-US" altLang="en-US" sz="2000" b="0" i="0" u="none" strike="noStrike" cap="none" normalizeH="0" baseline="0" dirty="0">
                <a:ln>
                  <a:noFill/>
                </a:ln>
                <a:solidFill>
                  <a:srgbClr val="000000"/>
                </a:solidFill>
                <a:effectLst/>
                <a:latin typeface="Helvetica"/>
                <a:ea typeface="ＭＳ Ｐゴシック"/>
                <a:cs typeface="Helvetica"/>
              </a:rPr>
              <a:t> :</a:t>
            </a:r>
            <a:endParaRPr lang="en-US" altLang="en-US" sz="20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dirty="0">
                <a:solidFill>
                  <a:srgbClr val="000000"/>
                </a:solidFill>
                <a:latin typeface="Helvetica"/>
                <a:ea typeface="ＭＳ Ｐゴシック"/>
                <a:cs typeface="Helvetica"/>
              </a:rPr>
              <a:t>Declarer</a:t>
            </a:r>
            <a:r>
              <a:rPr kumimoji="0" lang="en-US" altLang="en-US" sz="2400" b="0" i="0" u="none" strike="noStrike" cap="none" normalizeH="0" baseline="0" dirty="0">
                <a:ln>
                  <a:noFill/>
                </a:ln>
                <a:solidFill>
                  <a:srgbClr val="000000"/>
                </a:solidFill>
                <a:effectLst/>
                <a:latin typeface="Helvetica"/>
                <a:ea typeface="ＭＳ Ｐゴシック"/>
                <a:cs typeface="Helvetica"/>
              </a:rPr>
              <a:t> les </a:t>
            </a:r>
            <a:r>
              <a:rPr kumimoji="0" lang="en-US" altLang="en-US" sz="2400" b="1" i="0" u="none" strike="noStrike" cap="none" normalizeH="0" baseline="0" dirty="0">
                <a:ln>
                  <a:noFill/>
                </a:ln>
                <a:solidFill>
                  <a:srgbClr val="000000"/>
                </a:solidFill>
                <a:effectLst/>
                <a:latin typeface="Helvetica"/>
                <a:ea typeface="ＭＳ Ｐゴシック"/>
                <a:cs typeface="Helvetica"/>
              </a:rPr>
              <a:t>variables/</a:t>
            </a:r>
            <a:r>
              <a:rPr kumimoji="0" lang="en-US" altLang="en-US" sz="2400" b="1"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lang="en-US" altLang="en-US" sz="2400" dirty="0">
                <a:solidFill>
                  <a:srgbClr val="000000"/>
                </a:solidFill>
                <a:latin typeface="Helvetica"/>
                <a:ea typeface="ＭＳ Ｐゴシック"/>
                <a:cs typeface="Helvetica"/>
              </a:rPr>
              <a:t>la </a:t>
            </a:r>
            <a:r>
              <a:rPr lang="en-US" altLang="en-US" sz="2400" dirty="0" err="1">
                <a:solidFill>
                  <a:srgbClr val="000000"/>
                </a:solidFill>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comme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DC143C"/>
                </a:solidFill>
                <a:effectLst/>
                <a:latin typeface="Helvetica"/>
                <a:ea typeface="ＭＳ Ｐゴシック"/>
                <a:cs typeface="Helvetica"/>
              </a:rPr>
              <a:t>private</a:t>
            </a:r>
            <a:r>
              <a:rPr lang="en-US" altLang="en-US" sz="2400" b="1" dirty="0">
                <a:solidFill>
                  <a:srgbClr val="DC143C"/>
                </a:solidFill>
                <a:latin typeface="Helvetica"/>
                <a:ea typeface="ＭＳ Ｐゴシック"/>
                <a:cs typeface="Helvetica"/>
              </a:rPr>
              <a:t>;</a:t>
            </a:r>
            <a:endParaRPr lang="en-US" altLang="en-US" sz="2400" b="1" i="0" u="none" strike="noStrike" cap="none" normalizeH="0" baseline="0" dirty="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err="1">
                <a:ln>
                  <a:noFill/>
                </a:ln>
                <a:solidFill>
                  <a:srgbClr val="000000"/>
                </a:solidFill>
                <a:effectLst/>
                <a:latin typeface="Helvetica"/>
                <a:ea typeface="ＭＳ Ｐゴシック"/>
                <a:cs typeface="Helvetica"/>
              </a:rPr>
              <a:t>fournir</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publiques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get</a:t>
            </a:r>
            <a:r>
              <a:rPr kumimoji="0" lang="en-US" altLang="en-US" sz="2400" b="0" i="0" u="none" strike="noStrike" cap="none" normalizeH="0" baseline="0" dirty="0">
                <a:ln>
                  <a:noFill/>
                </a:ln>
                <a:solidFill>
                  <a:srgbClr val="000000"/>
                </a:solidFill>
                <a:effectLst/>
                <a:latin typeface="Helvetica"/>
                <a:ea typeface="ＭＳ Ｐゴシック"/>
                <a:cs typeface="Helvetica"/>
              </a:rPr>
              <a:t> et </a:t>
            </a:r>
            <a:r>
              <a:rPr kumimoji="0" lang="en-US" altLang="en-US" sz="2400" b="1" i="0" u="none" strike="noStrike" cap="none" normalizeH="0" baseline="0" dirty="0">
                <a:ln>
                  <a:noFill/>
                </a:ln>
                <a:solidFill>
                  <a:srgbClr val="000000"/>
                </a:solidFill>
                <a:effectLst/>
                <a:latin typeface="Helvetica"/>
                <a:ea typeface="ＭＳ Ｐゴシック"/>
                <a:cs typeface="Helvetica"/>
              </a:rPr>
              <a:t>set </a:t>
            </a:r>
            <a:r>
              <a:rPr kumimoji="0" lang="en-US" altLang="en-US" sz="2400" b="1" i="0" u="none" strike="noStrike" cap="none" normalizeH="0" baseline="0" dirty="0">
                <a:ln>
                  <a:noFill/>
                </a:ln>
                <a:solidFill>
                  <a:srgbClr val="DC143C"/>
                </a:solidFill>
                <a:effectLst/>
                <a:latin typeface="Helvetica"/>
                <a:ea typeface="ＭＳ Ｐゴシック"/>
                <a:cs typeface="Helvetica"/>
              </a:rPr>
              <a:t>private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a:ln>
                  <a:noFill/>
                </a:ln>
                <a:solidFill>
                  <a:srgbClr val="000000"/>
                </a:solidFill>
                <a:effectLst/>
                <a:latin typeface="Helvetica"/>
                <a:ea typeface="ＭＳ Ｐゴシック"/>
                <a:cs typeface="Helvetica"/>
              </a:rPr>
              <a:t>pour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accéder</a:t>
            </a:r>
            <a:r>
              <a:rPr kumimoji="0" lang="en-US" altLang="en-US" sz="2400" b="0" i="0" u="none" strike="noStrike" cap="none" normalizeH="0" baseline="0" dirty="0">
                <a:ln>
                  <a:noFill/>
                </a:ln>
                <a:solidFill>
                  <a:srgbClr val="000000"/>
                </a:solidFill>
                <a:effectLst/>
                <a:latin typeface="Helvetica"/>
                <a:ea typeface="ＭＳ Ｐゴシック"/>
                <a:cs typeface="Helvetica"/>
              </a:rPr>
              <a:t> 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mettre</a:t>
            </a:r>
            <a:r>
              <a:rPr kumimoji="0" lang="en-US" altLang="en-US" sz="2400" b="0" i="0" u="none" strike="noStrike" cap="none" normalizeH="0" baseline="0" dirty="0">
                <a:ln>
                  <a:noFill/>
                </a:ln>
                <a:solidFill>
                  <a:srgbClr val="000000"/>
                </a:solidFill>
                <a:effectLst/>
                <a:latin typeface="Helvetica"/>
                <a:ea typeface="ＭＳ Ｐゴシック"/>
                <a:cs typeface="Helvetica"/>
              </a:rPr>
              <a:t> à jour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d'une</a:t>
            </a:r>
            <a:r>
              <a:rPr kumimoji="0" lang="en-US" altLang="en-US" sz="2400" b="0" i="0" u="none" strike="noStrike" cap="none" normalizeH="0" baseline="0" dirty="0">
                <a:ln>
                  <a:noFill/>
                </a:ln>
                <a:solidFill>
                  <a:srgbClr val="000000"/>
                </a:solidFill>
                <a:effectLst/>
                <a:latin typeface="Helvetica"/>
                <a:ea typeface="ＭＳ Ｐゴシック"/>
                <a:cs typeface="Helvetica"/>
              </a:rPr>
              <a:t> variable</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0" i="0" u="none" strike="noStrike" cap="none" normalizeH="0" baseline="0" dirty="0">
                <a:ln>
                  <a:noFill/>
                </a:ln>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dirty="0">
                <a:ln>
                  <a:noFill/>
                </a:ln>
                <a:solidFill>
                  <a:srgbClr val="000000"/>
                </a:solidFill>
                <a:effectLst/>
                <a:latin typeface="Helvetica"/>
                <a:ea typeface="ＭＳ Ｐゴシック"/>
                <a:cs typeface="Helvetica"/>
              </a:rPr>
              <a:t>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renvoie</a:t>
            </a:r>
            <a:r>
              <a:rPr kumimoji="0" lang="en-US" altLang="en-US" sz="2400" b="0" i="0" u="none" strike="noStrike" cap="none" normalizeH="0" baseline="0" dirty="0">
                <a:ln>
                  <a:noFill/>
                </a:ln>
                <a:solidFill>
                  <a:srgbClr val="000000"/>
                </a:solidFill>
                <a:effectLst/>
                <a:latin typeface="Helvetica"/>
                <a:ea typeface="ＭＳ Ｐゴシック"/>
                <a:cs typeface="Helvetica"/>
              </a:rPr>
              <a:t>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kumimoji="0" lang="en-US" altLang="en-US" sz="2400" b="0" i="0" u="none" strike="noStrike" cap="none" normalizeH="0" baseline="0" dirty="0">
                <a:ln>
                  <a:noFill/>
                </a:ln>
                <a:solidFill>
                  <a:srgbClr val="000000"/>
                </a:solidFill>
                <a:effectLst/>
                <a:latin typeface="Helvetica"/>
                <a:ea typeface="ＭＳ Ｐゴシック"/>
                <a:cs typeface="Helvetica"/>
              </a:rPr>
              <a:t> de la variable et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définit</a:t>
            </a:r>
            <a:r>
              <a:rPr kumimoji="0" lang="en-US" altLang="en-US" sz="2400" b="0" i="0" u="none" strike="noStrike" cap="none" normalizeH="0" baseline="0" dirty="0">
                <a:ln>
                  <a:noFill/>
                </a:ln>
                <a:solidFill>
                  <a:srgbClr val="000000"/>
                </a:solidFill>
                <a:effectLst/>
                <a:latin typeface="Helvetica"/>
                <a:ea typeface="ＭＳ Ｐゴシック"/>
                <a:cs typeface="Helvetica"/>
              </a:rPr>
              <a:t> la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valeur</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sp>
        <p:nvSpPr>
          <p:cNvPr id="2" name="ZoneTexte 1">
            <a:extLst>
              <a:ext uri="{FF2B5EF4-FFF2-40B4-BE49-F238E27FC236}">
                <a16:creationId xmlns:a16="http://schemas.microsoft.com/office/drawing/2014/main" id="{1C2B0B9B-F65B-E75A-772C-5776365A8F16}"/>
              </a:ext>
            </a:extLst>
          </p:cNvPr>
          <p:cNvSpPr txBox="1"/>
          <p:nvPr/>
        </p:nvSpPr>
        <p:spPr>
          <a:xfrm>
            <a:off x="2398986" y="1715814"/>
            <a:ext cx="5738646" cy="3693319"/>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5A5C5"/>
                </a:solidFill>
                <a:latin typeface="Arial"/>
                <a:ea typeface="ＭＳ Ｐゴシック"/>
                <a:cs typeface="Arial"/>
              </a:rPr>
              <a:t>public</a:t>
            </a:r>
            <a:r>
              <a:rPr lang="en-US" dirty="0">
                <a:latin typeface="Arial"/>
                <a:ea typeface="ＭＳ Ｐゴシック"/>
                <a:cs typeface="Arial"/>
              </a:rPr>
              <a:t> </a:t>
            </a:r>
            <a:r>
              <a:rPr lang="en-US" dirty="0">
                <a:solidFill>
                  <a:srgbClr val="C5A5C5"/>
                </a:solidFill>
                <a:latin typeface="Arial"/>
                <a:ea typeface="ＭＳ Ｐゴシック"/>
                <a:cs typeface="Arial"/>
              </a:rPr>
              <a:t>class</a:t>
            </a:r>
            <a:r>
              <a:rPr lang="en-US" dirty="0">
                <a:latin typeface="Arial"/>
                <a:ea typeface="ＭＳ Ｐゴシック"/>
                <a:cs typeface="Arial"/>
              </a:rPr>
              <a:t> </a:t>
            </a:r>
            <a:r>
              <a:rPr lang="en-US" dirty="0">
                <a:solidFill>
                  <a:srgbClr val="FACA6B"/>
                </a:solidFill>
                <a:latin typeface="Arial"/>
                <a:ea typeface="ＭＳ Ｐゴシック"/>
                <a:cs typeface="Arial"/>
              </a:rPr>
              <a:t>Person</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endParaRPr lang="en-US" dirty="0">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private</a:t>
            </a:r>
            <a:r>
              <a:rPr lang="en-US" dirty="0">
                <a:latin typeface="Arial"/>
                <a:ea typeface="ＭＳ Ｐゴシック"/>
                <a:cs typeface="Arial"/>
              </a:rPr>
              <a:t> </a:t>
            </a:r>
            <a:r>
              <a:rPr lang="en-US" dirty="0">
                <a:solidFill>
                  <a:srgbClr val="FACA6B"/>
                </a:solidFill>
                <a:latin typeface="Arial"/>
                <a:ea typeface="ＭＳ Ｐゴシック"/>
                <a:cs typeface="Arial"/>
              </a:rPr>
              <a:t>String</a:t>
            </a:r>
            <a:r>
              <a:rPr lang="en-US" dirty="0">
                <a:solidFill>
                  <a:schemeClr val="bg1"/>
                </a:solidFill>
                <a:latin typeface="Arial"/>
                <a:ea typeface="ＭＳ Ｐゴシック"/>
                <a:cs typeface="Arial"/>
              </a:rPr>
              <a:t> 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B2B2B2"/>
              </a:solidFill>
              <a:latin typeface="Arial"/>
              <a:ea typeface="ＭＳ Ｐゴシック"/>
              <a:cs typeface="Arial"/>
            </a:endParaRPr>
          </a:p>
          <a:p>
            <a:r>
              <a:rPr lang="en-US" dirty="0">
                <a:solidFill>
                  <a:srgbClr val="B2B2B2"/>
                </a:solidFill>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B2B2B2"/>
                </a:solidFill>
                <a:latin typeface="Arial"/>
                <a:ea typeface="ＭＳ Ｐゴシック"/>
                <a:cs typeface="Arial"/>
              </a:rPr>
              <a:t>    // </a:t>
            </a:r>
            <a:r>
              <a:rPr lang="en-US" dirty="0" err="1">
                <a:solidFill>
                  <a:srgbClr val="B2B2B2"/>
                </a:solidFill>
                <a:latin typeface="Arial"/>
                <a:ea typeface="ＭＳ Ｐゴシック"/>
                <a:cs typeface="Arial"/>
              </a:rPr>
              <a:t>Accesseur</a:t>
            </a:r>
            <a:endParaRPr lang="en-US" dirty="0" err="1">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public</a:t>
            </a:r>
            <a:r>
              <a:rPr lang="en-US" dirty="0">
                <a:latin typeface="Arial"/>
                <a:ea typeface="ＭＳ Ｐゴシック"/>
                <a:cs typeface="Arial"/>
              </a:rPr>
              <a:t> </a:t>
            </a:r>
            <a:r>
              <a:rPr lang="en-US" dirty="0">
                <a:solidFill>
                  <a:srgbClr val="FACA6B"/>
                </a:solidFill>
                <a:latin typeface="Arial"/>
                <a:ea typeface="ＭＳ Ｐゴシック"/>
                <a:cs typeface="Arial"/>
              </a:rPr>
              <a:t>String</a:t>
            </a:r>
            <a:r>
              <a:rPr lang="en-US" dirty="0">
                <a:latin typeface="Arial"/>
                <a:ea typeface="ＭＳ Ｐゴシック"/>
                <a:cs typeface="Arial"/>
              </a:rPr>
              <a:t> </a:t>
            </a:r>
            <a:r>
              <a:rPr lang="en-US" dirty="0" err="1">
                <a:solidFill>
                  <a:srgbClr val="74B3F1"/>
                </a:solidFill>
                <a:latin typeface="Arial"/>
                <a:ea typeface="ＭＳ Ｐゴシック"/>
                <a:cs typeface="Arial"/>
              </a:rPr>
              <a:t>getName</a:t>
            </a:r>
            <a:r>
              <a:rPr lang="en-US" dirty="0">
                <a:solidFill>
                  <a:srgbClr val="88C6BE"/>
                </a:solidFill>
                <a:latin typeface="Arial"/>
                <a:ea typeface="ＭＳ Ｐゴシック"/>
                <a:cs typeface="Arial"/>
              </a:rPr>
              <a:t>()</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return</a:t>
            </a:r>
            <a:r>
              <a:rPr lang="en-US" dirty="0">
                <a:latin typeface="Arial"/>
                <a:ea typeface="ＭＳ Ｐゴシック"/>
                <a:cs typeface="Arial"/>
              </a:rPr>
              <a:t> </a:t>
            </a:r>
            <a:r>
              <a:rPr lang="en-US" dirty="0">
                <a:solidFill>
                  <a:schemeClr val="bg1"/>
                </a:solidFill>
                <a:latin typeface="Arial"/>
                <a:ea typeface="ＭＳ Ｐゴシック"/>
                <a:cs typeface="Arial"/>
              </a:rPr>
              <a:t>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   }</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B2B2B2"/>
                </a:solidFill>
                <a:latin typeface="Arial"/>
                <a:ea typeface="ＭＳ Ｐゴシック"/>
                <a:cs typeface="Arial"/>
              </a:rPr>
              <a:t>   // </a:t>
            </a:r>
            <a:r>
              <a:rPr lang="en-US" dirty="0" err="1">
                <a:solidFill>
                  <a:srgbClr val="B2B2B2"/>
                </a:solidFill>
                <a:latin typeface="Arial"/>
                <a:ea typeface="ＭＳ Ｐゴシック"/>
                <a:cs typeface="Arial"/>
              </a:rPr>
              <a:t>Modificateur</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public</a:t>
            </a:r>
            <a:r>
              <a:rPr lang="en-US" dirty="0">
                <a:latin typeface="Arial"/>
                <a:ea typeface="ＭＳ Ｐゴシック"/>
                <a:cs typeface="Arial"/>
              </a:rPr>
              <a:t> </a:t>
            </a:r>
            <a:r>
              <a:rPr lang="en-US" dirty="0">
                <a:solidFill>
                  <a:srgbClr val="C5A5C5"/>
                </a:solidFill>
                <a:latin typeface="Arial"/>
                <a:ea typeface="ＭＳ Ｐゴシック"/>
                <a:cs typeface="Arial"/>
              </a:rPr>
              <a:t>void</a:t>
            </a:r>
            <a:r>
              <a:rPr lang="en-US" dirty="0">
                <a:latin typeface="Arial"/>
                <a:ea typeface="ＭＳ Ｐゴシック"/>
                <a:cs typeface="Arial"/>
              </a:rPr>
              <a:t> </a:t>
            </a:r>
            <a:r>
              <a:rPr lang="en-US" dirty="0" err="1">
                <a:solidFill>
                  <a:srgbClr val="74B3F1"/>
                </a:solidFill>
                <a:latin typeface="Arial"/>
                <a:ea typeface="ＭＳ Ｐゴシック"/>
                <a:cs typeface="Arial"/>
              </a:rPr>
              <a:t>setName</a:t>
            </a:r>
            <a:r>
              <a:rPr lang="en-US" dirty="0">
                <a:solidFill>
                  <a:srgbClr val="88C6BE"/>
                </a:solidFill>
                <a:latin typeface="Arial"/>
                <a:ea typeface="ＭＳ Ｐゴシック"/>
                <a:cs typeface="Arial"/>
              </a:rPr>
              <a:t>(</a:t>
            </a:r>
            <a:r>
              <a:rPr lang="en-US" dirty="0">
                <a:solidFill>
                  <a:srgbClr val="FACA6B"/>
                </a:solidFill>
                <a:latin typeface="Arial"/>
                <a:ea typeface="ＭＳ Ｐゴシック"/>
                <a:cs typeface="Arial"/>
              </a:rPr>
              <a:t>String</a:t>
            </a:r>
            <a:r>
              <a:rPr lang="en-US" dirty="0">
                <a:latin typeface="Arial"/>
                <a:ea typeface="ＭＳ Ｐゴシック"/>
                <a:cs typeface="Arial"/>
              </a:rPr>
              <a:t> </a:t>
            </a:r>
            <a:r>
              <a:rPr lang="en-US" dirty="0" err="1">
                <a:solidFill>
                  <a:schemeClr val="bg1"/>
                </a:solidFill>
                <a:latin typeface="Arial"/>
                <a:ea typeface="ＭＳ Ｐゴシック"/>
                <a:cs typeface="Arial"/>
              </a:rPr>
              <a:t>newName</a:t>
            </a:r>
            <a:r>
              <a:rPr lang="en-US" dirty="0">
                <a:solidFill>
                  <a:srgbClr val="88C6BE"/>
                </a:solidFill>
                <a:latin typeface="Arial"/>
                <a:ea typeface="ＭＳ Ｐゴシック"/>
                <a:cs typeface="Arial"/>
              </a:rPr>
              <a:t>)</a:t>
            </a:r>
            <a:r>
              <a:rPr lang="en-US" dirty="0">
                <a:latin typeface="Arial"/>
                <a:ea typeface="ＭＳ Ｐゴシック"/>
                <a:cs typeface="Arial"/>
              </a:rPr>
              <a:t> </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a:solidFill>
                <a:srgbClr val="000000"/>
              </a:solidFill>
              <a:latin typeface="Arial"/>
              <a:ea typeface="ＭＳ Ｐゴシック"/>
              <a:cs typeface="Arial"/>
            </a:endParaRPr>
          </a:p>
          <a:p>
            <a:r>
              <a:rPr lang="en-US" dirty="0">
                <a:solidFill>
                  <a:srgbClr val="C5A5C5"/>
                </a:solidFill>
                <a:latin typeface="Arial"/>
                <a:ea typeface="ＭＳ Ｐゴシック"/>
                <a:cs typeface="Arial"/>
              </a:rPr>
              <a:t>       this</a:t>
            </a:r>
            <a:r>
              <a:rPr lang="en-US" dirty="0">
                <a:solidFill>
                  <a:srgbClr val="88C6BE"/>
                </a:solidFill>
                <a:latin typeface="Arial"/>
                <a:ea typeface="ＭＳ Ｐゴシック"/>
                <a:cs typeface="Arial"/>
              </a:rPr>
              <a:t>.</a:t>
            </a:r>
            <a:r>
              <a:rPr lang="en-US" dirty="0">
                <a:solidFill>
                  <a:schemeClr val="bg1"/>
                </a:solidFill>
                <a:latin typeface="Arial"/>
                <a:ea typeface="ＭＳ Ｐゴシック"/>
                <a:cs typeface="Arial"/>
              </a:rPr>
              <a:t>name </a:t>
            </a:r>
            <a:r>
              <a:rPr lang="en-US" dirty="0">
                <a:solidFill>
                  <a:srgbClr val="DEE3ED"/>
                </a:solidFill>
                <a:latin typeface="Arial"/>
                <a:ea typeface="ＭＳ Ｐゴシック"/>
                <a:cs typeface="Arial"/>
              </a:rPr>
              <a:t>=</a:t>
            </a:r>
            <a:r>
              <a:rPr lang="en-US" dirty="0">
                <a:latin typeface="Arial"/>
                <a:ea typeface="ＭＳ Ｐゴシック"/>
                <a:cs typeface="Arial"/>
              </a:rPr>
              <a:t> </a:t>
            </a:r>
            <a:r>
              <a:rPr lang="en-US" dirty="0" err="1">
                <a:solidFill>
                  <a:schemeClr val="bg1"/>
                </a:solidFill>
                <a:latin typeface="Arial"/>
                <a:ea typeface="ＭＳ Ｐゴシック"/>
                <a:cs typeface="Arial"/>
              </a:rPr>
              <a:t>newName</a:t>
            </a:r>
            <a:r>
              <a:rPr lang="en-US" dirty="0">
                <a:solidFill>
                  <a:srgbClr val="88C6BE"/>
                </a:solidFill>
                <a:latin typeface="Arial"/>
                <a:ea typeface="ＭＳ Ｐゴシック"/>
                <a:cs typeface="Arial"/>
              </a:rPr>
              <a:t>;</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    }</a:t>
            </a:r>
            <a:r>
              <a:rPr lang="en-US" dirty="0">
                <a:latin typeface="Arial"/>
                <a:ea typeface="ＭＳ Ｐゴシック"/>
                <a:cs typeface="Arial"/>
              </a:rPr>
              <a:t> </a:t>
            </a:r>
            <a:endParaRPr lang="en-US" dirty="0">
              <a:solidFill>
                <a:srgbClr val="000000"/>
              </a:solidFill>
              <a:latin typeface="Arial"/>
              <a:ea typeface="ＭＳ Ｐゴシック"/>
              <a:cs typeface="Arial"/>
            </a:endParaRPr>
          </a:p>
          <a:p>
            <a:r>
              <a:rPr lang="en-US" dirty="0">
                <a:solidFill>
                  <a:srgbClr val="88C6BE"/>
                </a:solidFill>
                <a:latin typeface="Arial"/>
                <a:ea typeface="ＭＳ Ｐゴシック"/>
                <a:cs typeface="Arial"/>
              </a:rPr>
              <a:t>}</a:t>
            </a:r>
            <a:endParaRPr lang="en-US" dirty="0">
              <a:latin typeface="Arial"/>
              <a:ea typeface="ＭＳ Ｐゴシック"/>
              <a:cs typeface="Arial"/>
            </a:endParaRPr>
          </a:p>
        </p:txBody>
      </p:sp>
      <p:cxnSp>
        <p:nvCxnSpPr>
          <p:cNvPr id="3" name="Connecteur droit avec flèche 2">
            <a:extLst>
              <a:ext uri="{FF2B5EF4-FFF2-40B4-BE49-F238E27FC236}">
                <a16:creationId xmlns:a16="http://schemas.microsoft.com/office/drawing/2014/main" id="{68A4CC84-7BA6-7E45-AC35-C41E85FA4F63}"/>
              </a:ext>
            </a:extLst>
          </p:cNvPr>
          <p:cNvCxnSpPr/>
          <p:nvPr/>
        </p:nvCxnSpPr>
        <p:spPr>
          <a:xfrm flipV="1">
            <a:off x="1671148" y="2427887"/>
            <a:ext cx="993223" cy="110361"/>
          </a:xfrm>
          <a:prstGeom prst="straightConnector1">
            <a:avLst/>
          </a:prstGeom>
          <a:ln>
            <a:solidFill>
              <a:srgbClr val="FFC000"/>
            </a:solidFill>
            <a:tailEnd type="triangle"/>
          </a:ln>
        </p:spPr>
        <p:style>
          <a:lnRef idx="2">
            <a:schemeClr val="accent4"/>
          </a:lnRef>
          <a:fillRef idx="0">
            <a:schemeClr val="accent4"/>
          </a:fillRef>
          <a:effectRef idx="1">
            <a:schemeClr val="accent4"/>
          </a:effectRef>
          <a:fontRef idx="minor">
            <a:schemeClr val="tx1"/>
          </a:fontRef>
        </p:style>
      </p:cxnSp>
      <p:sp>
        <p:nvSpPr>
          <p:cNvPr id="7" name="ZoneTexte 6">
            <a:extLst>
              <a:ext uri="{FF2B5EF4-FFF2-40B4-BE49-F238E27FC236}">
                <a16:creationId xmlns:a16="http://schemas.microsoft.com/office/drawing/2014/main" id="{8ECF5937-CDEB-E64B-1AB3-2267A3E732B6}"/>
              </a:ext>
            </a:extLst>
          </p:cNvPr>
          <p:cNvSpPr txBox="1"/>
          <p:nvPr/>
        </p:nvSpPr>
        <p:spPr>
          <a:xfrm>
            <a:off x="446689" y="2194033"/>
            <a:ext cx="1221826" cy="923330"/>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chemeClr val="tx2"/>
                </a:solidFill>
                <a:latin typeface="Arial"/>
                <a:ea typeface="ＭＳ Ｐゴシック"/>
                <a:cs typeface="Arial"/>
              </a:rPr>
              <a:t>restreint</a:t>
            </a:r>
            <a:r>
              <a:rPr lang="en-US" b="1" dirty="0">
                <a:solidFill>
                  <a:schemeClr val="tx2"/>
                </a:solidFill>
                <a:latin typeface="Arial"/>
                <a:ea typeface="ＭＳ Ｐゴシック"/>
                <a:cs typeface="Arial"/>
              </a:rPr>
              <a:t> </a:t>
            </a:r>
            <a:r>
              <a:rPr lang="en-US" b="1" dirty="0" err="1">
                <a:solidFill>
                  <a:schemeClr val="tx2"/>
                </a:solidFill>
                <a:latin typeface="Arial"/>
                <a:ea typeface="ＭＳ Ｐゴシック"/>
                <a:cs typeface="Arial"/>
              </a:rPr>
              <a:t>l'attribut</a:t>
            </a:r>
            <a:r>
              <a:rPr lang="en-US" b="1" dirty="0">
                <a:solidFill>
                  <a:schemeClr val="tx2"/>
                </a:solidFill>
                <a:latin typeface="Arial"/>
                <a:ea typeface="ＭＳ Ｐゴシック"/>
                <a:cs typeface="Arial"/>
              </a:rPr>
              <a:t> name</a:t>
            </a:r>
          </a:p>
        </p:txBody>
      </p:sp>
    </p:spTree>
    <p:extLst>
      <p:ext uri="{BB962C8B-B14F-4D97-AF65-F5344CB8AC3E}">
        <p14:creationId xmlns:p14="http://schemas.microsoft.com/office/powerpoint/2010/main" val="21676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079516"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
        <p:nvSpPr>
          <p:cNvPr id="4" name="ZoneTexte 3">
            <a:extLst>
              <a:ext uri="{FF2B5EF4-FFF2-40B4-BE49-F238E27FC236}">
                <a16:creationId xmlns:a16="http://schemas.microsoft.com/office/drawing/2014/main" id="{99BC3678-8580-9613-328A-9F6B75BD0889}"/>
              </a:ext>
            </a:extLst>
          </p:cNvPr>
          <p:cNvSpPr txBox="1"/>
          <p:nvPr/>
        </p:nvSpPr>
        <p:spPr>
          <a:xfrm>
            <a:off x="1002889" y="165181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6" name="ZoneTexte 5">
            <a:extLst>
              <a:ext uri="{FF2B5EF4-FFF2-40B4-BE49-F238E27FC236}">
                <a16:creationId xmlns:a16="http://schemas.microsoft.com/office/drawing/2014/main" id="{10F8C57E-10C5-8D58-5E7D-AE40B8A00EA6}"/>
              </a:ext>
            </a:extLst>
          </p:cNvPr>
          <p:cNvSpPr txBox="1"/>
          <p:nvPr/>
        </p:nvSpPr>
        <p:spPr>
          <a:xfrm>
            <a:off x="676941" y="1856441"/>
            <a:ext cx="72749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La programmation orientée objet est un modèle de langage de programmation qui s'articule autour d'objets et de données, plutôt que d'actions et de logique. Comment cela fonctionne-t-il ?</a:t>
            </a:r>
          </a:p>
        </p:txBody>
      </p:sp>
      <p:sp>
        <p:nvSpPr>
          <p:cNvPr id="7" name="Flèche : bas 6">
            <a:extLst>
              <a:ext uri="{FF2B5EF4-FFF2-40B4-BE49-F238E27FC236}">
                <a16:creationId xmlns:a16="http://schemas.microsoft.com/office/drawing/2014/main" id="{5BFF4306-034E-5D07-8011-B07BF7B79C41}"/>
              </a:ext>
            </a:extLst>
          </p:cNvPr>
          <p:cNvSpPr/>
          <p:nvPr/>
        </p:nvSpPr>
        <p:spPr>
          <a:xfrm>
            <a:off x="3206453" y="4102566"/>
            <a:ext cx="1825923" cy="1940942"/>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a:t>
                      </a:r>
                      <a:r>
                        <a:rPr lang="en-US" sz="2400" err="1">
                          <a:solidFill>
                            <a:srgbClr val="708090"/>
                          </a:solidFill>
                          <a:effectLst/>
                        </a:rPr>
                        <a:t>Modifie</a:t>
                      </a:r>
                      <a:r>
                        <a:rPr lang="en-US" sz="2400">
                          <a:solidFill>
                            <a:srgbClr val="708090"/>
                          </a:solidFill>
                          <a:effectLst/>
                        </a:rPr>
                        <a:t>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a:solidFill>
                            <a:srgbClr val="DD4A68"/>
                          </a:solidFill>
                          <a:effectLst/>
                        </a:rPr>
                        <a:t>System</a:t>
                      </a:r>
                      <a:r>
                        <a:rPr lang="en-US" sz="2400">
                          <a:solidFill>
                            <a:srgbClr val="999999"/>
                          </a:solidFill>
                          <a:effectLst/>
                        </a:rPr>
                        <a:t>.</a:t>
                      </a:r>
                      <a:r>
                        <a:rPr lang="en-US" sz="2400"/>
                        <a:t>out</a:t>
                      </a:r>
                      <a:r>
                        <a:rPr lang="en-US" sz="2400">
                          <a:solidFill>
                            <a:srgbClr val="999999"/>
                          </a:solidFill>
                          <a:effectLst/>
                        </a:rPr>
                        <a:t>.</a:t>
                      </a:r>
                      <a:r>
                        <a:rPr lang="en-US" sz="2400">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a:t>
                      </a:r>
                      <a:r>
                        <a:rPr lang="en-US" sz="2400" err="1">
                          <a:solidFill>
                            <a:srgbClr val="708090"/>
                          </a:solidFill>
                          <a:effectLst/>
                        </a:rPr>
                        <a:t>résultat</a:t>
                      </a:r>
                      <a:r>
                        <a:rPr lang="en-US" sz="2400">
                          <a:solidFill>
                            <a:srgbClr val="708090"/>
                          </a:solidFill>
                          <a:effectLst/>
                        </a:rPr>
                        <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Meilleur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et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être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rendus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lecture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ou</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peut</a:t>
            </a:r>
            <a:r>
              <a:rPr kumimoji="0" lang="en-US" altLang="en-US" sz="2400" b="0" i="0" u="none" strike="noStrike" cap="none" normalizeH="0" baseline="0" dirty="0">
                <a:ln>
                  <a:noFill/>
                </a:ln>
                <a:solidFill>
                  <a:srgbClr val="000000"/>
                </a:solidFill>
                <a:effectLst/>
                <a:latin typeface="Helvetica"/>
                <a:ea typeface="ＭＳ Ｐゴシック"/>
                <a:cs typeface="Helvetica"/>
              </a:rPr>
              <a:t> modifier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une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partie</a:t>
            </a:r>
            <a:r>
              <a:rPr kumimoji="0" lang="en-US" altLang="en-US" sz="2400" b="0" i="0" u="none" strike="noStrike" cap="none" normalizeH="0" baseline="0" dirty="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autres</a:t>
            </a:r>
            <a:r>
              <a:rPr kumimoji="0" lang="en-US" altLang="en-US" sz="2400" b="0" i="0" u="none" strike="noStrike" cap="none" normalizeH="0" baseline="0" dirty="0">
                <a:ln>
                  <a:noFill/>
                </a:ln>
                <a:solidFill>
                  <a:srgbClr val="000000"/>
                </a:solidFill>
                <a:effectLst/>
                <a:latin typeface="Helvetica"/>
                <a:ea typeface="ＭＳ Ｐゴシック"/>
                <a:cs typeface="Helvetica"/>
              </a:rPr>
              <a:t> parties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données</a:t>
            </a:r>
            <a:r>
              <a:rPr lang="en-US" altLang="en-US" sz="2400" dirty="0">
                <a:solidFill>
                  <a:srgbClr val="000000"/>
                </a:solidFill>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dirty="0">
                <a:solidFill>
                  <a:srgbClr val="00B0F0"/>
                </a:solidFill>
              </a:rPr>
              <a:t>abstract</a:t>
            </a:r>
            <a:r>
              <a:rPr lang="en-US" dirty="0">
                <a:solidFill>
                  <a:srgbClr val="00B0F0"/>
                </a:solidFill>
              </a:rPr>
              <a:t> </a:t>
            </a:r>
            <a:r>
              <a:rPr lang="en-US" b="1" dirty="0">
                <a:solidFill>
                  <a:srgbClr val="00B0F0"/>
                </a:solidFill>
              </a:rPr>
              <a:t>class</a:t>
            </a:r>
            <a:r>
              <a:rPr lang="en-US" dirty="0">
                <a:solidFill>
                  <a:schemeClr val="bg1"/>
                </a:solidFill>
              </a:rPr>
              <a:t> A{} </a:t>
            </a:r>
            <a:r>
              <a:rPr lang="en-US" dirty="0">
                <a:solidFill>
                  <a:srgbClr val="000000"/>
                </a:solidFill>
                <a:latin typeface="inter-regular"/>
              </a:rPr>
              <a:t> </a:t>
            </a:r>
            <a:endParaRPr lang="en-US" dirty="0"/>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a:t>
                      </a:r>
                      <a:r>
                        <a:rPr lang="en-US" b="0" i="0" err="1">
                          <a:solidFill>
                            <a:schemeClr val="bg1"/>
                          </a:solidFill>
                          <a:effectLst/>
                          <a:latin typeface="inter-regular"/>
                        </a:rPr>
                        <a:t>obj</a:t>
                      </a:r>
                      <a:r>
                        <a:rPr lang="en-US" b="0" i="0">
                          <a:solidFill>
                            <a:schemeClr val="bg1"/>
                          </a:solidFill>
                          <a:effectLst/>
                          <a:latin typeface="inter-regular"/>
                        </a:rPr>
                        <a:t>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a:t>
                      </a:r>
                      <a:r>
                        <a:rPr lang="en-US" b="0" i="0" err="1">
                          <a:solidFill>
                            <a:schemeClr val="bg1"/>
                          </a:solidFill>
                          <a:effectLst/>
                          <a:latin typeface="inter-regular"/>
                        </a:rPr>
                        <a:t>obj.run</a:t>
                      </a:r>
                      <a:r>
                        <a:rPr lang="en-US" b="0" i="0">
                          <a:solidFill>
                            <a:schemeClr val="bg1"/>
                          </a:solidFill>
                          <a:effectLst/>
                          <a:latin typeface="inter-regular"/>
                        </a:rPr>
                        <a:t>();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a:t>Il est utilisé pour réaliser l'abstraction.</a:t>
            </a:r>
          </a:p>
          <a:p>
            <a:pPr marL="285750" indent="-285750">
              <a:buFont typeface="Wingdings" panose="05000000000000000000" pitchFamily="2" charset="2"/>
              <a:buChar char="§"/>
            </a:pPr>
            <a:r>
              <a:rPr lang="fr-FR"/>
              <a:t>Par interface, nous pouvons prendre en charge la fonctionnalité d'héritage multiple.</a:t>
            </a:r>
          </a:p>
          <a:p>
            <a:pPr marL="285750" indent="-285750">
              <a:buFont typeface="Wingdings" panose="05000000000000000000" pitchFamily="2" charset="2"/>
              <a:buChar char="§"/>
            </a:pPr>
            <a:r>
              <a:rPr lang="fr-FR"/>
              <a:t>Il peut être utilisé pour obtenir un couplage lâche.</a:t>
            </a:r>
          </a:p>
          <a:p>
            <a:br>
              <a:rPr lang="fr-FR"/>
            </a:b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a:solidFill>
                            <a:srgbClr val="00B0F0"/>
                          </a:solidFill>
                          <a:effectLst/>
                          <a:latin typeface="+mn-lt"/>
                          <a:ea typeface="+mn-ea"/>
                          <a:cs typeface="+mn-cs"/>
                        </a:rPr>
                        <a:t>interface</a:t>
                      </a:r>
                      <a:r>
                        <a:rPr lang="fr-FR" sz="1800" b="1" i="0" kern="1200">
                          <a:solidFill>
                            <a:schemeClr val="lt1"/>
                          </a:solidFill>
                          <a:effectLst/>
                          <a:latin typeface="+mn-lt"/>
                          <a:ea typeface="+mn-ea"/>
                          <a:cs typeface="+mn-cs"/>
                        </a:rPr>
                        <a:t> </a:t>
                      </a:r>
                      <a:r>
                        <a:rPr lang="fr-FR" sz="1800" b="0" i="0" kern="1200">
                          <a:solidFill>
                            <a:schemeClr val="lt1"/>
                          </a:solidFill>
                          <a:effectLst/>
                          <a:latin typeface="+mn-lt"/>
                          <a:ea typeface="+mn-ea"/>
                          <a:cs typeface="+mn-cs"/>
                        </a:rPr>
                        <a:t> &lt;nom_interface&gt;{  </a:t>
                      </a:r>
                    </a:p>
                    <a:p>
                      <a:r>
                        <a:rPr lang="fr-FR" sz="1800" b="0" i="0" kern="1200">
                          <a:solidFill>
                            <a:schemeClr val="lt1"/>
                          </a:solidFill>
                          <a:effectLst/>
                          <a:latin typeface="+mn-lt"/>
                          <a:ea typeface="+mn-ea"/>
                          <a:cs typeface="+mn-cs"/>
                        </a:rPr>
                        <a:t>  </a:t>
                      </a:r>
                      <a:r>
                        <a:rPr lang="fr-FR" sz="1800" b="0" i="0" kern="1200">
                          <a:solidFill>
                            <a:srgbClr val="00B050"/>
                          </a:solidFill>
                          <a:effectLst/>
                          <a:latin typeface="+mn-lt"/>
                          <a:ea typeface="+mn-ea"/>
                          <a:cs typeface="+mn-cs"/>
                        </a:rPr>
                        <a:t>    </a:t>
                      </a:r>
                    </a:p>
                    <a:p>
                      <a:r>
                        <a:rPr lang="fr-FR" sz="1800" b="0" i="0" kern="1200">
                          <a:solidFill>
                            <a:srgbClr val="00B050"/>
                          </a:solidFill>
                          <a:effectLst/>
                          <a:latin typeface="+mn-lt"/>
                          <a:ea typeface="+mn-ea"/>
                          <a:cs typeface="+mn-cs"/>
                        </a:rPr>
                        <a:t>    // déclarer des champs constants  </a:t>
                      </a:r>
                    </a:p>
                    <a:p>
                      <a:r>
                        <a:rPr lang="fr-FR" sz="1800" b="0" i="0" kern="1200">
                          <a:solidFill>
                            <a:srgbClr val="00B050"/>
                          </a:solidFill>
                          <a:effectLst/>
                          <a:latin typeface="+mn-lt"/>
                          <a:ea typeface="+mn-ea"/>
                          <a:cs typeface="+mn-cs"/>
                        </a:rPr>
                        <a:t>    // déclarer des méthodes qui résument   </a:t>
                      </a:r>
                    </a:p>
                    <a:p>
                      <a:r>
                        <a:rPr lang="fr-FR" sz="1800" b="0" i="0" kern="1200">
                          <a:solidFill>
                            <a:srgbClr val="00B050"/>
                          </a:solidFill>
                          <a:effectLst/>
                          <a:latin typeface="+mn-lt"/>
                          <a:ea typeface="+mn-ea"/>
                          <a:cs typeface="+mn-cs"/>
                        </a:rPr>
                        <a:t>    // par défaut.</a:t>
                      </a:r>
                      <a:r>
                        <a:rPr lang="fr-FR" sz="1800" b="0" i="0" kern="1200">
                          <a:solidFill>
                            <a:schemeClr val="lt1"/>
                          </a:solidFill>
                          <a:effectLst/>
                          <a:latin typeface="+mn-lt"/>
                          <a:ea typeface="+mn-ea"/>
                          <a:cs typeface="+mn-cs"/>
                        </a:rPr>
                        <a:t>  </a:t>
                      </a:r>
                    </a:p>
                    <a:p>
                      <a:r>
                        <a:rPr lang="fr-FR" sz="1800" b="0" i="0" kern="1200">
                          <a:solidFill>
                            <a:schemeClr val="lt1"/>
                          </a:solidFill>
                          <a:effectLst/>
                          <a:latin typeface="+mn-lt"/>
                          <a:ea typeface="+mn-ea"/>
                          <a:cs typeface="+mn-cs"/>
                        </a:rPr>
                        <a:t>}  </a:t>
                      </a:r>
                    </a:p>
                    <a:p>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a:solidFill>
                            <a:schemeClr val="lt1"/>
                          </a:solidFill>
                          <a:effectLst/>
                          <a:latin typeface="+mn-lt"/>
                          <a:ea typeface="+mn-ea"/>
                          <a:cs typeface="+mn-cs"/>
                        </a:rPr>
                        <a:t>// </a:t>
                      </a:r>
                      <a:r>
                        <a:rPr lang="en-US" sz="1800" b="1" kern="1200">
                          <a:solidFill>
                            <a:srgbClr val="00B050"/>
                          </a:solidFill>
                          <a:effectLst/>
                          <a:latin typeface="+mn-lt"/>
                          <a:ea typeface="+mn-ea"/>
                          <a:cs typeface="+mn-cs"/>
                        </a:rPr>
                        <a:t>interface</a:t>
                      </a:r>
                    </a:p>
                    <a:p>
                      <a:r>
                        <a:rPr lang="en-US">
                          <a:solidFill>
                            <a:srgbClr val="00B0F0"/>
                          </a:solidFill>
                        </a:rPr>
                        <a:t> </a:t>
                      </a:r>
                      <a:r>
                        <a:rPr lang="en-US" sz="1800" b="1" kern="1200">
                          <a:solidFill>
                            <a:srgbClr val="00B0F0"/>
                          </a:solidFill>
                          <a:effectLst/>
                          <a:latin typeface="+mn-lt"/>
                          <a:ea typeface="+mn-ea"/>
                          <a:cs typeface="+mn-cs"/>
                        </a:rPr>
                        <a:t>interface</a:t>
                      </a:r>
                      <a:r>
                        <a:rPr lang="en-US">
                          <a:solidFill>
                            <a:srgbClr val="00B0F0"/>
                          </a:solidFill>
                        </a:rPr>
                        <a:t> </a:t>
                      </a:r>
                      <a:r>
                        <a:rPr lang="en-US" sz="1800" b="1" kern="1200">
                          <a:solidFill>
                            <a:srgbClr val="FF0000"/>
                          </a:solidFill>
                          <a:effectLst/>
                          <a:latin typeface="+mn-lt"/>
                          <a:ea typeface="+mn-ea"/>
                          <a:cs typeface="+mn-cs"/>
                        </a:rPr>
                        <a:t>Animal</a:t>
                      </a:r>
                      <a:r>
                        <a:rPr lang="en-US"/>
                        <a:t> {</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animalSound</a:t>
                      </a:r>
                      <a:r>
                        <a:rPr lang="en-US" sz="1800" b="1" kern="1200">
                          <a:solidFill>
                            <a:schemeClr val="lt1"/>
                          </a:solidFill>
                          <a:effectLst/>
                          <a:latin typeface="+mn-lt"/>
                          <a:ea typeface="+mn-ea"/>
                          <a:cs typeface="+mn-cs"/>
                        </a:rPr>
                        <a:t>();</a:t>
                      </a:r>
                      <a:r>
                        <a:rPr lang="en-US"/>
                        <a:t> </a:t>
                      </a:r>
                      <a:r>
                        <a:rPr lang="en-US" sz="1800" b="1" kern="1200">
                          <a:solidFill>
                            <a:srgbClr val="00B050"/>
                          </a:solidFill>
                          <a:effectLst/>
                          <a:latin typeface="+mn-lt"/>
                          <a:ea typeface="+mn-ea"/>
                          <a:cs typeface="+mn-cs"/>
                        </a:rPr>
                        <a:t>// La</a:t>
                      </a:r>
                      <a:r>
                        <a:rPr lang="en-US" sz="1800" b="1" kern="1200" baseline="0">
                          <a:solidFill>
                            <a:srgbClr val="00B050"/>
                          </a:solidFill>
                          <a:effectLst/>
                          <a:latin typeface="+mn-lt"/>
                          <a:ea typeface="+mn-ea"/>
                          <a:cs typeface="+mn-cs"/>
                        </a:rPr>
                        <a:t> method d’interface </a:t>
                      </a:r>
                      <a:r>
                        <a:rPr lang="en-US" sz="1800" b="1" kern="1200">
                          <a:solidFill>
                            <a:srgbClr val="00B050"/>
                          </a:solidFill>
                          <a:effectLst/>
                          <a:latin typeface="+mn-lt"/>
                          <a:ea typeface="+mn-ea"/>
                          <a:cs typeface="+mn-cs"/>
                        </a:rPr>
                        <a:t>(n’a pas de</a:t>
                      </a:r>
                      <a:r>
                        <a:rPr lang="en-US" sz="1800" b="1" kern="1200" baseline="0">
                          <a:solidFill>
                            <a:srgbClr val="00B050"/>
                          </a:solidFill>
                          <a:effectLst/>
                          <a:latin typeface="+mn-lt"/>
                          <a:ea typeface="+mn-ea"/>
                          <a:cs typeface="+mn-cs"/>
                        </a:rPr>
                        <a:t> corps</a:t>
                      </a:r>
                      <a:r>
                        <a:rPr lang="en-US" sz="1800" b="1" kern="1200">
                          <a:solidFill>
                            <a:srgbClr val="00B050"/>
                          </a:solidFill>
                          <a:effectLst/>
                          <a:latin typeface="+mn-lt"/>
                          <a:ea typeface="+mn-ea"/>
                          <a:cs typeface="+mn-cs"/>
                        </a:rPr>
                        <a:t>)</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run</a:t>
                      </a:r>
                      <a:r>
                        <a:rPr lang="en-US" sz="1800" b="1" kern="1200">
                          <a:solidFill>
                            <a:schemeClr val="lt1"/>
                          </a:solidFill>
                          <a:effectLst/>
                          <a:latin typeface="+mn-lt"/>
                          <a:ea typeface="+mn-ea"/>
                          <a:cs typeface="+mn-cs"/>
                        </a:rPr>
                        <a:t>(); </a:t>
                      </a:r>
                      <a:r>
                        <a:rPr lang="en-US"/>
                        <a:t> </a:t>
                      </a:r>
                      <a:r>
                        <a:rPr lang="en-US" sz="1800" b="1" kern="1200">
                          <a:solidFill>
                            <a:srgbClr val="00B050"/>
                          </a:solidFill>
                          <a:effectLst/>
                          <a:latin typeface="+mn-lt"/>
                          <a:ea typeface="+mn-ea"/>
                          <a:cs typeface="+mn-cs"/>
                        </a:rPr>
                        <a:t>           </a:t>
                      </a:r>
                    </a:p>
                    <a:p>
                      <a:r>
                        <a:rPr lang="en-US"/>
                        <a:t> </a:t>
                      </a:r>
                      <a:r>
                        <a:rPr lang="en-US" sz="1800" b="1" kern="1200">
                          <a:solidFill>
                            <a:schemeClr val="lt1"/>
                          </a:solidFill>
                          <a:effectLst/>
                          <a:latin typeface="+mn-lt"/>
                          <a:ea typeface="+mn-ea"/>
                          <a:cs typeface="+mn-cs"/>
                        </a:rPr>
                        <a:t>}           </a:t>
                      </a:r>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a:t>Pour accéder aux méthodes d'interface, l'interface doit être "implémentée" (un peu comme héritée) par une autre classe avec le mot –</a:t>
            </a:r>
            <a:r>
              <a:rPr lang="fr-FR">
                <a:solidFill>
                  <a:srgbClr val="FF0000"/>
                </a:solidFill>
              </a:rPr>
              <a:t>implements</a:t>
            </a:r>
            <a:r>
              <a:rPr lang="fr-FR"/>
              <a:t> clé(au lieu de </a:t>
            </a:r>
            <a:r>
              <a:rPr lang="fr-FR">
                <a:solidFill>
                  <a:srgbClr val="FF0000"/>
                </a:solidFill>
              </a:rPr>
              <a:t>extends</a:t>
            </a:r>
            <a:r>
              <a:rPr lang="fr-FR"/>
              <a:t>).La methode d’interface est fourni par la classe « implement</a:t>
            </a:r>
          </a:p>
          <a:p>
            <a:pPr lvl="0" algn="just">
              <a:defRPr/>
            </a:pP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a:solidFill>
                            <a:schemeClr val="bg2"/>
                          </a:solidFill>
                          <a:effectLst/>
                          <a:latin typeface="+mn-lt"/>
                          <a:ea typeface="+mn-ea"/>
                          <a:cs typeface="+mn-cs"/>
                        </a:rPr>
                        <a:t>// Interface</a:t>
                      </a:r>
                    </a:p>
                    <a:p>
                      <a:r>
                        <a:rPr lang="en-US" sz="1400"/>
                        <a:t> </a:t>
                      </a:r>
                      <a:r>
                        <a:rPr lang="en-US" sz="1400" b="1" kern="1200">
                          <a:solidFill>
                            <a:srgbClr val="00B0F0"/>
                          </a:solidFill>
                          <a:effectLst/>
                          <a:latin typeface="+mn-lt"/>
                          <a:ea typeface="+mn-ea"/>
                          <a:cs typeface="+mn-cs"/>
                        </a:rPr>
                        <a:t>interface</a:t>
                      </a:r>
                      <a:r>
                        <a:rPr lang="en-US" sz="1400"/>
                        <a:t> </a:t>
                      </a:r>
                      <a:r>
                        <a:rPr lang="en-US" sz="1400" b="1" kern="1200">
                          <a:solidFill>
                            <a:srgbClr val="FF0000"/>
                          </a:solidFill>
                          <a:effectLst/>
                          <a:latin typeface="+mn-lt"/>
                          <a:ea typeface="+mn-ea"/>
                          <a:cs typeface="+mn-cs"/>
                        </a:rPr>
                        <a:t>Animal</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Pig "implements" the Animal interface                      </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Pig</a:t>
                      </a:r>
                      <a:r>
                        <a:rPr lang="en-US" sz="1400"/>
                        <a:t> </a:t>
                      </a:r>
                      <a:r>
                        <a:rPr lang="en-US" sz="1400" b="1" kern="1200">
                          <a:solidFill>
                            <a:srgbClr val="00B0F0"/>
                          </a:solidFill>
                          <a:effectLst/>
                          <a:latin typeface="+mn-lt"/>
                          <a:ea typeface="+mn-ea"/>
                          <a:cs typeface="+mn-cs"/>
                        </a:rPr>
                        <a:t>implements</a:t>
                      </a:r>
                      <a:r>
                        <a:rPr lang="en-US" sz="1400"/>
                        <a:t> </a:t>
                      </a:r>
                      <a:r>
                        <a:rPr lang="en-US" sz="1400" b="1" kern="1200">
                          <a:solidFill>
                            <a:srgbClr val="FF0000"/>
                          </a:solidFill>
                          <a:effectLst/>
                          <a:latin typeface="+mn-lt"/>
                          <a:ea typeface="+mn-ea"/>
                          <a:cs typeface="+mn-cs"/>
                        </a:rPr>
                        <a:t>Animal</a:t>
                      </a:r>
                      <a:r>
                        <a:rPr lang="en-US" sz="1400" b="1" kern="1200">
                          <a:solidFill>
                            <a:schemeClr val="lt1"/>
                          </a:solidFill>
                          <a:effectLst/>
                          <a:latin typeface="+mn-lt"/>
                          <a:ea typeface="+mn-ea"/>
                          <a:cs typeface="+mn-cs"/>
                        </a:rPr>
                        <a:t> {</a:t>
                      </a:r>
                    </a:p>
                    <a:p>
                      <a:r>
                        <a:rPr lang="en-US" sz="1400"/>
                        <a:t>  </a:t>
                      </a:r>
                      <a:r>
                        <a:rPr lang="en-US" sz="1400" b="1" kern="1200">
                          <a:solidFill>
                            <a:srgbClr val="00B0F0"/>
                          </a:solidFill>
                          <a:effectLst/>
                          <a:latin typeface="+mn-lt"/>
                          <a:ea typeface="+mn-ea"/>
                          <a:cs typeface="+mn-cs"/>
                        </a:rPr>
                        <a:t>public</a:t>
                      </a:r>
                      <a:r>
                        <a:rPr lang="en-US" sz="1400"/>
                        <a:t> </a:t>
                      </a:r>
                      <a:r>
                        <a:rPr lang="en-US" sz="1400" b="1" kern="1200">
                          <a:solidFill>
                            <a:srgbClr val="00B0F0"/>
                          </a:solidFill>
                          <a:effectLst/>
                          <a:latin typeface="+mn-lt"/>
                          <a:ea typeface="+mn-ea"/>
                          <a:cs typeface="+mn-cs"/>
                        </a:rPr>
                        <a:t>void</a:t>
                      </a:r>
                      <a:r>
                        <a:rPr lang="en-US" sz="1400"/>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animalSound()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The pig says: wee wee</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sleep()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Zzz</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Main</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static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main</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String</a:t>
                      </a:r>
                      <a:r>
                        <a:rPr lang="en-US" sz="1400" b="1" kern="1200">
                          <a:solidFill>
                            <a:schemeClr val="lt1"/>
                          </a:solidFill>
                          <a:effectLst/>
                          <a:latin typeface="+mn-lt"/>
                          <a:ea typeface="+mn-ea"/>
                          <a:cs typeface="+mn-cs"/>
                        </a:rPr>
                        <a:t>[]</a:t>
                      </a:r>
                      <a:r>
                        <a:rPr lang="en-US" sz="1400"/>
                        <a:t> args</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FF0000"/>
                          </a:solidFill>
                          <a:effectLst/>
                          <a:latin typeface="+mn-lt"/>
                          <a:ea typeface="+mn-ea"/>
                          <a:cs typeface="+mn-cs"/>
                        </a:rPr>
                        <a:t>Pig</a:t>
                      </a:r>
                      <a:r>
                        <a:rPr lang="en-US" sz="1400"/>
                        <a:t> myPig </a:t>
                      </a:r>
                      <a:r>
                        <a:rPr lang="en-US" sz="1400" b="1" kern="1200">
                          <a:solidFill>
                            <a:schemeClr val="lt1"/>
                          </a:solidFill>
                          <a:effectLst/>
                          <a:latin typeface="+mn-lt"/>
                          <a:ea typeface="+mn-ea"/>
                          <a:cs typeface="+mn-cs"/>
                        </a:rPr>
                        <a:t>=</a:t>
                      </a:r>
                      <a:r>
                        <a:rPr lang="en-US" sz="1400"/>
                        <a:t> </a:t>
                      </a:r>
                      <a:r>
                        <a:rPr lang="en-US" sz="1400" b="1" kern="1200">
                          <a:solidFill>
                            <a:srgbClr val="00B0F0"/>
                          </a:solidFill>
                          <a:effectLst/>
                          <a:latin typeface="+mn-lt"/>
                          <a:ea typeface="+mn-ea"/>
                          <a:cs typeface="+mn-cs"/>
                        </a:rPr>
                        <a:t>new</a:t>
                      </a:r>
                      <a:r>
                        <a:rPr lang="en-US" sz="1400"/>
                        <a:t> </a:t>
                      </a:r>
                      <a:r>
                        <a:rPr lang="en-US" sz="1400" b="1" kern="1200">
                          <a:solidFill>
                            <a:srgbClr val="FF0000"/>
                          </a:solidFill>
                          <a:effectLst/>
                          <a:latin typeface="+mn-lt"/>
                          <a:ea typeface="+mn-ea"/>
                          <a:cs typeface="+mn-cs"/>
                        </a:rPr>
                        <a:t>Pig</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 </a:t>
                      </a:r>
                      <a:r>
                        <a:rPr lang="en-US" sz="1400" b="1" kern="1200">
                          <a:solidFill>
                            <a:srgbClr val="CBD5D9"/>
                          </a:solidFill>
                          <a:effectLst/>
                          <a:latin typeface="+mn-lt"/>
                          <a:ea typeface="+mn-ea"/>
                          <a:cs typeface="+mn-cs"/>
                        </a:rPr>
                        <a:t>Create a Pig object</a:t>
                      </a:r>
                    </a:p>
                    <a:p>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p>
                    <a:p>
                      <a:r>
                        <a:rPr lang="en-US" sz="1400" b="1" kern="1200">
                          <a:solidFill>
                            <a:schemeClr val="lt1"/>
                          </a:solidFill>
                          <a:effectLst/>
                          <a:latin typeface="+mn-lt"/>
                          <a:ea typeface="+mn-ea"/>
                          <a:cs typeface="+mn-cs"/>
                        </a:rPr>
                        <a:t>  </a:t>
                      </a:r>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endParaRPr lang="en-US" sz="140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Exemple </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a:solidFill>
                            <a:srgbClr val="00B0F0"/>
                          </a:solidFill>
                        </a:rPr>
                        <a:t>interface</a:t>
                      </a:r>
                      <a:r>
                        <a:rPr lang="en-US" sz="1600"/>
                        <a:t> </a:t>
                      </a:r>
                      <a:r>
                        <a:rPr lang="en-US" sz="1600">
                          <a:solidFill>
                            <a:srgbClr val="FF0000"/>
                          </a:solidFill>
                        </a:rPr>
                        <a:t>FirstInterface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r>
                        <a:rPr lang="en-US" sz="1600">
                          <a:solidFill>
                            <a:schemeClr val="bg2"/>
                          </a:solidFill>
                        </a:rPr>
                        <a:t>// interface method</a:t>
                      </a:r>
                    </a:p>
                    <a:p>
                      <a:r>
                        <a:rPr lang="en-US" sz="1600"/>
                        <a:t>}</a:t>
                      </a:r>
                    </a:p>
                    <a:p>
                      <a:r>
                        <a:rPr lang="fr-FR" sz="1600"/>
                        <a:t>              </a:t>
                      </a:r>
                      <a:endParaRPr lang="en-US" sz="1600"/>
                    </a:p>
                    <a:p>
                      <a:r>
                        <a:rPr lang="en-US" sz="1600">
                          <a:solidFill>
                            <a:srgbClr val="00B0F0"/>
                          </a:solidFill>
                        </a:rPr>
                        <a: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 </a:t>
                      </a:r>
                      <a:r>
                        <a:rPr lang="en-US" sz="1600">
                          <a:solidFill>
                            <a:schemeClr val="bg2"/>
                          </a:solidFill>
                        </a:rPr>
                        <a:t>interface method</a:t>
                      </a:r>
                    </a:p>
                    <a:p>
                      <a:r>
                        <a:rPr lang="en-US" sz="1600"/>
                        <a:t>}</a:t>
                      </a:r>
                    </a:p>
                    <a:p>
                      <a:endParaRPr lang="en-US" sz="1600"/>
                    </a:p>
                    <a:p>
                      <a:r>
                        <a:rPr lang="en-US" sz="1600">
                          <a:solidFill>
                            <a:srgbClr val="00B0F0"/>
                          </a:solidFill>
                        </a:rPr>
                        <a:t>class </a:t>
                      </a:r>
                      <a:r>
                        <a:rPr lang="en-US" sz="1600"/>
                        <a:t> </a:t>
                      </a:r>
                      <a:r>
                        <a:rPr lang="en-US" sz="1600">
                          <a:solidFill>
                            <a:srgbClr val="FF0000"/>
                          </a:solidFill>
                        </a:rPr>
                        <a:t>DemoClass</a:t>
                      </a:r>
                      <a:r>
                        <a:rPr lang="en-US" sz="1600"/>
                        <a:t> </a:t>
                      </a:r>
                      <a:r>
                        <a:rPr lang="en-US" sz="1600">
                          <a:solidFill>
                            <a:srgbClr val="00B0F0"/>
                          </a:solidFill>
                        </a:rPr>
                        <a:t>implements</a:t>
                      </a:r>
                      <a:r>
                        <a:rPr lang="en-US" sz="1600"/>
                        <a:t> </a:t>
                      </a:r>
                      <a:r>
                        <a:rPr lang="en-US" sz="1600">
                          <a:solidFill>
                            <a:srgbClr val="FF0000"/>
                          </a:solidFill>
                        </a:rPr>
                        <a:t>FirstInterface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text.</a:t>
                      </a:r>
                      <a:r>
                        <a:rPr lang="en-US" sz="1600"/>
                        <a:t>.");</a:t>
                      </a:r>
                    </a:p>
                    <a:p>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other text</a:t>
                      </a:r>
                      <a:r>
                        <a:rPr lang="en-US" sz="1600"/>
                        <a:t>...");</a:t>
                      </a:r>
                    </a:p>
                    <a:p>
                      <a:r>
                        <a:rPr lang="en-US" sz="1600"/>
                        <a:t>  }</a:t>
                      </a:r>
                    </a:p>
                    <a:p>
                      <a:r>
                        <a:rPr lang="en-US" sz="1600"/>
                        <a:t>}</a:t>
                      </a:r>
                    </a:p>
                    <a:p>
                      <a:endParaRPr lang="en-US" sz="1600"/>
                    </a:p>
                    <a:p>
                      <a:r>
                        <a:rPr lang="en-US" sz="1600">
                          <a:solidFill>
                            <a:srgbClr val="00B0F0"/>
                          </a:solidFill>
                        </a:rPr>
                        <a:t>class</a:t>
                      </a:r>
                      <a:r>
                        <a:rPr lang="en-US" sz="1600"/>
                        <a:t> </a:t>
                      </a:r>
                      <a:r>
                        <a:rPr lang="en-US" sz="1600">
                          <a:solidFill>
                            <a:srgbClr val="FF0000"/>
                          </a:solidFill>
                        </a:rPr>
                        <a:t>Main</a:t>
                      </a:r>
                      <a:r>
                        <a:rPr lang="en-US" sz="1600"/>
                        <a:t> {</a:t>
                      </a:r>
                    </a:p>
                    <a:p>
                      <a:r>
                        <a:rPr lang="en-US" sz="1600"/>
                        <a:t>  </a:t>
                      </a:r>
                      <a:r>
                        <a:rPr lang="en-US" sz="1600">
                          <a:solidFill>
                            <a:srgbClr val="00B0F0"/>
                          </a:solidFill>
                        </a:rPr>
                        <a:t>public static void </a:t>
                      </a:r>
                      <a:r>
                        <a:rPr lang="en-US" sz="1600">
                          <a:solidFill>
                            <a:srgbClr val="FF0000"/>
                          </a:solidFill>
                        </a:rPr>
                        <a:t>main</a:t>
                      </a:r>
                      <a:r>
                        <a:rPr lang="en-US" sz="1600"/>
                        <a:t>(</a:t>
                      </a:r>
                      <a:r>
                        <a:rPr lang="en-US" sz="1600">
                          <a:solidFill>
                            <a:srgbClr val="FF0000"/>
                          </a:solidFill>
                        </a:rPr>
                        <a:t>String</a:t>
                      </a:r>
                      <a:r>
                        <a:rPr lang="en-US" sz="1600"/>
                        <a:t>[] args) {</a:t>
                      </a:r>
                    </a:p>
                    <a:p>
                      <a:r>
                        <a:rPr lang="en-US" sz="1600"/>
                        <a:t>    </a:t>
                      </a:r>
                      <a:r>
                        <a:rPr lang="en-US" sz="1600">
                          <a:solidFill>
                            <a:srgbClr val="FF0000"/>
                          </a:solidFill>
                        </a:rPr>
                        <a:t>DemoClass</a:t>
                      </a:r>
                      <a:r>
                        <a:rPr lang="en-US" sz="1600"/>
                        <a:t> myObj = new </a:t>
                      </a:r>
                      <a:r>
                        <a:rPr lang="en-US" sz="1600">
                          <a:solidFill>
                            <a:srgbClr val="FF0000"/>
                          </a:solidFill>
                        </a:rPr>
                        <a:t>DemoClass</a:t>
                      </a:r>
                      <a:r>
                        <a:rPr lang="en-US" sz="1600"/>
                        <a:t>();</a:t>
                      </a:r>
                    </a:p>
                    <a:p>
                      <a:r>
                        <a:rPr lang="en-US" sz="1600"/>
                        <a:t>    myObj.</a:t>
                      </a:r>
                      <a:r>
                        <a:rPr lang="en-US" sz="1600">
                          <a:solidFill>
                            <a:srgbClr val="FF0000"/>
                          </a:solidFill>
                        </a:rPr>
                        <a:t>myMethod</a:t>
                      </a:r>
                      <a:r>
                        <a:rPr lang="en-US" sz="1600"/>
                        <a:t>();</a:t>
                      </a:r>
                    </a:p>
                    <a:p>
                      <a:r>
                        <a:rPr lang="en-US" sz="1600"/>
                        <a:t>    myObj.</a:t>
                      </a:r>
                      <a:r>
                        <a:rPr lang="en-US" sz="1600">
                          <a:solidFill>
                            <a:srgbClr val="FF0000"/>
                          </a:solidFill>
                        </a:rPr>
                        <a:t>myOtherMethod</a:t>
                      </a:r>
                      <a:r>
                        <a:rPr lang="en-US" sz="1600"/>
                        <a:t>();</a:t>
                      </a:r>
                    </a:p>
                    <a:p>
                      <a:r>
                        <a:rPr lang="en-US" sz="1600"/>
                        <a:t>  }</a:t>
                      </a:r>
                    </a:p>
                    <a:p>
                      <a:r>
                        <a:rPr lang="en-US" sz="160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414808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Apparition de la POO</a:t>
            </a:r>
          </a:p>
        </p:txBody>
      </p:sp>
      <p:pic>
        <p:nvPicPr>
          <p:cNvPr id="4" name="Image 6" descr="Une image contenant texte&#10;&#10;Description générée automatiquement">
            <a:extLst>
              <a:ext uri="{FF2B5EF4-FFF2-40B4-BE49-F238E27FC236}">
                <a16:creationId xmlns:a16="http://schemas.microsoft.com/office/drawing/2014/main" id="{60534CC8-131E-B51E-9621-ECA3F67020E1}"/>
              </a:ext>
            </a:extLst>
          </p:cNvPr>
          <p:cNvPicPr>
            <a:picLocks noChangeAspect="1"/>
          </p:cNvPicPr>
          <p:nvPr/>
        </p:nvPicPr>
        <p:blipFill>
          <a:blip r:embed="rId3"/>
          <a:stretch>
            <a:fillRect/>
          </a:stretch>
        </p:blipFill>
        <p:spPr>
          <a:xfrm>
            <a:off x="835573" y="1771112"/>
            <a:ext cx="6947336" cy="4353671"/>
          </a:xfrm>
          <a:prstGeom prst="rect">
            <a:avLst/>
          </a:prstGeom>
        </p:spPr>
      </p:pic>
    </p:spTree>
    <p:extLst>
      <p:ext uri="{BB962C8B-B14F-4D97-AF65-F5344CB8AC3E}">
        <p14:creationId xmlns:p14="http://schemas.microsoft.com/office/powerpoint/2010/main" val="183738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638251"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en profitant de l'héritage. Qui parle de polymorphisme parle alors de :</a:t>
            </a:r>
            <a:endParaRPr lang="fr-FR">
              <a:cs typeface="Arial" charset="0"/>
            </a:endParaRPr>
          </a:p>
          <a:p>
            <a:endParaRPr lang="fr-FR">
              <a:latin typeface="Arial"/>
              <a:ea typeface="ＭＳ Ｐゴシック"/>
              <a:cs typeface="Arial"/>
            </a:endParaRPr>
          </a:p>
          <a:p>
            <a:pPr marL="1200150" lvl="2" indent="-285750">
              <a:buFont typeface="Wingdings"/>
              <a:buChar char="Ø"/>
            </a:pPr>
            <a:r>
              <a:rPr lang="fr-FR" sz="2000" b="1">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statique des liens</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dynamique des liens</a:t>
            </a:r>
          </a:p>
          <a:p>
            <a:pPr lvl="3"/>
            <a:endParaRPr lang="fr-FR" sz="200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678065" y="1232425"/>
            <a:ext cx="74436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latin typeface="Arial"/>
                <a:ea typeface="ＭＳ Ｐゴシック"/>
                <a:cs typeface="Arial"/>
              </a:rPr>
              <a:t>On suppose que deux classes B et C héritent d'une classe A. Redéfinir dans les classes B et C une méthode de la classe A, c'est définir dans B et C une méthode ayant :</a:t>
            </a:r>
            <a:endParaRPr lang="fr-FR" dirty="0">
              <a:cs typeface="Arial"/>
            </a:endParaRPr>
          </a:p>
          <a:p>
            <a:pPr marL="285750" indent="-285750" algn="just">
              <a:buFont typeface="Wingdings"/>
              <a:buChar char="ü"/>
            </a:pPr>
            <a:r>
              <a:rPr lang="fr-FR" dirty="0">
                <a:latin typeface="Arial"/>
                <a:ea typeface="ＭＳ Ｐゴシック"/>
                <a:cs typeface="Arial"/>
              </a:rPr>
              <a:t>même nom; </a:t>
            </a:r>
            <a:endParaRPr lang="fr-FR">
              <a:cs typeface="Arial"/>
            </a:endParaRPr>
          </a:p>
          <a:p>
            <a:pPr marL="285750" indent="-285750" algn="just">
              <a:buFont typeface="Wingdings"/>
              <a:buChar char="ü"/>
            </a:pPr>
            <a:r>
              <a:rPr lang="fr-FR" dirty="0">
                <a:latin typeface="Arial"/>
                <a:ea typeface="ＭＳ Ｐゴシック"/>
                <a:cs typeface="Arial"/>
              </a:rPr>
              <a:t>mêmes types de paramètres</a:t>
            </a:r>
            <a:endParaRPr lang="fr-FR" dirty="0">
              <a:cs typeface="Arial"/>
            </a:endParaRPr>
          </a:p>
          <a:p>
            <a:pPr marL="285750" indent="-285750" algn="just">
              <a:buFont typeface="Wingdings"/>
              <a:buChar char="ü"/>
            </a:pPr>
            <a:r>
              <a:rPr lang="fr-FR" dirty="0">
                <a:latin typeface="Arial"/>
                <a:ea typeface="ＭＳ Ｐゴシック"/>
                <a:cs typeface="Arial"/>
              </a:rPr>
              <a:t> et même type de retour qu'une méthode contenue par la classe A</a:t>
            </a:r>
            <a:r>
              <a:rPr lang="fr-FR" b="1" dirty="0">
                <a:latin typeface="Arial"/>
                <a:ea typeface="ＭＳ Ｐゴシック"/>
                <a:cs typeface="Arial"/>
              </a:rPr>
              <a:t>.</a:t>
            </a:r>
            <a:endParaRPr lang="fr-FR">
              <a:cs typeface="Arial"/>
            </a:endParaRPr>
          </a:p>
        </p:txBody>
      </p:sp>
      <p:pic>
        <p:nvPicPr>
          <p:cNvPr id="11" name="Image 11">
            <a:extLst>
              <a:ext uri="{FF2B5EF4-FFF2-40B4-BE49-F238E27FC236}">
                <a16:creationId xmlns:a16="http://schemas.microsoft.com/office/drawing/2014/main" id="{B7894ECB-8C6C-5DD6-DBFC-90BA7FF62614}"/>
              </a:ext>
            </a:extLst>
          </p:cNvPr>
          <p:cNvPicPr>
            <a:picLocks noChangeAspect="1"/>
          </p:cNvPicPr>
          <p:nvPr/>
        </p:nvPicPr>
        <p:blipFill>
          <a:blip r:embed="rId2"/>
          <a:stretch>
            <a:fillRect/>
          </a:stretch>
        </p:blipFill>
        <p:spPr>
          <a:xfrm>
            <a:off x="1216573" y="3072892"/>
            <a:ext cx="6369268" cy="3234695"/>
          </a:xfrm>
          <a:prstGeom prst="rect">
            <a:avLst/>
          </a:prstGeom>
        </p:spPr>
      </p:pic>
    </p:spTree>
    <p:extLst>
      <p:ext uri="{BB962C8B-B14F-4D97-AF65-F5344CB8AC3E}">
        <p14:creationId xmlns:p14="http://schemas.microsoft.com/office/powerpoint/2010/main" val="4169794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594873" y="847707"/>
            <a:ext cx="1229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latin typeface="Arial"/>
                <a:ea typeface="ＭＳ Ｐゴシック"/>
                <a:cs typeface="Arial"/>
              </a:rPr>
              <a:t>Exemple</a:t>
            </a:r>
            <a:endParaRPr lang="fr-FR" b="1">
              <a:cs typeface="Arial"/>
            </a:endParaRPr>
          </a:p>
        </p:txBody>
      </p:sp>
      <p:sp>
        <p:nvSpPr>
          <p:cNvPr id="7" name="ZoneTexte 6">
            <a:extLst>
              <a:ext uri="{FF2B5EF4-FFF2-40B4-BE49-F238E27FC236}">
                <a16:creationId xmlns:a16="http://schemas.microsoft.com/office/drawing/2014/main" id="{63E7D8B8-687F-7097-0C39-82F0CD470AD0}"/>
              </a:ext>
            </a:extLst>
          </p:cNvPr>
          <p:cNvSpPr txBox="1"/>
          <p:nvPr/>
        </p:nvSpPr>
        <p:spPr>
          <a:xfrm>
            <a:off x="318484" y="1270364"/>
            <a:ext cx="5625611"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a:t>
            </a:r>
            <a:r>
              <a:rPr lang="en-US" sz="1200" dirty="0" err="1">
                <a:solidFill>
                  <a:srgbClr val="FFFF00"/>
                </a:solidFill>
                <a:latin typeface="Arial"/>
                <a:ea typeface="ＭＳ Ｐゴシック"/>
                <a:cs typeface="Arial"/>
              </a:rPr>
              <a:t>mére</a:t>
            </a:r>
            <a:r>
              <a:rPr lang="en-US" sz="1200" dirty="0">
                <a:solidFill>
                  <a:srgbClr val="FFFF00"/>
                </a:solidFill>
                <a:latin typeface="Arial"/>
                <a:ea typeface="ＭＳ Ｐゴシック"/>
                <a:cs typeface="Arial"/>
              </a:rPr>
              <a:t> A."</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B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 // Pas de </a:t>
            </a:r>
            <a:r>
              <a:rPr lang="en-US" sz="1200" dirty="0" err="1">
                <a:solidFill>
                  <a:schemeClr val="bg2">
                    <a:lumMod val="60000"/>
                    <a:lumOff val="40000"/>
                  </a:schemeClr>
                </a:solidFill>
                <a:latin typeface="Arial"/>
                <a:ea typeface="ＭＳ Ｐゴシック"/>
                <a:cs typeface="Arial"/>
              </a:rPr>
              <a:t>redéfinitio</a:t>
            </a:r>
            <a:r>
              <a:rPr lang="en-US" sz="1200" dirty="0" err="1">
                <a:solidFill>
                  <a:schemeClr val="bg1"/>
                </a:solidFill>
                <a:latin typeface="Arial"/>
                <a:ea typeface="ＭＳ Ｐゴシック"/>
                <a:cs typeface="Arial"/>
              </a:rPr>
              <a:t>n</a:t>
            </a:r>
            <a:endParaRPr lang="en-US" sz="1200" dirty="0">
              <a:solidFill>
                <a:schemeClr val="bg1"/>
              </a:solidFill>
              <a:latin typeface="Arial"/>
              <a:ea typeface="ＭＳ Ｐゴシック"/>
              <a:cs typeface="Arial"/>
            </a:endParaRP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C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@Override</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fille C."</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a:t>
            </a:r>
          </a:p>
          <a:p>
            <a:r>
              <a:rPr lang="en-US" sz="1200" dirty="0">
                <a:solidFill>
                  <a:srgbClr val="FF0000"/>
                </a:solidFill>
                <a:latin typeface="Arial"/>
                <a:ea typeface="ＭＳ Ｐゴシック"/>
                <a:cs typeface="Arial"/>
              </a:rPr>
              <a:t>public class</a:t>
            </a:r>
            <a:r>
              <a:rPr lang="en-US" sz="1200" dirty="0">
                <a:solidFill>
                  <a:schemeClr val="bg1"/>
                </a:solidFill>
                <a:latin typeface="Arial"/>
                <a:ea typeface="ＭＳ Ｐゴシック"/>
                <a:cs typeface="Arial"/>
              </a:rPr>
              <a:t> Main { </a:t>
            </a:r>
          </a:p>
          <a:p>
            <a:r>
              <a:rPr lang="en-US" sz="1200" dirty="0">
                <a:solidFill>
                  <a:schemeClr val="bg1"/>
                </a:solidFill>
                <a:latin typeface="Arial"/>
                <a:ea typeface="ＭＳ Ｐゴシック"/>
                <a:cs typeface="Arial"/>
              </a:rPr>
              <a:t>    </a:t>
            </a:r>
            <a:r>
              <a:rPr lang="en-US" sz="1200" dirty="0">
                <a:solidFill>
                  <a:srgbClr val="FF0000"/>
                </a:solidFill>
                <a:latin typeface="Arial"/>
                <a:ea typeface="ＭＳ Ｐゴシック"/>
                <a:cs typeface="Arial"/>
              </a:rPr>
              <a:t>public static</a:t>
            </a:r>
            <a:r>
              <a:rPr lang="en-US" sz="1200" dirty="0">
                <a:solidFill>
                  <a:schemeClr val="bg1"/>
                </a:solidFill>
                <a:latin typeface="Arial"/>
                <a:ea typeface="ＭＳ Ｐゴシック"/>
                <a:cs typeface="Arial"/>
              </a:rPr>
              <a:t> </a:t>
            </a:r>
            <a:r>
              <a:rPr lang="en-US" sz="1200" dirty="0">
                <a:solidFill>
                  <a:srgbClr val="FFC000"/>
                </a:solidFill>
                <a:latin typeface="Arial"/>
                <a:ea typeface="ＭＳ Ｐゴシック"/>
                <a:cs typeface="Arial"/>
              </a:rPr>
              <a:t>void </a:t>
            </a:r>
            <a:r>
              <a:rPr lang="en-US" sz="1200" dirty="0">
                <a:solidFill>
                  <a:schemeClr val="bg1"/>
                </a:solidFill>
                <a:latin typeface="Arial"/>
                <a:ea typeface="ＭＳ Ｐゴシック"/>
                <a:cs typeface="Arial"/>
              </a:rPr>
              <a:t>main(String[] </a:t>
            </a:r>
            <a:r>
              <a:rPr lang="en-US" sz="1200" dirty="0" err="1">
                <a:solidFill>
                  <a:schemeClr val="bg1"/>
                </a:solidFill>
                <a:latin typeface="Arial"/>
                <a:ea typeface="ＭＳ Ｐゴシック"/>
                <a:cs typeface="Arial"/>
              </a:rPr>
              <a:t>args</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a:solidFill>
                  <a:srgbClr val="00B0F0"/>
                </a:solidFill>
                <a:latin typeface="Arial"/>
                <a:ea typeface="ＭＳ Ｐゴシック"/>
                <a:cs typeface="Arial"/>
              </a:rPr>
              <a:t> </a:t>
            </a:r>
            <a:r>
              <a:rPr lang="en-US" sz="1200" dirty="0">
                <a:solidFill>
                  <a:schemeClr val="bg1"/>
                </a:solidFill>
                <a:latin typeface="Arial"/>
                <a:ea typeface="ＭＳ Ｐゴシック"/>
                <a:cs typeface="Arial"/>
              </a:rPr>
              <a:t>A </a:t>
            </a:r>
            <a:r>
              <a:rPr lang="en-US" sz="1200" dirty="0" err="1">
                <a:solidFill>
                  <a:schemeClr val="bg1"/>
                </a:solidFill>
                <a:latin typeface="Arial"/>
                <a:ea typeface="ＭＳ Ｐゴシック"/>
                <a:cs typeface="Arial"/>
              </a:rPr>
              <a:t>a</a:t>
            </a:r>
            <a:r>
              <a:rPr lang="en-US" sz="1200" dirty="0">
                <a:solidFill>
                  <a:schemeClr val="bg1"/>
                </a:solidFill>
                <a:latin typeface="Arial"/>
                <a:ea typeface="ＭＳ Ｐゴシック"/>
                <a:cs typeface="Arial"/>
              </a:rPr>
              <a:t>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A();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a.</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A b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B();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b.</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 c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C();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c.</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a:t>
            </a:r>
          </a:p>
        </p:txBody>
      </p:sp>
      <p:sp>
        <p:nvSpPr>
          <p:cNvPr id="8" name="ZoneTexte 7">
            <a:extLst>
              <a:ext uri="{FF2B5EF4-FFF2-40B4-BE49-F238E27FC236}">
                <a16:creationId xmlns:a16="http://schemas.microsoft.com/office/drawing/2014/main" id="{567E5B62-7D33-BF71-6DB1-72D404EDE79C}"/>
              </a:ext>
            </a:extLst>
          </p:cNvPr>
          <p:cNvSpPr txBox="1"/>
          <p:nvPr/>
        </p:nvSpPr>
        <p:spPr>
          <a:xfrm>
            <a:off x="6297561" y="1314461"/>
            <a:ext cx="2286000"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latin typeface="Consolas"/>
                <a:ea typeface="ＭＳ Ｐゴシック"/>
                <a:cs typeface="Arial"/>
              </a:rPr>
              <a:t>Je suis la méthode show() de la classe mère A.</a:t>
            </a:r>
            <a:endParaRPr lang="fr-FR" dirty="0" err="1">
              <a:solidFill>
                <a:schemeClr val="bg1"/>
              </a:solidFill>
              <a:cs typeface="Arial"/>
            </a:endParaRPr>
          </a:p>
          <a:p>
            <a:r>
              <a:rPr lang="fr-FR" dirty="0">
                <a:solidFill>
                  <a:schemeClr val="bg1"/>
                </a:solidFill>
                <a:latin typeface="Consolas"/>
                <a:ea typeface="ＭＳ Ｐゴシック"/>
                <a:cs typeface="Arial"/>
              </a:rPr>
              <a:t>
Je suis la méthode show() de la classe mère A.
</a:t>
            </a:r>
          </a:p>
          <a:p>
            <a:r>
              <a:rPr lang="fr-FR" dirty="0">
                <a:solidFill>
                  <a:schemeClr val="bg1"/>
                </a:solidFill>
                <a:latin typeface="Consolas"/>
                <a:ea typeface="ＭＳ Ｐゴシック"/>
                <a:cs typeface="Arial"/>
              </a:rPr>
              <a:t>je suis la méthode show() de la classe fille C.</a:t>
            </a: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p:txBody>
      </p:sp>
    </p:spTree>
    <p:extLst>
      <p:ext uri="{BB962C8B-B14F-4D97-AF65-F5344CB8AC3E}">
        <p14:creationId xmlns:p14="http://schemas.microsoft.com/office/powerpoint/2010/main" val="2275952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a:latin typeface="Arial"/>
                <a:ea typeface="ＭＳ Ｐゴシック"/>
                <a:cs typeface="Arial"/>
              </a:rPr>
              <a:t>Lorsque le type de l'objet est déterminé </a:t>
            </a:r>
            <a:r>
              <a:rPr lang="fr-FR" sz="2400">
                <a:solidFill>
                  <a:srgbClr val="FF0000"/>
                </a:solidFill>
                <a:latin typeface="Arial"/>
                <a:ea typeface="ＭＳ Ｐゴシック"/>
                <a:cs typeface="Arial"/>
              </a:rPr>
              <a:t>au moment de la compilation</a:t>
            </a:r>
            <a:r>
              <a:rPr lang="fr-FR" sz="2400">
                <a:latin typeface="Arial"/>
                <a:ea typeface="ＭＳ Ｐゴシック"/>
                <a:cs typeface="Arial"/>
              </a:rPr>
              <a:t>, on parle de liaison statique.</a:t>
            </a:r>
          </a:p>
          <a:p>
            <a:pPr algn="just"/>
            <a:endParaRPr lang="fr-FR" sz="2400">
              <a:latin typeface="Arial"/>
              <a:ea typeface="ＭＳ Ｐゴシック"/>
              <a:cs typeface="Arial"/>
            </a:endParaRPr>
          </a:p>
          <a:p>
            <a:pPr algn="just"/>
            <a:r>
              <a:rPr lang="fr-FR" sz="2400">
                <a:latin typeface="Arial"/>
                <a:ea typeface="ＭＳ Ｐゴシック"/>
                <a:cs typeface="Arial"/>
              </a:rPr>
              <a:t>Également, s'il existe une méthode </a:t>
            </a:r>
            <a:r>
              <a:rPr lang="fr-FR" sz="2400" err="1">
                <a:solidFill>
                  <a:srgbClr val="FF0000"/>
                </a:solidFill>
                <a:latin typeface="Arial"/>
                <a:ea typeface="ＭＳ Ｐゴシック"/>
                <a:cs typeface="Arial"/>
              </a:rPr>
              <a:t>private</a:t>
            </a:r>
            <a:r>
              <a:rPr lang="fr-FR" sz="2400">
                <a:solidFill>
                  <a:srgbClr val="FF0000"/>
                </a:solidFill>
                <a:latin typeface="Arial"/>
                <a:ea typeface="ＭＳ Ｐゴシック"/>
                <a:cs typeface="Arial"/>
              </a:rPr>
              <a:t>, final ou </a:t>
            </a:r>
            <a:r>
              <a:rPr lang="fr-FR" sz="2400" err="1">
                <a:solidFill>
                  <a:srgbClr val="FF0000"/>
                </a:solidFill>
                <a:latin typeface="Arial"/>
                <a:ea typeface="ＭＳ Ｐゴシック"/>
                <a:cs typeface="Arial"/>
              </a:rPr>
              <a:t>static</a:t>
            </a:r>
            <a:r>
              <a:rPr lang="fr-FR" sz="2400">
                <a:latin typeface="Arial"/>
                <a:ea typeface="ＭＳ Ｐゴシック"/>
                <a:cs typeface="Arial"/>
              </a:rPr>
              <a:t> dans une classe, on dit alors qu'il existe une liaison statique.</a:t>
            </a:r>
          </a:p>
          <a:p>
            <a:pPr algn="l"/>
            <a:endParaRPr lang="fr-FR" sz="2400">
              <a:cs typeface="Arial"/>
            </a:endParaRPr>
          </a:p>
        </p:txBody>
      </p:sp>
    </p:spTree>
    <p:extLst>
      <p:ext uri="{BB962C8B-B14F-4D97-AF65-F5344CB8AC3E}">
        <p14:creationId xmlns:p14="http://schemas.microsoft.com/office/powerpoint/2010/main" val="603845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chemeClr val="accent1">
                    <a:lumMod val="75000"/>
                  </a:schemeClr>
                </a:solidFill>
                <a:latin typeface="Consolas"/>
                <a:ea typeface="ＭＳ Ｐゴシック"/>
              </a:rPr>
              <a:t>class </a:t>
            </a:r>
            <a:r>
              <a:rPr lang="fr-FR">
                <a:solidFill>
                  <a:schemeClr val="bg1"/>
                </a:solidFill>
                <a:latin typeface="Consolas"/>
                <a:ea typeface="ＭＳ Ｐゴシック"/>
              </a:rPr>
              <a:t>Animal</a:t>
            </a:r>
            <a:r>
              <a:rPr lang="fr-FR">
                <a:solidFill>
                  <a:srgbClr val="FFFF99"/>
                </a:solidFill>
                <a:latin typeface="Consolas"/>
                <a:ea typeface="ＭＳ Ｐゴシック"/>
              </a:rPr>
              <a:t>{</a:t>
            </a:r>
            <a:endParaRPr lang="fr-FR" b="1">
              <a:solidFill>
                <a:srgbClr val="FFFF99"/>
              </a:solidFill>
              <a:ea typeface="ＭＳ Ｐゴシック"/>
              <a:cs typeface="Arial"/>
            </a:endParaRPr>
          </a:p>
          <a:p>
            <a:br>
              <a:rPr lang="fr-FR">
                <a:latin typeface="Consolas"/>
              </a:rPr>
            </a:br>
            <a:r>
              <a:rPr lang="fr-FR">
                <a:solidFill>
                  <a:schemeClr val="accent3"/>
                </a:solidFill>
                <a:latin typeface="Consolas"/>
                <a:ea typeface="ＭＳ Ｐゴシック"/>
              </a:rPr>
              <a:t> </a:t>
            </a:r>
            <a:r>
              <a:rPr lang="fr-FR" err="1">
                <a:solidFill>
                  <a:srgbClr val="FF0000"/>
                </a:solidFill>
                <a:latin typeface="Consolas"/>
                <a:ea typeface="ＭＳ Ｐゴシック"/>
              </a:rPr>
              <a:t>private</a:t>
            </a:r>
            <a:r>
              <a:rPr lang="fr-FR">
                <a:solidFill>
                  <a:srgbClr val="FF0000"/>
                </a:solidFill>
                <a:latin typeface="Consolas"/>
                <a:ea typeface="ＭＳ Ｐゴシック"/>
              </a:rPr>
              <a:t> </a:t>
            </a:r>
            <a:r>
              <a:rPr lang="fr-FR" err="1">
                <a:solidFill>
                  <a:srgbClr val="FFC000"/>
                </a:solidFill>
                <a:latin typeface="Consolas"/>
                <a:ea typeface="ＭＳ Ｐゴシック"/>
              </a:rPr>
              <a:t>void</a:t>
            </a:r>
            <a:r>
              <a:rPr lang="fr-FR">
                <a:solidFill>
                  <a:srgbClr val="FFC000"/>
                </a:solidFill>
                <a:latin typeface="Consolas"/>
                <a:ea typeface="ＭＳ Ｐゴシック"/>
              </a:rPr>
              <a:t> </a:t>
            </a:r>
            <a:r>
              <a:rPr lang="fr-FR" err="1">
                <a:solidFill>
                  <a:schemeClr val="accent3"/>
                </a:solidFill>
                <a:latin typeface="Consolas"/>
                <a:ea typeface="ＭＳ Ｐゴシック"/>
              </a:rPr>
              <a:t>eat</a:t>
            </a:r>
            <a:r>
              <a:rPr lang="fr-FR">
                <a:solidFill>
                  <a:schemeClr val="accent3"/>
                </a:solidFill>
                <a:latin typeface="Consolas"/>
                <a:ea typeface="ＭＳ Ｐゴシック"/>
              </a:rPr>
              <a:t>() </a:t>
            </a:r>
            <a:r>
              <a:rPr lang="fr-FR">
                <a:solidFill>
                  <a:srgbClr val="FFFF99"/>
                </a:solidFill>
                <a:latin typeface="Consolas"/>
                <a:ea typeface="ＭＳ Ｐゴシック"/>
              </a:rPr>
              <a:t>{</a:t>
            </a:r>
            <a:br>
              <a:rPr lang="fr-FR">
                <a:latin typeface="Consolas"/>
                <a:ea typeface="ＭＳ Ｐゴシック"/>
              </a:rPr>
            </a:br>
            <a:r>
              <a:rPr lang="fr-FR">
                <a:solidFill>
                  <a:srgbClr val="FFFF99"/>
                </a:solidFill>
                <a:latin typeface="Consolas"/>
                <a:ea typeface="ＭＳ Ｐゴシック"/>
              </a:rPr>
              <a:t>    </a:t>
            </a:r>
            <a:r>
              <a:rPr lang="fr-FR" err="1">
                <a:solidFill>
                  <a:schemeClr val="accent1">
                    <a:lumMod val="75000"/>
                  </a:schemeClr>
                </a:solidFill>
                <a:latin typeface="Consolas"/>
                <a:ea typeface="ＭＳ Ｐゴシック"/>
              </a:rPr>
              <a:t>System.out.println</a:t>
            </a:r>
            <a:r>
              <a:rPr lang="fr-FR">
                <a:solidFill>
                  <a:schemeClr val="accent3"/>
                </a:solidFill>
                <a:latin typeface="Consolas"/>
                <a:ea typeface="ＭＳ Ｐゴシック"/>
              </a:rPr>
              <a:t>(</a:t>
            </a:r>
            <a:r>
              <a:rPr lang="fr-FR">
                <a:solidFill>
                  <a:srgbClr val="FFFF00"/>
                </a:solidFill>
                <a:latin typeface="Consolas"/>
                <a:ea typeface="ＭＳ Ｐゴシック"/>
              </a:rPr>
              <a:t>"Le cochon mange."</a:t>
            </a:r>
            <a:r>
              <a:rPr lang="fr-FR">
                <a:solidFill>
                  <a:schemeClr val="accent3"/>
                </a:solidFill>
                <a:latin typeface="Consolas"/>
                <a:ea typeface="ＭＳ Ｐゴシック"/>
              </a:rPr>
              <a:t>);</a:t>
            </a:r>
            <a:br>
              <a:rPr lang="fr-FR">
                <a:latin typeface="Consolas"/>
                <a:ea typeface="ＭＳ Ｐゴシック"/>
              </a:rPr>
            </a:br>
            <a:r>
              <a:rPr lang="fr-FR">
                <a:solidFill>
                  <a:schemeClr val="accent3"/>
                </a:solidFill>
                <a:latin typeface="Consolas"/>
                <a:ea typeface="ＭＳ Ｐゴシック"/>
              </a:rPr>
              <a:t> </a:t>
            </a:r>
            <a:r>
              <a:rPr lang="fr-FR">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a:solidFill>
                <a:schemeClr val="accent3"/>
              </a:solidFill>
              <a:cs typeface="Arial" charset="0"/>
            </a:endParaRPr>
          </a:p>
          <a:p>
            <a:r>
              <a:rPr lang="fr-FR" sz="2000">
                <a:solidFill>
                  <a:schemeClr val="accent3"/>
                </a:solidFill>
                <a:latin typeface="Consolas"/>
                <a:ea typeface="ＭＳ Ｐゴシック"/>
                <a:cs typeface="Arial"/>
              </a:rPr>
              <a:t> </a:t>
            </a:r>
            <a:r>
              <a:rPr lang="fr-FR" sz="2000">
                <a:solidFill>
                  <a:srgbClr val="FF0000"/>
                </a:solidFill>
                <a:latin typeface="Consolas"/>
                <a:ea typeface="ＭＳ Ｐゴシック"/>
                <a:cs typeface="Arial"/>
              </a:rPr>
              <a:t>public </a:t>
            </a:r>
            <a:r>
              <a:rPr lang="fr-FR" sz="2000" err="1">
                <a:solidFill>
                  <a:srgbClr val="FFC000"/>
                </a:solidFill>
                <a:latin typeface="Consolas"/>
                <a:ea typeface="ＭＳ Ｐゴシック"/>
                <a:cs typeface="Arial"/>
              </a:rPr>
              <a:t>static</a:t>
            </a:r>
            <a:r>
              <a:rPr lang="fr-FR" sz="2000">
                <a:solidFill>
                  <a:srgbClr val="FFC000"/>
                </a:solidFill>
                <a:latin typeface="Consolas"/>
                <a:ea typeface="ＭＳ Ｐゴシック"/>
                <a:cs typeface="Arial"/>
              </a:rPr>
              <a:t> </a:t>
            </a:r>
            <a:r>
              <a:rPr lang="fr-FR" sz="2000" err="1">
                <a:solidFill>
                  <a:srgbClr val="FFC000"/>
                </a:solidFill>
                <a:latin typeface="Consolas"/>
                <a:ea typeface="ＭＳ Ｐゴシック"/>
                <a:cs typeface="Arial"/>
              </a:rPr>
              <a:t>void</a:t>
            </a:r>
            <a:r>
              <a:rPr lang="fr-FR" sz="2000">
                <a:solidFill>
                  <a:srgbClr val="FFC000"/>
                </a:solidFill>
                <a:latin typeface="Consolas"/>
                <a:ea typeface="ＭＳ Ｐゴシック"/>
                <a:cs typeface="Arial"/>
              </a:rPr>
              <a:t> main</a:t>
            </a:r>
            <a:r>
              <a:rPr lang="fr-FR" sz="2000">
                <a:solidFill>
                  <a:schemeClr val="accent3"/>
                </a:solidFill>
                <a:latin typeface="Consolas"/>
                <a:ea typeface="ＭＳ Ｐゴシック"/>
                <a:cs typeface="Arial"/>
              </a:rPr>
              <a:t>(</a:t>
            </a:r>
            <a:r>
              <a:rPr lang="fr-FR" sz="2000">
                <a:solidFill>
                  <a:schemeClr val="accent1">
                    <a:lumMod val="50000"/>
                  </a:schemeClr>
                </a:solidFill>
                <a:latin typeface="Consolas"/>
                <a:ea typeface="ＭＳ Ｐゴシック"/>
                <a:cs typeface="Arial"/>
              </a:rPr>
              <a:t>String</a:t>
            </a:r>
            <a:r>
              <a:rPr lang="fr-FR" sz="2000">
                <a:solidFill>
                  <a:schemeClr val="accent3"/>
                </a:solidFill>
                <a:latin typeface="Consolas"/>
                <a:ea typeface="ＭＳ Ｐゴシック"/>
                <a:cs typeface="Arial"/>
              </a:rPr>
              <a:t> args[]) </a:t>
            </a:r>
            <a:r>
              <a:rPr lang="fr-FR" sz="2000">
                <a:solidFill>
                  <a:srgbClr val="FFFF99"/>
                </a:solidFill>
                <a:latin typeface="Consolas"/>
                <a:ea typeface="ＭＳ Ｐゴシック"/>
                <a:cs typeface="Arial"/>
              </a:rPr>
              <a:t>{</a:t>
            </a:r>
            <a:br>
              <a:rPr lang="fr-FR" sz="2000">
                <a:latin typeface="Consolas"/>
                <a:ea typeface="ＭＳ Ｐゴシック"/>
                <a:cs typeface="Arial"/>
              </a:rPr>
            </a:br>
            <a:r>
              <a:rPr lang="fr-FR" sz="2000">
                <a:solidFill>
                  <a:srgbClr val="FFFF99"/>
                </a:solidFill>
                <a:latin typeface="Consolas"/>
                <a:ea typeface="ＭＳ Ｐゴシック"/>
                <a:cs typeface="Arial"/>
              </a:rPr>
              <a:t>    </a:t>
            </a:r>
            <a:r>
              <a:rPr lang="fr-FR" sz="2000">
                <a:solidFill>
                  <a:schemeClr val="accent3"/>
                </a:solidFill>
                <a:latin typeface="Consolas"/>
                <a:ea typeface="ＭＳ Ｐゴシック"/>
                <a:cs typeface="Arial"/>
              </a:rPr>
              <a:t>Animal a1 = </a:t>
            </a:r>
            <a:r>
              <a:rPr lang="fr-FR" sz="2000">
                <a:solidFill>
                  <a:srgbClr val="FF0000"/>
                </a:solidFill>
                <a:latin typeface="Consolas"/>
                <a:ea typeface="ＭＳ Ｐゴシック"/>
                <a:cs typeface="Arial"/>
              </a:rPr>
              <a:t>new </a:t>
            </a:r>
            <a:r>
              <a:rPr lang="fr-FR" sz="200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a:solidFill>
                  <a:schemeClr val="accent3"/>
                </a:solidFill>
                <a:latin typeface="Consolas"/>
                <a:ea typeface="ＭＳ Ｐゴシック"/>
                <a:cs typeface="Arial"/>
              </a:rPr>
              <a:t>    a1.eat();</a:t>
            </a:r>
            <a:br>
              <a:rPr lang="fr-FR" sz="2000">
                <a:latin typeface="Consolas"/>
                <a:ea typeface="ＭＳ Ｐゴシック"/>
                <a:cs typeface="Arial"/>
              </a:rPr>
            </a:br>
            <a:r>
              <a:rPr lang="fr-FR" sz="2000">
                <a:solidFill>
                  <a:schemeClr val="accent3"/>
                </a:solidFill>
                <a:latin typeface="Consolas"/>
                <a:ea typeface="ＭＳ Ｐゴシック"/>
                <a:cs typeface="Arial"/>
              </a:rPr>
              <a:t> </a:t>
            </a:r>
            <a:r>
              <a:rPr lang="fr-FR" sz="2000">
                <a:solidFill>
                  <a:srgbClr val="FFFF99"/>
                </a:solidFill>
                <a:latin typeface="Consolas"/>
                <a:ea typeface="ＭＳ Ｐゴシック"/>
                <a:cs typeface="Arial"/>
              </a:rPr>
              <a:t> }</a:t>
            </a:r>
            <a:br>
              <a:rPr lang="fr-FR">
                <a:latin typeface="Consolas"/>
              </a:rPr>
            </a:b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a:p>
            <a:pPr algn="l"/>
            <a:endParaRPr lang="fr-FR">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On parle de résolution dynamique des liens lorsque le type est déterminé </a:t>
            </a:r>
            <a:r>
              <a:rPr lang="fr-FR" sz="2400">
                <a:solidFill>
                  <a:srgbClr val="FF0000"/>
                </a:solidFill>
                <a:latin typeface="Arial"/>
                <a:ea typeface="ＭＳ Ｐゴシック"/>
                <a:cs typeface="Arial"/>
              </a:rPr>
              <a:t>lors de l'exécution</a:t>
            </a:r>
            <a:r>
              <a:rPr lang="fr-FR" sz="240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3774273" cy="400110"/>
          </a:xfrm>
          <a:prstGeom prst="rect">
            <a:avLst/>
          </a:prstGeom>
        </p:spPr>
        <p:txBody>
          <a:bodyPr wrap="square" lIns="91440" tIns="45720" rIns="91440" bIns="45720" anchor="t">
            <a:spAutoFit/>
          </a:bodyPr>
          <a:lstStyle/>
          <a:p>
            <a:pPr marL="742950" lvl="1" indent="-285750">
              <a:buFont typeface="Wingdings"/>
              <a:buChar char="q"/>
            </a:pPr>
            <a:r>
              <a:rPr lang="fr-FR" sz="2000" b="1">
                <a:solidFill>
                  <a:srgbClr val="FF0000"/>
                </a:solidFill>
                <a:latin typeface="Arial"/>
                <a:ea typeface="ＭＳ Ｐゴシック"/>
                <a:cs typeface="Arial"/>
              </a:rPr>
              <a:t>Importance de  la POO </a:t>
            </a:r>
            <a:r>
              <a:rPr lang="en-US" sz="2000">
                <a:solidFill>
                  <a:srgbClr val="FF0000"/>
                </a:solidFill>
                <a:latin typeface="Arial"/>
                <a:ea typeface="ＭＳ Ｐゴシック"/>
                <a:cs typeface="Arial"/>
              </a:rPr>
              <a:t>​</a:t>
            </a:r>
          </a:p>
        </p:txBody>
      </p:sp>
      <p:pic>
        <p:nvPicPr>
          <p:cNvPr id="6" name="Image 6">
            <a:extLst>
              <a:ext uri="{FF2B5EF4-FFF2-40B4-BE49-F238E27FC236}">
                <a16:creationId xmlns:a16="http://schemas.microsoft.com/office/drawing/2014/main" id="{008826F8-C9F8-D312-EFB9-8245815379A4}"/>
              </a:ext>
            </a:extLst>
          </p:cNvPr>
          <p:cNvPicPr>
            <a:picLocks noChangeAspect="1"/>
          </p:cNvPicPr>
          <p:nvPr/>
        </p:nvPicPr>
        <p:blipFill>
          <a:blip r:embed="rId3"/>
          <a:stretch>
            <a:fillRect/>
          </a:stretch>
        </p:blipFill>
        <p:spPr>
          <a:xfrm>
            <a:off x="842515" y="1714551"/>
            <a:ext cx="7372707" cy="4133387"/>
          </a:xfrm>
          <a:prstGeom prst="rect">
            <a:avLst/>
          </a:prstGeom>
        </p:spPr>
      </p:pic>
    </p:spTree>
    <p:extLst>
      <p:ext uri="{BB962C8B-B14F-4D97-AF65-F5344CB8AC3E}">
        <p14:creationId xmlns:p14="http://schemas.microsoft.com/office/powerpoint/2010/main" val="1330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eat</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ea typeface="ＭＳ Ｐゴシック"/>
              </a:rPr>
            </a:br>
            <a:r>
              <a:rPr lang="fr-FR" sz="1600">
                <a:solidFill>
                  <a:srgbClr val="FFFF99"/>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"L'animal mange."</a:t>
            </a:r>
            <a:r>
              <a:rPr lang="fr-FR" sz="1600">
                <a:solidFill>
                  <a:schemeClr val="accent3"/>
                </a:solidFill>
                <a:latin typeface="Consolas"/>
                <a:ea typeface="ＭＳ Ｐゴシック"/>
              </a:rPr>
              <a:t>);</a:t>
            </a:r>
            <a:br>
              <a:rPr lang="fr-FR" sz="1600">
                <a:latin typeface="Consolas"/>
                <a:ea typeface="ＭＳ Ｐゴシック"/>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a:solidFill>
                  <a:srgbClr val="FFFF99"/>
                </a:solidFill>
                <a:latin typeface="Consolas"/>
                <a:ea typeface="ＭＳ Ｐゴシック"/>
                <a:cs typeface="Arial"/>
              </a:rPr>
              <a:t>}</a:t>
            </a:r>
            <a:endParaRPr lang="fr-FR">
              <a:ea typeface="ＭＳ Ｐゴシック"/>
              <a:cs typeface="Arial"/>
            </a:endParaRPr>
          </a:p>
          <a:p>
            <a:endParaRPr lang="fr-FR">
              <a:solidFill>
                <a:srgbClr val="FFFF99"/>
              </a:solidFill>
              <a:latin typeface="Consolas"/>
              <a:ea typeface="ＭＳ Ｐゴシック"/>
              <a:cs typeface="Arial"/>
            </a:endParaRPr>
          </a:p>
          <a:p>
            <a:r>
              <a:rPr lang="fr-FR">
                <a:solidFill>
                  <a:schemeClr val="accent1">
                    <a:lumMod val="75000"/>
                  </a:schemeClr>
                </a:solidFill>
                <a:latin typeface="Consolas"/>
                <a:ea typeface="ＭＳ Ｐゴシック"/>
                <a:cs typeface="Arial"/>
              </a:rPr>
              <a:t>class </a:t>
            </a:r>
            <a:r>
              <a:rPr lang="fr-FR">
                <a:solidFill>
                  <a:schemeClr val="bg1"/>
                </a:solidFill>
                <a:latin typeface="Consolas"/>
                <a:ea typeface="ＭＳ Ｐゴシック"/>
                <a:cs typeface="Arial"/>
              </a:rPr>
              <a:t>Cat </a:t>
            </a:r>
            <a:r>
              <a:rPr lang="fr-FR" err="1">
                <a:solidFill>
                  <a:srgbClr val="FF0000"/>
                </a:solidFill>
                <a:latin typeface="Consolas"/>
                <a:ea typeface="ＭＳ Ｐゴシック"/>
                <a:cs typeface="Arial"/>
              </a:rPr>
              <a:t>extends</a:t>
            </a:r>
            <a:r>
              <a:rPr lang="fr-FR">
                <a:solidFill>
                  <a:srgbClr val="FF0000"/>
                </a:solidFill>
                <a:latin typeface="Consolas"/>
                <a:ea typeface="ＭＳ Ｐゴシック"/>
                <a:cs typeface="Arial"/>
              </a:rPr>
              <a:t> </a:t>
            </a:r>
            <a:r>
              <a:rPr lang="fr-FR">
                <a:solidFill>
                  <a:schemeClr val="bg1"/>
                </a:solidFill>
                <a:latin typeface="Consolas"/>
                <a:ea typeface="ＭＳ Ｐゴシック"/>
                <a:cs typeface="Arial"/>
              </a:rPr>
              <a:t>Animal</a:t>
            </a:r>
            <a:r>
              <a:rPr lang="fr-FR">
                <a:solidFill>
                  <a:srgbClr val="FFFF99"/>
                </a:solidFill>
                <a:latin typeface="Consolas"/>
                <a:ea typeface="ＭＳ Ｐゴシック"/>
                <a:cs typeface="Arial"/>
              </a:rPr>
              <a:t>{</a:t>
            </a:r>
            <a:endParaRPr lang="fr-FR">
              <a:latin typeface="Arial"/>
              <a:ea typeface="ＭＳ Ｐゴシック"/>
              <a:cs typeface="Arial"/>
            </a:endParaRPr>
          </a:p>
          <a:p>
            <a:br>
              <a:rPr lang="fr-FR">
                <a:latin typeface="Arial"/>
                <a:ea typeface="ＭＳ Ｐゴシック"/>
                <a:cs typeface="Arial"/>
              </a:rPr>
            </a:br>
            <a:r>
              <a:rPr lang="fr-FR">
                <a:solidFill>
                  <a:schemeClr val="accent3"/>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a:t>
            </a:r>
            <a:r>
              <a:rPr lang="fr-FR" err="1">
                <a:solidFill>
                  <a:schemeClr val="accent3"/>
                </a:solidFill>
                <a:latin typeface="Consolas"/>
                <a:ea typeface="ＭＳ Ｐゴシック"/>
                <a:cs typeface="Arial"/>
              </a:rPr>
              <a:t>eat</a:t>
            </a: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err="1">
                <a:solidFill>
                  <a:schemeClr val="accent1">
                    <a:lumMod val="75000"/>
                  </a:schemeClr>
                </a:solidFill>
                <a:latin typeface="Consolas"/>
                <a:ea typeface="ＭＳ Ｐゴシック"/>
                <a:cs typeface="Arial"/>
              </a:rPr>
              <a:t>System.out.println</a:t>
            </a:r>
            <a:r>
              <a:rPr lang="fr-FR">
                <a:solidFill>
                  <a:schemeClr val="accent3"/>
                </a:solidFill>
                <a:latin typeface="Consolas"/>
                <a:ea typeface="ＭＳ Ｐゴシック"/>
                <a:cs typeface="Arial"/>
              </a:rPr>
              <a:t>(</a:t>
            </a:r>
            <a:r>
              <a:rPr lang="fr-FR">
                <a:solidFill>
                  <a:srgbClr val="FFFF00"/>
                </a:solidFill>
                <a:latin typeface="Consolas"/>
                <a:ea typeface="ＭＳ Ｐゴシック"/>
                <a:cs typeface="Arial"/>
              </a:rPr>
              <a:t>"Le chat mange."</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endParaRPr lang="fr-FR">
              <a:latin typeface="Arial"/>
              <a:ea typeface="ＭＳ Ｐゴシック"/>
              <a:cs typeface="Arial"/>
            </a:endParaRPr>
          </a:p>
          <a:p>
            <a:endParaRPr lang="fr-FR">
              <a:solidFill>
                <a:srgbClr val="FFFF99"/>
              </a:solidFill>
              <a:latin typeface="Consolas"/>
              <a:cs typeface="Arial"/>
            </a:endParaRPr>
          </a:p>
          <a:p>
            <a:r>
              <a:rPr lang="fr-FR">
                <a:solidFill>
                  <a:schemeClr val="accent3"/>
                </a:solidFill>
                <a:latin typeface="Consolas"/>
                <a:ea typeface="ＭＳ Ｐゴシック"/>
                <a:cs typeface="Arial"/>
              </a:rPr>
              <a:t> </a:t>
            </a:r>
            <a:r>
              <a:rPr lang="fr-FR">
                <a:solidFill>
                  <a:srgbClr val="FF0000"/>
                </a:solidFill>
                <a:latin typeface="Consolas"/>
                <a:ea typeface="ＭＳ Ｐゴシック"/>
                <a:cs typeface="Arial"/>
              </a:rPr>
              <a:t>public </a:t>
            </a:r>
            <a:r>
              <a:rPr lang="fr-FR" err="1">
                <a:solidFill>
                  <a:srgbClr val="FFC000"/>
                </a:solidFill>
                <a:latin typeface="Consolas"/>
                <a:ea typeface="ＭＳ Ｐゴシック"/>
                <a:cs typeface="Arial"/>
              </a:rPr>
              <a:t>static</a:t>
            </a:r>
            <a:r>
              <a:rPr lang="fr-FR">
                <a:solidFill>
                  <a:srgbClr val="FFC000"/>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main</a:t>
            </a:r>
            <a:r>
              <a:rPr lang="fr-FR">
                <a:solidFill>
                  <a:schemeClr val="accent3"/>
                </a:solidFill>
                <a:latin typeface="Consolas"/>
                <a:ea typeface="ＭＳ Ｐゴシック"/>
                <a:cs typeface="Arial"/>
              </a:rPr>
              <a:t>(</a:t>
            </a:r>
            <a:r>
              <a:rPr lang="fr-FR">
                <a:solidFill>
                  <a:schemeClr val="accent1">
                    <a:lumMod val="50000"/>
                  </a:schemeClr>
                </a:solidFill>
                <a:latin typeface="Consolas"/>
                <a:ea typeface="ＭＳ Ｐゴシック"/>
                <a:cs typeface="Arial"/>
              </a:rPr>
              <a:t>String</a:t>
            </a:r>
            <a:r>
              <a:rPr lang="fr-FR">
                <a:solidFill>
                  <a:schemeClr val="accent3"/>
                </a:solidFill>
                <a:latin typeface="Consolas"/>
                <a:ea typeface="ＭＳ Ｐゴシック"/>
                <a:cs typeface="Arial"/>
              </a:rPr>
              <a:t> args[])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a:solidFill>
                  <a:schemeClr val="accent3"/>
                </a:solidFill>
                <a:latin typeface="Consolas"/>
                <a:ea typeface="ＭＳ Ｐゴシック"/>
                <a:cs typeface="Arial"/>
              </a:rPr>
              <a:t>Animal cat = </a:t>
            </a:r>
            <a:r>
              <a:rPr lang="fr-FR">
                <a:solidFill>
                  <a:srgbClr val="FF0000"/>
                </a:solidFill>
                <a:latin typeface="Consolas"/>
                <a:ea typeface="ＭＳ Ｐゴシック"/>
                <a:cs typeface="Arial"/>
              </a:rPr>
              <a:t>new </a:t>
            </a:r>
            <a:r>
              <a:rPr lang="fr-FR">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a:t>
            </a:r>
            <a:r>
              <a:rPr lang="fr-FR" err="1">
                <a:solidFill>
                  <a:schemeClr val="accent3"/>
                </a:solidFill>
                <a:latin typeface="Consolas"/>
                <a:ea typeface="ＭＳ Ｐゴシック"/>
                <a:cs typeface="Arial"/>
              </a:rPr>
              <a:t>cat.eat</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a:t>
            </a:r>
            <a:endParaRPr lang="fr-FR" b="1">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bg1"/>
                </a:solidFill>
                <a:latin typeface="Consolas"/>
                <a:ea typeface="ＭＳ Ｐゴシック"/>
              </a:rPr>
              <a:t>animalSound</a:t>
            </a:r>
            <a:r>
              <a:rPr lang="fr-FR" sz="1600">
                <a:solidFill>
                  <a:schemeClr val="accent3"/>
                </a:solidFill>
                <a:latin typeface="Consolas"/>
                <a:ea typeface="ＭＳ Ｐゴシック"/>
              </a:rPr>
              <a:t>() {</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cris des animaux"</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cochon ronfle"</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a:solidFill>
                  <a:schemeClr val="accent3"/>
                </a:solidFill>
                <a:latin typeface="Consolas"/>
                <a:ea typeface="ＭＳ Ｐゴシック"/>
              </a:rPr>
              <a:t>Cat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chat miaule "</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Tree>
    <p:extLst>
      <p:ext uri="{BB962C8B-B14F-4D97-AF65-F5344CB8AC3E}">
        <p14:creationId xmlns:p14="http://schemas.microsoft.com/office/powerpoint/2010/main" val="1927676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399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 ( suite )</a:t>
            </a:r>
            <a:endParaRPr lang="fr-FR" b="1">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Main </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endParaRPr lang="fr-FR" sz="1600">
              <a:solidFill>
                <a:srgbClr val="FFFF99"/>
              </a:solidFill>
              <a:latin typeface="Consolas"/>
              <a:ea typeface="ＭＳ Ｐゴシック"/>
            </a:endParaRPr>
          </a:p>
          <a:p>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static</a:t>
            </a:r>
            <a:r>
              <a:rPr lang="fr-FR" sz="1600">
                <a:solidFill>
                  <a:srgbClr val="FFC000"/>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a:solidFill>
                  <a:schemeClr val="bg1"/>
                </a:solidFill>
                <a:latin typeface="Consolas"/>
                <a:ea typeface="ＭＳ Ｐゴシック"/>
              </a:rPr>
              <a:t>main</a:t>
            </a:r>
            <a:r>
              <a:rPr lang="fr-FR" sz="1600">
                <a:solidFill>
                  <a:srgbClr val="FFFF99"/>
                </a:solidFill>
                <a:latin typeface="Consolas"/>
                <a:ea typeface="ＭＳ Ｐゴシック"/>
              </a:rPr>
              <a:t>(</a:t>
            </a:r>
            <a:r>
              <a:rPr lang="fr-FR" sz="1600">
                <a:solidFill>
                  <a:schemeClr val="accent1">
                    <a:lumMod val="75000"/>
                  </a:schemeClr>
                </a:solidFill>
                <a:latin typeface="Consolas"/>
                <a:ea typeface="ＭＳ Ｐゴシック"/>
              </a:rPr>
              <a:t>String</a:t>
            </a:r>
            <a:r>
              <a:rPr lang="fr-FR" sz="1600">
                <a:solidFill>
                  <a:srgbClr val="FFFF99"/>
                </a:solidFill>
                <a:latin typeface="Consolas"/>
                <a:ea typeface="ＭＳ Ｐゴシック"/>
              </a:rPr>
              <a:t>[] ) {</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Animal crisAnimaux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Animal();</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a:t>
            </a:r>
            <a:r>
              <a:rPr lang="fr-FR" sz="1600" err="1">
                <a:solidFill>
                  <a:schemeClr val="accent3"/>
                </a:solidFill>
                <a:latin typeface="Consolas"/>
                <a:ea typeface="ＭＳ Ｐゴシック"/>
              </a:rPr>
              <a:t>myPig</a:t>
            </a:r>
            <a:r>
              <a:rPr lang="fr-FR" sz="1600">
                <a:solidFill>
                  <a:schemeClr val="accent3"/>
                </a:solidFill>
                <a:latin typeface="Consolas"/>
                <a:ea typeface="ＭＳ Ｐゴシック"/>
              </a:rPr>
              <a:t> =  </a:t>
            </a:r>
            <a:r>
              <a:rPr lang="fr-FR" sz="1600">
                <a:solidFill>
                  <a:srgbClr val="FF0000"/>
                </a:solidFill>
                <a:latin typeface="Consolas"/>
                <a:ea typeface="ＭＳ Ｐゴシック"/>
              </a:rPr>
              <a:t>new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myCat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Cat();</a:t>
            </a:r>
            <a:endParaRPr lang="fr-FR" sz="1600" b="1">
              <a:solidFill>
                <a:schemeClr val="accent3"/>
              </a:solidFill>
              <a:ea typeface="ＭＳ Ｐゴシック"/>
              <a:cs typeface="Arial"/>
            </a:endParaRPr>
          </a:p>
          <a:p>
            <a:endParaRPr lang="fr-FR">
              <a:solidFill>
                <a:schemeClr val="accent3"/>
              </a:solidFill>
              <a:cs typeface="Arial" charset="0"/>
            </a:endParaRPr>
          </a:p>
          <a:p>
            <a:r>
              <a:rPr lang="fr-FR">
                <a:solidFill>
                  <a:schemeClr val="accent3"/>
                </a:solidFill>
                <a:latin typeface="Consolas"/>
                <a:ea typeface="ＭＳ Ｐゴシック"/>
                <a:cs typeface="Arial"/>
              </a:rPr>
              <a:t> crisAnimaux.animalSound();</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myPig.animalSound();</a:t>
            </a:r>
          </a:p>
          <a:p>
            <a:r>
              <a:rPr lang="fr-FR">
                <a:solidFill>
                  <a:schemeClr val="accent3"/>
                </a:solidFill>
                <a:latin typeface="Consolas"/>
                <a:ea typeface="ＭＳ Ｐゴシック"/>
                <a:cs typeface="Arial"/>
              </a:rPr>
              <a:t> myCat.animalSound();</a:t>
            </a:r>
          </a:p>
          <a:p>
            <a:r>
              <a:rPr lang="fr-FR" sz="1600">
                <a:latin typeface="Consolas"/>
                <a:ea typeface="ＭＳ Ｐゴシック"/>
              </a:rPr>
              <a:t>a</a:t>
            </a:r>
            <a:br>
              <a:rPr lang="fr-FR" sz="1600">
                <a:latin typeface="Consolas"/>
              </a:rPr>
            </a:br>
            <a:br>
              <a:rPr lang="fr-FR" sz="1600">
                <a:latin typeface="Consolas"/>
              </a:rPr>
            </a:b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solidFill>
                <a:schemeClr val="accent3"/>
              </a:solidFill>
              <a:latin typeface="Consolas"/>
              <a:cs typeface="Arial"/>
            </a:endParaRPr>
          </a:p>
          <a:p>
            <a:r>
              <a:rPr lang="fr-FR">
                <a:solidFill>
                  <a:schemeClr val="accent3"/>
                </a:solidFill>
                <a:latin typeface="Consolas"/>
                <a:ea typeface="ＭＳ Ｐゴシック"/>
              </a:rPr>
              <a:t>Le cris des animaux</a:t>
            </a:r>
            <a:endParaRPr lang="fr-FR">
              <a:solidFill>
                <a:schemeClr val="accent3"/>
              </a:solidFill>
              <a:cs typeface="Arial"/>
            </a:endParaRPr>
          </a:p>
          <a:p>
            <a:endParaRPr lang="fr-FR">
              <a:solidFill>
                <a:schemeClr val="accent3"/>
              </a:solidFill>
              <a:latin typeface="Consolas"/>
            </a:endParaRPr>
          </a:p>
          <a:p>
            <a:r>
              <a:rPr lang="fr-FR">
                <a:solidFill>
                  <a:schemeClr val="accent3"/>
                </a:solidFill>
                <a:latin typeface="Consolas"/>
                <a:ea typeface="ＭＳ Ｐゴシック"/>
              </a:rPr>
              <a:t>Le cochon ronfle </a:t>
            </a:r>
            <a:endParaRPr lang="fr-FR">
              <a:solidFill>
                <a:schemeClr val="accent3"/>
              </a:solidFill>
              <a:cs typeface="Arial"/>
            </a:endParaRPr>
          </a:p>
          <a:p>
            <a:endParaRPr lang="fr-FR">
              <a:solidFill>
                <a:schemeClr val="accent3"/>
              </a:solidFill>
              <a:latin typeface="Consolas"/>
              <a:ea typeface="ＭＳ Ｐゴシック"/>
            </a:endParaRPr>
          </a:p>
          <a:p>
            <a:r>
              <a:rPr lang="fr-FR">
                <a:solidFill>
                  <a:schemeClr val="accent3"/>
                </a:solidFill>
                <a:latin typeface="Consolas"/>
                <a:ea typeface="ＭＳ Ｐゴシック"/>
              </a:rPr>
              <a:t>Le chat miaule</a:t>
            </a:r>
            <a:endParaRPr lang="fr-FR">
              <a:solidFill>
                <a:schemeClr val="accent3"/>
              </a:solidFill>
              <a:cs typeface="Arial"/>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br>
              <a:rPr lang="fr-FR">
                <a:latin typeface="Consolas"/>
              </a:rPr>
            </a:br>
            <a:endParaRPr lang="fr-FR">
              <a:solidFill>
                <a:schemeClr val="accent3"/>
              </a:solidFill>
              <a:cs typeface="Arial"/>
            </a:endParaRPr>
          </a:p>
        </p:txBody>
      </p:sp>
    </p:spTree>
    <p:extLst>
      <p:ext uri="{BB962C8B-B14F-4D97-AF65-F5344CB8AC3E}">
        <p14:creationId xmlns:p14="http://schemas.microsoft.com/office/powerpoint/2010/main" val="1150471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CONCLUSION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B98984DC-01B5-8799-78DA-0638C489CC76}"/>
              </a:ext>
            </a:extLst>
          </p:cNvPr>
          <p:cNvSpPr txBox="1"/>
          <p:nvPr/>
        </p:nvSpPr>
        <p:spPr>
          <a:xfrm>
            <a:off x="1422059" y="2240177"/>
            <a:ext cx="62975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Arial"/>
                <a:ea typeface="ＭＳ Ｐゴシック"/>
                <a:cs typeface="Arial"/>
              </a:rPr>
              <a:t>Ainsi prend fin cette introduction aux concepts de la programmation orientée objet en java</a:t>
            </a:r>
            <a:endParaRPr lang="fr-FR" sz="2400">
              <a:cs typeface="Arial"/>
            </a:endParaRPr>
          </a:p>
        </p:txBody>
      </p:sp>
    </p:spTree>
    <p:extLst>
      <p:ext uri="{BB962C8B-B14F-4D97-AF65-F5344CB8AC3E}">
        <p14:creationId xmlns:p14="http://schemas.microsoft.com/office/powerpoint/2010/main" val="28908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832092"/>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a:ea typeface="ＭＳ Ｐゴシック"/>
                <a:cs typeface="Helvetica"/>
              </a:rPr>
              <a:t>Une classe est un groupe d'objets qui ont des propriétés communes. Il s'agit d'un modèle ou d'un plan à partir duquel des objets sont créés. C'est une entité logique. Ça ne peut pas être physique.</a:t>
            </a:r>
            <a:endParaRPr lang="fr-CI" sz="2000">
              <a:latin typeface="Helvetica"/>
              <a:ea typeface="ＭＳ Ｐゴシック"/>
              <a:cs typeface="Helvetica"/>
            </a:endParaRPr>
          </a:p>
          <a:p>
            <a:endParaRPr lang="fr-FR" sz="2000">
              <a:latin typeface="Helvetica"/>
              <a:ea typeface="ＭＳ Ｐゴシック"/>
              <a:cs typeface="Helvetica"/>
            </a:endParaRPr>
          </a:p>
          <a:p>
            <a:r>
              <a:rPr lang="fr-FR" sz="2000">
                <a:latin typeface="Helvetica"/>
                <a:ea typeface="ＭＳ Ｐゴシック"/>
                <a:cs typeface="Helvetica"/>
              </a:rPr>
              <a:t>Une classe en Java peut contenir :</a:t>
            </a:r>
            <a:endParaRPr lang="fr-CI" sz="2000">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champs; 	</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méthodes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constructeurs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blocs;</a:t>
            </a:r>
            <a:endParaRPr lang="fr-CI" sz="2000">
              <a:effectLst>
                <a:outerShdw blurRad="38100" dist="38100" dir="2700000" algn="tl">
                  <a:srgbClr val="000000">
                    <a:alpha val="43137"/>
                  </a:srgbClr>
                </a:outerShdw>
              </a:effectLst>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classes et interfaces </a:t>
            </a:r>
            <a:r>
              <a:rPr lang="en-GB" sz="2000" err="1">
                <a:effectLst>
                  <a:outerShdw blurRad="38100" dist="38100" dir="2700000" algn="tl">
                    <a:srgbClr val="000000">
                      <a:alpha val="43137"/>
                    </a:srgbClr>
                  </a:outerShdw>
                </a:effectLst>
                <a:latin typeface="Helvetica"/>
                <a:ea typeface="ＭＳ Ｐゴシック"/>
                <a:cs typeface="Helvetica"/>
              </a:rPr>
              <a:t>imbriquées</a:t>
            </a:r>
            <a:r>
              <a:rPr lang="en-GB" sz="2000" b="1">
                <a:latin typeface="Helvetica"/>
                <a:ea typeface="ＭＳ Ｐゴシック"/>
                <a:cs typeface="Helvetica"/>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525164" y="992737"/>
            <a:ext cx="383277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Problème(exemple)</a:t>
            </a:r>
            <a:endParaRPr lang="fr-FR" sz="2400" b="1">
              <a:solidFill>
                <a:srgbClr val="FF0000"/>
              </a:solidFill>
              <a:cs typeface="Arial"/>
            </a:endParaRPr>
          </a:p>
        </p:txBody>
      </p:sp>
      <p:pic>
        <p:nvPicPr>
          <p:cNvPr id="8" name="Image 8">
            <a:extLst>
              <a:ext uri="{FF2B5EF4-FFF2-40B4-BE49-F238E27FC236}">
                <a16:creationId xmlns:a16="http://schemas.microsoft.com/office/drawing/2014/main" id="{7ED05A7C-401C-83AD-8556-777093A1D5FA}"/>
              </a:ext>
            </a:extLst>
          </p:cNvPr>
          <p:cNvPicPr>
            <a:picLocks noChangeAspect="1"/>
          </p:cNvPicPr>
          <p:nvPr/>
        </p:nvPicPr>
        <p:blipFill rotWithShape="1">
          <a:blip r:embed="rId3"/>
          <a:srcRect l="688" t="32631" r="-172" b="351"/>
          <a:stretch/>
        </p:blipFill>
        <p:spPr>
          <a:xfrm>
            <a:off x="677918" y="3830146"/>
            <a:ext cx="7591947" cy="2509333"/>
          </a:xfrm>
          <a:prstGeom prst="rect">
            <a:avLst/>
          </a:prstGeom>
        </p:spPr>
      </p:pic>
      <p:sp>
        <p:nvSpPr>
          <p:cNvPr id="4" name="ZoneTexte 3">
            <a:extLst>
              <a:ext uri="{FF2B5EF4-FFF2-40B4-BE49-F238E27FC236}">
                <a16:creationId xmlns:a16="http://schemas.microsoft.com/office/drawing/2014/main" id="{102C7C9A-A459-B7EF-3E95-8025CB36DACC}"/>
              </a:ext>
            </a:extLst>
          </p:cNvPr>
          <p:cNvSpPr txBox="1"/>
          <p:nvPr/>
        </p:nvSpPr>
        <p:spPr>
          <a:xfrm>
            <a:off x="683171" y="1589689"/>
            <a:ext cx="77907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Arial"/>
                <a:ea typeface="ＭＳ Ｐゴシック"/>
                <a:cs typeface="Arial"/>
              </a:rPr>
              <a:t>Soit une bibliothèque contenant des livres, des articles .. un gérant et une directrice, des lecteurs et lectrices. Pour se faciliter la gestion, la propriétaire vous demande de créer une application qui s'occupera des actions (</a:t>
            </a:r>
            <a:endParaRPr lang="fr-FR">
              <a:cs typeface="Arial" charset="0"/>
            </a:endParaRPr>
          </a:p>
          <a:p>
            <a:pPr marL="285750" indent="-285750">
              <a:buFont typeface="Wingdings"/>
              <a:buChar char="ü"/>
            </a:pPr>
            <a:r>
              <a:rPr lang="fr-FR">
                <a:latin typeface="Arial"/>
                <a:ea typeface="ＭＳ Ｐゴシック"/>
                <a:cs typeface="Arial"/>
              </a:rPr>
              <a:t>Emprunts;</a:t>
            </a:r>
            <a:endParaRPr lang="fr-FR">
              <a:cs typeface="Arial"/>
            </a:endParaRPr>
          </a:p>
          <a:p>
            <a:pPr marL="285750" indent="-285750">
              <a:buFont typeface="Wingdings"/>
              <a:buChar char="ü"/>
            </a:pPr>
            <a:r>
              <a:rPr lang="fr-FR">
                <a:latin typeface="Arial"/>
                <a:ea typeface="ＭＳ Ｐゴシック"/>
                <a:cs typeface="Arial"/>
              </a:rPr>
              <a:t>La liste de livres; </a:t>
            </a:r>
            <a:endParaRPr lang="fr-FR">
              <a:cs typeface="Arial"/>
            </a:endParaRPr>
          </a:p>
          <a:p>
            <a:pPr marL="285750" indent="-285750">
              <a:buFont typeface="Wingdings"/>
              <a:buChar char="ü"/>
            </a:pPr>
            <a:r>
              <a:rPr lang="fr-FR">
                <a:latin typeface="Arial"/>
                <a:ea typeface="ＭＳ Ｐゴシック"/>
                <a:cs typeface="Arial"/>
              </a:rPr>
              <a:t>Nombres de livres;  etc.. ) par les responsables et les lecteurs. </a:t>
            </a:r>
            <a:endParaRPr lang="fr-FR">
              <a:cs typeface="Arial"/>
            </a:endParaRPr>
          </a:p>
        </p:txBody>
      </p:sp>
    </p:spTree>
    <p:extLst>
      <p:ext uri="{BB962C8B-B14F-4D97-AF65-F5344CB8AC3E}">
        <p14:creationId xmlns:p14="http://schemas.microsoft.com/office/powerpoint/2010/main" val="184856953"/>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55</Slides>
  <Notes>0</Notes>
  <HiddenSlides>0</HiddenSlides>
  <ScaleCrop>false</ScaleCrop>
  <HeadingPairs>
    <vt:vector size="4" baseType="variant">
      <vt:variant>
        <vt:lpstr>Thème</vt:lpstr>
      </vt:variant>
      <vt:variant>
        <vt:i4>1</vt:i4>
      </vt:variant>
      <vt:variant>
        <vt:lpstr>Titres des diapositives</vt:lpstr>
      </vt:variant>
      <vt:variant>
        <vt:i4>55</vt:i4>
      </vt:variant>
    </vt:vector>
  </HeadingPairs>
  <TitlesOfParts>
    <vt:vector size="56" baseType="lpstr">
      <vt:lpstr>Section OIM</vt:lpstr>
      <vt:lpstr>SYLLABUS</vt:lpstr>
      <vt:lpstr>SYLLABUS</vt:lpstr>
      <vt:lpstr>INTRODUCTION</vt:lpstr>
      <vt:lpstr>I. HISTORIQUE</vt:lpstr>
      <vt:lpstr>I. HISTORIQUE</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 </vt:lpstr>
      <vt:lpstr>HERITAGE</vt:lpstr>
      <vt:lpstr>HERITAGE </vt:lpstr>
      <vt:lpstr>POLYMORPHISME</vt:lpstr>
      <vt:lpstr>POLYMORPHISME</vt:lpstr>
      <vt:lpstr>POLYMORPHISME</vt:lpstr>
      <vt:lpstr>POLYMORPHISME</vt:lpstr>
      <vt:lpstr>POLYMORPHISME</vt:lpstr>
      <vt:lpstr>POLYMORPHISME</vt:lpstr>
      <vt:lpstr>POLYMORPHISME</vt:lpstr>
      <vt:lpstr>POLYMORPHISME</vt:lpstr>
      <vt:lpstr>POLYMORPHISME</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602</cp:revision>
  <dcterms:created xsi:type="dcterms:W3CDTF">2010-02-03T20:06:36Z</dcterms:created>
  <dcterms:modified xsi:type="dcterms:W3CDTF">2022-08-24T08:59:08Z</dcterms:modified>
</cp:coreProperties>
</file>