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5"/>
  </p:notesMasterIdLst>
  <p:handoutMasterIdLst>
    <p:handoutMasterId r:id="rId26"/>
  </p:handoutMasterIdLst>
  <p:sldIdLst>
    <p:sldId id="256" r:id="rId2"/>
    <p:sldId id="356" r:id="rId3"/>
    <p:sldId id="371" r:id="rId4"/>
    <p:sldId id="363" r:id="rId5"/>
    <p:sldId id="370" r:id="rId6"/>
    <p:sldId id="377" r:id="rId7"/>
    <p:sldId id="376" r:id="rId8"/>
    <p:sldId id="375" r:id="rId9"/>
    <p:sldId id="374" r:id="rId10"/>
    <p:sldId id="373" r:id="rId11"/>
    <p:sldId id="362" r:id="rId12"/>
    <p:sldId id="384" r:id="rId13"/>
    <p:sldId id="385" r:id="rId14"/>
    <p:sldId id="383" r:id="rId15"/>
    <p:sldId id="382" r:id="rId16"/>
    <p:sldId id="372" r:id="rId17"/>
    <p:sldId id="386" r:id="rId18"/>
    <p:sldId id="387" r:id="rId19"/>
    <p:sldId id="378" r:id="rId20"/>
    <p:sldId id="379" r:id="rId21"/>
    <p:sldId id="381" r:id="rId22"/>
    <p:sldId id="366" r:id="rId23"/>
    <p:sldId id="345" r:id="rId24"/>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6600"/>
    <a:srgbClr val="FF6600"/>
    <a:srgbClr val="002C56"/>
    <a:srgbClr val="FFFF99"/>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566" y="7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dirty="0">
                <a:effectLst>
                  <a:outerShdw blurRad="38100" dist="38100" dir="2700000" algn="tl">
                    <a:srgbClr val="000000">
                      <a:alpha val="43137"/>
                    </a:srgbClr>
                  </a:outerShdw>
                </a:effectLst>
                <a:latin typeface="Helvetica"/>
                <a:ea typeface="ＭＳ Ｐゴシック"/>
                <a:cs typeface="Helvetica"/>
              </a:rPr>
              <a:t>Définition</a:t>
            </a:r>
          </a:p>
          <a:p>
            <a:r>
              <a:rPr lang="fr-CI" dirty="0"/>
              <a:t> </a:t>
            </a:r>
            <a:r>
              <a:rPr lang="fr-FR" dirty="0">
                <a:latin typeface="Helvetica" panose="020B0604020202020204" pitchFamily="34" charset="0"/>
                <a:cs typeface="Helvetica" panose="020B0604020202020204" pitchFamily="34" charset="0"/>
              </a:rPr>
              <a:t>Une </a:t>
            </a:r>
            <a:r>
              <a:rPr lang="fr-FR" b="1" dirty="0">
                <a:latin typeface="Helvetica" panose="020B0604020202020204" pitchFamily="34" charset="0"/>
                <a:cs typeface="Helvetica" panose="020B0604020202020204" pitchFamily="34" charset="0"/>
              </a:rPr>
              <a:t>méthode</a:t>
            </a:r>
            <a:r>
              <a:rPr lang="fr-FR" dirty="0">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dirty="0">
              <a:latin typeface="Helvetica" panose="020B0604020202020204" pitchFamily="34" charset="0"/>
              <a:cs typeface="Helvetica" panose="020B0604020202020204" pitchFamily="34" charset="0"/>
            </a:endParaRPr>
          </a:p>
          <a:p>
            <a:r>
              <a:rPr lang="fr-FR" dirty="0">
                <a:latin typeface="Helvetica" panose="020B0604020202020204" pitchFamily="34" charset="0"/>
                <a:cs typeface="Helvetica" panose="020B0604020202020204" pitchFamily="34" charset="0"/>
              </a:rPr>
              <a:t>Il est utilisé pour atteindre la</a:t>
            </a:r>
            <a:r>
              <a:rPr lang="fr-FR" b="1" dirty="0">
                <a:latin typeface="Helvetica" panose="020B0604020202020204" pitchFamily="34" charset="0"/>
                <a:cs typeface="Helvetica" panose="020B0604020202020204" pitchFamily="34" charset="0"/>
              </a:rPr>
              <a:t> réutilisabilité </a:t>
            </a:r>
            <a:r>
              <a:rPr lang="fr-FR" dirty="0">
                <a:latin typeface="Helvetica" panose="020B0604020202020204" pitchFamily="34" charset="0"/>
                <a:cs typeface="Helvetica" panose="020B0604020202020204" pitchFamily="34" charset="0"/>
              </a:rPr>
              <a:t>du code.  Une méthode est écrite une fois   et est utilisée plusieurs fois.</a:t>
            </a:r>
          </a:p>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dirty="0">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685" y="3276880"/>
            <a:ext cx="5598721" cy="3123920"/>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970865"/>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dirty="0">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dirty="0">
              <a:latin typeface="Helvetica" panose="020B0604020202020204" pitchFamily="34" charset="0"/>
              <a:cs typeface="Helvetica" panose="020B0604020202020204" pitchFamily="34" charset="0"/>
            </a:endParaRPr>
          </a:p>
          <a:p>
            <a:pPr lvl="0"/>
            <a:r>
              <a:rPr lang="fr-FR" b="1" dirty="0">
                <a:effectLst>
                  <a:outerShdw blurRad="38100" dist="38100" dir="2700000" algn="tl">
                    <a:srgbClr val="000000">
                      <a:alpha val="43137"/>
                    </a:srgbClr>
                  </a:outerShdw>
                </a:effectLst>
              </a:rPr>
              <a:t>-Public</a:t>
            </a:r>
            <a:r>
              <a:rPr lang="fr-FR" b="1" dirty="0"/>
              <a:t> :</a:t>
            </a:r>
            <a:r>
              <a:rPr lang="fr-FR" dirty="0"/>
              <a:t> la méthode est accessible par toutes les classes lorsque nous utilisons le spécificateur public dans notre application;</a:t>
            </a:r>
          </a:p>
          <a:p>
            <a:pPr lvl="0"/>
            <a:endParaRPr lang="fr-CI" dirty="0"/>
          </a:p>
          <a:p>
            <a:pPr lvl="0"/>
            <a:r>
              <a:rPr lang="fr-FR" b="1" dirty="0">
                <a:effectLst>
                  <a:outerShdw blurRad="38100" dist="38100" dir="2700000" algn="tl">
                    <a:srgbClr val="000000">
                      <a:alpha val="43137"/>
                    </a:srgbClr>
                  </a:outerShdw>
                </a:effectLst>
              </a:rPr>
              <a:t>-Private</a:t>
            </a:r>
            <a:r>
              <a:rPr lang="fr-FR" b="1" dirty="0"/>
              <a:t> :</a:t>
            </a:r>
            <a:r>
              <a:rPr lang="fr-FR" dirty="0"/>
              <a:t> Lorsque nous utilisons un spécificateur d'accès privé, la méthode n'est accessible que dans les classes dans lesquelles elle est définie;</a:t>
            </a:r>
          </a:p>
          <a:p>
            <a:pPr lvl="0"/>
            <a:endParaRPr lang="fr-CI" dirty="0"/>
          </a:p>
          <a:p>
            <a:pPr lvl="0"/>
            <a:r>
              <a:rPr lang="fr-FR" b="1" dirty="0">
                <a:effectLst>
                  <a:outerShdw blurRad="38100" dist="38100" dir="2700000" algn="tl">
                    <a:srgbClr val="000000">
                      <a:alpha val="43137"/>
                    </a:srgbClr>
                  </a:outerShdw>
                </a:effectLst>
              </a:rPr>
              <a:t>-Protected </a:t>
            </a:r>
            <a:r>
              <a:rPr lang="fr-FR" b="1" dirty="0"/>
              <a:t>:</a:t>
            </a:r>
            <a:r>
              <a:rPr lang="fr-FR" dirty="0"/>
              <a:t> lorsque nous utilisons un spécificateur d'accès protégé, la méthode est accessible dans le même package ou dans les sous-classes d'un package différent;</a:t>
            </a:r>
          </a:p>
          <a:p>
            <a:pPr lvl="0"/>
            <a:endParaRPr lang="fr-CI" dirty="0"/>
          </a:p>
          <a:p>
            <a:pPr lvl="0"/>
            <a:r>
              <a:rPr lang="fr-FR" b="1" dirty="0">
                <a:effectLst>
                  <a:outerShdw blurRad="38100" dist="38100" dir="2700000" algn="tl">
                    <a:srgbClr val="000000">
                      <a:alpha val="43137"/>
                    </a:srgbClr>
                  </a:outerShdw>
                </a:effectLst>
              </a:rPr>
              <a:t>-Par défaut </a:t>
            </a:r>
            <a:r>
              <a:rPr lang="fr-FR" b="1" dirty="0"/>
              <a:t>:</a:t>
            </a:r>
            <a:r>
              <a:rPr lang="fr-FR" dirty="0"/>
              <a:t> lorsque nous n'utilisons aucun spécificateur d'accès dans la déclaration de méthode, Java utilise par défaut le spécificateur d'accès par défaut. Il n'est visible qu'à partir du même package uniquement.</a:t>
            </a:r>
            <a:endParaRPr lang="fr-CI" dirty="0"/>
          </a:p>
          <a:p>
            <a:endParaRPr lang="fr-FR" dirty="0">
              <a:latin typeface="Helvetica" panose="020B0604020202020204" pitchFamily="34" charset="0"/>
              <a:cs typeface="Helvetica" panose="020B0604020202020204" pitchFamily="34" charset="0"/>
            </a:endParaRPr>
          </a:p>
          <a:p>
            <a:endParaRPr lang="fr-FR" dirty="0">
              <a:latin typeface="Helvetica" panose="020B0604020202020204" pitchFamily="34" charset="0"/>
              <a:cs typeface="Helvetica" panose="020B0604020202020204" pitchFamily="34" charset="0"/>
            </a:endParaRPr>
          </a:p>
          <a:p>
            <a:endParaRPr lang="fr-CI" dirty="0">
              <a:latin typeface="Helvetica" panose="020B0604020202020204" pitchFamily="34" charset="0"/>
              <a:cs typeface="Helvetica" panose="020B0604020202020204" pitchFamily="34" charset="0"/>
            </a:endParaRPr>
          </a:p>
          <a:p>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464695" y="1877119"/>
            <a:ext cx="7629994" cy="4648263"/>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dirty="0">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dirty="0">
                <a:latin typeface="Helvetica" panose="020B0604020202020204" pitchFamily="34" charset="0"/>
                <a:cs typeface="Helvetica" panose="020B0604020202020204" pitchFamily="34" charset="0"/>
              </a:rPr>
              <a:t>static</a:t>
            </a:r>
            <a:r>
              <a:rPr lang="fr-FR" dirty="0">
                <a:latin typeface="Helvetica" panose="020B0604020202020204" pitchFamily="34" charset="0"/>
                <a:cs typeface="Helvetica" panose="020B0604020202020204" pitchFamily="34" charset="0"/>
              </a:rPr>
              <a:t> avant le nom de la méthode.</a:t>
            </a:r>
            <a:endParaRPr lang="fr-CI" dirty="0">
              <a:latin typeface="Helvetica" panose="020B0604020202020204" pitchFamily="34" charset="0"/>
              <a:cs typeface="Helvetica" panose="020B0604020202020204" pitchFamily="34" charset="0"/>
            </a:endParaRPr>
          </a:p>
          <a:p>
            <a:r>
              <a:rPr lang="fr-FR" dirty="0">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dirty="0">
                <a:latin typeface="Helvetica" panose="020B0604020202020204" pitchFamily="34" charset="0"/>
                <a:cs typeface="Helvetica" panose="020B0604020202020204" pitchFamily="34" charset="0"/>
              </a:rPr>
              <a:t>main()</a:t>
            </a:r>
            <a:r>
              <a:rPr lang="fr-FR" dirty="0">
                <a:latin typeface="Helvetica" panose="020B0604020202020204" pitchFamily="34" charset="0"/>
                <a:cs typeface="Helvetica" panose="020B0604020202020204" pitchFamily="34" charset="0"/>
              </a:rPr>
              <a:t>.</a:t>
            </a:r>
            <a:endParaRPr lang="fr-CI" dirty="0">
              <a:latin typeface="Helvetica" panose="020B0604020202020204" pitchFamily="34" charset="0"/>
              <a:cs typeface="Helvetica" panose="020B0604020202020204" pitchFamily="34" charset="0"/>
            </a:endParaRPr>
          </a:p>
          <a:p>
            <a:pPr lvl="1"/>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dirty="0"/>
              <a:t>La méthode de la classe est connue sous le nom de </a:t>
            </a:r>
            <a:r>
              <a:rPr lang="fr-FR" b="1" dirty="0"/>
              <a:t>méthode d’instance. </a:t>
            </a:r>
            <a:r>
              <a:rPr lang="fr-FR" dirty="0"/>
              <a:t>C'est une méthode </a:t>
            </a:r>
            <a:r>
              <a:rPr lang="fr-FR" b="1" dirty="0"/>
              <a:t>non statique</a:t>
            </a:r>
            <a:r>
              <a:rPr lang="fr-FR" dirty="0"/>
              <a:t> définie dans la classe. Avant d'appeler ou d'invoquer la méthode d'instance, il est nécessaire de créer un objet de sa classe. Voyons un exemple de méthode d'instance.</a:t>
            </a:r>
          </a:p>
          <a:p>
            <a:endParaRPr lang="fr-CI" dirty="0"/>
          </a:p>
          <a:p>
            <a:endParaRPr lang="fr-CI" dirty="0"/>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32" y="2847064"/>
            <a:ext cx="6580681"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138962"/>
            <a:ext cx="7530541" cy="538609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7. Surcharges de la méthode</a:t>
            </a: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surcharge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endParaRPr lang="fr-FR" dirty="0">
              <a:effectLst>
                <a:outerShdw blurRad="38100" dist="38100" dir="2700000" algn="tl">
                  <a:srgbClr val="000000">
                    <a:alpha val="43137"/>
                  </a:srgbClr>
                </a:outerShdw>
              </a:effectLst>
            </a:endParaRPr>
          </a:p>
        </p:txBody>
      </p:sp>
      <p:pic>
        <p:nvPicPr>
          <p:cNvPr id="8" name="Image 7">
            <a:extLst>
              <a:ext uri="{FF2B5EF4-FFF2-40B4-BE49-F238E27FC236}">
                <a16:creationId xmlns:a16="http://schemas.microsoft.com/office/drawing/2014/main" id="{634FAB03-B84A-446B-A9DE-A88C1D049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2" y="2895520"/>
            <a:ext cx="5935792" cy="3765843"/>
          </a:xfrm>
          <a:prstGeom prst="rect">
            <a:avLst/>
          </a:prstGeom>
        </p:spPr>
      </p:pic>
    </p:spTree>
    <p:extLst>
      <p:ext uri="{BB962C8B-B14F-4D97-AF65-F5344CB8AC3E}">
        <p14:creationId xmlns:p14="http://schemas.microsoft.com/office/powerpoint/2010/main" val="18167660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type de données</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683568" y="1954559"/>
            <a:ext cx="7030387" cy="2862322"/>
          </a:xfrm>
          <a:prstGeom prst="rect">
            <a:avLst/>
          </a:prstGeom>
          <a:solidFill>
            <a:schemeClr val="tx1"/>
          </a:solidFill>
          <a:ln>
            <a:solidFill>
              <a:schemeClr val="tx1"/>
            </a:solidFill>
          </a:ln>
        </p:spPr>
        <p:txBody>
          <a:bodyPr wrap="square" rtlCol="0">
            <a:spAutoFit/>
          </a:bodyPr>
          <a:lstStyle/>
          <a:p>
            <a:r>
              <a:rPr lang="fr-CI" b="1" dirty="0">
                <a:solidFill>
                  <a:schemeClr val="bg1"/>
                </a:solidFill>
              </a:rPr>
              <a:t>class</a:t>
            </a:r>
            <a:r>
              <a:rPr lang="fr-CI" dirty="0">
                <a:solidFill>
                  <a:schemeClr val="bg1"/>
                </a:solidFill>
              </a:rPr>
              <a:t> Adder{  </a:t>
            </a:r>
          </a:p>
          <a:p>
            <a:r>
              <a:rPr lang="fr-CI" b="1" dirty="0">
                <a:solidFill>
                  <a:srgbClr val="FF0000"/>
                </a:solidFill>
              </a:rPr>
              <a:t>static</a:t>
            </a:r>
            <a:r>
              <a:rPr lang="fr-CI" dirty="0">
                <a:solidFill>
                  <a:schemeClr val="bg1"/>
                </a:solidFill>
              </a:rPr>
              <a:t> </a:t>
            </a:r>
            <a:r>
              <a:rPr lang="fr-CI" b="1" dirty="0">
                <a:solidFill>
                  <a:srgbClr val="00B0F0"/>
                </a:solidFill>
              </a:rPr>
              <a:t>int</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int</a:t>
            </a:r>
            <a:r>
              <a:rPr lang="fr-CI" dirty="0">
                <a:solidFill>
                  <a:schemeClr val="bg1"/>
                </a:solidFill>
              </a:rPr>
              <a:t> a, </a:t>
            </a:r>
            <a:r>
              <a:rPr lang="fr-CI" b="1" dirty="0">
                <a:solidFill>
                  <a:schemeClr val="bg1"/>
                </a:solidFill>
              </a:rPr>
              <a:t>int</a:t>
            </a:r>
            <a:r>
              <a:rPr lang="fr-CI" dirty="0">
                <a:solidFill>
                  <a:schemeClr val="bg1"/>
                </a:solidFill>
              </a:rPr>
              <a:t> b){</a:t>
            </a:r>
            <a:r>
              <a:rPr lang="fr-CI" b="1" dirty="0">
                <a:solidFill>
                  <a:schemeClr val="bg1"/>
                </a:solidFill>
              </a:rPr>
              <a:t>return</a:t>
            </a:r>
            <a:r>
              <a:rPr lang="fr-CI" dirty="0">
                <a:solidFill>
                  <a:schemeClr val="bg1"/>
                </a:solidFill>
              </a:rPr>
              <a:t> a+b;}  </a:t>
            </a:r>
          </a:p>
          <a:p>
            <a:r>
              <a:rPr lang="fr-CI" b="1" dirty="0">
                <a:solidFill>
                  <a:srgbClr val="FF0000"/>
                </a:solidFill>
              </a:rPr>
              <a:t>static</a:t>
            </a:r>
            <a:r>
              <a:rPr lang="fr-CI" dirty="0">
                <a:solidFill>
                  <a:schemeClr val="bg1"/>
                </a:solidFill>
              </a:rPr>
              <a:t> </a:t>
            </a:r>
            <a:r>
              <a:rPr lang="fr-CI" b="1" dirty="0">
                <a:solidFill>
                  <a:srgbClr val="00B0F0"/>
                </a:solidFill>
              </a:rPr>
              <a:t>double</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double</a:t>
            </a:r>
            <a:r>
              <a:rPr lang="fr-CI" dirty="0">
                <a:solidFill>
                  <a:schemeClr val="bg1"/>
                </a:solidFill>
              </a:rPr>
              <a:t> a, </a:t>
            </a:r>
            <a:r>
              <a:rPr lang="fr-CI" b="1" dirty="0">
                <a:solidFill>
                  <a:schemeClr val="bg1"/>
                </a:solidFill>
              </a:rPr>
              <a:t>double</a:t>
            </a:r>
            <a:r>
              <a:rPr lang="fr-CI" dirty="0">
                <a:solidFill>
                  <a:schemeClr val="bg1"/>
                </a:solidFill>
              </a:rPr>
              <a:t> b){</a:t>
            </a:r>
            <a:r>
              <a:rPr lang="fr-CI" b="1" dirty="0">
                <a:solidFill>
                  <a:schemeClr val="bg1"/>
                </a:solidFill>
              </a:rPr>
              <a:t>return</a:t>
            </a:r>
            <a:r>
              <a:rPr lang="fr-CI" dirty="0">
                <a:solidFill>
                  <a:schemeClr val="bg1"/>
                </a:solidFill>
              </a:rPr>
              <a:t> a+b;}  </a:t>
            </a:r>
          </a:p>
          <a:p>
            <a:r>
              <a:rPr lang="fr-CI" dirty="0">
                <a:solidFill>
                  <a:schemeClr val="bg1"/>
                </a:solidFill>
              </a:rPr>
              <a:t>}  </a:t>
            </a:r>
          </a:p>
          <a:p>
            <a:r>
              <a:rPr lang="fr-CI" b="1" dirty="0">
                <a:solidFill>
                  <a:schemeClr val="bg1"/>
                </a:solidFill>
              </a:rPr>
              <a:t>class</a:t>
            </a:r>
            <a:r>
              <a:rPr lang="fr-CI" dirty="0">
                <a:solidFill>
                  <a:schemeClr val="bg1"/>
                </a:solidFill>
              </a:rPr>
              <a:t> TestOverloading2{  </a:t>
            </a:r>
          </a:p>
          <a:p>
            <a:r>
              <a:rPr lang="fr-CI" b="1" dirty="0">
                <a:solidFill>
                  <a:srgbClr val="FF0000"/>
                </a:solidFill>
              </a:rPr>
              <a:t>public</a:t>
            </a:r>
            <a:r>
              <a:rPr lang="fr-CI" dirty="0">
                <a:solidFill>
                  <a:srgbClr val="FF0000"/>
                </a:solidFill>
              </a:rPr>
              <a:t> </a:t>
            </a:r>
            <a:r>
              <a:rPr lang="fr-CI" b="1" dirty="0">
                <a:solidFill>
                  <a:srgbClr val="FF0000"/>
                </a:solidFill>
              </a:rPr>
              <a:t>static</a:t>
            </a:r>
            <a:r>
              <a:rPr lang="fr-CI" dirty="0">
                <a:solidFill>
                  <a:srgbClr val="FF0000"/>
                </a:solidFill>
              </a:rPr>
              <a:t> </a:t>
            </a:r>
            <a:r>
              <a:rPr lang="fr-CI" b="1" dirty="0">
                <a:solidFill>
                  <a:srgbClr val="00B0F0"/>
                </a:solidFill>
              </a:rPr>
              <a:t>void</a:t>
            </a:r>
            <a:r>
              <a:rPr lang="fr-CI" dirty="0">
                <a:solidFill>
                  <a:schemeClr val="bg1"/>
                </a:solidFill>
              </a:rPr>
              <a:t> main(String[] args){  </a:t>
            </a:r>
          </a:p>
          <a:p>
            <a:r>
              <a:rPr lang="fr-CI" dirty="0">
                <a:solidFill>
                  <a:schemeClr val="bg1"/>
                </a:solidFill>
              </a:rPr>
              <a:t>System.out.</a:t>
            </a:r>
            <a:r>
              <a:rPr lang="fr-CI" dirty="0">
                <a:solidFill>
                  <a:srgbClr val="00B050"/>
                </a:solidFill>
              </a:rPr>
              <a:t>println</a:t>
            </a:r>
            <a:r>
              <a:rPr lang="fr-CI" dirty="0">
                <a:solidFill>
                  <a:schemeClr val="bg1"/>
                </a:solidFill>
              </a:rPr>
              <a:t>(Adder.add(11,11));  </a:t>
            </a:r>
          </a:p>
          <a:p>
            <a:r>
              <a:rPr lang="fr-CI" dirty="0">
                <a:solidFill>
                  <a:schemeClr val="bg1"/>
                </a:solidFill>
              </a:rPr>
              <a:t>System.out.</a:t>
            </a:r>
            <a:r>
              <a:rPr lang="fr-CI" dirty="0">
                <a:solidFill>
                  <a:srgbClr val="00B050"/>
                </a:solidFill>
              </a:rPr>
              <a:t>println</a:t>
            </a:r>
            <a:r>
              <a:rPr lang="fr-CI" dirty="0">
                <a:solidFill>
                  <a:schemeClr val="bg1"/>
                </a:solidFill>
              </a:rPr>
              <a:t>(Adder.add(12.3,12.6));  </a:t>
            </a:r>
          </a:p>
          <a:p>
            <a:r>
              <a:rPr lang="fr-CI" dirty="0">
                <a:solidFill>
                  <a:schemeClr val="bg1"/>
                </a:solidFill>
              </a:rPr>
              <a:t>}}  </a:t>
            </a:r>
          </a:p>
          <a:p>
            <a:endParaRPr lang="fr-CI" dirty="0">
              <a:solidFill>
                <a:schemeClr val="bg1"/>
              </a:solidFill>
            </a:endParaRPr>
          </a:p>
        </p:txBody>
      </p:sp>
    </p:spTree>
    <p:extLst>
      <p:ext uri="{BB962C8B-B14F-4D97-AF65-F5344CB8AC3E}">
        <p14:creationId xmlns:p14="http://schemas.microsoft.com/office/powerpoint/2010/main" val="135141465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1601034" cy="400110"/>
          </a:xfrm>
          <a:prstGeom prst="rect">
            <a:avLst/>
          </a:prstGeom>
        </p:spPr>
        <p:txBody>
          <a:bodyPr wrap="square" lIns="91440" tIns="45720" rIns="91440" bIns="45720" anchor="t">
            <a:spAutoFit/>
          </a:bodyPr>
          <a:lstStyle/>
          <a:p>
            <a:r>
              <a:rPr lang="fr-FR" sz="2000" b="1">
                <a:latin typeface="Helvetica"/>
                <a:ea typeface="ＭＳ Ｐゴシック"/>
                <a:cs typeface="Helvetica"/>
              </a:rPr>
              <a:t>Historique</a:t>
            </a:r>
            <a:endParaRPr lang="fr-FR"/>
          </a:p>
        </p:txBody>
      </p:sp>
    </p:spTree>
    <p:extLst>
      <p:ext uri="{BB962C8B-B14F-4D97-AF65-F5344CB8AC3E}">
        <p14:creationId xmlns:p14="http://schemas.microsoft.com/office/powerpoint/2010/main" val="28720536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HERITAGE</a:t>
            </a:r>
            <a:endParaRPr lang="fr-FR" dirty="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dirty="0">
                <a:solidFill>
                  <a:srgbClr val="FF0000"/>
                </a:solidFill>
                <a:latin typeface="Arial"/>
                <a:ea typeface="ＭＳ Ｐゴシック"/>
                <a:cs typeface="Arial"/>
              </a:rPr>
              <a:t>Définition</a:t>
            </a:r>
            <a:endParaRPr lang="fr-FR" dirty="0">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952152" y="2436358"/>
            <a:ext cx="7737521"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000" b="1">
                <a:latin typeface="Arial"/>
                <a:ea typeface="ＭＳ Ｐゴシック"/>
                <a:cs typeface="Arial"/>
              </a:rPr>
              <a:t>L'héritage en Java </a:t>
            </a:r>
            <a:r>
              <a:rPr lang="fr-FR" sz="2000">
                <a:latin typeface="Arial"/>
                <a:ea typeface="ＭＳ Ｐゴシック"/>
                <a:cs typeface="Arial"/>
              </a:rPr>
              <a:t>est un mécanisme dans lequel un objet acquiert toutes les propriétés et les fonctionnalités d'un autre Objet (parent)</a:t>
            </a:r>
          </a:p>
          <a:p>
            <a:pPr algn="just"/>
            <a:endParaRPr lang="fr-FR" sz="2000">
              <a:latin typeface="Arial"/>
              <a:ea typeface="ＭＳ Ｐゴシック"/>
              <a:cs typeface="Arial"/>
            </a:endParaRPr>
          </a:p>
          <a:p>
            <a:pPr marL="285750" indent="-285750" algn="just">
              <a:buFont typeface="Arial"/>
              <a:buChar char="•"/>
            </a:pPr>
            <a:r>
              <a:rPr lang="fr-FR" sz="2000">
                <a:latin typeface="Arial"/>
                <a:ea typeface="ＭＳ Ｐゴシック"/>
                <a:cs typeface="Arial"/>
              </a:rPr>
              <a:t>Il représente la relation "EST-UN" </a:t>
            </a:r>
          </a:p>
          <a:p>
            <a:pPr algn="l"/>
            <a:endParaRPr lang="fr-FR" sz="20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dirty="0">
                <a:solidFill>
                  <a:srgbClr val="FF0000"/>
                </a:solidFill>
                <a:latin typeface="Arial"/>
                <a:ea typeface="ＭＳ Ｐゴシック"/>
                <a:cs typeface="Arial"/>
              </a:rPr>
              <a:t>         INTRODUCTION</a:t>
            </a:r>
            <a:endParaRPr lang="fr-FR" b="1" dirty="0">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dirty="0">
                <a:solidFill>
                  <a:srgbClr val="FF0000"/>
                </a:solidFill>
                <a:latin typeface="Arial"/>
                <a:ea typeface="ＭＳ Ｐゴシック"/>
                <a:cs typeface="Arial"/>
              </a:rPr>
              <a:t>HISTORIQUE DE LA  POO</a:t>
            </a:r>
            <a:endParaRPr lang="fr-FR" sz="1600" b="1" dirty="0">
              <a:solidFill>
                <a:srgbClr val="FF0000"/>
              </a:solidFill>
              <a:cs typeface="Arial"/>
            </a:endParaRPr>
          </a:p>
          <a:p>
            <a:pPr marL="742950" lvl="1" indent="-285750">
              <a:buFont typeface="Wingdings" panose="05000000000000000000" pitchFamily="2" charset="2"/>
              <a:buChar char="q"/>
            </a:pPr>
            <a:r>
              <a:rPr lang="fr-FR" sz="1600" b="1" dirty="0">
                <a:latin typeface="Arial"/>
                <a:ea typeface="ＭＳ Ｐゴシック"/>
                <a:cs typeface="Arial"/>
              </a:rPr>
              <a:t> Apparition de  la POO </a:t>
            </a:r>
          </a:p>
          <a:p>
            <a:pPr marL="742950" lvl="1" indent="-285750">
              <a:buFont typeface="Wingdings" panose="05000000000000000000" pitchFamily="2" charset="2"/>
              <a:buChar char="q"/>
            </a:pPr>
            <a:r>
              <a:rPr lang="fr-FR" sz="1600" b="1" dirty="0">
                <a:latin typeface="Arial"/>
                <a:ea typeface="ＭＳ Ｐゴシック"/>
                <a:cs typeface="Arial"/>
              </a:rPr>
              <a:t> Importance de la POO</a:t>
            </a:r>
            <a:endParaRPr lang="fr-FR" sz="1600" dirty="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a:t>
            </a:r>
            <a:r>
              <a:rPr lang="fr-FR" sz="1600" dirty="0">
                <a:latin typeface="Arial"/>
                <a:ea typeface="ＭＳ Ｐゴシック"/>
                <a:cs typeface="Arial"/>
              </a:rPr>
              <a:t> </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OBJET ET CLASS</a:t>
            </a:r>
          </a:p>
          <a:p>
            <a:pPr marL="742950" lvl="1" indent="-285750">
              <a:buFont typeface="Wingdings,Sans-Serif"/>
              <a:buChar char="q"/>
            </a:pPr>
            <a:r>
              <a:rPr lang="fr-FR" sz="1600" b="1" dirty="0">
                <a:latin typeface="Arial"/>
                <a:ea typeface="ＭＳ Ｐゴシック"/>
                <a:cs typeface="Arial"/>
              </a:rPr>
              <a:t> Objet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Class</a:t>
            </a:r>
            <a:endParaRPr lang="fr-FR"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III.</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METHODES</a:t>
            </a:r>
          </a:p>
          <a:p>
            <a:pPr marL="742950" lvl="1" indent="-285750">
              <a:buFont typeface="Wingdings,Sans-Serif"/>
              <a:buChar char="q"/>
            </a:pPr>
            <a:r>
              <a:rPr lang="fr-FR" sz="1600" b="1" dirty="0">
                <a:latin typeface="Arial"/>
                <a:ea typeface="ＭＳ Ｐゴシック"/>
                <a:cs typeface="Arial"/>
              </a:rPr>
              <a:t> 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Syntaxe</a:t>
            </a:r>
          </a:p>
          <a:p>
            <a:pPr marL="742950" lvl="1" indent="-285750">
              <a:buFont typeface="Wingdings,Sans-Serif"/>
              <a:buChar char="q"/>
            </a:pPr>
            <a:r>
              <a:rPr lang="fr-FR" sz="1600" b="1" dirty="0">
                <a:latin typeface="Arial"/>
                <a:ea typeface="ＭＳ Ｐゴシック"/>
                <a:cs typeface="Arial"/>
              </a:rPr>
              <a:t>Spécificateurs d'accès</a:t>
            </a:r>
          </a:p>
          <a:p>
            <a:pPr marL="742950" lvl="1" indent="-285750">
              <a:buFont typeface="Wingdings,Sans-Serif"/>
              <a:buChar char="q"/>
            </a:pPr>
            <a:r>
              <a:rPr lang="fr-FR" sz="1600" b="1" dirty="0">
                <a:latin typeface="Arial"/>
                <a:ea typeface="ＭＳ Ｐゴシック"/>
                <a:cs typeface="Arial"/>
              </a:rPr>
              <a:t> Signature de méthode</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Méthode statique et d'instance</a:t>
            </a:r>
            <a:endParaRPr lang="fr-FR" dirty="0"/>
          </a:p>
          <a:p>
            <a:pPr lvl="1"/>
            <a:endParaRPr lang="fr-FR" sz="1600" b="1" dirty="0">
              <a:latin typeface="Arial"/>
              <a:ea typeface="ＭＳ Ｐゴシック"/>
              <a:cs typeface="Arial"/>
            </a:endParaRPr>
          </a:p>
          <a:p>
            <a:r>
              <a:rPr lang="fr-FR" sz="1600" b="1" dirty="0">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dirty="0">
                <a:latin typeface="Arial"/>
                <a:ea typeface="ＭＳ Ｐゴシック"/>
                <a:cs typeface="Arial"/>
              </a:rPr>
              <a:t> Encapsulation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Abstraction</a:t>
            </a:r>
          </a:p>
          <a:p>
            <a:pPr marL="742950" lvl="1" indent="-285750">
              <a:buFont typeface="Wingdings,Sans-Serif"/>
              <a:buChar char="q"/>
            </a:pPr>
            <a:endParaRPr lang="fr-FR" sz="1600" b="1" dirty="0">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HERITAGE</a:t>
            </a:r>
            <a:endParaRPr lang="fr-FR" dirty="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utilisés dans Héritage</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dirty="0">
                <a:latin typeface="Arial"/>
                <a:ea typeface="ＭＳ Ｐゴシック"/>
                <a:cs typeface="Arial"/>
              </a:rPr>
              <a:t>Classe ;</a:t>
            </a:r>
          </a:p>
          <a:p>
            <a:pPr marL="285750" indent="-285750" algn="just">
              <a:buFont typeface="Wingdings"/>
              <a:buChar char="Ø"/>
            </a:pPr>
            <a:r>
              <a:rPr lang="fr-FR" sz="2800" dirty="0">
                <a:latin typeface="Arial"/>
                <a:ea typeface="ＭＳ Ｐゴシック"/>
                <a:cs typeface="Arial"/>
              </a:rPr>
              <a:t>Sous-classe/classe enfant ;</a:t>
            </a:r>
          </a:p>
          <a:p>
            <a:pPr marL="285750" indent="-285750" algn="just">
              <a:buFont typeface="Wingdings"/>
              <a:buChar char="Ø"/>
            </a:pPr>
            <a:r>
              <a:rPr lang="fr-FR" sz="2800" dirty="0">
                <a:latin typeface="Arial"/>
                <a:ea typeface="ＭＳ Ｐゴシック"/>
                <a:cs typeface="Arial"/>
              </a:rPr>
              <a:t>Super classe/classe parent ;</a:t>
            </a:r>
          </a:p>
          <a:p>
            <a:pPr marL="285750" indent="-285750" algn="just">
              <a:buFont typeface="Wingdings"/>
              <a:buChar char="Ø"/>
            </a:pPr>
            <a:r>
              <a:rPr lang="fr-FR" sz="2800" dirty="0">
                <a:latin typeface="Arial"/>
                <a:ea typeface="ＭＳ Ｐゴシック"/>
                <a:cs typeface="Arial"/>
              </a:rPr>
              <a:t>Réutilisabilité ;</a:t>
            </a:r>
          </a:p>
          <a:p>
            <a:pPr marL="285750" indent="-285750" algn="just">
              <a:buFont typeface="Wingdings"/>
              <a:buChar char="Ø"/>
            </a:pPr>
            <a:r>
              <a:rPr lang="fr-FR" sz="2800" dirty="0">
                <a:latin typeface="Arial"/>
                <a:ea typeface="ＭＳ Ｐゴシック"/>
                <a:cs typeface="Arial"/>
              </a:rPr>
              <a:t>Extends</a:t>
            </a:r>
            <a:endParaRPr lang="fr-FR" sz="2800" dirty="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1004473"/>
            <a:ext cx="4405797"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dirty="0">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IV.   HERITAGE</a:t>
            </a:r>
            <a:endParaRPr lang="fr-FR" sz="1600" dirty="0">
              <a:solidFill>
                <a:srgbClr val="FF0000"/>
              </a:solidFill>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Notions de bases</a:t>
            </a:r>
          </a:p>
          <a:p>
            <a:pPr marL="742950" lvl="1" indent="-285750">
              <a:buFont typeface="Wingdings,Sans-Serif"/>
              <a:buChar char="q"/>
            </a:pPr>
            <a:r>
              <a:rPr lang="fr-FR" sz="1600" b="1" dirty="0">
                <a:latin typeface="Arial"/>
                <a:ea typeface="ＭＳ Ｐゴシック"/>
                <a:cs typeface="Arial"/>
              </a:rPr>
              <a:t> Syntaxe</a:t>
            </a:r>
            <a:endParaRPr lang="fr-FR" dirty="0"/>
          </a:p>
          <a:p>
            <a:pPr marL="742950" lvl="1" indent="-285750">
              <a:buFont typeface="Wingdings,Sans-Serif"/>
              <a:buChar char="q"/>
            </a:pPr>
            <a:r>
              <a:rPr lang="fr-FR" sz="1600" b="1" dirty="0">
                <a:latin typeface="Arial"/>
                <a:ea typeface="ＭＳ Ｐゴシック"/>
                <a:cs typeface="Arial"/>
              </a:rPr>
              <a:t>Types d'héritage et exemples</a:t>
            </a:r>
          </a:p>
          <a:p>
            <a:pPr lvl="1"/>
            <a:endParaRPr lang="fr-FR" sz="1600" b="1" dirty="0">
              <a:solidFill>
                <a:srgbClr val="000000"/>
              </a:solidFill>
              <a:latin typeface="Arial"/>
              <a:ea typeface="ＭＳ Ｐゴシック"/>
              <a:cs typeface="Arial"/>
            </a:endParaRPr>
          </a:p>
          <a:p>
            <a:r>
              <a:rPr lang="fr-FR" sz="1600" b="1" dirty="0">
                <a:solidFill>
                  <a:srgbClr val="FF0000"/>
                </a:solidFill>
                <a:latin typeface="Arial"/>
                <a:ea typeface="ＭＳ Ｐゴシック"/>
                <a:cs typeface="Arial"/>
              </a:rPr>
              <a:t>VI.  POLYMORPHISME</a:t>
            </a:r>
            <a:r>
              <a:rPr lang="fr-FR" sz="1600" b="1" dirty="0">
                <a:latin typeface="Arial"/>
                <a:ea typeface="ＭＳ Ｐゴシック"/>
                <a:cs typeface="Arial"/>
              </a:rPr>
              <a:t> </a:t>
            </a:r>
            <a:endParaRPr lang="en-US"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VII. INTERFACE</a:t>
            </a:r>
            <a:endParaRPr lang="en-US" sz="1600" dirty="0">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VIII. EXCEPTIONS</a:t>
            </a:r>
            <a:endParaRPr lang="en-US" sz="1600" dirty="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dirty="0">
                <a:latin typeface="Arial"/>
                <a:ea typeface="ＭＳ Ｐゴシック"/>
                <a:cs typeface="Arial"/>
              </a:rPr>
              <a:t>  CONCLUSION</a:t>
            </a:r>
            <a:endParaRPr lang="en-US"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REMERCIEMENTS</a:t>
            </a:r>
            <a:endParaRPr lang="fr-FR"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Q&amp;A</a:t>
            </a:r>
            <a:endParaRPr lang="en-US" sz="1600" dirty="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1601034" cy="400110"/>
          </a:xfrm>
          <a:prstGeom prst="rect">
            <a:avLst/>
          </a:prstGeom>
        </p:spPr>
        <p:txBody>
          <a:bodyPr wrap="square" lIns="91440" tIns="45720" rIns="91440" bIns="45720" anchor="t">
            <a:spAutoFit/>
          </a:bodyPr>
          <a:lstStyle/>
          <a:p>
            <a:r>
              <a:rPr lang="fr-FR" sz="2000" b="1">
                <a:latin typeface="Helvetica"/>
                <a:ea typeface="ＭＳ Ｐゴシック"/>
                <a:cs typeface="Helvetica"/>
              </a:rPr>
              <a:t>Historique</a:t>
            </a:r>
            <a:endParaRPr lang="fr-FR"/>
          </a:p>
        </p:txBody>
      </p:sp>
    </p:spTree>
    <p:extLst>
      <p:ext uri="{BB962C8B-B14F-4D97-AF65-F5344CB8AC3E}">
        <p14:creationId xmlns:p14="http://schemas.microsoft.com/office/powerpoint/2010/main" val="20106083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dirty="0">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dirty="0">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dirty="0">
                <a:effectLst>
                  <a:outerShdw blurRad="38100" dist="38100" dir="2700000" algn="tl">
                    <a:srgbClr val="000000">
                      <a:alpha val="43137"/>
                    </a:srgbClr>
                  </a:outerShdw>
                </a:effectLst>
                <a:latin typeface="Helvetica"/>
                <a:ea typeface="ＭＳ Ｐゴシック"/>
                <a:cs typeface="Helvetica"/>
              </a:rPr>
              <a:t>Définition</a:t>
            </a:r>
            <a:endParaRPr lang="fr-FR" sz="2400" b="1" dirty="0">
              <a:effectLst>
                <a:outerShdw blurRad="38100" dist="38100" dir="2700000" algn="tl">
                  <a:srgbClr val="000000">
                    <a:alpha val="43137"/>
                  </a:srgbClr>
                </a:outerShdw>
              </a:effectLst>
              <a:latin typeface="Helvetica"/>
              <a:ea typeface="ＭＳ Ｐゴシック"/>
              <a:cs typeface="Helvetica"/>
            </a:endParaRPr>
          </a:p>
          <a:p>
            <a:r>
              <a:rPr lang="fr-FR" dirty="0">
                <a:latin typeface="Helvetica"/>
                <a:ea typeface="ＭＳ Ｐゴシック"/>
                <a:cs typeface="Helvetica"/>
              </a:rPr>
              <a:t>Un objet est une entité qui a un état et un comportement, par exemple: une chaise, une voiture, un livre etc.</a:t>
            </a:r>
          </a:p>
          <a:p>
            <a:r>
              <a:rPr lang="fr-FR" dirty="0">
                <a:latin typeface="Helvetica"/>
                <a:ea typeface="ＭＳ Ｐゴシック"/>
                <a:cs typeface="Helvetica"/>
              </a:rPr>
              <a:t>On dit donc que l'objet a trois (3) caractéristiques:</a:t>
            </a:r>
          </a:p>
          <a:p>
            <a:r>
              <a:rPr lang="fr-FR" dirty="0">
                <a:effectLst>
                  <a:outerShdw blurRad="38100" dist="38100" dir="2700000" algn="tl">
                    <a:srgbClr val="000000">
                      <a:alpha val="43137"/>
                    </a:srgbClr>
                  </a:outerShdw>
                </a:effectLst>
                <a:latin typeface="Helvetica"/>
                <a:ea typeface="ＭＳ Ｐゴシック"/>
                <a:cs typeface="Helvetica"/>
              </a:rPr>
              <a:t>Un état:</a:t>
            </a:r>
            <a:r>
              <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dirty="0">
                <a:latin typeface="Helvetica" panose="020B0604020202020204" pitchFamily="34" charset="0"/>
                <a:cs typeface="Helvetica" panose="020B0604020202020204" pitchFamily="34" charset="0"/>
              </a:rPr>
              <a:t>représente les données (valeur) d'un objet;</a:t>
            </a:r>
            <a:endPar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dirty="0">
                <a:effectLst>
                  <a:outerShdw blurRad="38100" dist="38100" dir="2700000" algn="tl">
                    <a:srgbClr val="000000">
                      <a:alpha val="43137"/>
                    </a:srgbClr>
                  </a:outerShdw>
                </a:effectLst>
                <a:latin typeface="Helvetica"/>
                <a:ea typeface="ＭＳ Ｐゴシック"/>
                <a:cs typeface="Helvetica"/>
              </a:rPr>
              <a:t>Un comportement:</a:t>
            </a:r>
            <a:r>
              <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dirty="0">
                <a:latin typeface="Helvetica" panose="020B0604020202020204" pitchFamily="34" charset="0"/>
                <a:cs typeface="Helvetica" panose="020B0604020202020204" pitchFamily="34" charset="0"/>
              </a:rPr>
              <a:t>représente le comportement (fonctionnalité) d'un objet tel que déposer, retirer, etc;</a:t>
            </a:r>
            <a:endPar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dirty="0">
                <a:effectLst>
                  <a:outerShdw blurRad="38100" dist="38100" dir="2700000" algn="tl">
                    <a:srgbClr val="000000">
                      <a:alpha val="43137"/>
                    </a:srgbClr>
                  </a:outerShdw>
                </a:effectLst>
                <a:latin typeface="Helvetica"/>
                <a:ea typeface="ＭＳ Ｐゴシック"/>
                <a:cs typeface="Helvetica"/>
              </a:rPr>
              <a:t>Une identité:</a:t>
            </a:r>
            <a:r>
              <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dirty="0">
                <a:latin typeface="Helvetica" panose="020B0604020202020204" pitchFamily="34" charset="0"/>
                <a:cs typeface="Helvetica" panose="020B0604020202020204" pitchFamily="34" charset="0"/>
              </a:rPr>
              <a:t>une identité d'objet est un identifiant unique.</a:t>
            </a:r>
            <a:endParaRPr lang="fr-FR" sz="2000"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dirty="0">
              <a:effectLst>
                <a:outerShdw blurRad="38100" dist="38100" dir="2700000" algn="tl">
                  <a:srgbClr val="000000">
                    <a:alpha val="43137"/>
                  </a:srgbClr>
                </a:outerShdw>
              </a:effectLst>
              <a:latin typeface="Helvetica"/>
              <a:ea typeface="ＭＳ Ｐゴシック"/>
              <a:cs typeface="Helvetica"/>
            </a:endParaRPr>
          </a:p>
          <a:p>
            <a:endParaRPr lang="fr-FR"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dirty="0">
                <a:effectLst>
                  <a:outerShdw blurRad="38100" dist="38100" dir="2700000" algn="tl">
                    <a:srgbClr val="000000">
                      <a:alpha val="43137"/>
                    </a:srgbClr>
                  </a:outerShdw>
                </a:effectLst>
                <a:latin typeface="Helvetica"/>
                <a:ea typeface="ＭＳ Ｐゴシック"/>
                <a:cs typeface="Helvetica"/>
              </a:rPr>
              <a:t>Définition d’une classe</a:t>
            </a:r>
            <a:endParaRPr lang="fr-FR" sz="2400" b="1" dirty="0">
              <a:effectLst>
                <a:outerShdw blurRad="38100" dist="38100" dir="2700000" algn="tl">
                  <a:srgbClr val="000000">
                    <a:alpha val="43137"/>
                  </a:srgbClr>
                </a:outerShdw>
              </a:effectLst>
              <a:latin typeface="Helvetica"/>
              <a:ea typeface="ＭＳ Ｐゴシック"/>
              <a:cs typeface="Helvetica"/>
            </a:endParaRPr>
          </a:p>
          <a:p>
            <a:r>
              <a:rPr lang="fr-FR" sz="2000" dirty="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dirty="0">
              <a:latin typeface="Helvetica" panose="020B0604020202020204" pitchFamily="34" charset="0"/>
              <a:cs typeface="Helvetica" panose="020B0604020202020204" pitchFamily="34" charset="0"/>
            </a:endParaRPr>
          </a:p>
          <a:p>
            <a:r>
              <a:rPr lang="fr-FR" sz="2000" dirty="0">
                <a:latin typeface="Helvetica" panose="020B0604020202020204" pitchFamily="34" charset="0"/>
                <a:cs typeface="Helvetica" panose="020B0604020202020204" pitchFamily="34" charset="0"/>
              </a:rPr>
              <a:t>Une classe en Java peut contenir :</a:t>
            </a:r>
            <a:endParaRPr lang="fr-CI" sz="2000" dirty="0">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dirty="0">
                <a:latin typeface="Helvetica" panose="020B0604020202020204" pitchFamily="34" charset="0"/>
                <a:cs typeface="Helvetica" panose="020B0604020202020204" pitchFamily="34" charset="0"/>
              </a:rPr>
              <a:t>;</a:t>
            </a:r>
          </a:p>
          <a:p>
            <a:pPr lvl="0"/>
            <a:endParaRPr lang="en-GB" sz="2000" b="1" dirty="0">
              <a:latin typeface="Helvetica" panose="020B0604020202020204" pitchFamily="34" charset="0"/>
              <a:cs typeface="Helvetica" panose="020B0604020202020204" pitchFamily="34" charset="0"/>
            </a:endParaRPr>
          </a:p>
          <a:p>
            <a:pPr lvl="0"/>
            <a:endParaRPr lang="fr-CI" sz="2000" dirty="0">
              <a:latin typeface="Helvetica" panose="020B0604020202020204" pitchFamily="34" charset="0"/>
              <a:cs typeface="Helvetica" panose="020B0604020202020204" pitchFamily="34" charset="0"/>
            </a:endParaRPr>
          </a:p>
          <a:p>
            <a:endParaRPr lang="fr-FR" sz="2000" dirty="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2. Syntaxe d’une classe</a:t>
            </a:r>
            <a:endParaRPr lang="fr-FR" dirty="0">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TotalTime>
  <Words>938</Words>
  <Application>Microsoft Office PowerPoint</Application>
  <PresentationFormat>Affichage à l'écran (4:3)</PresentationFormat>
  <Paragraphs>149</Paragraphs>
  <Slides>23</Slides>
  <Notes>1</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Section OIM</vt:lpstr>
      <vt:lpstr>POO(programmation orientée objet) en JAVA</vt:lpstr>
      <vt:lpstr>SYLLABUS</vt:lpstr>
      <vt:lpstr>SYLLABUS</vt:lpstr>
      <vt:lpstr>Introduction</vt:lpstr>
      <vt:lpstr>I.   INITIATION A JAVA</vt:lpstr>
      <vt:lpstr>II. OBJET ET CLASS</vt:lpstr>
      <vt:lpstr>II. OBJET ET CLASS</vt:lpstr>
      <vt:lpstr>II. OBJET ET CLASS</vt:lpstr>
      <vt:lpstr>II. OBJET ET CLASS</vt:lpstr>
      <vt:lpstr>III. LES METHODES</vt:lpstr>
      <vt:lpstr>III. LES METHODES</vt:lpstr>
      <vt:lpstr>III. LES METODES</vt:lpstr>
      <vt:lpstr>III. LES METHODES</vt:lpstr>
      <vt:lpstr>III. LES METHODES</vt:lpstr>
      <vt:lpstr>III. LES METHODES</vt:lpstr>
      <vt:lpstr>III. LES METHODES</vt:lpstr>
      <vt:lpstr>III. LES METHODES</vt:lpstr>
      <vt:lpstr>I.   INITIATION A JAVA</vt:lpstr>
      <vt:lpstr>HERITAGE</vt:lpstr>
      <vt:lpstr>HERITAGE</vt:lpstr>
      <vt:lpstr>HERITAGE </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lastModifiedBy>Paul Emmanuel N'ZELIBESSE Affro</cp:lastModifiedBy>
  <cp:revision>69</cp:revision>
  <dcterms:created xsi:type="dcterms:W3CDTF">2010-02-03T20:06:36Z</dcterms:created>
  <dcterms:modified xsi:type="dcterms:W3CDTF">2022-08-18T17:38:43Z</dcterms:modified>
</cp:coreProperties>
</file>