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0" r:id="rId1"/>
  </p:sldMasterIdLst>
  <p:notesMasterIdLst>
    <p:notesMasterId r:id="rId16"/>
  </p:notesMasterIdLst>
  <p:handoutMasterIdLst>
    <p:handoutMasterId r:id="rId17"/>
  </p:handoutMasterIdLst>
  <p:sldIdLst>
    <p:sldId id="256" r:id="rId2"/>
    <p:sldId id="356" r:id="rId3"/>
    <p:sldId id="371" r:id="rId4"/>
    <p:sldId id="363" r:id="rId5"/>
    <p:sldId id="370" r:id="rId6"/>
    <p:sldId id="372" r:id="rId7"/>
    <p:sldId id="377" r:id="rId8"/>
    <p:sldId id="376" r:id="rId9"/>
    <p:sldId id="375" r:id="rId10"/>
    <p:sldId id="374" r:id="rId11"/>
    <p:sldId id="373" r:id="rId12"/>
    <p:sldId id="362" r:id="rId13"/>
    <p:sldId id="366" r:id="rId14"/>
    <p:sldId id="345" r:id="rId15"/>
  </p:sldIdLst>
  <p:sldSz cx="9144000" cy="6858000" type="screen4x3"/>
  <p:notesSz cx="7010400" cy="9296400"/>
  <p:defaultTextStyle>
    <a:defPPr>
      <a:defRPr lang="fr-CA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CC"/>
    <a:srgbClr val="006600"/>
    <a:srgbClr val="FF6600"/>
    <a:srgbClr val="002C56"/>
    <a:srgbClr val="FFFF99"/>
    <a:srgbClr val="CBD5D9"/>
    <a:srgbClr val="777777"/>
    <a:srgbClr val="E2001A"/>
    <a:srgbClr val="E3CD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444539-B928-4433-9615-5883B10F92AF}" v="735" dt="2022-07-20T09:46:12.099"/>
    <p1510:client id="{22B0A339-FF1B-4DE5-A87E-38A812B5531B}" v="181" dt="2022-08-11T10:21:32.619"/>
    <p1510:client id="{3041C01C-36D9-4668-959E-E05AB73D87E7}" v="71" dt="2022-08-18T10:51:23.798"/>
    <p1510:client id="{3C8466A4-5C93-4E44-BBD9-78E05F92B964}" v="64" dt="2022-08-17T16:02:16.582"/>
    <p1510:client id="{4A4B7DD8-6C49-438C-83AB-13A6DC5C1A94}" v="4875" dt="2022-07-20T17:10:01.006"/>
    <p1510:client id="{72D5D6BA-D37D-4C0A-ADD6-A22169968FF6}" v="190" dt="2022-08-17T12:51:47.509"/>
    <p1510:client id="{88C564CE-DE1A-463A-8011-0D3EFC446075}" v="313" dt="2022-08-10T09:42:20.319"/>
    <p1510:client id="{95D51E7F-C7A4-4CF4-B5E0-146A61ED0D08}" v="781" dt="2022-08-11T16:38:37.277"/>
    <p1510:client id="{9E7090C0-838D-4AD0-A875-CAE26F2DEE1E}" v="2624" dt="2022-08-09T17:08:23.063"/>
    <p1510:client id="{B35549F3-0202-425C-8A42-DA932EBE4496}" v="260" dt="2022-08-10T14:10:41.818"/>
    <p1510:client id="{BA881F95-8CB8-4F95-90DE-C96BC3D6C7AE}" v="53" dt="2022-08-11T11:59:19.807"/>
    <p1510:client id="{BD9BFD66-1173-468B-905E-A1B4C8FB5E5D}" v="563" dt="2022-08-10T16:39:45.834"/>
    <p1510:client id="{C9337D2B-0120-4825-AF71-D33D093DFF91}" v="1173" dt="2022-08-11T13:15:36.308"/>
    <p1510:client id="{CF0F55EB-45F6-4EF1-BECB-4F256510C081}" v="560" dt="2022-07-20T10:13:03.730"/>
    <p1510:client id="{D63220BB-78A1-4B13-AA4A-BF270B2F60E1}" v="797" dt="2022-08-17T15:26:32.750"/>
    <p1510:client id="{D80C8C58-1997-4909-A1F7-EBBDF94F95DC}" v="2" dt="2022-08-10T11:57:59.667"/>
    <p1510:client id="{E6327F63-7838-4E19-BB9B-4D4F5383D89F}" v="158" dt="2022-08-11T13:48:21.837"/>
    <p1510:client id="{EE9D4E53-39C6-40E6-BA5B-F4202DF1BC3D}" v="903" dt="2022-08-11T15:08:35.625"/>
    <p1510:client id="{F38F4EC1-8CB9-4B96-AEE5-C61297C5F152}" v="119" dt="2022-08-10T11:44:13.615"/>
    <p1510:client id="{FBC26DED-C7F0-4F19-BE98-C988D7B74F5F}" v="1610" dt="2022-07-21T09:54:25.350"/>
  </p1510:revLst>
</p1510:revInfo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fld id="{EFB73F57-00A7-4824-AB68-DA8CEE9E7E80}" type="slidenum">
              <a:rPr lang="fr-CA"/>
              <a:pPr>
                <a:defRPr/>
              </a:pPr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3857191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CA" noProof="0"/>
              <a:t>Cliquez pour modifier les styles du texte du masque</a:t>
            </a:r>
          </a:p>
          <a:p>
            <a:pPr lvl="1"/>
            <a:r>
              <a:rPr lang="fr-CA" noProof="0"/>
              <a:t>Deuxième niveau</a:t>
            </a:r>
          </a:p>
          <a:p>
            <a:pPr lvl="2"/>
            <a:r>
              <a:rPr lang="fr-CA" noProof="0"/>
              <a:t>Troisième niveau</a:t>
            </a:r>
          </a:p>
          <a:p>
            <a:pPr lvl="3"/>
            <a:r>
              <a:rPr lang="fr-CA" noProof="0"/>
              <a:t>Quatrième niveau</a:t>
            </a:r>
          </a:p>
          <a:p>
            <a:pPr lvl="4"/>
            <a:r>
              <a:rPr lang="fr-CA" noProof="0"/>
              <a:t>Cinquième niveau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fld id="{4824BCD5-7DB3-4570-95FB-D6BD68920CD5}" type="slidenum">
              <a:rPr lang="fr-CA"/>
              <a:pPr>
                <a:defRPr/>
              </a:pPr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02130821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24BCD5-7DB3-4570-95FB-D6BD68920CD5}" type="slidenum">
              <a:rPr lang="fr-CA" smtClean="0"/>
              <a:pPr>
                <a:defRPr/>
              </a:pPr>
              <a:t>1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5415171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15888"/>
            <a:ext cx="971550" cy="5762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CA"/>
          </a:p>
        </p:txBody>
      </p:sp>
      <p:sp>
        <p:nvSpPr>
          <p:cNvPr id="5" name="Rectangle 4"/>
          <p:cNvSpPr/>
          <p:nvPr userDrawn="1"/>
        </p:nvSpPr>
        <p:spPr>
          <a:xfrm>
            <a:off x="0" y="6237288"/>
            <a:ext cx="6876256" cy="620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CA"/>
          </a:p>
        </p:txBody>
      </p:sp>
      <p:sp>
        <p:nvSpPr>
          <p:cNvPr id="6" name="Rectangle 5"/>
          <p:cNvSpPr/>
          <p:nvPr userDrawn="1"/>
        </p:nvSpPr>
        <p:spPr>
          <a:xfrm>
            <a:off x="0" y="549275"/>
            <a:ext cx="9144000" cy="6207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CA"/>
          </a:p>
        </p:txBody>
      </p:sp>
      <p:sp>
        <p:nvSpPr>
          <p:cNvPr id="23554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331640" y="1916832"/>
            <a:ext cx="6048672" cy="1519808"/>
          </a:xfrm>
        </p:spPr>
        <p:txBody>
          <a:bodyPr/>
          <a:lstStyle>
            <a:lvl1pPr algn="r">
              <a:defRPr sz="4000">
                <a:solidFill>
                  <a:srgbClr val="E2001A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 lvl="0"/>
            <a:r>
              <a:rPr lang="fr-CA" noProof="0"/>
              <a:t>Cliquez et modifiez le titre</a:t>
            </a:r>
          </a:p>
        </p:txBody>
      </p:sp>
      <p:sp>
        <p:nvSpPr>
          <p:cNvPr id="23555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411760" y="3518712"/>
            <a:ext cx="6480720" cy="1278440"/>
          </a:xfrm>
        </p:spPr>
        <p:txBody>
          <a:bodyPr/>
          <a:lstStyle>
            <a:lvl1pPr marL="0" indent="0" algn="r">
              <a:buFontTx/>
              <a:buNone/>
              <a:defRPr sz="2600" i="1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 lvl="0"/>
            <a:r>
              <a:rPr lang="fr-CA" noProof="0"/>
              <a:t>Cliquez pour modifier le style des sous-titres du masque</a:t>
            </a:r>
          </a:p>
        </p:txBody>
      </p:sp>
      <p:cxnSp>
        <p:nvCxnSpPr>
          <p:cNvPr id="19" name="Connecteur en angle 18"/>
          <p:cNvCxnSpPr/>
          <p:nvPr userDrawn="1"/>
        </p:nvCxnSpPr>
        <p:spPr>
          <a:xfrm>
            <a:off x="211138" y="1484784"/>
            <a:ext cx="8681342" cy="38698"/>
          </a:xfrm>
          <a:prstGeom prst="bentConnector3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Connecteur en angle 23"/>
          <p:cNvCxnSpPr/>
          <p:nvPr userDrawn="1"/>
        </p:nvCxnSpPr>
        <p:spPr>
          <a:xfrm flipV="1">
            <a:off x="210443" y="1440160"/>
            <a:ext cx="8682037" cy="123178"/>
          </a:xfrm>
          <a:prstGeom prst="bentConnector3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Arrondir un rectangle avec un coin diagonal 26"/>
          <p:cNvSpPr/>
          <p:nvPr userDrawn="1"/>
        </p:nvSpPr>
        <p:spPr>
          <a:xfrm>
            <a:off x="35496" y="4899724"/>
            <a:ext cx="3960440" cy="292606"/>
          </a:xfrm>
          <a:prstGeom prst="round2Diag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0" name="Espace réservé pour une image  4" descr="Début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6" y="5515793"/>
            <a:ext cx="452965" cy="145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" name="ZoneTexte 28"/>
          <p:cNvSpPr txBox="1"/>
          <p:nvPr userDrawn="1"/>
        </p:nvSpPr>
        <p:spPr>
          <a:xfrm>
            <a:off x="35496" y="4859868"/>
            <a:ext cx="39604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i="1">
                <a:solidFill>
                  <a:schemeClr val="bg1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La Force de l’Engagement et de l’Expertise</a:t>
            </a:r>
          </a:p>
        </p:txBody>
      </p:sp>
      <p:pic>
        <p:nvPicPr>
          <p:cNvPr id="21" name="Espace réservé pour une image  4" descr="Début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79" y="5877272"/>
            <a:ext cx="452965" cy="145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Espace réservé pour une image  4" descr="Début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6235873"/>
            <a:ext cx="452965" cy="145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" name="Espace réservé pour une image  4" descr="Début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79" y="6595913"/>
            <a:ext cx="452965" cy="145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Imag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880" y="260648"/>
            <a:ext cx="2298552" cy="1086087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732588" y="-100013"/>
            <a:ext cx="2016125" cy="59769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679450" y="-100013"/>
            <a:ext cx="5900738" cy="5976938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79450" y="1484313"/>
            <a:ext cx="3927475" cy="43926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759325" y="1484313"/>
            <a:ext cx="3927475" cy="43926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CA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84213" y="-188913"/>
            <a:ext cx="8208962" cy="114300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CA"/>
              <a:t>Cliquez et modifiez le titre</a:t>
            </a:r>
          </a:p>
        </p:txBody>
      </p:sp>
      <p:sp>
        <p:nvSpPr>
          <p:cNvPr id="1027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79449" y="1125538"/>
            <a:ext cx="8213725" cy="4751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 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</a:p>
        </p:txBody>
      </p:sp>
      <p:cxnSp>
        <p:nvCxnSpPr>
          <p:cNvPr id="10" name="Connecteur en angle 9"/>
          <p:cNvCxnSpPr/>
          <p:nvPr userDrawn="1"/>
        </p:nvCxnSpPr>
        <p:spPr>
          <a:xfrm flipV="1">
            <a:off x="679450" y="764704"/>
            <a:ext cx="8213725" cy="72008"/>
          </a:xfrm>
          <a:prstGeom prst="bentConnector3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Connecteur en angle 10"/>
          <p:cNvCxnSpPr/>
          <p:nvPr userDrawn="1"/>
        </p:nvCxnSpPr>
        <p:spPr>
          <a:xfrm flipV="1">
            <a:off x="679450" y="686150"/>
            <a:ext cx="8213725" cy="78554"/>
          </a:xfrm>
          <a:prstGeom prst="bentConnector3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2" name="Espace réservé pour une image  4" descr="Nouvelle notification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668344" y="6416675"/>
            <a:ext cx="1296144" cy="388330"/>
          </a:xfrm>
          <a:prstGeom prst="rect">
            <a:avLst/>
          </a:prstGeom>
        </p:spPr>
      </p:pic>
      <p:sp>
        <p:nvSpPr>
          <p:cNvPr id="3" name="Rectangle 2"/>
          <p:cNvSpPr/>
          <p:nvPr userDrawn="1"/>
        </p:nvSpPr>
        <p:spPr>
          <a:xfrm>
            <a:off x="0" y="296962"/>
            <a:ext cx="679450" cy="39573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5" name="Image 1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88" y="6400800"/>
            <a:ext cx="15541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ＭＳ Ｐゴシック" pitchFamily="28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ＭＳ Ｐゴシック" pitchFamily="28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ＭＳ Ｐゴシック" pitchFamily="28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ＭＳ Ｐゴシック" pitchFamily="28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002C56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ＭＳ Ｐゴシック" pitchFamily="28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002C56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ＭＳ Ｐゴシック" pitchFamily="28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002C56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ＭＳ Ｐゴシック" pitchFamily="28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002C56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ＭＳ Ｐゴシック" pitchFamily="28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ü"/>
        <a:defRPr sz="2400">
          <a:solidFill>
            <a:srgbClr val="001523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ü"/>
        <a:defRPr sz="2000">
          <a:solidFill>
            <a:srgbClr val="001523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ctrTitle"/>
          </p:nvPr>
        </p:nvSpPr>
        <p:spPr>
          <a:xfrm>
            <a:off x="1449881" y="2205867"/>
            <a:ext cx="5877879" cy="1296465"/>
          </a:xfrm>
        </p:spPr>
        <p:txBody>
          <a:bodyPr/>
          <a:lstStyle/>
          <a:p>
            <a:pPr algn="ctr"/>
            <a:r>
              <a:rPr lang="fr-FR">
                <a:latin typeface="Calibri"/>
                <a:cs typeface="Calibri"/>
              </a:rPr>
              <a:t>POO(programmation orientée objet) en JAVA</a:t>
            </a:r>
            <a:endParaRPr lang="fr-FR" sz="3600"/>
          </a:p>
        </p:txBody>
      </p:sp>
      <p:pic>
        <p:nvPicPr>
          <p:cNvPr id="5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6453336"/>
            <a:ext cx="15541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3568" y="44625"/>
            <a:ext cx="8208912" cy="648072"/>
          </a:xfrm>
        </p:spPr>
        <p:txBody>
          <a:bodyPr/>
          <a:lstStyle/>
          <a:p>
            <a:r>
              <a:rPr lang="fr-CA" sz="3600" cap="none">
                <a:solidFill>
                  <a:srgbClr val="FF0000"/>
                </a:solidFill>
              </a:rPr>
              <a:t>I.   INITIATION A JAVA</a:t>
            </a:r>
            <a:endParaRPr lang="fr-CA" sz="3600" cap="none">
              <a:solidFill>
                <a:srgbClr val="FF0000"/>
              </a:solidFill>
              <a:cs typeface="Arial"/>
            </a:endParaRPr>
          </a:p>
        </p:txBody>
      </p:sp>
      <p:pic>
        <p:nvPicPr>
          <p:cNvPr id="3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88" y="6400800"/>
            <a:ext cx="15541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2780154" y="938978"/>
            <a:ext cx="3325224" cy="400110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fr-F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/>
                <a:ea typeface="ＭＳ Ｐゴシック"/>
                <a:cs typeface="Helvetica"/>
              </a:rPr>
              <a:t>2. Syntaxe d’une classe</a:t>
            </a:r>
            <a:endPara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6B51B83-98B3-483D-89E9-1F54F24F43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9633" y="1272600"/>
            <a:ext cx="5982535" cy="1510010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40559625-95C1-4045-9F43-52670826DFAF}"/>
              </a:ext>
            </a:extLst>
          </p:cNvPr>
          <p:cNvSpPr txBox="1"/>
          <p:nvPr/>
        </p:nvSpPr>
        <p:spPr>
          <a:xfrm>
            <a:off x="2484733" y="2437353"/>
            <a:ext cx="33252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3. Exemple</a:t>
            </a:r>
            <a:endParaRPr lang="fr-CI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40BC2672-9A67-4EA5-A766-6E55467185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499" y="2984134"/>
            <a:ext cx="5982534" cy="1973143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0B00AFC9-002E-42A1-BE11-25F161EB0A1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9633" y="4914907"/>
            <a:ext cx="5982534" cy="1528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615741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3568" y="44625"/>
            <a:ext cx="8208912" cy="648072"/>
          </a:xfrm>
        </p:spPr>
        <p:txBody>
          <a:bodyPr/>
          <a:lstStyle/>
          <a:p>
            <a:r>
              <a:rPr lang="fr-CA" sz="3600" cap="none">
                <a:solidFill>
                  <a:srgbClr val="FF0000"/>
                </a:solidFill>
              </a:rPr>
              <a:t>I.   INITIATION A JAVA</a:t>
            </a:r>
            <a:endParaRPr lang="fr-CA" sz="3600" cap="none">
              <a:solidFill>
                <a:srgbClr val="FF0000"/>
              </a:solidFill>
              <a:cs typeface="Arial"/>
            </a:endParaRPr>
          </a:p>
        </p:txBody>
      </p:sp>
      <p:pic>
        <p:nvPicPr>
          <p:cNvPr id="3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88" y="6400800"/>
            <a:ext cx="15541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684069" y="1138962"/>
            <a:ext cx="1601034" cy="400110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fr-FR" sz="2000" b="1">
                <a:latin typeface="Helvetica"/>
                <a:ea typeface="ＭＳ Ｐゴシック"/>
                <a:cs typeface="Helvetica"/>
              </a:rPr>
              <a:t>Historique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836648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49258" y="136590"/>
            <a:ext cx="7933016" cy="648072"/>
          </a:xfrm>
        </p:spPr>
        <p:txBody>
          <a:bodyPr/>
          <a:lstStyle/>
          <a:p>
            <a:r>
              <a:rPr lang="fr-CA" sz="3600" cap="none">
                <a:solidFill>
                  <a:srgbClr val="FF0000"/>
                </a:solidFill>
                <a:cs typeface="Arial"/>
              </a:rPr>
              <a:t>Initiation Java  : cadre et outils</a:t>
            </a:r>
          </a:p>
        </p:txBody>
      </p:sp>
      <p:pic>
        <p:nvPicPr>
          <p:cNvPr id="3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88" y="6400800"/>
            <a:ext cx="15541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9046003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684213" y="99119"/>
            <a:ext cx="8064500" cy="665585"/>
          </a:xfrm>
        </p:spPr>
        <p:txBody>
          <a:bodyPr/>
          <a:lstStyle/>
          <a:p>
            <a:r>
              <a:rPr lang="fr-CA">
                <a:solidFill>
                  <a:srgbClr val="FF0000"/>
                </a:solidFill>
                <a:cs typeface="Arial"/>
              </a:rPr>
              <a:t>REMERCIEMENTS</a:t>
            </a:r>
            <a:endParaRPr lang="fr-CA">
              <a:solidFill>
                <a:srgbClr val="FF0000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2310710" y="2780928"/>
            <a:ext cx="4493538" cy="156966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fr-CA" sz="9600" b="1">
                <a:ln w="11430"/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Merci !</a:t>
            </a:r>
            <a:r>
              <a:rPr lang="fr-CA" sz="9600" b="1">
                <a:ln w="11430"/>
                <a:solidFill>
                  <a:schemeClr val="bg1">
                    <a:lumMod val="50000"/>
                  </a:schemeClr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256145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684213" y="44624"/>
            <a:ext cx="8208962" cy="837456"/>
          </a:xfrm>
        </p:spPr>
        <p:txBody>
          <a:bodyPr/>
          <a:lstStyle/>
          <a:p>
            <a:r>
              <a:rPr lang="fr-CA">
                <a:solidFill>
                  <a:srgbClr val="FF0000"/>
                </a:solidFill>
                <a:ea typeface="+mj-lt"/>
                <a:cs typeface="+mj-lt"/>
              </a:rPr>
              <a:t>Questions</a:t>
            </a:r>
            <a:r>
              <a:rPr lang="fr-CA">
                <a:solidFill>
                  <a:srgbClr val="C00000"/>
                </a:solidFill>
              </a:rPr>
              <a:t> …</a:t>
            </a:r>
            <a:endParaRPr lang="fr-FR">
              <a:cs typeface="Arial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2627784" y="2708920"/>
            <a:ext cx="345638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0" b="1">
                <a:solidFill>
                  <a:schemeClr val="bg1"/>
                </a:solidFill>
              </a:rPr>
              <a:t>Q&amp;A</a:t>
            </a:r>
          </a:p>
          <a:p>
            <a:pPr algn="ctr"/>
            <a:r>
              <a:rPr lang="fr-FR" b="1">
                <a:solidFill>
                  <a:schemeClr val="bg1"/>
                </a:solidFill>
              </a:rPr>
              <a:t>www.osositechnologies.com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8" y="2119313"/>
            <a:ext cx="8963025" cy="261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ZoneTexte 1"/>
          <p:cNvSpPr txBox="1"/>
          <p:nvPr/>
        </p:nvSpPr>
        <p:spPr>
          <a:xfrm>
            <a:off x="744949" y="2691713"/>
            <a:ext cx="741682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6000" b="1">
                <a:solidFill>
                  <a:schemeClr val="bg1"/>
                </a:solidFill>
              </a:rPr>
              <a:t>Q&amp;A</a:t>
            </a:r>
          </a:p>
          <a:p>
            <a:pPr algn="ctr"/>
            <a:r>
              <a:rPr lang="fr-CA" sz="2800" b="1">
                <a:solidFill>
                  <a:schemeClr val="bg1"/>
                </a:solidFill>
              </a:rPr>
              <a:t>www.osistechnologies.com</a:t>
            </a:r>
          </a:p>
        </p:txBody>
      </p:sp>
    </p:spTree>
    <p:extLst>
      <p:ext uri="{BB962C8B-B14F-4D97-AF65-F5344CB8AC3E}">
        <p14:creationId xmlns:p14="http://schemas.microsoft.com/office/powerpoint/2010/main" val="2422523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3568" y="44625"/>
            <a:ext cx="8208912" cy="648072"/>
          </a:xfrm>
        </p:spPr>
        <p:txBody>
          <a:bodyPr/>
          <a:lstStyle/>
          <a:p>
            <a:r>
              <a:rPr lang="fr-CA" sz="3600" cap="none">
                <a:solidFill>
                  <a:srgbClr val="FF0000"/>
                </a:solidFill>
              </a:rPr>
              <a:t>SYLLABUS</a:t>
            </a:r>
          </a:p>
        </p:txBody>
      </p:sp>
      <p:pic>
        <p:nvPicPr>
          <p:cNvPr id="3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88" y="6400800"/>
            <a:ext cx="15541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55F270B9-A4E1-0783-2705-E84C1A262A70}"/>
              </a:ext>
            </a:extLst>
          </p:cNvPr>
          <p:cNvSpPr txBox="1"/>
          <p:nvPr/>
        </p:nvSpPr>
        <p:spPr>
          <a:xfrm>
            <a:off x="2356651" y="949442"/>
            <a:ext cx="4997004" cy="526297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1600" b="1" dirty="0">
                <a:solidFill>
                  <a:srgbClr val="FF0000"/>
                </a:solidFill>
                <a:latin typeface="Arial"/>
                <a:ea typeface="ＭＳ Ｐゴシック"/>
                <a:cs typeface="Arial"/>
              </a:rPr>
              <a:t>         INTRODUCTION</a:t>
            </a:r>
            <a:endParaRPr lang="fr-FR" b="1" dirty="0">
              <a:solidFill>
                <a:srgbClr val="FF0000"/>
              </a:solidFill>
              <a:cs typeface="Arial" charset="0"/>
            </a:endParaRPr>
          </a:p>
          <a:p>
            <a:endParaRPr lang="fr-FR" sz="1600">
              <a:solidFill>
                <a:srgbClr val="FF0000"/>
              </a:solidFill>
              <a:latin typeface="Arial"/>
              <a:ea typeface="ＭＳ Ｐゴシック"/>
              <a:cs typeface="Arial"/>
            </a:endParaRPr>
          </a:p>
          <a:p>
            <a:pPr marL="342900" indent="-342900">
              <a:buAutoNum type="romanUcPeriod"/>
            </a:pPr>
            <a:r>
              <a:rPr lang="fr-FR" sz="1600" b="1" dirty="0">
                <a:solidFill>
                  <a:srgbClr val="FF0000"/>
                </a:solidFill>
                <a:latin typeface="Arial"/>
                <a:ea typeface="ＭＳ Ｐゴシック"/>
                <a:cs typeface="Arial"/>
              </a:rPr>
              <a:t>HISTORIQUE DE LA  POO</a:t>
            </a:r>
            <a:endParaRPr lang="fr-FR" sz="1600" b="1" dirty="0">
              <a:solidFill>
                <a:srgbClr val="FF0000"/>
              </a:solidFill>
              <a:cs typeface="Arial"/>
            </a:endParaRP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fr-FR" sz="1600" b="1" dirty="0">
                <a:latin typeface="Arial"/>
                <a:ea typeface="ＭＳ Ｐゴシック"/>
                <a:cs typeface="Arial"/>
              </a:rPr>
              <a:t> Apparition de  la POO 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fr-FR" sz="1600" b="1" dirty="0">
                <a:latin typeface="Arial"/>
                <a:ea typeface="ＭＳ Ｐゴシック"/>
                <a:cs typeface="Arial"/>
              </a:rPr>
              <a:t> Importance de la POO</a:t>
            </a:r>
            <a:endParaRPr lang="fr-FR" sz="1600" dirty="0">
              <a:solidFill>
                <a:srgbClr val="FF0000"/>
              </a:solidFill>
              <a:latin typeface="Arial"/>
              <a:ea typeface="ＭＳ Ｐゴシック"/>
              <a:cs typeface="Arial"/>
            </a:endParaRPr>
          </a:p>
          <a:p>
            <a:endParaRPr lang="fr-FR" sz="1600" b="1">
              <a:latin typeface="Arial"/>
              <a:ea typeface="ＭＳ Ｐゴシック"/>
              <a:cs typeface="Arial"/>
            </a:endParaRPr>
          </a:p>
          <a:p>
            <a:r>
              <a:rPr lang="fr-FR" sz="1600" b="1" dirty="0">
                <a:solidFill>
                  <a:srgbClr val="FF0000"/>
                </a:solidFill>
                <a:latin typeface="Arial"/>
                <a:ea typeface="ＭＳ Ｐゴシック"/>
                <a:cs typeface="Arial"/>
              </a:rPr>
              <a:t>II.</a:t>
            </a:r>
            <a:r>
              <a:rPr lang="fr-FR" sz="1600" dirty="0">
                <a:latin typeface="Arial"/>
                <a:ea typeface="ＭＳ Ｐゴシック"/>
                <a:cs typeface="Arial"/>
              </a:rPr>
              <a:t> </a:t>
            </a:r>
            <a:r>
              <a:rPr lang="fr-FR" sz="1600" b="1" dirty="0">
                <a:latin typeface="Arial"/>
                <a:ea typeface="ＭＳ Ｐゴシック"/>
                <a:cs typeface="Arial"/>
              </a:rPr>
              <a:t>  </a:t>
            </a:r>
            <a:r>
              <a:rPr lang="fr-FR" sz="1600" b="1" dirty="0">
                <a:solidFill>
                  <a:srgbClr val="FF0000"/>
                </a:solidFill>
                <a:latin typeface="Arial"/>
                <a:ea typeface="ＭＳ Ｐゴシック"/>
                <a:cs typeface="Arial"/>
              </a:rPr>
              <a:t>OBJET ET CLASS</a:t>
            </a:r>
          </a:p>
          <a:p>
            <a:pPr marL="742950" lvl="1" indent="-285750">
              <a:buFont typeface="Wingdings,Sans-Serif"/>
              <a:buChar char="q"/>
            </a:pPr>
            <a:r>
              <a:rPr lang="fr-FR" sz="1600" b="1" dirty="0">
                <a:latin typeface="Arial"/>
                <a:ea typeface="ＭＳ Ｐゴシック"/>
                <a:cs typeface="Arial"/>
              </a:rPr>
              <a:t> Objet </a:t>
            </a:r>
            <a:endParaRPr lang="en-US" sz="1600" dirty="0">
              <a:latin typeface="Arial"/>
              <a:ea typeface="ＭＳ Ｐゴシック"/>
              <a:cs typeface="Arial"/>
            </a:endParaRPr>
          </a:p>
          <a:p>
            <a:pPr marL="742950" lvl="1" indent="-285750">
              <a:buFont typeface="Wingdings,Sans-Serif"/>
              <a:buChar char="q"/>
            </a:pPr>
            <a:r>
              <a:rPr lang="fr-FR" sz="1600" b="1" dirty="0">
                <a:latin typeface="Arial"/>
                <a:ea typeface="ＭＳ Ｐゴシック"/>
                <a:cs typeface="Arial"/>
              </a:rPr>
              <a:t> Class</a:t>
            </a:r>
            <a:endParaRPr lang="fr-FR" sz="1600" dirty="0">
              <a:latin typeface="Arial"/>
              <a:ea typeface="ＭＳ Ｐゴシック"/>
              <a:cs typeface="Arial"/>
            </a:endParaRPr>
          </a:p>
          <a:p>
            <a:endParaRPr lang="fr-FR" sz="1600" b="1">
              <a:latin typeface="Arial"/>
              <a:ea typeface="ＭＳ Ｐゴシック"/>
              <a:cs typeface="Arial"/>
            </a:endParaRPr>
          </a:p>
          <a:p>
            <a:r>
              <a:rPr lang="fr-FR" sz="1600" b="1" dirty="0">
                <a:solidFill>
                  <a:srgbClr val="FF0000"/>
                </a:solidFill>
                <a:latin typeface="Arial"/>
                <a:ea typeface="ＭＳ Ｐゴシック"/>
                <a:cs typeface="Arial"/>
              </a:rPr>
              <a:t>III.</a:t>
            </a:r>
            <a:r>
              <a:rPr lang="fr-FR" sz="1600" b="1" dirty="0">
                <a:latin typeface="Arial"/>
                <a:ea typeface="ＭＳ Ｐゴシック"/>
                <a:cs typeface="Arial"/>
              </a:rPr>
              <a:t>  </a:t>
            </a:r>
            <a:r>
              <a:rPr lang="fr-FR" sz="1600" b="1" dirty="0">
                <a:solidFill>
                  <a:srgbClr val="FF0000"/>
                </a:solidFill>
                <a:latin typeface="Arial"/>
                <a:ea typeface="ＭＳ Ｐゴシック"/>
                <a:cs typeface="Arial"/>
              </a:rPr>
              <a:t>METHODES</a:t>
            </a:r>
          </a:p>
          <a:p>
            <a:pPr marL="742950" lvl="1" indent="-285750">
              <a:buFont typeface="Wingdings,Sans-Serif"/>
              <a:buChar char="q"/>
            </a:pPr>
            <a:r>
              <a:rPr lang="fr-FR" sz="1600" b="1" dirty="0">
                <a:latin typeface="Arial"/>
                <a:ea typeface="ＭＳ Ｐゴシック"/>
                <a:cs typeface="Arial"/>
              </a:rPr>
              <a:t> Définition</a:t>
            </a:r>
            <a:endParaRPr lang="en-US" sz="1600" dirty="0">
              <a:latin typeface="Arial"/>
              <a:ea typeface="ＭＳ Ｐゴシック"/>
              <a:cs typeface="Arial"/>
            </a:endParaRPr>
          </a:p>
          <a:p>
            <a:pPr marL="742950" lvl="1" indent="-285750">
              <a:buFont typeface="Wingdings,Sans-Serif"/>
              <a:buChar char="q"/>
            </a:pPr>
            <a:r>
              <a:rPr lang="fr-FR" sz="1600" b="1" dirty="0">
                <a:latin typeface="Arial"/>
                <a:ea typeface="ＭＳ Ｐゴシック"/>
                <a:cs typeface="Arial"/>
              </a:rPr>
              <a:t> Syntaxe</a:t>
            </a:r>
          </a:p>
          <a:p>
            <a:pPr marL="742950" lvl="1" indent="-285750">
              <a:buFont typeface="Wingdings,Sans-Serif"/>
              <a:buChar char="q"/>
            </a:pPr>
            <a:r>
              <a:rPr lang="fr-FR" sz="1600" b="1" dirty="0">
                <a:latin typeface="Arial"/>
                <a:ea typeface="ＭＳ Ｐゴシック"/>
                <a:cs typeface="Arial"/>
              </a:rPr>
              <a:t>Spécificateurs d'accès</a:t>
            </a:r>
          </a:p>
          <a:p>
            <a:pPr marL="742950" lvl="1" indent="-285750">
              <a:buFont typeface="Wingdings,Sans-Serif"/>
              <a:buChar char="q"/>
            </a:pPr>
            <a:r>
              <a:rPr lang="fr-FR" sz="1600" b="1" dirty="0">
                <a:latin typeface="Arial"/>
                <a:ea typeface="ＭＳ Ｐゴシック"/>
                <a:cs typeface="Arial"/>
              </a:rPr>
              <a:t> Signature de méthode</a:t>
            </a:r>
            <a:endParaRPr lang="en-US" sz="1600" dirty="0">
              <a:latin typeface="Arial"/>
              <a:ea typeface="ＭＳ Ｐゴシック"/>
              <a:cs typeface="Arial"/>
            </a:endParaRPr>
          </a:p>
          <a:p>
            <a:pPr marL="742950" lvl="1" indent="-285750">
              <a:buFont typeface="Wingdings,Sans-Serif"/>
              <a:buChar char="q"/>
            </a:pPr>
            <a:r>
              <a:rPr lang="fr-FR" sz="1600" b="1" dirty="0">
                <a:latin typeface="Arial"/>
                <a:ea typeface="ＭＳ Ｐゴシック"/>
                <a:cs typeface="Arial"/>
              </a:rPr>
              <a:t> Méthode statique et d'instance</a:t>
            </a:r>
            <a:endParaRPr lang="fr-FR" dirty="0"/>
          </a:p>
          <a:p>
            <a:pPr lvl="1"/>
            <a:endParaRPr lang="fr-FR" sz="1600" b="1" dirty="0">
              <a:latin typeface="Arial"/>
              <a:ea typeface="ＭＳ Ｐゴシック"/>
              <a:cs typeface="Arial"/>
            </a:endParaRPr>
          </a:p>
          <a:p>
            <a:r>
              <a:rPr lang="fr-FR" sz="1600" b="1" dirty="0">
                <a:solidFill>
                  <a:srgbClr val="FF0000"/>
                </a:solidFill>
                <a:latin typeface="Arial"/>
                <a:ea typeface="ＭＳ Ｐゴシック"/>
                <a:cs typeface="Arial"/>
              </a:rPr>
              <a:t>IV.  ENCAPSULATION ET ABSTRACTION</a:t>
            </a:r>
          </a:p>
          <a:p>
            <a:pPr marL="742950" lvl="1" indent="-285750">
              <a:buFont typeface="Wingdings,Sans-Serif"/>
              <a:buChar char="q"/>
            </a:pPr>
            <a:r>
              <a:rPr lang="fr-FR" sz="1600" b="1" dirty="0">
                <a:latin typeface="Arial"/>
                <a:ea typeface="ＭＳ Ｐゴシック"/>
                <a:cs typeface="Arial"/>
              </a:rPr>
              <a:t> Encapsulation </a:t>
            </a:r>
            <a:endParaRPr lang="en-US" sz="1600" dirty="0">
              <a:latin typeface="Arial"/>
              <a:ea typeface="ＭＳ Ｐゴシック"/>
              <a:cs typeface="Arial"/>
            </a:endParaRPr>
          </a:p>
          <a:p>
            <a:pPr marL="742950" lvl="1" indent="-285750">
              <a:buFont typeface="Wingdings,Sans-Serif"/>
              <a:buChar char="q"/>
            </a:pPr>
            <a:r>
              <a:rPr lang="fr-FR" sz="1600" b="1" dirty="0">
                <a:latin typeface="Arial"/>
                <a:ea typeface="ＭＳ Ｐゴシック"/>
                <a:cs typeface="Arial"/>
              </a:rPr>
              <a:t> Abstraction</a:t>
            </a:r>
          </a:p>
          <a:p>
            <a:pPr marL="742950" lvl="1" indent="-285750">
              <a:buFont typeface="Wingdings,Sans-Serif"/>
              <a:buChar char="q"/>
            </a:pPr>
            <a:endParaRPr lang="fr-FR" sz="1600" b="1" dirty="0">
              <a:latin typeface="Arial"/>
              <a:ea typeface="ＭＳ Ｐゴシック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45717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3568" y="44625"/>
            <a:ext cx="8208912" cy="648072"/>
          </a:xfrm>
        </p:spPr>
        <p:txBody>
          <a:bodyPr/>
          <a:lstStyle/>
          <a:p>
            <a:r>
              <a:rPr lang="fr-CA" sz="3600" cap="none">
                <a:solidFill>
                  <a:srgbClr val="FF0000"/>
                </a:solidFill>
              </a:rPr>
              <a:t>SYLLABUS</a:t>
            </a:r>
          </a:p>
        </p:txBody>
      </p:sp>
      <p:pic>
        <p:nvPicPr>
          <p:cNvPr id="3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88" y="6400800"/>
            <a:ext cx="15541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55F270B9-A4E1-0783-2705-E84C1A262A70}"/>
              </a:ext>
            </a:extLst>
          </p:cNvPr>
          <p:cNvSpPr txBox="1"/>
          <p:nvPr/>
        </p:nvSpPr>
        <p:spPr>
          <a:xfrm>
            <a:off x="2369791" y="1004473"/>
            <a:ext cx="4405797" cy="378565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endParaRPr lang="fr-FR" sz="1600" b="1" dirty="0">
              <a:solidFill>
                <a:srgbClr val="FF0000"/>
              </a:solidFill>
              <a:latin typeface="Arial"/>
              <a:ea typeface="ＭＳ Ｐゴシック"/>
              <a:cs typeface="Arial"/>
            </a:endParaRPr>
          </a:p>
          <a:p>
            <a:r>
              <a:rPr lang="fr-FR" sz="1600" b="1" dirty="0">
                <a:solidFill>
                  <a:srgbClr val="FF0000"/>
                </a:solidFill>
                <a:latin typeface="Arial"/>
                <a:ea typeface="ＭＳ Ｐゴシック"/>
                <a:cs typeface="Arial"/>
              </a:rPr>
              <a:t>IV.   HERITAGE</a:t>
            </a:r>
            <a:endParaRPr lang="fr-FR" sz="1600" dirty="0">
              <a:solidFill>
                <a:srgbClr val="FF0000"/>
              </a:solidFill>
              <a:latin typeface="Arial"/>
              <a:ea typeface="ＭＳ Ｐゴシック"/>
              <a:cs typeface="Arial"/>
            </a:endParaRPr>
          </a:p>
          <a:p>
            <a:pPr marL="742950" lvl="1" indent="-285750">
              <a:buFont typeface="Wingdings,Sans-Serif"/>
              <a:buChar char="q"/>
            </a:pPr>
            <a:r>
              <a:rPr lang="fr-FR" sz="1600" b="1" dirty="0">
                <a:latin typeface="Arial"/>
                <a:ea typeface="ＭＳ Ｐゴシック"/>
                <a:cs typeface="Arial"/>
              </a:rPr>
              <a:t>Notions de bases</a:t>
            </a:r>
          </a:p>
          <a:p>
            <a:pPr marL="742950" lvl="1" indent="-285750">
              <a:buFont typeface="Wingdings,Sans-Serif"/>
              <a:buChar char="q"/>
            </a:pPr>
            <a:r>
              <a:rPr lang="fr-FR" sz="1600" b="1" dirty="0">
                <a:latin typeface="Arial"/>
                <a:ea typeface="ＭＳ Ｐゴシック"/>
                <a:cs typeface="Arial"/>
              </a:rPr>
              <a:t> Syntaxe</a:t>
            </a:r>
            <a:endParaRPr lang="fr-FR" dirty="0"/>
          </a:p>
          <a:p>
            <a:pPr marL="742950" lvl="1" indent="-285750">
              <a:buFont typeface="Wingdings,Sans-Serif"/>
              <a:buChar char="q"/>
            </a:pPr>
            <a:r>
              <a:rPr lang="fr-FR" sz="1600" b="1" dirty="0">
                <a:latin typeface="Arial"/>
                <a:ea typeface="ＭＳ Ｐゴシック"/>
                <a:cs typeface="Arial"/>
              </a:rPr>
              <a:t>Types d'héritage et exemples</a:t>
            </a:r>
          </a:p>
          <a:p>
            <a:pPr lvl="1"/>
            <a:endParaRPr lang="fr-FR" sz="1600" b="1" dirty="0">
              <a:solidFill>
                <a:srgbClr val="000000"/>
              </a:solidFill>
              <a:latin typeface="Arial"/>
              <a:ea typeface="ＭＳ Ｐゴシック"/>
              <a:cs typeface="Arial"/>
            </a:endParaRPr>
          </a:p>
          <a:p>
            <a:r>
              <a:rPr lang="fr-FR" sz="1600" b="1" dirty="0">
                <a:solidFill>
                  <a:srgbClr val="FF0000"/>
                </a:solidFill>
                <a:latin typeface="Arial"/>
                <a:ea typeface="ＭＳ Ｐゴシック"/>
                <a:cs typeface="Arial"/>
              </a:rPr>
              <a:t>VI.  POLYMORPHISME</a:t>
            </a:r>
            <a:r>
              <a:rPr lang="fr-FR" sz="1600" b="1" dirty="0">
                <a:latin typeface="Arial"/>
                <a:ea typeface="ＭＳ Ｐゴシック"/>
                <a:cs typeface="Arial"/>
              </a:rPr>
              <a:t> </a:t>
            </a:r>
            <a:endParaRPr lang="en-US" sz="1600" dirty="0">
              <a:latin typeface="Arial"/>
              <a:ea typeface="ＭＳ Ｐゴシック"/>
              <a:cs typeface="Arial"/>
            </a:endParaRPr>
          </a:p>
          <a:p>
            <a:endParaRPr lang="fr-FR" sz="1600" b="1">
              <a:latin typeface="Arial"/>
              <a:ea typeface="ＭＳ Ｐゴシック"/>
              <a:cs typeface="Arial"/>
            </a:endParaRPr>
          </a:p>
          <a:p>
            <a:r>
              <a:rPr lang="fr-FR" sz="1600" b="1" dirty="0">
                <a:solidFill>
                  <a:srgbClr val="FF0000"/>
                </a:solidFill>
                <a:latin typeface="Arial"/>
                <a:ea typeface="ＭＳ Ｐゴシック"/>
                <a:cs typeface="Arial"/>
              </a:rPr>
              <a:t>VII. INTERFACE</a:t>
            </a:r>
            <a:endParaRPr lang="en-US" sz="1600" dirty="0">
              <a:solidFill>
                <a:srgbClr val="FF0000"/>
              </a:solidFill>
              <a:latin typeface="Arial"/>
              <a:ea typeface="ＭＳ Ｐゴシック"/>
              <a:cs typeface="Arial"/>
            </a:endParaRPr>
          </a:p>
          <a:p>
            <a:r>
              <a:rPr lang="fr-FR" sz="1600" b="1" dirty="0">
                <a:solidFill>
                  <a:srgbClr val="FF0000"/>
                </a:solidFill>
                <a:latin typeface="Arial"/>
                <a:ea typeface="ＭＳ Ｐゴシック"/>
                <a:cs typeface="Arial"/>
              </a:rPr>
              <a:t>VIII. EXCEPTIONS</a:t>
            </a:r>
            <a:endParaRPr lang="en-US" sz="1600" dirty="0">
              <a:solidFill>
                <a:srgbClr val="FF0000"/>
              </a:solidFill>
              <a:latin typeface="Arial"/>
              <a:ea typeface="ＭＳ Ｐゴシック"/>
              <a:cs typeface="Arial"/>
            </a:endParaRPr>
          </a:p>
          <a:p>
            <a:endParaRPr lang="fr-FR" sz="1600">
              <a:latin typeface="Arial"/>
              <a:ea typeface="ＭＳ Ｐゴシック"/>
              <a:cs typeface="Arial"/>
            </a:endParaRPr>
          </a:p>
          <a:p>
            <a:r>
              <a:rPr lang="fr-FR" sz="1600" b="1" dirty="0">
                <a:latin typeface="Arial"/>
                <a:ea typeface="ＭＳ Ｐゴシック"/>
                <a:cs typeface="Arial"/>
              </a:rPr>
              <a:t>  CONCLUSION</a:t>
            </a:r>
            <a:endParaRPr lang="en-US" sz="1600" dirty="0">
              <a:latin typeface="Arial"/>
              <a:ea typeface="ＭＳ Ｐゴシック"/>
              <a:cs typeface="Arial"/>
            </a:endParaRPr>
          </a:p>
          <a:p>
            <a:r>
              <a:rPr lang="fr-FR" sz="1600" dirty="0">
                <a:latin typeface="Arial"/>
                <a:ea typeface="ＭＳ Ｐゴシック"/>
                <a:cs typeface="Arial"/>
              </a:rPr>
              <a:t>. </a:t>
            </a:r>
            <a:r>
              <a:rPr lang="fr-FR" sz="1600" b="1" dirty="0">
                <a:latin typeface="Arial"/>
                <a:ea typeface="ＭＳ Ｐゴシック"/>
                <a:cs typeface="Arial"/>
              </a:rPr>
              <a:t>REMERCIEMENTS</a:t>
            </a:r>
            <a:endParaRPr lang="fr-FR" sz="1600" dirty="0">
              <a:latin typeface="Arial"/>
              <a:ea typeface="ＭＳ Ｐゴシック"/>
              <a:cs typeface="Arial"/>
            </a:endParaRPr>
          </a:p>
          <a:p>
            <a:r>
              <a:rPr lang="fr-FR" sz="1600" dirty="0">
                <a:latin typeface="Arial"/>
                <a:ea typeface="ＭＳ Ｐゴシック"/>
                <a:cs typeface="Arial"/>
              </a:rPr>
              <a:t>           </a:t>
            </a:r>
            <a:r>
              <a:rPr lang="fr-FR" sz="1600" b="1" dirty="0">
                <a:latin typeface="Arial"/>
                <a:ea typeface="ＭＳ Ｐゴシック"/>
                <a:cs typeface="Arial"/>
              </a:rPr>
              <a:t>Q&amp;A</a:t>
            </a:r>
            <a:endParaRPr lang="en-US" sz="1600" dirty="0">
              <a:latin typeface="Arial"/>
              <a:ea typeface="ＭＳ Ｐゴシック"/>
              <a:cs typeface="Arial"/>
            </a:endParaRPr>
          </a:p>
          <a:p>
            <a:endParaRPr lang="fr-FR" sz="1600" b="1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9871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3568" y="44625"/>
            <a:ext cx="8208912" cy="648072"/>
          </a:xfrm>
        </p:spPr>
        <p:txBody>
          <a:bodyPr/>
          <a:lstStyle/>
          <a:p>
            <a:r>
              <a:rPr lang="fr-CA" sz="3600" cap="none">
                <a:solidFill>
                  <a:srgbClr val="FF0000"/>
                </a:solidFill>
              </a:rPr>
              <a:t>Introduction</a:t>
            </a:r>
            <a:endParaRPr lang="fr-CA" sz="3600" cap="none">
              <a:solidFill>
                <a:srgbClr val="FF0000"/>
              </a:solidFill>
              <a:cs typeface="Arial"/>
            </a:endParaRPr>
          </a:p>
        </p:txBody>
      </p:sp>
      <p:pic>
        <p:nvPicPr>
          <p:cNvPr id="3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88" y="6400800"/>
            <a:ext cx="15541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65089" y="1524699"/>
            <a:ext cx="8950122" cy="400110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just"/>
            <a:r>
              <a:rPr lang="fr-FR" sz="2000">
                <a:latin typeface="Helvetica"/>
                <a:ea typeface="ＭＳ Ｐゴシック"/>
                <a:cs typeface="Helvetic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93739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3568" y="44625"/>
            <a:ext cx="8208912" cy="648072"/>
          </a:xfrm>
        </p:spPr>
        <p:txBody>
          <a:bodyPr/>
          <a:lstStyle/>
          <a:p>
            <a:r>
              <a:rPr lang="fr-CA" sz="3600" cap="none">
                <a:solidFill>
                  <a:srgbClr val="FF0000"/>
                </a:solidFill>
              </a:rPr>
              <a:t>I.   INITIATION A JAVA</a:t>
            </a:r>
            <a:endParaRPr lang="fr-CA" sz="3600" cap="none">
              <a:solidFill>
                <a:srgbClr val="FF0000"/>
              </a:solidFill>
              <a:cs typeface="Arial"/>
            </a:endParaRPr>
          </a:p>
        </p:txBody>
      </p:sp>
      <p:pic>
        <p:nvPicPr>
          <p:cNvPr id="3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88" y="6400800"/>
            <a:ext cx="15541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684069" y="1138962"/>
            <a:ext cx="1601034" cy="400110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fr-FR" sz="2000" b="1">
                <a:latin typeface="Helvetica"/>
                <a:ea typeface="ＭＳ Ｐゴシック"/>
                <a:cs typeface="Helvetica"/>
              </a:rPr>
              <a:t>Historique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0608383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3568" y="44625"/>
            <a:ext cx="8208912" cy="648072"/>
          </a:xfrm>
        </p:spPr>
        <p:txBody>
          <a:bodyPr/>
          <a:lstStyle/>
          <a:p>
            <a:r>
              <a:rPr lang="fr-CA" sz="3600" cap="none">
                <a:solidFill>
                  <a:srgbClr val="FF0000"/>
                </a:solidFill>
              </a:rPr>
              <a:t>I.   INITIATION A JAVA</a:t>
            </a:r>
            <a:endParaRPr lang="fr-CA" sz="3600" cap="none">
              <a:solidFill>
                <a:srgbClr val="FF0000"/>
              </a:solidFill>
              <a:cs typeface="Arial"/>
            </a:endParaRPr>
          </a:p>
        </p:txBody>
      </p:sp>
      <p:pic>
        <p:nvPicPr>
          <p:cNvPr id="3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88" y="6400800"/>
            <a:ext cx="15541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684069" y="1138962"/>
            <a:ext cx="1601034" cy="400110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fr-FR" sz="2000" b="1">
                <a:latin typeface="Helvetica"/>
                <a:ea typeface="ＭＳ Ｐゴシック"/>
                <a:cs typeface="Helvetica"/>
              </a:rPr>
              <a:t>Historique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6766021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3568" y="44625"/>
            <a:ext cx="8208912" cy="648072"/>
          </a:xfrm>
        </p:spPr>
        <p:txBody>
          <a:bodyPr/>
          <a:lstStyle/>
          <a:p>
            <a:r>
              <a:rPr lang="fr-CA" sz="3600" cap="none" dirty="0">
                <a:solidFill>
                  <a:srgbClr val="FF0000"/>
                </a:solidFill>
              </a:rPr>
              <a:t>II. OBJET ET CLASS</a:t>
            </a:r>
            <a:endParaRPr lang="fr-CA" sz="3600" cap="none" dirty="0">
              <a:solidFill>
                <a:srgbClr val="FF0000"/>
              </a:solidFill>
              <a:cs typeface="Arial"/>
            </a:endParaRPr>
          </a:p>
        </p:txBody>
      </p:sp>
      <p:pic>
        <p:nvPicPr>
          <p:cNvPr id="3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88" y="6400800"/>
            <a:ext cx="15541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374753" y="903949"/>
            <a:ext cx="8517727" cy="3785652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fr-F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/>
                <a:ea typeface="ＭＳ Ｐゴシック"/>
                <a:cs typeface="Helvetica"/>
              </a:rPr>
              <a:t>Objet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fr-F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/>
              <a:ea typeface="ＭＳ Ｐゴシック"/>
              <a:cs typeface="Helvetica"/>
            </a:endParaRPr>
          </a:p>
          <a:p>
            <a:pPr marL="457200" indent="-457200">
              <a:buAutoNum type="arabicPeriod"/>
            </a:pPr>
            <a:r>
              <a:rPr lang="fr-F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/>
                <a:ea typeface="ＭＳ Ｐゴシック"/>
                <a:cs typeface="Helvetica"/>
              </a:rPr>
              <a:t>Définition</a:t>
            </a:r>
            <a:endParaRPr lang="fr-F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/>
              <a:ea typeface="ＭＳ Ｐゴシック"/>
              <a:cs typeface="Helvetica"/>
            </a:endParaRPr>
          </a:p>
          <a:p>
            <a:r>
              <a:rPr lang="fr-FR" dirty="0">
                <a:latin typeface="Helvetica"/>
                <a:ea typeface="ＭＳ Ｐゴシック"/>
                <a:cs typeface="Helvetica"/>
              </a:rPr>
              <a:t>Un objet est une entité qui a un état et un comportement, par exemple: une chaise, une voiture, un livre etc.</a:t>
            </a:r>
          </a:p>
          <a:p>
            <a:r>
              <a:rPr lang="fr-FR" dirty="0">
                <a:latin typeface="Helvetica"/>
                <a:ea typeface="ＭＳ Ｐゴシック"/>
                <a:cs typeface="Helvetica"/>
              </a:rPr>
              <a:t>On dit donc que l'objet a trois (3) caractéristiques:</a:t>
            </a:r>
          </a:p>
          <a:p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/>
                <a:ea typeface="ＭＳ Ｐゴシック"/>
                <a:cs typeface="Helvetica"/>
              </a:rPr>
              <a:t>Un état:</a:t>
            </a:r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ea typeface="ＭＳ Ｐゴシック"/>
                <a:cs typeface="Helvetica" panose="020B0604020202020204" pitchFamily="34" charset="0"/>
              </a:rPr>
              <a:t> </a:t>
            </a:r>
            <a:r>
              <a:rPr lang="fr-FR" dirty="0">
                <a:latin typeface="Helvetica" panose="020B0604020202020204" pitchFamily="34" charset="0"/>
                <a:cs typeface="Helvetica" panose="020B0604020202020204" pitchFamily="34" charset="0"/>
              </a:rPr>
              <a:t>représente les données (valeur) d'un objet;</a:t>
            </a:r>
            <a:endPara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anose="020B0604020202020204" pitchFamily="34" charset="0"/>
              <a:ea typeface="ＭＳ Ｐゴシック"/>
              <a:cs typeface="Helvetica" panose="020B0604020202020204" pitchFamily="34" charset="0"/>
            </a:endParaRPr>
          </a:p>
          <a:p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/>
                <a:ea typeface="ＭＳ Ｐゴシック"/>
                <a:cs typeface="Helvetica"/>
              </a:rPr>
              <a:t>Un comportement:</a:t>
            </a:r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ea typeface="ＭＳ Ｐゴシック"/>
                <a:cs typeface="Helvetica" panose="020B0604020202020204" pitchFamily="34" charset="0"/>
              </a:rPr>
              <a:t> </a:t>
            </a:r>
            <a:r>
              <a:rPr lang="fr-FR" dirty="0">
                <a:latin typeface="Helvetica" panose="020B0604020202020204" pitchFamily="34" charset="0"/>
                <a:cs typeface="Helvetica" panose="020B0604020202020204" pitchFamily="34" charset="0"/>
              </a:rPr>
              <a:t>représente le comportement (fonctionnalité) d'un objet tel que déposer, retirer, etc;</a:t>
            </a:r>
            <a:endPara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anose="020B0604020202020204" pitchFamily="34" charset="0"/>
              <a:ea typeface="ＭＳ Ｐゴシック"/>
              <a:cs typeface="Helvetica" panose="020B0604020202020204" pitchFamily="34" charset="0"/>
            </a:endParaRPr>
          </a:p>
          <a:p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/>
                <a:ea typeface="ＭＳ Ｐゴシック"/>
                <a:cs typeface="Helvetica"/>
              </a:rPr>
              <a:t>Une identité:</a:t>
            </a:r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ea typeface="ＭＳ Ｐゴシック"/>
                <a:cs typeface="Helvetica" panose="020B0604020202020204" pitchFamily="34" charset="0"/>
              </a:rPr>
              <a:t> </a:t>
            </a:r>
            <a:r>
              <a:rPr lang="fr-FR" dirty="0">
                <a:latin typeface="Helvetica" panose="020B0604020202020204" pitchFamily="34" charset="0"/>
                <a:cs typeface="Helvetica" panose="020B0604020202020204" pitchFamily="34" charset="0"/>
              </a:rPr>
              <a:t>une identité d'objet est un identifiant unique.</a:t>
            </a:r>
            <a:endParaRPr lang="fr-FR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anose="020B0604020202020204" pitchFamily="34" charset="0"/>
              <a:ea typeface="ＭＳ Ｐゴシック"/>
              <a:cs typeface="Helvetica" panose="020B0604020202020204" pitchFamily="34" charset="0"/>
            </a:endParaRPr>
          </a:p>
          <a:p>
            <a:endParaRPr lang="fr-F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/>
              <a:ea typeface="ＭＳ Ｐゴシック"/>
              <a:cs typeface="Helvetica"/>
            </a:endParaRPr>
          </a:p>
          <a:p>
            <a:endParaRPr lang="fr-FR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2653117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3568" y="44625"/>
            <a:ext cx="8208912" cy="648072"/>
          </a:xfrm>
        </p:spPr>
        <p:txBody>
          <a:bodyPr/>
          <a:lstStyle/>
          <a:p>
            <a:r>
              <a:rPr lang="fr-CA" sz="3600" cap="none" dirty="0">
                <a:solidFill>
                  <a:srgbClr val="FF0000"/>
                </a:solidFill>
              </a:rPr>
              <a:t>II. OBJET ET CLASS</a:t>
            </a:r>
            <a:endParaRPr lang="fr-CA" sz="3600" cap="none" dirty="0">
              <a:solidFill>
                <a:srgbClr val="FF0000"/>
              </a:solidFill>
              <a:cs typeface="Arial"/>
            </a:endParaRPr>
          </a:p>
        </p:txBody>
      </p:sp>
      <p:pic>
        <p:nvPicPr>
          <p:cNvPr id="3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88" y="6400800"/>
            <a:ext cx="15541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3FC0CC16-4376-4B0F-9FDB-57C6805461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858" y="1688124"/>
            <a:ext cx="6298042" cy="3784210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55C3C721-62CE-4B02-8A89-49753B40FE14}"/>
              </a:ext>
            </a:extLst>
          </p:cNvPr>
          <p:cNvSpPr txBox="1"/>
          <p:nvPr/>
        </p:nvSpPr>
        <p:spPr>
          <a:xfrm>
            <a:off x="1899138" y="942344"/>
            <a:ext cx="26728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2. Syntaxe</a:t>
            </a:r>
            <a:endParaRPr lang="fr-CI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0535096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3568" y="44625"/>
            <a:ext cx="8208912" cy="648072"/>
          </a:xfrm>
        </p:spPr>
        <p:txBody>
          <a:bodyPr/>
          <a:lstStyle/>
          <a:p>
            <a:r>
              <a:rPr lang="fr-CA" sz="3600" cap="none">
                <a:solidFill>
                  <a:srgbClr val="FF0000"/>
                </a:solidFill>
              </a:rPr>
              <a:t>I.   INITIATION A JAVA</a:t>
            </a:r>
            <a:endParaRPr lang="fr-CA" sz="3600" cap="none">
              <a:solidFill>
                <a:srgbClr val="FF0000"/>
              </a:solidFill>
              <a:cs typeface="Arial"/>
            </a:endParaRPr>
          </a:p>
        </p:txBody>
      </p:sp>
      <p:pic>
        <p:nvPicPr>
          <p:cNvPr id="3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88" y="6400800"/>
            <a:ext cx="15541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684069" y="1138962"/>
            <a:ext cx="7953494" cy="4524315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457200" indent="-457200">
              <a:buAutoNum type="arabicPeriod"/>
            </a:pPr>
            <a:r>
              <a:rPr lang="fr-F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/>
                <a:ea typeface="ＭＳ Ｐゴシック"/>
                <a:cs typeface="Helvetica"/>
              </a:rPr>
              <a:t>Définition d’une classe</a:t>
            </a:r>
            <a:endParaRPr lang="fr-F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/>
              <a:ea typeface="ＭＳ Ｐゴシック"/>
              <a:cs typeface="Helvetica"/>
            </a:endParaRPr>
          </a:p>
          <a:p>
            <a:r>
              <a:rPr lang="fr-FR" sz="2000" dirty="0">
                <a:latin typeface="Helvetica" panose="020B0604020202020204" pitchFamily="34" charset="0"/>
                <a:cs typeface="Helvetica" panose="020B0604020202020204" pitchFamily="34" charset="0"/>
              </a:rPr>
              <a:t>Une classe est un groupe d'objets qui ont des propriétés communes. Il s'agit d'un modèle ou d'un plan à partir duquel des objets sont créés. C'est une entité logique. Ça ne peut pas être physique.</a:t>
            </a:r>
            <a:endParaRPr lang="fr-CI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fr-FR" sz="2000" dirty="0">
                <a:latin typeface="Helvetica" panose="020B0604020202020204" pitchFamily="34" charset="0"/>
                <a:cs typeface="Helvetica" panose="020B0604020202020204" pitchFamily="34" charset="0"/>
              </a:rPr>
              <a:t>Une classe en Java peut contenir :</a:t>
            </a:r>
            <a:endParaRPr lang="fr-CI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lvl="0"/>
            <a:r>
              <a:rPr lang="en-GB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des champs; 	</a:t>
            </a:r>
            <a:endParaRPr lang="fr-CI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lvl="0"/>
            <a:r>
              <a:rPr lang="en-GB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Des méthodes;</a:t>
            </a:r>
            <a:endParaRPr lang="fr-CI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lvl="0"/>
            <a:r>
              <a:rPr lang="en-GB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Des constructeurs;</a:t>
            </a:r>
            <a:endParaRPr lang="fr-CI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lvl="0"/>
            <a:r>
              <a:rPr lang="en-GB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Des blocs;</a:t>
            </a:r>
            <a:endParaRPr lang="fr-CI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lvl="0"/>
            <a:r>
              <a:rPr lang="en-GB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Des classes et interfaces imbriquées</a:t>
            </a:r>
            <a:r>
              <a:rPr lang="en-GB" sz="2000" b="1" dirty="0">
                <a:latin typeface="Helvetica" panose="020B0604020202020204" pitchFamily="34" charset="0"/>
                <a:cs typeface="Helvetica" panose="020B0604020202020204" pitchFamily="34" charset="0"/>
              </a:rPr>
              <a:t>;</a:t>
            </a:r>
          </a:p>
          <a:p>
            <a:pPr lvl="0"/>
            <a:endParaRPr lang="en-GB" sz="20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lvl="0"/>
            <a:endParaRPr lang="fr-CI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264611059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Section OIM">
  <a:themeElements>
    <a:clrScheme name="Section OI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ection OIM">
      <a:majorFont>
        <a:latin typeface="Arial"/>
        <a:ea typeface="ＭＳ Ｐゴシック"/>
        <a:cs typeface=""/>
      </a:majorFont>
      <a:minorFont>
        <a:latin typeface="Trebuchet MS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ection OIM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ction OIM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ction OIM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ction OIM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ction OIM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ction OIM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ction OIM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ction OIM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ction OIM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ction OIM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ction OIM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ction OIM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</TotalTime>
  <Words>339</Words>
  <Application>Microsoft Office PowerPoint</Application>
  <PresentationFormat>Affichage à l'écran (4:3)</PresentationFormat>
  <Paragraphs>78</Paragraphs>
  <Slides>14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22" baseType="lpstr">
      <vt:lpstr>Arial</vt:lpstr>
      <vt:lpstr>Arial Narrow</vt:lpstr>
      <vt:lpstr>Calibri</vt:lpstr>
      <vt:lpstr>Helvetica</vt:lpstr>
      <vt:lpstr>Trebuchet MS</vt:lpstr>
      <vt:lpstr>Wingdings</vt:lpstr>
      <vt:lpstr>Wingdings,Sans-Serif</vt:lpstr>
      <vt:lpstr>Section OIM</vt:lpstr>
      <vt:lpstr>POO(programmation orientée objet) en JAVA</vt:lpstr>
      <vt:lpstr>SYLLABUS</vt:lpstr>
      <vt:lpstr>SYLLABUS</vt:lpstr>
      <vt:lpstr>Introduction</vt:lpstr>
      <vt:lpstr>I.   INITIATION A JAVA</vt:lpstr>
      <vt:lpstr>I.   INITIATION A JAVA</vt:lpstr>
      <vt:lpstr>II. OBJET ET CLASS</vt:lpstr>
      <vt:lpstr>II. OBJET ET CLASS</vt:lpstr>
      <vt:lpstr>I.   INITIATION A JAVA</vt:lpstr>
      <vt:lpstr>I.   INITIATION A JAVA</vt:lpstr>
      <vt:lpstr>I.   INITIATION A JAVA</vt:lpstr>
      <vt:lpstr>Initiation Java  : cadre et outils</vt:lpstr>
      <vt:lpstr>REMERCIEMENTS</vt:lpstr>
      <vt:lpstr>Questions …</vt:lpstr>
    </vt:vector>
  </TitlesOfParts>
  <Company>Momentum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Maxime Yapi</dc:creator>
  <cp:lastModifiedBy>Paul Emmanuel N'ZELIBESSE Affro</cp:lastModifiedBy>
  <cp:revision>44</cp:revision>
  <dcterms:created xsi:type="dcterms:W3CDTF">2010-02-03T20:06:36Z</dcterms:created>
  <dcterms:modified xsi:type="dcterms:W3CDTF">2022-08-18T11:58:52Z</dcterms:modified>
</cp:coreProperties>
</file>