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59"/>
  </p:notesMasterIdLst>
  <p:handoutMasterIdLst>
    <p:handoutMasterId r:id="rId60"/>
  </p:handoutMasterIdLst>
  <p:sldIdLst>
    <p:sldId id="256" r:id="rId2"/>
    <p:sldId id="356" r:id="rId3"/>
    <p:sldId id="371" r:id="rId4"/>
    <p:sldId id="363" r:id="rId5"/>
    <p:sldId id="424" r:id="rId6"/>
    <p:sldId id="425" r:id="rId7"/>
    <p:sldId id="377" r:id="rId8"/>
    <p:sldId id="376" r:id="rId9"/>
    <p:sldId id="375" r:id="rId10"/>
    <p:sldId id="426" r:id="rId11"/>
    <p:sldId id="427" r:id="rId12"/>
    <p:sldId id="428" r:id="rId13"/>
    <p:sldId id="429" r:id="rId14"/>
    <p:sldId id="430" r:id="rId15"/>
    <p:sldId id="431" r:id="rId16"/>
    <p:sldId id="432" r:id="rId17"/>
    <p:sldId id="433" r:id="rId18"/>
    <p:sldId id="374" r:id="rId19"/>
    <p:sldId id="373" r:id="rId20"/>
    <p:sldId id="362" r:id="rId21"/>
    <p:sldId id="384" r:id="rId22"/>
    <p:sldId id="383" r:id="rId23"/>
    <p:sldId id="382" r:id="rId24"/>
    <p:sldId id="423" r:id="rId25"/>
    <p:sldId id="399" r:id="rId26"/>
    <p:sldId id="395" r:id="rId27"/>
    <p:sldId id="394" r:id="rId28"/>
    <p:sldId id="393" r:id="rId29"/>
    <p:sldId id="398" r:id="rId30"/>
    <p:sldId id="397" r:id="rId31"/>
    <p:sldId id="412" r:id="rId32"/>
    <p:sldId id="411" r:id="rId33"/>
    <p:sldId id="410" r:id="rId34"/>
    <p:sldId id="409" r:id="rId35"/>
    <p:sldId id="408" r:id="rId36"/>
    <p:sldId id="378" r:id="rId37"/>
    <p:sldId id="379" r:id="rId38"/>
    <p:sldId id="381" r:id="rId39"/>
    <p:sldId id="388" r:id="rId40"/>
    <p:sldId id="390" r:id="rId41"/>
    <p:sldId id="396" r:id="rId42"/>
    <p:sldId id="404" r:id="rId43"/>
    <p:sldId id="422" r:id="rId44"/>
    <p:sldId id="405" r:id="rId45"/>
    <p:sldId id="407" r:id="rId46"/>
    <p:sldId id="406" r:id="rId47"/>
    <p:sldId id="421" r:id="rId48"/>
    <p:sldId id="420" r:id="rId49"/>
    <p:sldId id="418" r:id="rId50"/>
    <p:sldId id="417" r:id="rId51"/>
    <p:sldId id="416" r:id="rId52"/>
    <p:sldId id="415" r:id="rId53"/>
    <p:sldId id="414" r:id="rId54"/>
    <p:sldId id="413" r:id="rId55"/>
    <p:sldId id="419" r:id="rId56"/>
    <p:sldId id="366" r:id="rId57"/>
    <p:sldId id="345" r:id="rId58"/>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CC"/>
    <a:srgbClr val="FFFF99"/>
    <a:srgbClr val="006600"/>
    <a:srgbClr val="002C56"/>
    <a:srgbClr val="CBD5D9"/>
    <a:srgbClr val="777777"/>
    <a:srgbClr val="E2001A"/>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9" dt="2022-08-18T15:54:39.129"/>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60D23D53-148D-41B4-827B-EEC6061C8C89}" v="2994" dt="2022-08-19T13:05:35.017"/>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ABB321DA-4176-4DD7-B72B-43948786B99A}" v="2" dt="2022-08-18T17:26:02.466"/>
    <p1510:client id="{B35549F3-0202-425C-8A42-DA932EBE4496}" v="260" dt="2022-08-10T14:10:41.818"/>
    <p1510:client id="{BA881F95-8CB8-4F95-90DE-C96BC3D6C7AE}" v="53" dt="2022-08-11T11:59:19.807"/>
    <p1510:client id="{BD9BFD66-1173-468B-905E-A1B4C8FB5E5D}" v="563" dt="2022-08-10T16:39:45.834"/>
    <p1510:client id="{C736D660-B5E7-4778-BFAE-48F70353D481}" v="167" dt="2022-08-19T09:25:09.657"/>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12FA576-C04D-4A76-9DA2-EB2627718E10}" v="1248" dt="2022-08-22T12:51:53.126"/>
    <p1510:client id="{F359B739-E809-4173-85D2-C8FBE407CD7E}" v="1417" dt="2022-08-22T14:53:15.136"/>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dirty="0">
                <a:latin typeface="Calibri"/>
                <a:cs typeface="Calibri"/>
              </a:rPr>
              <a:t>POO(programmation orientée objet) en JAVA</a:t>
            </a:r>
            <a:endParaRPr lang="fr-FR" sz="3600" dirty="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a:t>
            </a:r>
            <a:r>
              <a:rPr lang="fr-CA" sz="3600" cap="none" dirty="0">
                <a:solidFill>
                  <a:srgbClr val="FF0000"/>
                </a:solidFill>
                <a:ea typeface="+mj-lt"/>
                <a:cs typeface="+mj-lt"/>
              </a:rPr>
              <a:t>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525164" y="992737"/>
            <a:ext cx="3832773" cy="461665"/>
          </a:xfrm>
          <a:prstGeom prst="rect">
            <a:avLst/>
          </a:prstGeom>
        </p:spPr>
        <p:txBody>
          <a:bodyPr wrap="square" lIns="91440" tIns="45720" rIns="91440" bIns="45720" anchor="t">
            <a:spAutoFit/>
          </a:bodyPr>
          <a:lstStyle/>
          <a:p>
            <a:pPr marL="742950" lvl="1" indent="-285750">
              <a:buFont typeface="Wingdings"/>
              <a:buChar char="q"/>
            </a:pPr>
            <a:r>
              <a:rPr lang="fr-FR" sz="2400" b="1" dirty="0">
                <a:solidFill>
                  <a:srgbClr val="FF0000"/>
                </a:solidFill>
                <a:latin typeface="Arial"/>
                <a:ea typeface="ＭＳ Ｐゴシック"/>
                <a:cs typeface="Arial"/>
              </a:rPr>
              <a:t>Problème(exemple)</a:t>
            </a:r>
            <a:endParaRPr lang="fr-FR" sz="2400" b="1" dirty="0">
              <a:solidFill>
                <a:srgbClr val="FF0000"/>
              </a:solidFill>
              <a:cs typeface="Arial"/>
            </a:endParaRPr>
          </a:p>
        </p:txBody>
      </p:sp>
      <p:pic>
        <p:nvPicPr>
          <p:cNvPr id="8" name="Image 8">
            <a:extLst>
              <a:ext uri="{FF2B5EF4-FFF2-40B4-BE49-F238E27FC236}">
                <a16:creationId xmlns:a16="http://schemas.microsoft.com/office/drawing/2014/main" id="{7ED05A7C-401C-83AD-8556-777093A1D5FA}"/>
              </a:ext>
            </a:extLst>
          </p:cNvPr>
          <p:cNvPicPr>
            <a:picLocks noChangeAspect="1"/>
          </p:cNvPicPr>
          <p:nvPr/>
        </p:nvPicPr>
        <p:blipFill rotWithShape="1">
          <a:blip r:embed="rId3"/>
          <a:srcRect l="688" t="32631" r="-172" b="351"/>
          <a:stretch/>
        </p:blipFill>
        <p:spPr>
          <a:xfrm>
            <a:off x="677918" y="3830146"/>
            <a:ext cx="7591947" cy="2509333"/>
          </a:xfrm>
          <a:prstGeom prst="rect">
            <a:avLst/>
          </a:prstGeom>
        </p:spPr>
      </p:pic>
      <p:sp>
        <p:nvSpPr>
          <p:cNvPr id="4" name="ZoneTexte 3">
            <a:extLst>
              <a:ext uri="{FF2B5EF4-FFF2-40B4-BE49-F238E27FC236}">
                <a16:creationId xmlns:a16="http://schemas.microsoft.com/office/drawing/2014/main" id="{102C7C9A-A459-B7EF-3E95-8025CB36DACC}"/>
              </a:ext>
            </a:extLst>
          </p:cNvPr>
          <p:cNvSpPr txBox="1"/>
          <p:nvPr/>
        </p:nvSpPr>
        <p:spPr>
          <a:xfrm>
            <a:off x="683171" y="1589689"/>
            <a:ext cx="779079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Arial"/>
                <a:ea typeface="ＭＳ Ｐゴシック"/>
                <a:cs typeface="Arial"/>
              </a:rPr>
              <a:t>Soit une bibliothèque contenant des livres, des articles .. un gérant et une directrice, des lecteurs et lectrices. Pour se faciliter la gestion, la propriétaire vous demande de créer une application qui s'occupera des actions (</a:t>
            </a:r>
            <a:endParaRPr lang="fr-FR" dirty="0">
              <a:cs typeface="Arial" charset="0"/>
            </a:endParaRPr>
          </a:p>
          <a:p>
            <a:pPr marL="285750" indent="-285750">
              <a:buFont typeface="Wingdings"/>
              <a:buChar char="ü"/>
            </a:pPr>
            <a:r>
              <a:rPr lang="fr-FR" dirty="0">
                <a:latin typeface="Arial"/>
                <a:ea typeface="ＭＳ Ｐゴシック"/>
                <a:cs typeface="Arial"/>
              </a:rPr>
              <a:t>Emprunts;</a:t>
            </a:r>
            <a:endParaRPr lang="fr-FR" dirty="0">
              <a:cs typeface="Arial"/>
            </a:endParaRPr>
          </a:p>
          <a:p>
            <a:pPr marL="285750" indent="-285750">
              <a:buFont typeface="Wingdings"/>
              <a:buChar char="ü"/>
            </a:pPr>
            <a:r>
              <a:rPr lang="fr-FR" dirty="0">
                <a:latin typeface="Arial"/>
                <a:ea typeface="ＭＳ Ｐゴシック"/>
                <a:cs typeface="Arial"/>
              </a:rPr>
              <a:t>La liste de livres; </a:t>
            </a:r>
            <a:endParaRPr lang="fr-FR" dirty="0">
              <a:cs typeface="Arial"/>
            </a:endParaRPr>
          </a:p>
          <a:p>
            <a:pPr marL="285750" indent="-285750">
              <a:buFont typeface="Wingdings"/>
              <a:buChar char="ü"/>
            </a:pPr>
            <a:r>
              <a:rPr lang="fr-FR" dirty="0">
                <a:latin typeface="Arial"/>
                <a:ea typeface="ＭＳ Ｐゴシック"/>
                <a:cs typeface="Arial"/>
              </a:rPr>
              <a:t>Nombres de livres;  etc.. ) par les responsables et les lecteurs. </a:t>
            </a:r>
            <a:endParaRPr lang="fr-FR" dirty="0">
              <a:cs typeface="Arial"/>
            </a:endParaRPr>
          </a:p>
        </p:txBody>
      </p:sp>
    </p:spTree>
    <p:extLst>
      <p:ext uri="{BB962C8B-B14F-4D97-AF65-F5344CB8AC3E}">
        <p14:creationId xmlns:p14="http://schemas.microsoft.com/office/powerpoint/2010/main" val="18485695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a:t>
            </a:r>
            <a:r>
              <a:rPr lang="fr-CA" sz="3600" cap="none" dirty="0">
                <a:solidFill>
                  <a:srgbClr val="FF0000"/>
                </a:solidFill>
                <a:ea typeface="+mj-lt"/>
                <a:cs typeface="+mj-lt"/>
              </a:rPr>
              <a:t>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643405" y="992737"/>
            <a:ext cx="2295634" cy="461665"/>
          </a:xfrm>
          <a:prstGeom prst="rect">
            <a:avLst/>
          </a:prstGeom>
        </p:spPr>
        <p:txBody>
          <a:bodyPr wrap="square" lIns="91440" tIns="45720" rIns="91440" bIns="45720" anchor="t">
            <a:spAutoFit/>
          </a:bodyPr>
          <a:lstStyle/>
          <a:p>
            <a:pPr marL="742950" lvl="1" indent="-285750">
              <a:buFont typeface="Wingdings"/>
              <a:buChar char="q"/>
            </a:pPr>
            <a:r>
              <a:rPr lang="fr-FR" sz="2400" b="1" dirty="0">
                <a:solidFill>
                  <a:srgbClr val="FF0000"/>
                </a:solidFill>
                <a:latin typeface="Arial"/>
                <a:ea typeface="ＭＳ Ｐゴシック"/>
                <a:cs typeface="Arial"/>
              </a:rPr>
              <a:t>Option 1</a:t>
            </a:r>
            <a:endParaRPr lang="fr-FR" sz="2400" b="1" dirty="0">
              <a:solidFill>
                <a:srgbClr val="FF0000"/>
              </a:solidFill>
              <a:cs typeface="Arial"/>
            </a:endParaRPr>
          </a:p>
        </p:txBody>
      </p:sp>
      <p:sp>
        <p:nvSpPr>
          <p:cNvPr id="9" name="Signe de multiplication 8">
            <a:extLst>
              <a:ext uri="{FF2B5EF4-FFF2-40B4-BE49-F238E27FC236}">
                <a16:creationId xmlns:a16="http://schemas.microsoft.com/office/drawing/2014/main" id="{18AECCFF-A05D-1D60-B422-48FFBD8DBF45}"/>
              </a:ext>
            </a:extLst>
          </p:cNvPr>
          <p:cNvSpPr/>
          <p:nvPr/>
        </p:nvSpPr>
        <p:spPr>
          <a:xfrm>
            <a:off x="2945524" y="869730"/>
            <a:ext cx="919655" cy="919655"/>
          </a:xfrm>
          <a:prstGeom prst="mathMultiply">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10">
            <a:extLst>
              <a:ext uri="{FF2B5EF4-FFF2-40B4-BE49-F238E27FC236}">
                <a16:creationId xmlns:a16="http://schemas.microsoft.com/office/drawing/2014/main" id="{D60C3B77-6324-B521-1807-924E1319AEA3}"/>
              </a:ext>
            </a:extLst>
          </p:cNvPr>
          <p:cNvPicPr>
            <a:picLocks noChangeAspect="1"/>
          </p:cNvPicPr>
          <p:nvPr/>
        </p:nvPicPr>
        <p:blipFill>
          <a:blip r:embed="rId3"/>
          <a:stretch>
            <a:fillRect/>
          </a:stretch>
        </p:blipFill>
        <p:spPr>
          <a:xfrm>
            <a:off x="835573" y="1849979"/>
            <a:ext cx="6921060" cy="3867491"/>
          </a:xfrm>
          <a:prstGeom prst="rect">
            <a:avLst/>
          </a:prstGeom>
        </p:spPr>
      </p:pic>
    </p:spTree>
    <p:extLst>
      <p:ext uri="{BB962C8B-B14F-4D97-AF65-F5344CB8AC3E}">
        <p14:creationId xmlns:p14="http://schemas.microsoft.com/office/powerpoint/2010/main" val="7987866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a:t>
            </a:r>
            <a:r>
              <a:rPr lang="fr-CA" sz="3600" cap="none" dirty="0">
                <a:solidFill>
                  <a:srgbClr val="FF0000"/>
                </a:solidFill>
                <a:ea typeface="+mj-lt"/>
                <a:cs typeface="+mj-lt"/>
              </a:rPr>
              <a:t>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05456" y="992737"/>
            <a:ext cx="6736254" cy="461665"/>
          </a:xfrm>
          <a:prstGeom prst="rect">
            <a:avLst/>
          </a:prstGeom>
        </p:spPr>
        <p:txBody>
          <a:bodyPr wrap="square" lIns="91440" tIns="45720" rIns="91440" bIns="45720" anchor="t">
            <a:spAutoFit/>
          </a:bodyPr>
          <a:lstStyle/>
          <a:p>
            <a:pPr marL="1257300" lvl="1" indent="-342900">
              <a:buFont typeface="Wingdings"/>
              <a:buChar char="q"/>
            </a:pPr>
            <a:r>
              <a:rPr lang="fr-FR" sz="2400" b="1" dirty="0">
                <a:solidFill>
                  <a:srgbClr val="FF0000"/>
                </a:solidFill>
                <a:latin typeface="Arial"/>
                <a:ea typeface="ＭＳ Ｐゴシック"/>
                <a:cs typeface="Arial"/>
              </a:rPr>
              <a:t>Option 2 : Conception Orienté objet</a:t>
            </a:r>
            <a:endParaRPr lang="fr-FR" sz="2400" dirty="0">
              <a:latin typeface="Arial"/>
              <a:ea typeface="ＭＳ Ｐゴシック"/>
              <a:cs typeface="Arial"/>
            </a:endParaRPr>
          </a:p>
        </p:txBody>
      </p:sp>
      <p:pic>
        <p:nvPicPr>
          <p:cNvPr id="5" name="Image 5" descr="Une image contenant texte&#10;&#10;Description générée automatiquement">
            <a:extLst>
              <a:ext uri="{FF2B5EF4-FFF2-40B4-BE49-F238E27FC236}">
                <a16:creationId xmlns:a16="http://schemas.microsoft.com/office/drawing/2014/main" id="{3D67C820-6CC0-90D8-5E5F-E190453600B4}"/>
              </a:ext>
            </a:extLst>
          </p:cNvPr>
          <p:cNvPicPr>
            <a:picLocks noChangeAspect="1"/>
          </p:cNvPicPr>
          <p:nvPr/>
        </p:nvPicPr>
        <p:blipFill rotWithShape="1">
          <a:blip r:embed="rId3"/>
          <a:srcRect t="31097" r="199" b="-305"/>
          <a:stretch/>
        </p:blipFill>
        <p:spPr>
          <a:xfrm>
            <a:off x="796160" y="1714413"/>
            <a:ext cx="7604237" cy="4138571"/>
          </a:xfrm>
          <a:prstGeom prst="rect">
            <a:avLst/>
          </a:prstGeom>
        </p:spPr>
      </p:pic>
    </p:spTree>
    <p:extLst>
      <p:ext uri="{BB962C8B-B14F-4D97-AF65-F5344CB8AC3E}">
        <p14:creationId xmlns:p14="http://schemas.microsoft.com/office/powerpoint/2010/main" val="71286457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a:t>
            </a:r>
            <a:r>
              <a:rPr lang="fr-CA" sz="3600" cap="none" dirty="0">
                <a:solidFill>
                  <a:srgbClr val="FF0000"/>
                </a:solidFill>
                <a:ea typeface="+mj-lt"/>
                <a:cs typeface="+mj-lt"/>
              </a:rPr>
              <a:t>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209853" y="1045289"/>
            <a:ext cx="6171323" cy="461665"/>
          </a:xfrm>
          <a:prstGeom prst="rect">
            <a:avLst/>
          </a:prstGeom>
        </p:spPr>
        <p:txBody>
          <a:bodyPr wrap="square" lIns="91440" tIns="45720" rIns="91440" bIns="45720" anchor="t">
            <a:spAutoFit/>
          </a:bodyPr>
          <a:lstStyle/>
          <a:p>
            <a:pPr marL="742950" lvl="1" indent="-285750">
              <a:buFont typeface="Wingdings"/>
              <a:buChar char="q"/>
            </a:pPr>
            <a:r>
              <a:rPr lang="fr-FR" sz="2400" b="1" dirty="0">
                <a:solidFill>
                  <a:srgbClr val="FF0000"/>
                </a:solidFill>
                <a:latin typeface="Arial"/>
                <a:ea typeface="ＭＳ Ｐゴシック"/>
                <a:cs typeface="Arial"/>
              </a:rPr>
              <a:t>Option 2 : Conception Orienté objet</a:t>
            </a:r>
            <a:endParaRPr lang="fr-FR" sz="2400" b="1" dirty="0">
              <a:solidFill>
                <a:srgbClr val="FF0000"/>
              </a:solidFill>
              <a:cs typeface="Arial"/>
            </a:endParaRPr>
          </a:p>
        </p:txBody>
      </p:sp>
      <p:pic>
        <p:nvPicPr>
          <p:cNvPr id="4" name="Image 5">
            <a:extLst>
              <a:ext uri="{FF2B5EF4-FFF2-40B4-BE49-F238E27FC236}">
                <a16:creationId xmlns:a16="http://schemas.microsoft.com/office/drawing/2014/main" id="{F87FEFD8-0268-F066-583A-FC3C4FC94132}"/>
              </a:ext>
            </a:extLst>
          </p:cNvPr>
          <p:cNvPicPr>
            <a:picLocks noChangeAspect="1"/>
          </p:cNvPicPr>
          <p:nvPr/>
        </p:nvPicPr>
        <p:blipFill>
          <a:blip r:embed="rId3"/>
          <a:stretch>
            <a:fillRect/>
          </a:stretch>
        </p:blipFill>
        <p:spPr>
          <a:xfrm>
            <a:off x="520263" y="1551585"/>
            <a:ext cx="8037784" cy="4503690"/>
          </a:xfrm>
          <a:prstGeom prst="rect">
            <a:avLst/>
          </a:prstGeom>
        </p:spPr>
      </p:pic>
    </p:spTree>
    <p:extLst>
      <p:ext uri="{BB962C8B-B14F-4D97-AF65-F5344CB8AC3E}">
        <p14:creationId xmlns:p14="http://schemas.microsoft.com/office/powerpoint/2010/main" val="26997306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a:t>
            </a:r>
            <a:r>
              <a:rPr lang="fr-CA" sz="3600" cap="none" dirty="0">
                <a:solidFill>
                  <a:srgbClr val="FF0000"/>
                </a:solidFill>
                <a:ea typeface="+mj-lt"/>
                <a:cs typeface="+mj-lt"/>
              </a:rPr>
              <a:t>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3990426" cy="461665"/>
          </a:xfrm>
          <a:prstGeom prst="rect">
            <a:avLst/>
          </a:prstGeom>
        </p:spPr>
        <p:txBody>
          <a:bodyPr wrap="square" lIns="91440" tIns="45720" rIns="91440" bIns="45720" anchor="t">
            <a:spAutoFit/>
          </a:bodyPr>
          <a:lstStyle/>
          <a:p>
            <a:pPr marL="742950" lvl="1" indent="-285750">
              <a:buFont typeface="Wingdings"/>
              <a:buChar char="q"/>
            </a:pPr>
            <a:r>
              <a:rPr lang="fr-FR" sz="2400" b="1" dirty="0">
                <a:solidFill>
                  <a:srgbClr val="FF0000"/>
                </a:solidFill>
                <a:latin typeface="Arial"/>
                <a:ea typeface="ＭＳ Ｐゴシック"/>
                <a:cs typeface="Arial"/>
              </a:rPr>
              <a:t>Classe : les attributs</a:t>
            </a:r>
            <a:endParaRPr lang="fr-FR" sz="2400" b="1" dirty="0">
              <a:solidFill>
                <a:srgbClr val="FF0000"/>
              </a:solidFill>
              <a:cs typeface="Arial"/>
            </a:endParaRPr>
          </a:p>
        </p:txBody>
      </p:sp>
      <p:pic>
        <p:nvPicPr>
          <p:cNvPr id="5" name="Image 5">
            <a:extLst>
              <a:ext uri="{FF2B5EF4-FFF2-40B4-BE49-F238E27FC236}">
                <a16:creationId xmlns:a16="http://schemas.microsoft.com/office/drawing/2014/main" id="{C04FAF20-5976-3193-27B4-0CB585D51138}"/>
              </a:ext>
            </a:extLst>
          </p:cNvPr>
          <p:cNvPicPr>
            <a:picLocks noChangeAspect="1"/>
          </p:cNvPicPr>
          <p:nvPr/>
        </p:nvPicPr>
        <p:blipFill>
          <a:blip r:embed="rId3"/>
          <a:stretch>
            <a:fillRect/>
          </a:stretch>
        </p:blipFill>
        <p:spPr>
          <a:xfrm>
            <a:off x="612228" y="1561486"/>
            <a:ext cx="7998371" cy="4299959"/>
          </a:xfrm>
          <a:prstGeom prst="rect">
            <a:avLst/>
          </a:prstGeom>
        </p:spPr>
      </p:pic>
    </p:spTree>
    <p:extLst>
      <p:ext uri="{BB962C8B-B14F-4D97-AF65-F5344CB8AC3E}">
        <p14:creationId xmlns:p14="http://schemas.microsoft.com/office/powerpoint/2010/main" val="324626478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a:t>
            </a:r>
            <a:r>
              <a:rPr lang="fr-CA" sz="3600" cap="none" dirty="0">
                <a:solidFill>
                  <a:srgbClr val="FF0000"/>
                </a:solidFill>
                <a:ea typeface="+mj-lt"/>
                <a:cs typeface="+mj-lt"/>
              </a:rPr>
              <a:t>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4266323" cy="461665"/>
          </a:xfrm>
          <a:prstGeom prst="rect">
            <a:avLst/>
          </a:prstGeom>
        </p:spPr>
        <p:txBody>
          <a:bodyPr wrap="square" lIns="91440" tIns="45720" rIns="91440" bIns="45720" anchor="t">
            <a:spAutoFit/>
          </a:bodyPr>
          <a:lstStyle/>
          <a:p>
            <a:pPr marL="742950" lvl="1" indent="-285750">
              <a:buFont typeface="Wingdings"/>
              <a:buChar char="q"/>
            </a:pPr>
            <a:r>
              <a:rPr lang="fr-FR" sz="2400" b="1" dirty="0">
                <a:solidFill>
                  <a:srgbClr val="FF0000"/>
                </a:solidFill>
                <a:latin typeface="Arial"/>
                <a:ea typeface="ＭＳ Ｐゴシック"/>
                <a:cs typeface="Arial"/>
              </a:rPr>
              <a:t>Classe : les attributs</a:t>
            </a:r>
            <a:endParaRPr lang="fr-FR" sz="2400" b="1" dirty="0">
              <a:solidFill>
                <a:srgbClr val="FF0000"/>
              </a:solidFill>
              <a:cs typeface="Arial"/>
            </a:endParaRPr>
          </a:p>
        </p:txBody>
      </p:sp>
      <p:pic>
        <p:nvPicPr>
          <p:cNvPr id="4" name="Image 5">
            <a:extLst>
              <a:ext uri="{FF2B5EF4-FFF2-40B4-BE49-F238E27FC236}">
                <a16:creationId xmlns:a16="http://schemas.microsoft.com/office/drawing/2014/main" id="{182C4073-7C28-5F70-712A-B2DAF2F1FC09}"/>
              </a:ext>
            </a:extLst>
          </p:cNvPr>
          <p:cNvPicPr>
            <a:picLocks noChangeAspect="1"/>
          </p:cNvPicPr>
          <p:nvPr/>
        </p:nvPicPr>
        <p:blipFill>
          <a:blip r:embed="rId3"/>
          <a:stretch>
            <a:fillRect/>
          </a:stretch>
        </p:blipFill>
        <p:spPr>
          <a:xfrm>
            <a:off x="612230" y="1591460"/>
            <a:ext cx="8064060" cy="4318839"/>
          </a:xfrm>
          <a:prstGeom prst="rect">
            <a:avLst/>
          </a:prstGeom>
        </p:spPr>
      </p:pic>
    </p:spTree>
    <p:extLst>
      <p:ext uri="{BB962C8B-B14F-4D97-AF65-F5344CB8AC3E}">
        <p14:creationId xmlns:p14="http://schemas.microsoft.com/office/powerpoint/2010/main" val="142347494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a:t>
            </a:r>
            <a:r>
              <a:rPr lang="fr-CA" sz="3600" cap="none" dirty="0">
                <a:solidFill>
                  <a:srgbClr val="FF0000"/>
                </a:solidFill>
                <a:ea typeface="+mj-lt"/>
                <a:cs typeface="+mj-lt"/>
              </a:rPr>
              <a:t>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4371426" cy="461665"/>
          </a:xfrm>
          <a:prstGeom prst="rect">
            <a:avLst/>
          </a:prstGeom>
        </p:spPr>
        <p:txBody>
          <a:bodyPr wrap="square" lIns="91440" tIns="45720" rIns="91440" bIns="45720" anchor="t">
            <a:spAutoFit/>
          </a:bodyPr>
          <a:lstStyle/>
          <a:p>
            <a:pPr marL="742950" lvl="1" indent="-285750">
              <a:buFont typeface="Wingdings"/>
              <a:buChar char="q"/>
            </a:pPr>
            <a:r>
              <a:rPr lang="fr-FR" sz="2400" b="1" dirty="0">
                <a:solidFill>
                  <a:srgbClr val="FF0000"/>
                </a:solidFill>
                <a:latin typeface="Arial"/>
                <a:ea typeface="ＭＳ Ｐゴシック"/>
                <a:cs typeface="Arial"/>
              </a:rPr>
              <a:t>Classe : les méthodes </a:t>
            </a:r>
            <a:endParaRPr lang="fr-FR" sz="2400" b="1" dirty="0">
              <a:solidFill>
                <a:srgbClr val="FF0000"/>
              </a:solidFill>
              <a:cs typeface="Arial"/>
            </a:endParaRPr>
          </a:p>
        </p:txBody>
      </p:sp>
      <p:pic>
        <p:nvPicPr>
          <p:cNvPr id="5" name="Image 5">
            <a:extLst>
              <a:ext uri="{FF2B5EF4-FFF2-40B4-BE49-F238E27FC236}">
                <a16:creationId xmlns:a16="http://schemas.microsoft.com/office/drawing/2014/main" id="{7ED46E7F-FDF0-CF05-EF24-61A56D65A18F}"/>
              </a:ext>
            </a:extLst>
          </p:cNvPr>
          <p:cNvPicPr>
            <a:picLocks noChangeAspect="1"/>
          </p:cNvPicPr>
          <p:nvPr/>
        </p:nvPicPr>
        <p:blipFill rotWithShape="1">
          <a:blip r:embed="rId3"/>
          <a:srcRect l="5152" t="15094" r="390" b="314"/>
          <a:stretch/>
        </p:blipFill>
        <p:spPr>
          <a:xfrm>
            <a:off x="617878" y="1719342"/>
            <a:ext cx="7375391" cy="4064571"/>
          </a:xfrm>
          <a:prstGeom prst="rect">
            <a:avLst/>
          </a:prstGeom>
        </p:spPr>
      </p:pic>
    </p:spTree>
    <p:extLst>
      <p:ext uri="{BB962C8B-B14F-4D97-AF65-F5344CB8AC3E}">
        <p14:creationId xmlns:p14="http://schemas.microsoft.com/office/powerpoint/2010/main" val="30827684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a:t>
            </a:r>
            <a:r>
              <a:rPr lang="fr-CA" sz="3600" cap="none" dirty="0">
                <a:solidFill>
                  <a:srgbClr val="FF0000"/>
                </a:solidFill>
                <a:ea typeface="+mj-lt"/>
                <a:cs typeface="+mj-lt"/>
              </a:rPr>
              <a:t>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6828219" cy="461665"/>
          </a:xfrm>
          <a:prstGeom prst="rect">
            <a:avLst/>
          </a:prstGeom>
        </p:spPr>
        <p:txBody>
          <a:bodyPr wrap="square" lIns="91440" tIns="45720" rIns="91440" bIns="45720" anchor="t">
            <a:spAutoFit/>
          </a:bodyPr>
          <a:lstStyle/>
          <a:p>
            <a:pPr marL="742950" lvl="1" indent="-285750">
              <a:buFont typeface="Wingdings"/>
              <a:buChar char="q"/>
            </a:pPr>
            <a:r>
              <a:rPr lang="fr-FR" sz="2400" b="1" dirty="0">
                <a:solidFill>
                  <a:srgbClr val="FF0000"/>
                </a:solidFill>
                <a:latin typeface="Arial"/>
                <a:ea typeface="ＭＳ Ｐゴシック"/>
                <a:cs typeface="Arial"/>
              </a:rPr>
              <a:t>Classe : les méthodes et les accesseurs</a:t>
            </a:r>
            <a:endParaRPr lang="fr-FR" sz="2400" b="1" dirty="0">
              <a:solidFill>
                <a:srgbClr val="FF0000"/>
              </a:solidFill>
              <a:cs typeface="Arial"/>
            </a:endParaRPr>
          </a:p>
        </p:txBody>
      </p:sp>
      <p:pic>
        <p:nvPicPr>
          <p:cNvPr id="6" name="Image 7">
            <a:extLst>
              <a:ext uri="{FF2B5EF4-FFF2-40B4-BE49-F238E27FC236}">
                <a16:creationId xmlns:a16="http://schemas.microsoft.com/office/drawing/2014/main" id="{A6A300E6-DC8D-58A1-EC1B-5FBAFDA1A58F}"/>
              </a:ext>
            </a:extLst>
          </p:cNvPr>
          <p:cNvPicPr>
            <a:picLocks noChangeAspect="1"/>
          </p:cNvPicPr>
          <p:nvPr/>
        </p:nvPicPr>
        <p:blipFill>
          <a:blip r:embed="rId3"/>
          <a:stretch>
            <a:fillRect/>
          </a:stretch>
        </p:blipFill>
        <p:spPr>
          <a:xfrm>
            <a:off x="769884" y="1825228"/>
            <a:ext cx="7433441" cy="4127196"/>
          </a:xfrm>
          <a:prstGeom prst="rect">
            <a:avLst/>
          </a:prstGeom>
        </p:spPr>
      </p:pic>
    </p:spTree>
    <p:extLst>
      <p:ext uri="{BB962C8B-B14F-4D97-AF65-F5344CB8AC3E}">
        <p14:creationId xmlns:p14="http://schemas.microsoft.com/office/powerpoint/2010/main" val="31409004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a:t>
            </a:r>
            <a:r>
              <a:rPr lang="fr-CA" sz="3600" cap="none" dirty="0">
                <a:solidFill>
                  <a:srgbClr val="FF0000"/>
                </a:solidFill>
                <a:ea typeface="+mj-lt"/>
                <a:cs typeface="+mj-lt"/>
              </a:rPr>
              <a:t>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0154" y="938978"/>
            <a:ext cx="3325224" cy="400110"/>
          </a:xfrm>
          <a:prstGeom prst="rect">
            <a:avLst/>
          </a:prstGeom>
        </p:spPr>
        <p:txBody>
          <a:bodyPr wrap="square" lIns="91440" tIns="45720" rIns="91440" bIns="45720" anchor="t">
            <a:spAutoFit/>
          </a:bodyPr>
          <a:lstStyle/>
          <a:p>
            <a:r>
              <a:rPr lang="fr-FR" sz="2000" b="1">
                <a:effectLst>
                  <a:outerShdw blurRad="38100" dist="38100" dir="2700000" algn="tl">
                    <a:srgbClr val="000000">
                      <a:alpha val="43137"/>
                    </a:srgbClr>
                  </a:outerShdw>
                </a:effectLst>
                <a:latin typeface="Helvetica"/>
                <a:ea typeface="ＭＳ Ｐゴシック"/>
                <a:cs typeface="Helvetica"/>
              </a:rPr>
              <a:t>2. Syntaxe d’une classe</a:t>
            </a:r>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33" y="1272600"/>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3325224"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Exemple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234" y="2912247"/>
            <a:ext cx="5982534" cy="2145671"/>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0879" y="5058680"/>
            <a:ext cx="5982534" cy="1341359"/>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38961"/>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949442"/>
            <a:ext cx="4997004"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dirty="0">
                <a:solidFill>
                  <a:srgbClr val="FF0000"/>
                </a:solidFill>
                <a:latin typeface="Arial"/>
                <a:ea typeface="ＭＳ Ｐゴシック"/>
                <a:cs typeface="Arial"/>
              </a:rPr>
              <a:t>         INTRODUCTION</a:t>
            </a:r>
            <a:endParaRPr lang="fr-FR" b="1" dirty="0">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dirty="0">
                <a:solidFill>
                  <a:srgbClr val="FF0000"/>
                </a:solidFill>
                <a:latin typeface="Arial"/>
                <a:ea typeface="ＭＳ Ｐゴシック"/>
                <a:cs typeface="Arial"/>
              </a:rPr>
              <a:t>HISTORIQUE DE LA  POO</a:t>
            </a:r>
            <a:endParaRPr lang="fr-FR" sz="1600" b="1" dirty="0">
              <a:solidFill>
                <a:srgbClr val="FF0000"/>
              </a:solidFill>
              <a:cs typeface="Arial"/>
            </a:endParaRPr>
          </a:p>
          <a:p>
            <a:pPr marL="742950" lvl="1" indent="-285750">
              <a:buFont typeface="Wingdings" panose="05000000000000000000" pitchFamily="2" charset="2"/>
              <a:buChar char="q"/>
            </a:pPr>
            <a:r>
              <a:rPr lang="fr-FR" sz="1600" b="1" dirty="0">
                <a:latin typeface="Arial"/>
                <a:ea typeface="ＭＳ Ｐゴシック"/>
                <a:cs typeface="Arial"/>
              </a:rPr>
              <a:t> Apparition de  la POO </a:t>
            </a:r>
          </a:p>
          <a:p>
            <a:pPr marL="742950" lvl="1" indent="-285750">
              <a:buFont typeface="Wingdings" panose="05000000000000000000" pitchFamily="2" charset="2"/>
              <a:buChar char="q"/>
            </a:pPr>
            <a:r>
              <a:rPr lang="fr-FR" sz="1600" b="1" dirty="0">
                <a:latin typeface="Arial"/>
                <a:ea typeface="ＭＳ Ｐゴシック"/>
                <a:cs typeface="Arial"/>
              </a:rPr>
              <a:t> Importance de la POO</a:t>
            </a:r>
            <a:endParaRPr lang="fr-FR" sz="1600" dirty="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a:t>
            </a:r>
            <a:r>
              <a:rPr lang="fr-FR" sz="1600" dirty="0">
                <a:latin typeface="Arial"/>
                <a:ea typeface="ＭＳ Ｐゴシック"/>
                <a:cs typeface="Arial"/>
              </a:rPr>
              <a:t> </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OBJETS ET CLASSES</a:t>
            </a:r>
          </a:p>
          <a:p>
            <a:pPr marL="742950" lvl="1" indent="-285750">
              <a:buFont typeface="Wingdings,Sans-Serif"/>
              <a:buChar char="q"/>
            </a:pPr>
            <a:r>
              <a:rPr lang="fr-FR" sz="1600" b="1" dirty="0">
                <a:latin typeface="Arial"/>
                <a:ea typeface="ＭＳ Ｐゴシック"/>
                <a:cs typeface="Arial"/>
              </a:rPr>
              <a:t> Objet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Class</a:t>
            </a:r>
            <a:endParaRPr lang="fr-FR" sz="1600" dirty="0">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III.</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METHODES</a:t>
            </a:r>
          </a:p>
          <a:p>
            <a:pPr marL="742950" lvl="1" indent="-285750">
              <a:buFont typeface="Wingdings,Sans-Serif"/>
              <a:buChar char="q"/>
            </a:pPr>
            <a:r>
              <a:rPr lang="fr-FR" sz="1600" b="1" dirty="0">
                <a:latin typeface="Arial"/>
                <a:ea typeface="ＭＳ Ｐゴシック"/>
                <a:cs typeface="Arial"/>
              </a:rPr>
              <a:t> Définition</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Syntaxe</a:t>
            </a:r>
          </a:p>
          <a:p>
            <a:pPr marL="742950" lvl="1" indent="-285750">
              <a:buFont typeface="Wingdings,Sans-Serif"/>
              <a:buChar char="q"/>
            </a:pPr>
            <a:r>
              <a:rPr lang="fr-FR" sz="1600" b="1" dirty="0">
                <a:latin typeface="Arial"/>
                <a:ea typeface="ＭＳ Ｐゴシック"/>
                <a:cs typeface="Arial"/>
              </a:rPr>
              <a:t>Spécificateurs d'accès</a:t>
            </a:r>
          </a:p>
          <a:p>
            <a:pPr marL="742950" lvl="1" indent="-285750">
              <a:buFont typeface="Wingdings,Sans-Serif"/>
              <a:buChar char="q"/>
            </a:pPr>
            <a:r>
              <a:rPr lang="fr-FR" sz="1600" b="1" dirty="0">
                <a:latin typeface="Arial"/>
                <a:ea typeface="ＭＳ Ｐゴシック"/>
                <a:cs typeface="Arial"/>
              </a:rPr>
              <a:t> Signature de méthode</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Méthode statique et d'instance</a:t>
            </a:r>
            <a:endParaRPr lang="fr-FR" dirty="0"/>
          </a:p>
          <a:p>
            <a:pPr lvl="1"/>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dirty="0">
                <a:latin typeface="Arial"/>
                <a:ea typeface="ＭＳ Ｐゴシック"/>
                <a:cs typeface="Arial"/>
              </a:rPr>
              <a:t> Encapsulation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5139869"/>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Les spécificateurs d ’accès</a:t>
            </a:r>
          </a:p>
          <a:p>
            <a:r>
              <a:rPr lang="fr-FR">
                <a:latin typeface="Helvetica" panose="020B0604020202020204" pitchFamily="34" charset="0"/>
                <a:cs typeface="Helvetica" panose="020B0604020202020204" pitchFamily="34" charset="0"/>
              </a:rPr>
              <a:t> Le spécificateur ou le modificateur d'accès est le type d'accès de la méthode. Il spécifie la visibilité de la méthode. Java fournit quatre (4) types de spécificateurs d'accès :</a:t>
            </a:r>
          </a:p>
          <a:p>
            <a:endParaRPr lang="fr-FR">
              <a:latin typeface="Helvetica" panose="020B0604020202020204" pitchFamily="34" charset="0"/>
              <a:cs typeface="Helvetica" panose="020B0604020202020204" pitchFamily="34" charset="0"/>
            </a:endParaRPr>
          </a:p>
          <a:p>
            <a:pPr lvl="0"/>
            <a:r>
              <a:rPr lang="fr-FR" b="1">
                <a:effectLst>
                  <a:outerShdw blurRad="38100" dist="38100" dir="2700000" algn="tl">
                    <a:srgbClr val="000000">
                      <a:alpha val="43137"/>
                    </a:srgbClr>
                  </a:outerShdw>
                </a:effectLst>
              </a:rPr>
              <a:t>-Public</a:t>
            </a:r>
            <a:r>
              <a:rPr lang="fr-FR" b="1"/>
              <a:t> :</a:t>
            </a:r>
            <a:r>
              <a:rPr lang="fr-FR"/>
              <a:t> la méthode est accessible par toutes les classes lorsque nous utilisons le spécificateur public dans notre application.</a:t>
            </a:r>
            <a:endParaRPr lang="fr-CI"/>
          </a:p>
          <a:p>
            <a:pPr lvl="0"/>
            <a:r>
              <a:rPr lang="fr-FR" b="1">
                <a:effectLst>
                  <a:outerShdw blurRad="38100" dist="38100" dir="2700000" algn="tl">
                    <a:srgbClr val="000000">
                      <a:alpha val="43137"/>
                    </a:srgbClr>
                  </a:outerShdw>
                </a:effectLst>
              </a:rPr>
              <a:t>-Private</a:t>
            </a:r>
            <a:r>
              <a:rPr lang="fr-FR" b="1"/>
              <a:t> :</a:t>
            </a:r>
            <a:r>
              <a:rPr lang="fr-FR"/>
              <a:t> Lorsque nous utilisons un spécificateur d'accès privé, la méthode n'est accessible que dans les classes dans lesquelles elle est définie.</a:t>
            </a:r>
            <a:endParaRPr lang="fr-CI"/>
          </a:p>
          <a:p>
            <a:pPr lvl="0"/>
            <a:r>
              <a:rPr lang="fr-FR" b="1">
                <a:effectLst>
                  <a:outerShdw blurRad="38100" dist="38100" dir="2700000" algn="tl">
                    <a:srgbClr val="000000">
                      <a:alpha val="43137"/>
                    </a:srgbClr>
                  </a:outerShdw>
                </a:effectLst>
              </a:rPr>
              <a:t>-Protected </a:t>
            </a:r>
            <a:r>
              <a:rPr lang="fr-FR" b="1"/>
              <a:t>:</a:t>
            </a:r>
            <a:r>
              <a:rPr lang="fr-FR"/>
              <a:t> lorsque nous utilisons un spécificateur d'accès protégé, la méthode est accessible dans le même package ou dans les sous-classes d'un package différent.</a:t>
            </a:r>
            <a:endParaRPr lang="fr-CI"/>
          </a:p>
          <a:p>
            <a:pPr lvl="0"/>
            <a:r>
              <a:rPr lang="fr-FR" b="1">
                <a:effectLst>
                  <a:outerShdw blurRad="38100" dist="38100" dir="2700000" algn="tl">
                    <a:srgbClr val="000000">
                      <a:alpha val="43137"/>
                    </a:srgbClr>
                  </a:outerShdw>
                </a:effectLst>
              </a:rPr>
              <a:t>-Par défaut </a:t>
            </a:r>
            <a:r>
              <a:rPr lang="fr-FR" b="1"/>
              <a:t>:</a:t>
            </a:r>
            <a:r>
              <a:rPr lang="fr-FR"/>
              <a:t> lorsque nous n'utilisons aucun spécificateur d'accès dans la déclaration de méthode, Java utilise par défaut le spécificateur d'accès par défaut. Il n'est visible qu'à partir du même package uniquement.</a:t>
            </a:r>
            <a:endParaRPr lang="fr-CI"/>
          </a:p>
          <a:p>
            <a:endParaRPr lang="fr-FR">
              <a:latin typeface="Helvetica" panose="020B0604020202020204" pitchFamily="34" charset="0"/>
              <a:cs typeface="Helvetica" panose="020B0604020202020204" pitchFamily="34" charset="0"/>
            </a:endParaRPr>
          </a:p>
          <a:p>
            <a:endParaRPr lang="fr-FR">
              <a:latin typeface="Helvetica" panose="020B0604020202020204" pitchFamily="34" charset="0"/>
              <a:cs typeface="Helvetica" panose="020B0604020202020204" pitchFamily="34" charset="0"/>
            </a:endParaRPr>
          </a:p>
          <a:p>
            <a:endParaRPr lang="fr-CI">
              <a:latin typeface="Helvetica" panose="020B0604020202020204" pitchFamily="34" charset="0"/>
              <a:cs typeface="Helvetica" panose="020B0604020202020204" pitchFamily="34" charset="0"/>
            </a:endParaRP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1454046" y="1169233"/>
            <a:ext cx="5321508" cy="70788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4. Signature de la méthode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1037093" y="1892784"/>
            <a:ext cx="6356697" cy="4402560"/>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300413"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251993" y="914399"/>
            <a:ext cx="3979907" cy="707886"/>
          </a:xfrm>
          <a:prstGeom prst="rect">
            <a:avLst/>
          </a:prstGeom>
          <a:noFill/>
        </p:spPr>
        <p:txBody>
          <a:bodyPr wrap="square" lIns="91440" tIns="45720" rIns="91440" bIns="45720" rtlCol="0" anchor="t">
            <a:spAutoFit/>
          </a:bodyPr>
          <a:lstStyle/>
          <a:p>
            <a:pPr marL="800100" lvl="1" indent="-342900">
              <a:buFont typeface="Wingdings"/>
              <a:buChar char="q"/>
            </a:pPr>
            <a:r>
              <a:rPr lang="fr-FR" sz="2400" dirty="0">
                <a:solidFill>
                  <a:srgbClr val="FF0000"/>
                </a:solidFill>
                <a:effectLst>
                  <a:outerShdw blurRad="38100" dist="38100" dir="2700000" algn="tl">
                    <a:srgbClr val="000000">
                      <a:alpha val="43137"/>
                    </a:srgbClr>
                  </a:outerShdw>
                </a:effectLst>
                <a:latin typeface="Helvetica"/>
                <a:ea typeface="ＭＳ Ｐゴシック"/>
                <a:cs typeface="Helvetica"/>
              </a:rPr>
              <a:t>Méthodes statiques</a:t>
            </a:r>
            <a:endParaRPr lang="fr-FR" sz="240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sz="16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5" name="ZoneTexte 4">
            <a:extLst>
              <a:ext uri="{FF2B5EF4-FFF2-40B4-BE49-F238E27FC236}">
                <a16:creationId xmlns:a16="http://schemas.microsoft.com/office/drawing/2014/main" id="{E8ABF9DF-FF77-C0A0-47EA-EDE84881FB7C}"/>
              </a:ext>
            </a:extLst>
          </p:cNvPr>
          <p:cNvSpPr txBox="1"/>
          <p:nvPr/>
        </p:nvSpPr>
        <p:spPr>
          <a:xfrm>
            <a:off x="835835" y="1643749"/>
            <a:ext cx="721799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Arial"/>
                <a:ea typeface="ＭＳ Ｐゴシック"/>
                <a:cs typeface="Arial"/>
              </a:rPr>
              <a:t>Ne sont pas liées aux classes</a:t>
            </a:r>
          </a:p>
          <a:p>
            <a:endParaRPr lang="fr-FR" dirty="0">
              <a:cs typeface="Arial"/>
            </a:endParaRPr>
          </a:p>
          <a:p>
            <a:r>
              <a:rPr lang="fr-FR" b="1" dirty="0">
                <a:latin typeface="Arial"/>
                <a:ea typeface="ＭＳ Ｐゴシック"/>
                <a:cs typeface="Arial"/>
              </a:rPr>
              <a:t>Exemple </a:t>
            </a:r>
            <a:r>
              <a:rPr lang="fr-FR" dirty="0">
                <a:latin typeface="Arial"/>
                <a:ea typeface="ＭＳ Ｐゴシック"/>
                <a:cs typeface="Arial"/>
              </a:rPr>
              <a:t>( la classe </a:t>
            </a:r>
            <a:r>
              <a:rPr lang="fr-FR" b="1" dirty="0">
                <a:latin typeface="Arial"/>
                <a:ea typeface="ＭＳ Ｐゴシック"/>
                <a:cs typeface="Arial"/>
              </a:rPr>
              <a:t>MathUtils </a:t>
            </a:r>
            <a:r>
              <a:rPr lang="fr-FR" dirty="0">
                <a:latin typeface="Arial"/>
                <a:ea typeface="ＭＳ Ｐゴシック"/>
                <a:cs typeface="Arial"/>
              </a:rPr>
              <a:t>)</a:t>
            </a:r>
          </a:p>
          <a:p>
            <a:endParaRPr lang="fr-FR" dirty="0">
              <a:cs typeface="Arial"/>
            </a:endParaRPr>
          </a:p>
          <a:p>
            <a:pPr marL="285750" indent="-285750">
              <a:buFont typeface="Wingdings"/>
              <a:buChar char="Ø"/>
            </a:pPr>
            <a:r>
              <a:rPr lang="fr-FR" dirty="0">
                <a:latin typeface="Arial"/>
                <a:ea typeface="ＭＳ Ｐゴシック"/>
                <a:cs typeface="Arial"/>
              </a:rPr>
              <a:t>Met à disposition des plusieurs utilitaires mathématiques</a:t>
            </a:r>
          </a:p>
          <a:p>
            <a:pPr marL="285750" indent="-285750">
              <a:buFont typeface="Wingdings"/>
              <a:buChar char="Ø"/>
            </a:pPr>
            <a:r>
              <a:rPr lang="fr-FR" dirty="0">
                <a:latin typeface="Arial"/>
                <a:ea typeface="ＭＳ Ｐゴシック"/>
                <a:cs typeface="Arial"/>
              </a:rPr>
              <a:t>Création d'objet MathUtils est artificielle</a:t>
            </a:r>
            <a:endParaRPr lang="fr-FR" dirty="0">
              <a:cs typeface="Arial" charset="0"/>
            </a:endParaRPr>
          </a:p>
          <a:p>
            <a:pPr marL="285750" indent="-285750">
              <a:buFont typeface="Wingdings"/>
              <a:buChar char="Ø"/>
            </a:pPr>
            <a:r>
              <a:rPr lang="fr-FR" dirty="0">
                <a:latin typeface="Arial"/>
                <a:ea typeface="ＭＳ Ｐゴシック"/>
                <a:cs typeface="Arial"/>
              </a:rPr>
              <a:t>Elle sert uniquement à stocker des méthodes utilitaires</a:t>
            </a:r>
            <a:endParaRPr lang="fr-FR" dirty="0">
              <a:cs typeface="Arial" charset="0"/>
            </a:endParaRPr>
          </a:p>
        </p:txBody>
      </p:sp>
      <p:sp>
        <p:nvSpPr>
          <p:cNvPr id="6" name="ZoneTexte 5">
            <a:extLst>
              <a:ext uri="{FF2B5EF4-FFF2-40B4-BE49-F238E27FC236}">
                <a16:creationId xmlns:a16="http://schemas.microsoft.com/office/drawing/2014/main" id="{189AEC2D-83F8-5E3C-A657-A59ADB6C7279}"/>
              </a:ext>
            </a:extLst>
          </p:cNvPr>
          <p:cNvSpPr txBox="1"/>
          <p:nvPr/>
        </p:nvSpPr>
        <p:spPr>
          <a:xfrm>
            <a:off x="749570" y="3915371"/>
            <a:ext cx="7217990" cy="2308324"/>
          </a:xfrm>
          <a:prstGeom prst="rect">
            <a:avLst/>
          </a:prstGeom>
          <a:solidFill>
            <a:schemeClr val="tx2"/>
          </a:solidFill>
          <a:ln>
            <a:solidFill>
              <a:schemeClr val="tx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solidFill>
                  <a:schemeClr val="accent1">
                    <a:lumMod val="50000"/>
                  </a:schemeClr>
                </a:solidFill>
                <a:latin typeface="Arial"/>
                <a:ea typeface="ＭＳ Ｐゴシック"/>
                <a:cs typeface="Arial"/>
              </a:rPr>
              <a:t>class </a:t>
            </a:r>
            <a:r>
              <a:rPr lang="fr-FR" sz="2400" dirty="0">
                <a:solidFill>
                  <a:schemeClr val="accent3"/>
                </a:solidFill>
                <a:latin typeface="Arial"/>
                <a:ea typeface="ＭＳ Ｐゴシック"/>
                <a:cs typeface="Arial"/>
              </a:rPr>
              <a:t>MathUtils </a:t>
            </a:r>
            <a:r>
              <a:rPr lang="fr-FR" sz="2400" dirty="0">
                <a:solidFill>
                  <a:srgbClr val="FFFF00"/>
                </a:solidFill>
                <a:latin typeface="Arial"/>
                <a:ea typeface="ＭＳ Ｐゴシック"/>
                <a:cs typeface="Arial"/>
              </a:rPr>
              <a:t>{</a:t>
            </a:r>
          </a:p>
          <a:p>
            <a:r>
              <a:rPr lang="fr-FR" sz="2400" dirty="0">
                <a:solidFill>
                  <a:schemeClr val="accent3"/>
                </a:solidFill>
                <a:latin typeface="Arial"/>
                <a:ea typeface="ＭＳ Ｐゴシック"/>
                <a:cs typeface="Arial"/>
              </a:rPr>
              <a:t>    </a:t>
            </a:r>
            <a:r>
              <a:rPr lang="fr-FR" sz="2400" dirty="0">
                <a:solidFill>
                  <a:srgbClr val="FF0000"/>
                </a:solidFill>
                <a:latin typeface="Arial"/>
                <a:ea typeface="ＭＳ Ｐゴシック"/>
                <a:cs typeface="Arial"/>
              </a:rPr>
              <a:t>public </a:t>
            </a:r>
            <a:r>
              <a:rPr lang="fr-FR" sz="2400" dirty="0">
                <a:solidFill>
                  <a:srgbClr val="FF6600"/>
                </a:solidFill>
                <a:latin typeface="Arial"/>
                <a:ea typeface="ＭＳ Ｐゴシック"/>
                <a:cs typeface="Arial"/>
              </a:rPr>
              <a:t>final static</a:t>
            </a:r>
            <a:r>
              <a:rPr lang="fr-FR" sz="2400" dirty="0">
                <a:solidFill>
                  <a:schemeClr val="accent3"/>
                </a:solidFill>
                <a:latin typeface="Arial"/>
                <a:ea typeface="ＭＳ Ｐゴシック"/>
                <a:cs typeface="Arial"/>
              </a:rPr>
              <a:t> double PI = </a:t>
            </a:r>
            <a:r>
              <a:rPr lang="fr-FR" sz="2400" dirty="0">
                <a:solidFill>
                  <a:srgbClr val="FFC000"/>
                </a:solidFill>
                <a:latin typeface="Arial"/>
                <a:ea typeface="ＭＳ Ｐゴシック"/>
                <a:cs typeface="Arial"/>
              </a:rPr>
              <a:t>3.14</a:t>
            </a:r>
            <a:r>
              <a:rPr lang="fr-FR" sz="2400" dirty="0">
                <a:solidFill>
                  <a:schemeClr val="accent3"/>
                </a:solidFill>
                <a:latin typeface="Arial"/>
                <a:ea typeface="ＭＳ Ｐゴシック"/>
                <a:cs typeface="Arial"/>
              </a:rPr>
              <a:t>;</a:t>
            </a:r>
            <a:endParaRPr lang="fr-FR" sz="2400">
              <a:solidFill>
                <a:schemeClr val="accent3"/>
              </a:solidFill>
              <a:cs typeface="Arial" charset="0"/>
            </a:endParaRPr>
          </a:p>
          <a:p>
            <a:r>
              <a:rPr lang="fr-FR" sz="2400" dirty="0">
                <a:solidFill>
                  <a:schemeClr val="accent3"/>
                </a:solidFill>
                <a:latin typeface="Arial"/>
                <a:ea typeface="ＭＳ Ｐゴシック"/>
                <a:cs typeface="Arial"/>
              </a:rPr>
              <a:t>    </a:t>
            </a:r>
            <a:r>
              <a:rPr lang="fr-FR" sz="2400" dirty="0">
                <a:solidFill>
                  <a:srgbClr val="FF0000"/>
                </a:solidFill>
                <a:latin typeface="Arial"/>
                <a:ea typeface="ＭＳ Ｐゴシック"/>
                <a:cs typeface="Arial"/>
              </a:rPr>
              <a:t>public </a:t>
            </a:r>
            <a:r>
              <a:rPr lang="fr-FR" sz="2400" dirty="0" err="1">
                <a:solidFill>
                  <a:srgbClr val="FF6600"/>
                </a:solidFill>
                <a:latin typeface="Arial"/>
                <a:ea typeface="ＭＳ Ｐゴシック"/>
                <a:cs typeface="Arial"/>
              </a:rPr>
              <a:t>static</a:t>
            </a:r>
            <a:r>
              <a:rPr lang="fr-FR" sz="2400" dirty="0">
                <a:solidFill>
                  <a:srgbClr val="FF6600"/>
                </a:solidFill>
                <a:latin typeface="Arial"/>
                <a:ea typeface="ＭＳ Ｐゴシック"/>
                <a:cs typeface="Arial"/>
              </a:rPr>
              <a:t> </a:t>
            </a:r>
            <a:r>
              <a:rPr lang="fr-FR" sz="2400" dirty="0">
                <a:solidFill>
                  <a:schemeClr val="accent1">
                    <a:lumMod val="50000"/>
                  </a:schemeClr>
                </a:solidFill>
                <a:latin typeface="Arial"/>
                <a:ea typeface="ＭＳ Ｐゴシック"/>
                <a:cs typeface="Arial"/>
              </a:rPr>
              <a:t>double </a:t>
            </a:r>
            <a:r>
              <a:rPr lang="fr-FR" sz="2400" dirty="0" err="1">
                <a:solidFill>
                  <a:schemeClr val="accent3"/>
                </a:solidFill>
                <a:latin typeface="Arial"/>
                <a:ea typeface="ＭＳ Ｐゴシック"/>
                <a:cs typeface="Arial"/>
              </a:rPr>
              <a:t>auCarre</a:t>
            </a:r>
            <a:r>
              <a:rPr lang="fr-FR" sz="2400" dirty="0">
                <a:solidFill>
                  <a:schemeClr val="accent3"/>
                </a:solidFill>
                <a:latin typeface="Arial"/>
                <a:ea typeface="ＭＳ Ｐゴシック"/>
                <a:cs typeface="Arial"/>
              </a:rPr>
              <a:t>(double c) </a:t>
            </a:r>
            <a:r>
              <a:rPr lang="fr-FR" sz="2400" dirty="0">
                <a:solidFill>
                  <a:srgbClr val="FFFF00"/>
                </a:solidFill>
                <a:latin typeface="Arial"/>
                <a:ea typeface="ＭＳ Ｐゴシック"/>
                <a:cs typeface="Arial"/>
              </a:rPr>
              <a:t>{</a:t>
            </a:r>
          </a:p>
          <a:p>
            <a:r>
              <a:rPr lang="fr-FR" sz="2400" dirty="0">
                <a:solidFill>
                  <a:schemeClr val="accent3"/>
                </a:solidFill>
                <a:latin typeface="Arial"/>
                <a:ea typeface="ＭＳ Ｐゴシック"/>
                <a:cs typeface="Arial"/>
              </a:rPr>
              <a:t>        </a:t>
            </a:r>
            <a:r>
              <a:rPr lang="fr-FR" sz="2400" dirty="0">
                <a:solidFill>
                  <a:srgbClr val="FF0000"/>
                </a:solidFill>
                <a:latin typeface="Arial"/>
                <a:ea typeface="ＭＳ Ｐゴシック"/>
                <a:cs typeface="Arial"/>
              </a:rPr>
              <a:t>return </a:t>
            </a:r>
            <a:r>
              <a:rPr lang="fr-FR" sz="2400" dirty="0">
                <a:solidFill>
                  <a:schemeClr val="accent3"/>
                </a:solidFill>
                <a:latin typeface="Arial"/>
                <a:ea typeface="ＭＳ Ｐゴシック"/>
                <a:cs typeface="Arial"/>
              </a:rPr>
              <a:t>c*c;</a:t>
            </a:r>
          </a:p>
          <a:p>
            <a:r>
              <a:rPr lang="fr-FR" sz="2400" dirty="0">
                <a:solidFill>
                  <a:schemeClr val="accent3"/>
                </a:solidFill>
                <a:latin typeface="Arial"/>
                <a:ea typeface="ＭＳ Ｐゴシック"/>
                <a:cs typeface="Arial"/>
              </a:rPr>
              <a:t> </a:t>
            </a:r>
            <a:r>
              <a:rPr lang="fr-FR" sz="2400" dirty="0">
                <a:solidFill>
                  <a:srgbClr val="FFFF00"/>
                </a:solidFill>
                <a:latin typeface="Arial"/>
                <a:ea typeface="ＭＳ Ｐゴシック"/>
                <a:cs typeface="Arial"/>
              </a:rPr>
              <a:t>   }</a:t>
            </a:r>
          </a:p>
          <a:p>
            <a:r>
              <a:rPr lang="fr-FR" sz="2400" dirty="0">
                <a:solidFill>
                  <a:srgbClr val="FFFF00"/>
                </a:solidFill>
                <a:latin typeface="Arial"/>
                <a:ea typeface="ＭＳ Ｐゴシック"/>
                <a:cs typeface="Arial"/>
              </a:rPr>
              <a:t>}</a:t>
            </a:r>
          </a:p>
        </p:txBody>
      </p:sp>
    </p:spTree>
    <p:extLst>
      <p:ext uri="{BB962C8B-B14F-4D97-AF65-F5344CB8AC3E}">
        <p14:creationId xmlns:p14="http://schemas.microsoft.com/office/powerpoint/2010/main" val="353988173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280747" y="1314629"/>
            <a:ext cx="8708507" cy="2062103"/>
          </a:xfrm>
          <a:prstGeom prst="rect">
            <a:avLst/>
          </a:prstGeom>
          <a:noFill/>
        </p:spPr>
        <p:txBody>
          <a:bodyPr wrap="square" lIns="91440" tIns="45720" rIns="91440" bIns="45720" rtlCol="0" anchor="t">
            <a:spAutoFit/>
          </a:bodyPr>
          <a:lstStyle/>
          <a:p>
            <a:endPar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dirty="0">
                <a:latin typeface="Arial"/>
                <a:ea typeface="ＭＳ Ｐゴシック"/>
                <a:cs typeface="Arial"/>
              </a:rPr>
              <a:t>La méthode de la classe est connue sous le nom de </a:t>
            </a:r>
            <a:r>
              <a:rPr lang="fr-FR" b="1" dirty="0">
                <a:latin typeface="Arial"/>
                <a:ea typeface="ＭＳ Ｐゴシック"/>
                <a:cs typeface="Arial"/>
              </a:rPr>
              <a:t>méthode d’instance. </a:t>
            </a:r>
            <a:r>
              <a:rPr lang="fr-FR" dirty="0">
                <a:latin typeface="Arial"/>
                <a:ea typeface="ＭＳ Ｐゴシック"/>
                <a:cs typeface="Arial"/>
              </a:rPr>
              <a:t>C'est une méthode </a:t>
            </a:r>
            <a:r>
              <a:rPr lang="fr-FR" b="1" dirty="0">
                <a:latin typeface="Arial"/>
                <a:ea typeface="ＭＳ Ｐゴシック"/>
                <a:cs typeface="Arial"/>
              </a:rPr>
              <a:t>non statique</a:t>
            </a:r>
            <a:r>
              <a:rPr lang="fr-FR" dirty="0">
                <a:latin typeface="Arial"/>
                <a:ea typeface="ＭＳ Ｐゴシック"/>
                <a:cs typeface="Arial"/>
              </a:rP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48" y="2798543"/>
            <a:ext cx="5976877" cy="3874346"/>
          </a:xfrm>
          <a:prstGeom prst="rect">
            <a:avLst/>
          </a:prstGeom>
        </p:spPr>
      </p:pic>
      <p:sp>
        <p:nvSpPr>
          <p:cNvPr id="6" name="ZoneTexte 5">
            <a:extLst>
              <a:ext uri="{FF2B5EF4-FFF2-40B4-BE49-F238E27FC236}">
                <a16:creationId xmlns:a16="http://schemas.microsoft.com/office/drawing/2014/main" id="{CB948555-4348-DF52-9FC9-5F377047B551}"/>
              </a:ext>
            </a:extLst>
          </p:cNvPr>
          <p:cNvSpPr txBox="1"/>
          <p:nvPr/>
        </p:nvSpPr>
        <p:spPr>
          <a:xfrm>
            <a:off x="165729" y="914399"/>
            <a:ext cx="4066171" cy="707886"/>
          </a:xfrm>
          <a:prstGeom prst="rect">
            <a:avLst/>
          </a:prstGeom>
          <a:noFill/>
        </p:spPr>
        <p:txBody>
          <a:bodyPr wrap="square" lIns="91440" tIns="45720" rIns="91440" bIns="45720" rtlCol="0" anchor="t">
            <a:spAutoFit/>
          </a:bodyPr>
          <a:lstStyle/>
          <a:p>
            <a:pPr marL="800100" lvl="1" indent="-342900">
              <a:buFont typeface="Wingdings"/>
              <a:buChar char="q"/>
            </a:pPr>
            <a:r>
              <a:rPr lang="fr-FR" sz="2400" dirty="0">
                <a:solidFill>
                  <a:srgbClr val="FF0000"/>
                </a:solidFill>
                <a:effectLst>
                  <a:outerShdw blurRad="38100" dist="38100" dir="2700000" algn="tl">
                    <a:srgbClr val="000000">
                      <a:alpha val="43137"/>
                    </a:srgbClr>
                  </a:outerShdw>
                </a:effectLst>
                <a:latin typeface="Helvetica"/>
                <a:ea typeface="ＭＳ Ｐゴシック"/>
                <a:cs typeface="Helvetica"/>
              </a:rPr>
              <a:t>Méthode d'instance</a:t>
            </a:r>
            <a:endParaRPr lang="fr-FR" sz="2400"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sz="16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0884508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138962"/>
            <a:ext cx="7530541" cy="5386090"/>
          </a:xfrm>
          <a:prstGeom prst="rect">
            <a:avLst/>
          </a:prstGeom>
        </p:spPr>
        <p:txBody>
          <a:bodyPr wrap="square" lIns="91440" tIns="45720" rIns="91440" bIns="4572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7. Surcharges de la méthode</a:t>
            </a: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surcharge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endParaRPr lang="fr-FR" dirty="0">
              <a:effectLst>
                <a:outerShdw blurRad="38100" dist="38100" dir="2700000" algn="tl">
                  <a:srgbClr val="000000">
                    <a:alpha val="43137"/>
                  </a:srgbClr>
                </a:outerShdw>
              </a:effectLst>
            </a:endParaRPr>
          </a:p>
        </p:txBody>
      </p:sp>
      <p:graphicFrame>
        <p:nvGraphicFramePr>
          <p:cNvPr id="4" name="Tableau 3"/>
          <p:cNvGraphicFramePr>
            <a:graphicFrameLocks noGrp="1"/>
          </p:cNvGraphicFramePr>
          <p:nvPr>
            <p:extLst>
              <p:ext uri="{D42A27DB-BD31-4B8C-83A1-F6EECF244321}">
                <p14:modId xmlns:p14="http://schemas.microsoft.com/office/powerpoint/2010/main" val="4235815351"/>
              </p:ext>
            </p:extLst>
          </p:nvPr>
        </p:nvGraphicFramePr>
        <p:xfrm>
          <a:off x="443346" y="2867892"/>
          <a:ext cx="5223163" cy="3086644"/>
        </p:xfrm>
        <a:graphic>
          <a:graphicData uri="http://schemas.openxmlformats.org/drawingml/2006/table">
            <a:tbl>
              <a:tblPr firstRow="1" bandRow="1">
                <a:tableStyleId>{5C22544A-7EE6-4342-B048-85BDC9FD1C3A}</a:tableStyleId>
              </a:tblPr>
              <a:tblGrid>
                <a:gridCol w="5223163">
                  <a:extLst>
                    <a:ext uri="{9D8B030D-6E8A-4147-A177-3AD203B41FA5}">
                      <a16:colId xmlns:a16="http://schemas.microsoft.com/office/drawing/2014/main" val="3834691027"/>
                    </a:ext>
                  </a:extLst>
                </a:gridCol>
              </a:tblGrid>
              <a:tr h="3086644">
                <a:tc>
                  <a:txBody>
                    <a:bodyPr/>
                    <a:lstStyle/>
                    <a:p>
                      <a:pPr algn="just">
                        <a:buFont typeface="+mj-lt"/>
                        <a:buNone/>
                      </a:pPr>
                      <a:r>
                        <a:rPr lang="en-US" b="1" i="0" dirty="0">
                          <a:solidFill>
                            <a:srgbClr val="00B0F0"/>
                          </a:solidFill>
                          <a:effectLst/>
                          <a:latin typeface="inter-regular"/>
                        </a:rPr>
                        <a:t>class</a:t>
                      </a:r>
                      <a:r>
                        <a:rPr lang="en-US" b="0" i="0" dirty="0">
                          <a:solidFill>
                            <a:schemeClr val="bg1"/>
                          </a:solidFill>
                          <a:effectLst/>
                          <a:latin typeface="inter-regular"/>
                        </a:rPr>
                        <a:t> Adder{  </a:t>
                      </a:r>
                    </a:p>
                    <a:p>
                      <a:pPr algn="just">
                        <a:buFont typeface="+mj-lt"/>
                        <a:buNone/>
                      </a:pPr>
                      <a:endParaRPr lang="en-US" b="0" i="0" dirty="0">
                        <a:solidFill>
                          <a:schemeClr val="bg1"/>
                        </a:solidFill>
                        <a:effectLst/>
                        <a:latin typeface="inter-regular"/>
                      </a:endParaRPr>
                    </a:p>
                    <a:p>
                      <a:pPr algn="just">
                        <a:buFont typeface="+mj-lt"/>
                        <a:buNone/>
                      </a:pPr>
                      <a:r>
                        <a:rPr lang="en-US" b="1" i="0" dirty="0">
                          <a:solidFill>
                            <a:srgbClr val="00B0F0"/>
                          </a:solidFill>
                          <a:effectLst/>
                          <a:latin typeface="inter-regular"/>
                        </a:rPr>
                        <a:t>static</a:t>
                      </a:r>
                      <a:r>
                        <a:rPr lang="en-US" b="0" i="0" dirty="0">
                          <a:solidFill>
                            <a:srgbClr val="00B0F0"/>
                          </a:solidFill>
                          <a:effectLst/>
                          <a:latin typeface="inter-regular"/>
                        </a:rPr>
                        <a:t> </a:t>
                      </a:r>
                      <a:r>
                        <a:rPr lang="en-US" b="1" i="0" dirty="0">
                          <a:solidFill>
                            <a:srgbClr val="00B0F0"/>
                          </a:solidFill>
                          <a:effectLst/>
                          <a:latin typeface="inter-regular"/>
                        </a:rPr>
                        <a:t>int</a:t>
                      </a:r>
                      <a:r>
                        <a:rPr lang="en-US" b="0" i="0" dirty="0">
                          <a:solidFill>
                            <a:schemeClr val="bg1"/>
                          </a:solidFill>
                          <a:effectLst/>
                          <a:latin typeface="inter-regular"/>
                        </a:rPr>
                        <a:t> add(</a:t>
                      </a:r>
                      <a:r>
                        <a:rPr lang="en-US" b="1" i="0" dirty="0">
                          <a:solidFill>
                            <a:srgbClr val="00B0F0"/>
                          </a:solidFill>
                          <a:effectLst/>
                          <a:latin typeface="inter-regular"/>
                        </a:rPr>
                        <a:t>int</a:t>
                      </a:r>
                      <a:r>
                        <a:rPr lang="en-US" b="0" i="0" dirty="0">
                          <a:solidFill>
                            <a:schemeClr val="bg1"/>
                          </a:solidFill>
                          <a:effectLst/>
                          <a:latin typeface="inter-regular"/>
                        </a:rPr>
                        <a:t> a,</a:t>
                      </a:r>
                      <a:r>
                        <a:rPr lang="en-US" b="1" i="0" dirty="0">
                          <a:solidFill>
                            <a:srgbClr val="00B0F0"/>
                          </a:solidFill>
                          <a:effectLst/>
                          <a:latin typeface="inter-regular"/>
                        </a:rPr>
                        <a:t>int</a:t>
                      </a:r>
                      <a:r>
                        <a:rPr lang="en-US" b="0" i="0" dirty="0">
                          <a:solidFill>
                            <a:schemeClr val="bg1"/>
                          </a:solidFill>
                          <a:effectLst/>
                          <a:latin typeface="inter-regular"/>
                        </a:rPr>
                        <a:t> b){</a:t>
                      </a:r>
                      <a:r>
                        <a:rPr lang="en-US" b="1" i="0" dirty="0">
                          <a:solidFill>
                            <a:srgbClr val="00B0F0"/>
                          </a:solidFill>
                          <a:effectLst/>
                          <a:latin typeface="inter-regular"/>
                        </a:rPr>
                        <a:t>return</a:t>
                      </a:r>
                      <a:r>
                        <a:rPr lang="en-US" b="0" i="0" dirty="0">
                          <a:solidFill>
                            <a:schemeClr val="bg1"/>
                          </a:solidFill>
                          <a:effectLst/>
                          <a:latin typeface="inter-regular"/>
                        </a:rPr>
                        <a:t> a+b;}  </a:t>
                      </a:r>
                    </a:p>
                    <a:p>
                      <a:pPr algn="just">
                        <a:buFont typeface="+mj-lt"/>
                        <a:buNone/>
                      </a:pPr>
                      <a:r>
                        <a:rPr lang="en-US" b="1" i="0" dirty="0">
                          <a:solidFill>
                            <a:srgbClr val="00B0F0"/>
                          </a:solidFill>
                          <a:effectLst/>
                          <a:latin typeface="inter-regular"/>
                        </a:rPr>
                        <a:t>static</a:t>
                      </a:r>
                      <a:r>
                        <a:rPr lang="en-US" b="0" i="0" dirty="0">
                          <a:solidFill>
                            <a:srgbClr val="00B0F0"/>
                          </a:solidFill>
                          <a:effectLst/>
                          <a:latin typeface="inter-regular"/>
                        </a:rPr>
                        <a:t> </a:t>
                      </a:r>
                      <a:r>
                        <a:rPr lang="en-US" b="1" i="0" dirty="0">
                          <a:solidFill>
                            <a:srgbClr val="00B0F0"/>
                          </a:solidFill>
                          <a:effectLst/>
                          <a:latin typeface="inter-regular"/>
                        </a:rPr>
                        <a:t>int</a:t>
                      </a:r>
                      <a:r>
                        <a:rPr lang="en-US" b="0" i="0" dirty="0">
                          <a:solidFill>
                            <a:srgbClr val="00B0F0"/>
                          </a:solidFill>
                          <a:effectLst/>
                          <a:latin typeface="inter-regular"/>
                        </a:rPr>
                        <a:t> </a:t>
                      </a:r>
                      <a:r>
                        <a:rPr lang="en-US" b="0" i="0" dirty="0">
                          <a:solidFill>
                            <a:schemeClr val="bg1"/>
                          </a:solidFill>
                          <a:effectLst/>
                          <a:latin typeface="inter-regular"/>
                        </a:rPr>
                        <a:t>add(</a:t>
                      </a:r>
                      <a:r>
                        <a:rPr lang="en-US" b="1" i="0" dirty="0">
                          <a:solidFill>
                            <a:srgbClr val="00B0F0"/>
                          </a:solidFill>
                          <a:effectLst/>
                          <a:latin typeface="inter-regular"/>
                        </a:rPr>
                        <a:t>int</a:t>
                      </a:r>
                      <a:r>
                        <a:rPr lang="en-US" b="0" i="0" dirty="0">
                          <a:solidFill>
                            <a:schemeClr val="bg1"/>
                          </a:solidFill>
                          <a:effectLst/>
                          <a:latin typeface="inter-regular"/>
                        </a:rPr>
                        <a:t> a,</a:t>
                      </a:r>
                      <a:r>
                        <a:rPr lang="en-US" b="1" i="0" dirty="0">
                          <a:solidFill>
                            <a:srgbClr val="00B0F0"/>
                          </a:solidFill>
                          <a:effectLst/>
                          <a:latin typeface="inter-regular"/>
                        </a:rPr>
                        <a:t>int</a:t>
                      </a:r>
                      <a:r>
                        <a:rPr lang="en-US" b="0" i="0" dirty="0">
                          <a:solidFill>
                            <a:schemeClr val="bg1"/>
                          </a:solidFill>
                          <a:effectLst/>
                          <a:latin typeface="inter-regular"/>
                        </a:rPr>
                        <a:t> b,</a:t>
                      </a:r>
                      <a:r>
                        <a:rPr lang="en-US" b="1" i="0" dirty="0">
                          <a:solidFill>
                            <a:srgbClr val="00B0F0"/>
                          </a:solidFill>
                          <a:effectLst/>
                          <a:latin typeface="inter-regular"/>
                        </a:rPr>
                        <a:t>int</a:t>
                      </a:r>
                      <a:r>
                        <a:rPr lang="en-US" b="0" i="0" dirty="0">
                          <a:solidFill>
                            <a:schemeClr val="bg1"/>
                          </a:solidFill>
                          <a:effectLst/>
                          <a:latin typeface="inter-regular"/>
                        </a:rPr>
                        <a:t> c){</a:t>
                      </a:r>
                      <a:r>
                        <a:rPr lang="en-US" b="1" i="0" dirty="0">
                          <a:solidFill>
                            <a:srgbClr val="00B0F0"/>
                          </a:solidFill>
                          <a:effectLst/>
                          <a:latin typeface="inter-regular"/>
                        </a:rPr>
                        <a:t>return</a:t>
                      </a:r>
                      <a:r>
                        <a:rPr lang="en-US" b="0" i="0" dirty="0">
                          <a:solidFill>
                            <a:schemeClr val="bg1"/>
                          </a:solidFill>
                          <a:effectLst/>
                          <a:latin typeface="inter-regular"/>
                        </a:rPr>
                        <a:t> a+b+c;}  </a:t>
                      </a:r>
                    </a:p>
                    <a:p>
                      <a:pPr algn="just">
                        <a:buFont typeface="+mj-lt"/>
                        <a:buNone/>
                      </a:pPr>
                      <a:r>
                        <a:rPr lang="en-US" b="0" i="0" dirty="0">
                          <a:solidFill>
                            <a:schemeClr val="bg1"/>
                          </a:solidFill>
                          <a:effectLst/>
                          <a:latin typeface="inter-regular"/>
                        </a:rPr>
                        <a:t>}  </a:t>
                      </a:r>
                    </a:p>
                    <a:p>
                      <a:pPr algn="just">
                        <a:buFont typeface="+mj-lt"/>
                        <a:buNone/>
                      </a:pPr>
                      <a:r>
                        <a:rPr lang="en-US" b="1" i="0" dirty="0">
                          <a:solidFill>
                            <a:srgbClr val="00B0F0"/>
                          </a:solidFill>
                          <a:effectLst/>
                          <a:latin typeface="inter-regular"/>
                        </a:rPr>
                        <a:t>class</a:t>
                      </a:r>
                      <a:r>
                        <a:rPr lang="en-US" b="0" i="0" dirty="0">
                          <a:solidFill>
                            <a:schemeClr val="bg1"/>
                          </a:solidFill>
                          <a:effectLst/>
                          <a:latin typeface="inter-regular"/>
                        </a:rPr>
                        <a:t> TestOverloading1{  </a:t>
                      </a:r>
                    </a:p>
                    <a:p>
                      <a:pPr algn="just">
                        <a:buFont typeface="+mj-lt"/>
                        <a:buNone/>
                      </a:pPr>
                      <a:r>
                        <a:rPr lang="en-US" b="1" i="0" dirty="0">
                          <a:solidFill>
                            <a:srgbClr val="00B0F0"/>
                          </a:solidFill>
                          <a:effectLst/>
                          <a:latin typeface="inter-regular"/>
                        </a:rPr>
                        <a:t>public</a:t>
                      </a:r>
                      <a:r>
                        <a:rPr lang="en-US" b="0" i="0" dirty="0">
                          <a:solidFill>
                            <a:srgbClr val="00B0F0"/>
                          </a:solidFill>
                          <a:effectLst/>
                          <a:latin typeface="inter-regular"/>
                        </a:rPr>
                        <a:t> </a:t>
                      </a:r>
                      <a:r>
                        <a:rPr lang="en-US" b="1" i="0" dirty="0">
                          <a:solidFill>
                            <a:srgbClr val="00B0F0"/>
                          </a:solidFill>
                          <a:effectLst/>
                          <a:latin typeface="inter-regular"/>
                        </a:rPr>
                        <a:t>static</a:t>
                      </a:r>
                      <a:r>
                        <a:rPr lang="en-US" b="0" i="0" dirty="0">
                          <a:solidFill>
                            <a:srgbClr val="00B0F0"/>
                          </a:solidFill>
                          <a:effectLst/>
                          <a:latin typeface="inter-regular"/>
                        </a:rPr>
                        <a:t> </a:t>
                      </a:r>
                      <a:r>
                        <a:rPr lang="en-US" b="1" i="0" dirty="0">
                          <a:solidFill>
                            <a:srgbClr val="00B0F0"/>
                          </a:solidFill>
                          <a:effectLst/>
                          <a:latin typeface="inter-regular"/>
                        </a:rPr>
                        <a:t>void</a:t>
                      </a:r>
                      <a:r>
                        <a:rPr lang="en-US" b="0" i="0" dirty="0">
                          <a:solidFill>
                            <a:schemeClr val="bg1"/>
                          </a:solidFill>
                          <a:effectLst/>
                          <a:latin typeface="inter-regular"/>
                        </a:rPr>
                        <a:t> main(String[] args){  </a:t>
                      </a:r>
                    </a:p>
                    <a:p>
                      <a:pPr algn="just">
                        <a:buFont typeface="+mj-lt"/>
                        <a:buNone/>
                      </a:pPr>
                      <a:r>
                        <a:rPr lang="en-US" b="0" i="0" dirty="0">
                          <a:solidFill>
                            <a:schemeClr val="bg1"/>
                          </a:solidFill>
                          <a:effectLst/>
                          <a:latin typeface="inter-regular"/>
                        </a:rPr>
                        <a:t>System.out.println(</a:t>
                      </a:r>
                      <a:r>
                        <a:rPr lang="en-US" b="0" i="0" dirty="0" err="1">
                          <a:solidFill>
                            <a:schemeClr val="bg1"/>
                          </a:solidFill>
                          <a:effectLst/>
                          <a:latin typeface="inter-regular"/>
                        </a:rPr>
                        <a:t>Adder.add</a:t>
                      </a:r>
                      <a:r>
                        <a:rPr lang="en-US" b="0" i="0" dirty="0">
                          <a:solidFill>
                            <a:schemeClr val="bg1"/>
                          </a:solidFill>
                          <a:effectLst/>
                          <a:latin typeface="inter-regular"/>
                        </a:rPr>
                        <a:t>(11,11));  </a:t>
                      </a:r>
                    </a:p>
                    <a:p>
                      <a:pPr algn="just">
                        <a:buFont typeface="+mj-lt"/>
                        <a:buNone/>
                      </a:pPr>
                      <a:r>
                        <a:rPr lang="en-US" b="0" i="0" dirty="0">
                          <a:solidFill>
                            <a:schemeClr val="bg1"/>
                          </a:solidFill>
                          <a:effectLst/>
                          <a:latin typeface="inter-regular"/>
                        </a:rPr>
                        <a:t>System.out.println(</a:t>
                      </a:r>
                      <a:r>
                        <a:rPr lang="en-US" b="0" i="0" dirty="0" err="1">
                          <a:solidFill>
                            <a:schemeClr val="bg1"/>
                          </a:solidFill>
                          <a:effectLst/>
                          <a:latin typeface="inter-regular"/>
                        </a:rPr>
                        <a:t>Adder.add</a:t>
                      </a:r>
                      <a:r>
                        <a:rPr lang="en-US" b="0" i="0" dirty="0">
                          <a:solidFill>
                            <a:schemeClr val="bg1"/>
                          </a:solidFill>
                          <a:effectLst/>
                          <a:latin typeface="inter-regular"/>
                        </a:rPr>
                        <a:t>(11,11,11));                 </a:t>
                      </a:r>
                    </a:p>
                    <a:p>
                      <a:pPr algn="just">
                        <a:buFont typeface="+mj-lt"/>
                        <a:buNone/>
                      </a:pPr>
                      <a:r>
                        <a:rPr lang="en-US" b="0" i="0" dirty="0">
                          <a:solidFill>
                            <a:schemeClr val="bg1"/>
                          </a:solidFill>
                          <a:effectLst/>
                          <a:latin typeface="inter-regular"/>
                        </a:rPr>
                        <a:t>}}</a:t>
                      </a:r>
                      <a:r>
                        <a:rPr lang="en-US" b="0" i="0" dirty="0">
                          <a:solidFill>
                            <a:srgbClr val="000000"/>
                          </a:solidFill>
                          <a:effectLst/>
                          <a:latin typeface="inter-regular"/>
                        </a:rPr>
                        <a:t>  </a:t>
                      </a:r>
                    </a:p>
                  </a:txBody>
                  <a:tcPr>
                    <a:solidFill>
                      <a:schemeClr val="tx2"/>
                    </a:solidFill>
                  </a:tcPr>
                </a:tc>
                <a:extLst>
                  <a:ext uri="{0D108BD9-81ED-4DB2-BD59-A6C34878D82A}">
                    <a16:rowId xmlns:a16="http://schemas.microsoft.com/office/drawing/2014/main" val="2912426643"/>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470672283"/>
              </p:ext>
            </p:extLst>
          </p:nvPr>
        </p:nvGraphicFramePr>
        <p:xfrm>
          <a:off x="5791201" y="3832007"/>
          <a:ext cx="18288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44983737"/>
                    </a:ext>
                  </a:extLst>
                </a:gridCol>
              </a:tblGrid>
              <a:tr h="614753">
                <a:tc>
                  <a:txBody>
                    <a:bodyPr/>
                    <a:lstStyle/>
                    <a:p>
                      <a:r>
                        <a:rPr lang="fr-FR" dirty="0"/>
                        <a:t>   //Outpout</a:t>
                      </a:r>
                    </a:p>
                    <a:p>
                      <a:r>
                        <a:rPr lang="fr-FR" dirty="0"/>
                        <a:t>          22</a:t>
                      </a:r>
                    </a:p>
                    <a:p>
                      <a:r>
                        <a:rPr lang="fr-FR" dirty="0"/>
                        <a:t>          33</a:t>
                      </a:r>
                      <a:endParaRPr lang="en-US" dirty="0"/>
                    </a:p>
                  </a:txBody>
                  <a:tcPr>
                    <a:solidFill>
                      <a:schemeClr val="tx1"/>
                    </a:solidFill>
                  </a:tcPr>
                </a:tc>
                <a:extLst>
                  <a:ext uri="{0D108BD9-81ED-4DB2-BD59-A6C34878D82A}">
                    <a16:rowId xmlns:a16="http://schemas.microsoft.com/office/drawing/2014/main" val="1584333275"/>
                  </a:ext>
                </a:extLst>
              </a:tr>
            </a:tbl>
          </a:graphicData>
        </a:graphic>
      </p:graphicFrame>
    </p:spTree>
    <p:extLst>
      <p:ext uri="{BB962C8B-B14F-4D97-AF65-F5344CB8AC3E}">
        <p14:creationId xmlns:p14="http://schemas.microsoft.com/office/powerpoint/2010/main" val="361212604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type de données</a:t>
            </a:r>
            <a:endParaRPr lang="fr-FR" dirty="0">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267932" y="1843722"/>
            <a:ext cx="5828068" cy="3139321"/>
          </a:xfrm>
          <a:prstGeom prst="rect">
            <a:avLst/>
          </a:prstGeom>
          <a:solidFill>
            <a:schemeClr val="tx1"/>
          </a:solidFill>
          <a:ln>
            <a:solidFill>
              <a:schemeClr val="tx1"/>
            </a:solidFill>
          </a:ln>
        </p:spPr>
        <p:txBody>
          <a:bodyPr wrap="square" lIns="91440" tIns="45720" rIns="91440" bIns="45720" rtlCol="0" anchor="t">
            <a:spAutoFit/>
          </a:bodyPr>
          <a:lstStyle/>
          <a:p>
            <a:r>
              <a:rPr lang="fr-CI" b="1" dirty="0">
                <a:solidFill>
                  <a:schemeClr val="bg1"/>
                </a:solidFill>
              </a:rPr>
              <a:t>class</a:t>
            </a:r>
            <a:r>
              <a:rPr lang="fr-CI" dirty="0">
                <a:solidFill>
                  <a:schemeClr val="bg1"/>
                </a:solidFill>
              </a:rPr>
              <a:t> Adder{  </a:t>
            </a:r>
          </a:p>
          <a:p>
            <a:r>
              <a:rPr lang="fr-CI" b="1" dirty="0">
                <a:solidFill>
                  <a:srgbClr val="FF0000"/>
                </a:solidFill>
                <a:latin typeface="Arial"/>
                <a:ea typeface="ＭＳ Ｐゴシック"/>
                <a:cs typeface="Arial"/>
              </a:rPr>
              <a:t>    </a:t>
            </a:r>
            <a:r>
              <a:rPr lang="fr-CI" b="1" dirty="0" err="1">
                <a:solidFill>
                  <a:srgbClr val="FF0000"/>
                </a:solidFill>
                <a:latin typeface="Arial"/>
                <a:ea typeface="ＭＳ Ｐゴシック"/>
                <a:cs typeface="Arial"/>
              </a:rPr>
              <a:t>static</a:t>
            </a:r>
            <a:r>
              <a:rPr lang="fr-CI" dirty="0">
                <a:solidFill>
                  <a:schemeClr val="bg1"/>
                </a:solidFill>
                <a:latin typeface="Arial"/>
                <a:ea typeface="ＭＳ Ｐゴシック"/>
                <a:cs typeface="Arial"/>
              </a:rPr>
              <a:t> </a:t>
            </a:r>
            <a:r>
              <a:rPr lang="fr-CI" b="1" dirty="0" err="1">
                <a:solidFill>
                  <a:srgbClr val="00B0F0"/>
                </a:solidFill>
                <a:latin typeface="Arial"/>
                <a:ea typeface="ＭＳ Ｐゴシック"/>
                <a:cs typeface="Arial"/>
              </a:rPr>
              <a:t>int</a:t>
            </a:r>
            <a:r>
              <a:rPr lang="fr-CI" dirty="0">
                <a:solidFill>
                  <a:schemeClr val="bg1"/>
                </a:solidFill>
                <a:latin typeface="Arial"/>
                <a:ea typeface="ＭＳ Ｐゴシック"/>
                <a:cs typeface="Arial"/>
              </a:rPr>
              <a:t> </a:t>
            </a:r>
            <a:r>
              <a:rPr lang="fr-CI" dirty="0" err="1">
                <a:solidFill>
                  <a:srgbClr val="FF0000"/>
                </a:solidFill>
                <a:latin typeface="Arial"/>
                <a:ea typeface="ＭＳ Ｐゴシック"/>
                <a:cs typeface="Arial"/>
              </a:rPr>
              <a:t>add</a:t>
            </a:r>
            <a:r>
              <a:rPr lang="fr-CI" dirty="0">
                <a:solidFill>
                  <a:schemeClr val="bg1"/>
                </a:solidFill>
                <a:latin typeface="Arial"/>
                <a:ea typeface="ＭＳ Ｐゴシック"/>
                <a:cs typeface="Arial"/>
              </a:rPr>
              <a:t>(</a:t>
            </a:r>
            <a:r>
              <a:rPr lang="fr-CI" b="1" dirty="0" err="1">
                <a:solidFill>
                  <a:schemeClr val="bg1"/>
                </a:solidFill>
                <a:latin typeface="Arial"/>
                <a:ea typeface="ＭＳ Ｐゴシック"/>
                <a:cs typeface="Arial"/>
              </a:rPr>
              <a:t>int</a:t>
            </a:r>
            <a:r>
              <a:rPr lang="fr-CI" dirty="0">
                <a:solidFill>
                  <a:schemeClr val="bg1"/>
                </a:solidFill>
                <a:latin typeface="Arial"/>
                <a:ea typeface="ＭＳ Ｐゴシック"/>
                <a:cs typeface="Arial"/>
              </a:rPr>
              <a:t> a, </a:t>
            </a:r>
            <a:r>
              <a:rPr lang="fr-CI" b="1" dirty="0" err="1">
                <a:solidFill>
                  <a:schemeClr val="bg1"/>
                </a:solidFill>
                <a:latin typeface="Arial"/>
                <a:ea typeface="ＭＳ Ｐゴシック"/>
                <a:cs typeface="Arial"/>
              </a:rPr>
              <a:t>int</a:t>
            </a:r>
            <a:r>
              <a:rPr lang="fr-CI" dirty="0">
                <a:solidFill>
                  <a:schemeClr val="bg1"/>
                </a:solidFill>
                <a:latin typeface="Arial"/>
                <a:ea typeface="ＭＳ Ｐゴシック"/>
                <a:cs typeface="Arial"/>
              </a:rPr>
              <a:t> b){</a:t>
            </a:r>
            <a:r>
              <a:rPr lang="fr-CI" b="1" dirty="0">
                <a:solidFill>
                  <a:schemeClr val="bg1"/>
                </a:solidFill>
                <a:latin typeface="Arial"/>
                <a:ea typeface="ＭＳ Ｐゴシック"/>
                <a:cs typeface="Arial"/>
              </a:rPr>
              <a:t>return</a:t>
            </a:r>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a+b</a:t>
            </a:r>
            <a:r>
              <a:rPr lang="fr-CI" dirty="0">
                <a:solidFill>
                  <a:schemeClr val="bg1"/>
                </a:solidFill>
                <a:latin typeface="Arial"/>
                <a:ea typeface="ＭＳ Ｐゴシック"/>
                <a:cs typeface="Arial"/>
              </a:rPr>
              <a:t>;}  </a:t>
            </a:r>
          </a:p>
          <a:p>
            <a:r>
              <a:rPr lang="fr-CI" b="1" dirty="0">
                <a:solidFill>
                  <a:srgbClr val="FF0000"/>
                </a:solidFill>
                <a:latin typeface="Arial"/>
                <a:ea typeface="ＭＳ Ｐゴシック"/>
                <a:cs typeface="Arial"/>
              </a:rPr>
              <a:t>    </a:t>
            </a:r>
            <a:r>
              <a:rPr lang="fr-CI" b="1" dirty="0" err="1">
                <a:solidFill>
                  <a:srgbClr val="FF0000"/>
                </a:solidFill>
                <a:latin typeface="Arial"/>
                <a:ea typeface="ＭＳ Ｐゴシック"/>
                <a:cs typeface="Arial"/>
              </a:rPr>
              <a:t>static</a:t>
            </a:r>
            <a:r>
              <a:rPr lang="fr-CI" dirty="0">
                <a:solidFill>
                  <a:schemeClr val="bg1"/>
                </a:solidFill>
                <a:latin typeface="Arial"/>
                <a:ea typeface="ＭＳ Ｐゴシック"/>
                <a:cs typeface="Arial"/>
              </a:rPr>
              <a:t> </a:t>
            </a:r>
            <a:r>
              <a:rPr lang="fr-CI" b="1" dirty="0">
                <a:solidFill>
                  <a:srgbClr val="00B0F0"/>
                </a:solidFill>
                <a:latin typeface="Arial"/>
                <a:ea typeface="ＭＳ Ｐゴシック"/>
                <a:cs typeface="Arial"/>
              </a:rPr>
              <a:t>double</a:t>
            </a:r>
            <a:r>
              <a:rPr lang="fr-CI" dirty="0">
                <a:solidFill>
                  <a:schemeClr val="bg1"/>
                </a:solidFill>
                <a:latin typeface="Arial"/>
                <a:ea typeface="ＭＳ Ｐゴシック"/>
                <a:cs typeface="Arial"/>
              </a:rPr>
              <a:t> </a:t>
            </a:r>
            <a:r>
              <a:rPr lang="fr-CI" dirty="0" err="1">
                <a:solidFill>
                  <a:srgbClr val="FF0000"/>
                </a:solidFill>
                <a:latin typeface="Arial"/>
                <a:ea typeface="ＭＳ Ｐゴシック"/>
                <a:cs typeface="Arial"/>
              </a:rPr>
              <a:t>add</a:t>
            </a:r>
            <a:r>
              <a:rPr lang="fr-CI" dirty="0">
                <a:solidFill>
                  <a:schemeClr val="bg1"/>
                </a:solidFill>
                <a:latin typeface="Arial"/>
                <a:ea typeface="ＭＳ Ｐゴシック"/>
                <a:cs typeface="Arial"/>
              </a:rPr>
              <a:t>(</a:t>
            </a:r>
            <a:r>
              <a:rPr lang="fr-CI" b="1" dirty="0">
                <a:solidFill>
                  <a:schemeClr val="bg1"/>
                </a:solidFill>
                <a:latin typeface="Arial"/>
                <a:ea typeface="ＭＳ Ｐゴシック"/>
                <a:cs typeface="Arial"/>
              </a:rPr>
              <a:t>double</a:t>
            </a:r>
            <a:r>
              <a:rPr lang="fr-CI" dirty="0">
                <a:solidFill>
                  <a:schemeClr val="bg1"/>
                </a:solidFill>
                <a:latin typeface="Arial"/>
                <a:ea typeface="ＭＳ Ｐゴシック"/>
                <a:cs typeface="Arial"/>
              </a:rPr>
              <a:t> a, </a:t>
            </a:r>
            <a:r>
              <a:rPr lang="fr-CI" b="1" dirty="0">
                <a:solidFill>
                  <a:schemeClr val="bg1"/>
                </a:solidFill>
                <a:latin typeface="Arial"/>
                <a:ea typeface="ＭＳ Ｐゴシック"/>
                <a:cs typeface="Arial"/>
              </a:rPr>
              <a:t>double</a:t>
            </a:r>
            <a:r>
              <a:rPr lang="fr-CI" dirty="0">
                <a:solidFill>
                  <a:schemeClr val="bg1"/>
                </a:solidFill>
                <a:latin typeface="Arial"/>
                <a:ea typeface="ＭＳ Ｐゴシック"/>
                <a:cs typeface="Arial"/>
              </a:rPr>
              <a:t> b){</a:t>
            </a:r>
            <a:r>
              <a:rPr lang="fr-CI" b="1" dirty="0">
                <a:solidFill>
                  <a:schemeClr val="bg1"/>
                </a:solidFill>
                <a:latin typeface="Arial"/>
                <a:ea typeface="ＭＳ Ｐゴシック"/>
                <a:cs typeface="Arial"/>
              </a:rPr>
              <a:t>return</a:t>
            </a:r>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a+b</a:t>
            </a:r>
            <a:r>
              <a:rPr lang="fr-CI" dirty="0">
                <a:solidFill>
                  <a:schemeClr val="bg1"/>
                </a:solidFill>
                <a:latin typeface="Arial"/>
                <a:ea typeface="ＭＳ Ｐゴシック"/>
                <a:cs typeface="Arial"/>
              </a:rPr>
              <a:t>;}  </a:t>
            </a:r>
          </a:p>
          <a:p>
            <a:r>
              <a:rPr lang="fr-CI" dirty="0">
                <a:solidFill>
                  <a:schemeClr val="bg1"/>
                </a:solidFill>
              </a:rPr>
              <a:t>}  </a:t>
            </a:r>
          </a:p>
          <a:p>
            <a:r>
              <a:rPr lang="fr-CI" b="1" dirty="0">
                <a:solidFill>
                  <a:schemeClr val="bg1"/>
                </a:solidFill>
              </a:rPr>
              <a:t>class</a:t>
            </a:r>
            <a:r>
              <a:rPr lang="fr-CI" dirty="0">
                <a:solidFill>
                  <a:schemeClr val="bg1"/>
                </a:solidFill>
              </a:rPr>
              <a:t> TestOverloading2{  </a:t>
            </a:r>
          </a:p>
          <a:p>
            <a:r>
              <a:rPr lang="fr-CI" b="1" dirty="0">
                <a:solidFill>
                  <a:srgbClr val="FF0000"/>
                </a:solidFill>
                <a:latin typeface="Arial"/>
                <a:ea typeface="ＭＳ Ｐゴシック"/>
                <a:cs typeface="Arial"/>
              </a:rPr>
              <a:t>    public</a:t>
            </a:r>
            <a:r>
              <a:rPr lang="fr-CI" dirty="0">
                <a:solidFill>
                  <a:srgbClr val="FF0000"/>
                </a:solidFill>
                <a:latin typeface="Arial"/>
                <a:ea typeface="ＭＳ Ｐゴシック"/>
                <a:cs typeface="Arial"/>
              </a:rPr>
              <a:t> </a:t>
            </a:r>
            <a:r>
              <a:rPr lang="fr-CI" b="1" dirty="0" err="1">
                <a:solidFill>
                  <a:srgbClr val="FF0000"/>
                </a:solidFill>
                <a:latin typeface="Arial"/>
                <a:ea typeface="ＭＳ Ｐゴシック"/>
                <a:cs typeface="Arial"/>
              </a:rPr>
              <a:t>static</a:t>
            </a:r>
            <a:r>
              <a:rPr lang="fr-CI" dirty="0">
                <a:solidFill>
                  <a:srgbClr val="FF0000"/>
                </a:solidFill>
                <a:latin typeface="Arial"/>
                <a:ea typeface="ＭＳ Ｐゴシック"/>
                <a:cs typeface="Arial"/>
              </a:rPr>
              <a:t> </a:t>
            </a:r>
            <a:r>
              <a:rPr lang="fr-CI" b="1" dirty="0" err="1">
                <a:solidFill>
                  <a:srgbClr val="00B0F0"/>
                </a:solidFill>
                <a:latin typeface="Arial"/>
                <a:ea typeface="ＭＳ Ｐゴシック"/>
                <a:cs typeface="Arial"/>
              </a:rPr>
              <a:t>void</a:t>
            </a:r>
            <a:r>
              <a:rPr lang="fr-CI" dirty="0">
                <a:solidFill>
                  <a:schemeClr val="bg1"/>
                </a:solidFill>
                <a:latin typeface="Arial"/>
                <a:ea typeface="ＭＳ Ｐゴシック"/>
                <a:cs typeface="Arial"/>
              </a:rPr>
              <a:t> main(String[] args){  </a:t>
            </a:r>
          </a:p>
          <a:p>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System.out.</a:t>
            </a:r>
            <a:r>
              <a:rPr lang="fr-CI" dirty="0" err="1">
                <a:solidFill>
                  <a:srgbClr val="00B050"/>
                </a:solidFill>
                <a:latin typeface="Arial"/>
                <a:ea typeface="ＭＳ Ｐゴシック"/>
                <a:cs typeface="Arial"/>
              </a:rPr>
              <a:t>println</a:t>
            </a:r>
            <a:r>
              <a:rPr lang="fr-CI" dirty="0">
                <a:solidFill>
                  <a:schemeClr val="bg1"/>
                </a:solidFill>
                <a:latin typeface="Arial"/>
                <a:ea typeface="ＭＳ Ｐゴシック"/>
                <a:cs typeface="Arial"/>
              </a:rPr>
              <a:t>(</a:t>
            </a:r>
            <a:r>
              <a:rPr lang="fr-CI" dirty="0" err="1">
                <a:solidFill>
                  <a:schemeClr val="bg1"/>
                </a:solidFill>
                <a:latin typeface="Arial"/>
                <a:ea typeface="ＭＳ Ｐゴシック"/>
                <a:cs typeface="Arial"/>
              </a:rPr>
              <a:t>Adder.add</a:t>
            </a:r>
            <a:r>
              <a:rPr lang="fr-CI" dirty="0">
                <a:solidFill>
                  <a:schemeClr val="bg1"/>
                </a:solidFill>
                <a:latin typeface="Arial"/>
                <a:ea typeface="ＭＳ Ｐゴシック"/>
                <a:cs typeface="Arial"/>
              </a:rPr>
              <a:t>(11,11));  </a:t>
            </a:r>
          </a:p>
          <a:p>
            <a:r>
              <a:rPr lang="fr-CI" dirty="0">
                <a:solidFill>
                  <a:schemeClr val="bg1"/>
                </a:solidFill>
                <a:latin typeface="Arial"/>
                <a:ea typeface="ＭＳ Ｐゴシック"/>
                <a:cs typeface="Arial"/>
              </a:rPr>
              <a:t>        </a:t>
            </a:r>
            <a:r>
              <a:rPr lang="fr-CI" dirty="0" err="1">
                <a:solidFill>
                  <a:schemeClr val="bg1"/>
                </a:solidFill>
                <a:latin typeface="Arial"/>
                <a:ea typeface="ＭＳ Ｐゴシック"/>
                <a:cs typeface="Arial"/>
              </a:rPr>
              <a:t>System.out.</a:t>
            </a:r>
            <a:r>
              <a:rPr lang="fr-CI" dirty="0" err="1">
                <a:solidFill>
                  <a:srgbClr val="00B050"/>
                </a:solidFill>
                <a:latin typeface="Arial"/>
                <a:ea typeface="ＭＳ Ｐゴシック"/>
                <a:cs typeface="Arial"/>
              </a:rPr>
              <a:t>println</a:t>
            </a:r>
            <a:r>
              <a:rPr lang="fr-CI" dirty="0">
                <a:solidFill>
                  <a:schemeClr val="bg1"/>
                </a:solidFill>
                <a:latin typeface="Arial"/>
                <a:ea typeface="ＭＳ Ｐゴシック"/>
                <a:cs typeface="Arial"/>
              </a:rPr>
              <a:t>(</a:t>
            </a:r>
            <a:r>
              <a:rPr lang="fr-CI" dirty="0" err="1">
                <a:solidFill>
                  <a:schemeClr val="bg1"/>
                </a:solidFill>
                <a:latin typeface="Arial"/>
                <a:ea typeface="ＭＳ Ｐゴシック"/>
                <a:cs typeface="Arial"/>
              </a:rPr>
              <a:t>Adder.add</a:t>
            </a:r>
            <a:r>
              <a:rPr lang="fr-CI" dirty="0">
                <a:solidFill>
                  <a:schemeClr val="bg1"/>
                </a:solidFill>
                <a:latin typeface="Arial"/>
                <a:ea typeface="ＭＳ Ｐゴシック"/>
                <a:cs typeface="Arial"/>
              </a:rPr>
              <a:t>(12.3,12.6));  </a:t>
            </a:r>
          </a:p>
          <a:p>
            <a:r>
              <a:rPr lang="fr-CI" dirty="0">
                <a:solidFill>
                  <a:schemeClr val="bg1"/>
                </a:solidFill>
              </a:rPr>
              <a:t>}}  </a:t>
            </a:r>
          </a:p>
          <a:p>
            <a:endParaRPr lang="fr-CI" dirty="0">
              <a:solidFill>
                <a:schemeClr val="bg1"/>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1719337020"/>
              </p:ext>
            </p:extLst>
          </p:nvPr>
        </p:nvGraphicFramePr>
        <p:xfrm>
          <a:off x="6248401" y="2956182"/>
          <a:ext cx="18288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44983737"/>
                    </a:ext>
                  </a:extLst>
                </a:gridCol>
              </a:tblGrid>
              <a:tr h="614753">
                <a:tc>
                  <a:txBody>
                    <a:bodyPr/>
                    <a:lstStyle/>
                    <a:p>
                      <a:r>
                        <a:rPr lang="fr-FR" dirty="0"/>
                        <a:t>   //Outpout</a:t>
                      </a:r>
                    </a:p>
                    <a:p>
                      <a:r>
                        <a:rPr lang="fr-FR" dirty="0"/>
                        <a:t>          22</a:t>
                      </a:r>
                    </a:p>
                    <a:p>
                      <a:r>
                        <a:rPr lang="fr-FR" dirty="0"/>
                        <a:t>          24,9</a:t>
                      </a:r>
                      <a:endParaRPr lang="en-US" dirty="0"/>
                    </a:p>
                  </a:txBody>
                  <a:tcPr>
                    <a:solidFill>
                      <a:schemeClr val="tx1"/>
                    </a:solidFill>
                  </a:tcPr>
                </a:tc>
                <a:extLst>
                  <a:ext uri="{0D108BD9-81ED-4DB2-BD59-A6C34878D82A}">
                    <a16:rowId xmlns:a16="http://schemas.microsoft.com/office/drawing/2014/main" val="1584333275"/>
                  </a:ext>
                </a:extLst>
              </a:tr>
            </a:tbl>
          </a:graphicData>
        </a:graphic>
      </p:graphicFrame>
    </p:spTree>
    <p:extLst>
      <p:ext uri="{BB962C8B-B14F-4D97-AF65-F5344CB8AC3E}">
        <p14:creationId xmlns:p14="http://schemas.microsoft.com/office/powerpoint/2010/main" val="341252130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a:ln>
                  <a:noFill/>
                </a:ln>
                <a:solidFill>
                  <a:srgbClr val="000000"/>
                </a:solidFill>
                <a:effectLst/>
                <a:latin typeface="Helvetica"/>
                <a:ea typeface="ＭＳ Ｐゴシック"/>
                <a:cs typeface="Helvetica"/>
              </a:rPr>
              <a:t> est de s'assurer que les données "sensibles" sont cachées aux utilisateurs. Pour y parvenir, vous devez :</a:t>
            </a:r>
            <a:endParaRPr lang="en-US" altLang="en-US" sz="20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a:solidFill>
                  <a:srgbClr val="000000"/>
                </a:solidFill>
                <a:latin typeface="Helvetica"/>
                <a:ea typeface="ＭＳ Ｐゴシック"/>
                <a:cs typeface="Helvetica"/>
              </a:rPr>
              <a:t>Declarer</a:t>
            </a:r>
            <a:r>
              <a:rPr kumimoji="0" lang="en-US" altLang="en-US" sz="2400" b="0" i="0" u="none" strike="noStrike" cap="none" normalizeH="0" baseline="0">
                <a:ln>
                  <a:noFill/>
                </a:ln>
                <a:solidFill>
                  <a:srgbClr val="000000"/>
                </a:solidFill>
                <a:effectLst/>
                <a:latin typeface="Helvetica"/>
                <a:ea typeface="ＭＳ Ｐゴシック"/>
                <a:cs typeface="Helvetica"/>
              </a:rPr>
              <a:t> les </a:t>
            </a:r>
            <a:r>
              <a:rPr kumimoji="0" lang="en-US" altLang="en-US" sz="2400" b="1" i="0" u="none" strike="noStrike" cap="none" normalizeH="0" baseline="0">
                <a:ln>
                  <a:noFill/>
                </a:ln>
                <a:solidFill>
                  <a:srgbClr val="000000"/>
                </a:solidFill>
                <a:effectLst/>
                <a:latin typeface="Helvetica"/>
                <a:ea typeface="ＭＳ Ｐゴシック"/>
                <a:cs typeface="Helvetica"/>
              </a:rPr>
              <a:t>variables/</a:t>
            </a:r>
            <a:r>
              <a:rPr kumimoji="0" lang="en-US" altLang="en-US" sz="2400" b="1"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lang="en-US" altLang="en-US" sz="2400">
                <a:solidFill>
                  <a:srgbClr val="000000"/>
                </a:solidFill>
                <a:latin typeface="Helvetica"/>
                <a:ea typeface="ＭＳ Ｐゴシック"/>
                <a:cs typeface="Helvetica"/>
              </a:rPr>
              <a:t>la </a:t>
            </a:r>
            <a:r>
              <a:rPr lang="en-US" altLang="en-US" sz="2400" err="1">
                <a:solidFill>
                  <a:srgbClr val="000000"/>
                </a:solidFill>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comme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endParaRPr lang="en-US" altLang="en-US" sz="2400" b="1" i="0" u="none" strike="noStrike" cap="none" normalizeH="0" baseline="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fournir des méthodes publiques </a:t>
            </a:r>
            <a:r>
              <a:rPr kumimoji="0" lang="en-US" altLang="en-US" sz="2400" b="1" i="0" u="none" strike="noStrike" cap="none" normalizeH="0" baseline="0">
                <a:ln>
                  <a:noFill/>
                </a:ln>
                <a:solidFill>
                  <a:srgbClr val="000000"/>
                </a:solidFill>
                <a:effectLst/>
                <a:latin typeface="Helvetica"/>
                <a:ea typeface="ＭＳ Ｐゴシック"/>
                <a:cs typeface="Helvetica"/>
              </a:rPr>
              <a:t>get</a:t>
            </a:r>
            <a:r>
              <a:rPr kumimoji="0" lang="en-US" altLang="en-US" sz="2400" b="0" i="0" u="none" strike="noStrike" cap="none" normalizeH="0" baseline="0">
                <a:ln>
                  <a:noFill/>
                </a:ln>
                <a:solidFill>
                  <a:srgbClr val="000000"/>
                </a:solidFill>
                <a:effectLst/>
                <a:latin typeface="Helvetica"/>
                <a:ea typeface="ＭＳ Ｐゴシック"/>
                <a:cs typeface="Helvetica"/>
              </a:rPr>
              <a:t> et </a:t>
            </a:r>
            <a:r>
              <a:rPr kumimoji="0" lang="en-US" altLang="en-US" sz="2400" b="1" i="0" u="none" strike="noStrike" cap="none" normalizeH="0" baseline="0">
                <a:ln>
                  <a:noFill/>
                </a:ln>
                <a:solidFill>
                  <a:srgbClr val="000000"/>
                </a:solidFill>
                <a:effectLst/>
                <a:latin typeface="Helvetica"/>
                <a:ea typeface="ＭＳ Ｐゴシック"/>
                <a:cs typeface="Helvetica"/>
              </a:rPr>
              <a:t>set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r>
              <a:rPr kumimoji="0" lang="en-US" altLang="en-US" sz="2400" b="1"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a:ln>
                  <a:noFill/>
                </a:ln>
                <a:solidFill>
                  <a:srgbClr val="000000"/>
                </a:solidFill>
                <a:effectLst/>
                <a:latin typeface="Helvetica"/>
                <a:ea typeface="ＭＳ Ｐゴシック"/>
                <a:cs typeface="Helvetica"/>
              </a:rPr>
              <a:t>pour accéder et mettre à jour la valeur d'une variable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chemeClr val="tx1"/>
                </a:solidFill>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a:ln>
                  <a:noFill/>
                </a:ln>
                <a:solidFill>
                  <a:srgbClr val="000000"/>
                </a:solidFill>
                <a:effectLst/>
                <a:latin typeface="Helvetica"/>
                <a:ea typeface="ＭＳ Ｐゴシック"/>
                <a:cs typeface="Helvetica"/>
              </a:rPr>
              <a:t>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renvoie la valeur de la variable et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 définit la valeur</a:t>
            </a:r>
            <a:r>
              <a:rPr lang="en-US" altLang="en-US" sz="2400">
                <a:latin typeface="Helvetica"/>
                <a:ea typeface="ＭＳ Ｐゴシック"/>
                <a:cs typeface="Helvetica"/>
              </a:rPr>
              <a:t> </a:t>
            </a:r>
            <a:endParaRPr lang="en-US" altLang="en-US" sz="2400" b="0" i="0" u="none" strike="noStrike" cap="none" normalizeH="0" baseline="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dirty="0">
                          <a:solidFill>
                            <a:srgbClr val="0077AA"/>
                          </a:solidFill>
                          <a:effectLst/>
                        </a:rPr>
                        <a:t>public</a:t>
                      </a:r>
                      <a:r>
                        <a:rPr lang="en-US" sz="2400" dirty="0"/>
                        <a:t> </a:t>
                      </a:r>
                      <a:r>
                        <a:rPr lang="en-US" sz="2400" dirty="0">
                          <a:solidFill>
                            <a:srgbClr val="0077AA"/>
                          </a:solidFill>
                          <a:effectLst/>
                        </a:rPr>
                        <a:t>class</a:t>
                      </a:r>
                      <a:r>
                        <a:rPr lang="en-US" sz="2400" dirty="0"/>
                        <a:t> </a:t>
                      </a:r>
                      <a:r>
                        <a:rPr lang="en-US" sz="2400" dirty="0">
                          <a:solidFill>
                            <a:srgbClr val="DD4A68"/>
                          </a:solidFill>
                          <a:effectLst/>
                        </a:rPr>
                        <a:t>Main</a:t>
                      </a:r>
                      <a:r>
                        <a:rPr lang="en-US" sz="2400" dirty="0"/>
                        <a:t> </a:t>
                      </a:r>
                      <a:r>
                        <a:rPr lang="en-US" sz="2400" dirty="0">
                          <a:solidFill>
                            <a:srgbClr val="999999"/>
                          </a:solidFill>
                          <a:effectLst/>
                        </a:rPr>
                        <a:t>{</a:t>
                      </a:r>
                    </a:p>
                    <a:p>
                      <a:r>
                        <a:rPr lang="en-US" sz="2400" dirty="0"/>
                        <a:t>   </a:t>
                      </a:r>
                      <a:r>
                        <a:rPr lang="en-US" sz="2400" dirty="0">
                          <a:solidFill>
                            <a:srgbClr val="0077AA"/>
                          </a:solidFill>
                          <a:effectLst/>
                        </a:rPr>
                        <a:t>public</a:t>
                      </a:r>
                      <a:r>
                        <a:rPr lang="en-US" sz="2400" dirty="0"/>
                        <a:t> </a:t>
                      </a:r>
                      <a:r>
                        <a:rPr lang="en-US" sz="2400" dirty="0">
                          <a:solidFill>
                            <a:srgbClr val="0077AA"/>
                          </a:solidFill>
                          <a:effectLst/>
                        </a:rPr>
                        <a:t>static</a:t>
                      </a:r>
                      <a:r>
                        <a:rPr lang="en-US" sz="2400" dirty="0"/>
                        <a:t> </a:t>
                      </a:r>
                      <a:r>
                        <a:rPr lang="en-US" sz="2400" dirty="0">
                          <a:solidFill>
                            <a:srgbClr val="0077AA"/>
                          </a:solidFill>
                          <a:effectLst/>
                        </a:rPr>
                        <a:t>void</a:t>
                      </a:r>
                      <a:r>
                        <a:rPr lang="en-US" sz="2400" dirty="0"/>
                        <a:t> </a:t>
                      </a:r>
                      <a:r>
                        <a:rPr lang="en-US" sz="2400" dirty="0">
                          <a:solidFill>
                            <a:srgbClr val="DD4A68"/>
                          </a:solidFill>
                          <a:effectLst/>
                        </a:rPr>
                        <a:t>main</a:t>
                      </a:r>
                      <a:r>
                        <a:rPr lang="en-US" sz="2400" dirty="0">
                          <a:solidFill>
                            <a:srgbClr val="999999"/>
                          </a:solidFill>
                          <a:effectLst/>
                        </a:rPr>
                        <a:t>(</a:t>
                      </a:r>
                      <a:r>
                        <a:rPr lang="en-US" sz="2400" dirty="0">
                          <a:solidFill>
                            <a:srgbClr val="DD4A68"/>
                          </a:solidFill>
                          <a:effectLst/>
                        </a:rPr>
                        <a:t>String</a:t>
                      </a:r>
                      <a:r>
                        <a:rPr lang="en-US" sz="2400" dirty="0">
                          <a:solidFill>
                            <a:srgbClr val="999999"/>
                          </a:solidFill>
                          <a:effectLst/>
                        </a:rPr>
                        <a:t>[]</a:t>
                      </a:r>
                      <a:r>
                        <a:rPr lang="en-US" sz="2400" dirty="0"/>
                        <a:t> args</a:t>
                      </a:r>
                      <a:r>
                        <a:rPr lang="en-US" sz="2400" dirty="0">
                          <a:solidFill>
                            <a:srgbClr val="999999"/>
                          </a:solidFill>
                          <a:effectLst/>
                        </a:rPr>
                        <a:t>)</a:t>
                      </a:r>
                      <a:r>
                        <a:rPr lang="en-US" sz="2400" dirty="0"/>
                        <a:t> </a:t>
                      </a:r>
                      <a:r>
                        <a:rPr lang="en-US" sz="2400" dirty="0">
                          <a:solidFill>
                            <a:srgbClr val="999999"/>
                          </a:solidFill>
                          <a:effectLst/>
                        </a:rPr>
                        <a:t>{</a:t>
                      </a:r>
                      <a:r>
                        <a:rPr lang="en-US" sz="2400" dirty="0"/>
                        <a:t> </a:t>
                      </a:r>
                    </a:p>
                    <a:p>
                      <a:r>
                        <a:rPr lang="en-US" sz="2400" dirty="0">
                          <a:solidFill>
                            <a:srgbClr val="DD4A68"/>
                          </a:solidFill>
                          <a:effectLst/>
                        </a:rPr>
                        <a:t>      Person</a:t>
                      </a:r>
                      <a:r>
                        <a:rPr lang="en-US" sz="2400" dirty="0"/>
                        <a:t> </a:t>
                      </a:r>
                      <a:r>
                        <a:rPr lang="en-US" sz="2400" dirty="0" err="1"/>
                        <a:t>myObj</a:t>
                      </a:r>
                      <a:r>
                        <a:rPr lang="en-US" sz="2400" dirty="0"/>
                        <a:t> </a:t>
                      </a:r>
                      <a:r>
                        <a:rPr lang="en-US" sz="2400" dirty="0">
                          <a:solidFill>
                            <a:srgbClr val="9A6E3A"/>
                          </a:solidFill>
                          <a:effectLst/>
                        </a:rPr>
                        <a:t>=</a:t>
                      </a:r>
                      <a:r>
                        <a:rPr lang="en-US" sz="2400" dirty="0"/>
                        <a:t> </a:t>
                      </a:r>
                      <a:r>
                        <a:rPr lang="en-US" sz="2400" dirty="0">
                          <a:solidFill>
                            <a:srgbClr val="0077AA"/>
                          </a:solidFill>
                          <a:effectLst/>
                        </a:rPr>
                        <a:t>new</a:t>
                      </a:r>
                      <a:r>
                        <a:rPr lang="en-US" sz="2400" dirty="0"/>
                        <a:t> </a:t>
                      </a:r>
                      <a:r>
                        <a:rPr lang="en-US" sz="2400" dirty="0">
                          <a:solidFill>
                            <a:srgbClr val="DD4A68"/>
                          </a:solidFill>
                          <a:effectLst/>
                        </a:rPr>
                        <a:t>Person</a:t>
                      </a:r>
                      <a:r>
                        <a:rPr lang="en-US" sz="2400" dirty="0">
                          <a:solidFill>
                            <a:srgbClr val="999999"/>
                          </a:solidFill>
                          <a:effectLst/>
                        </a:rPr>
                        <a:t>();</a:t>
                      </a:r>
                      <a:r>
                        <a:rPr lang="en-US" sz="2400" dirty="0"/>
                        <a:t> </a:t>
                      </a:r>
                    </a:p>
                    <a:p>
                      <a:r>
                        <a:rPr lang="en-US" sz="2400" dirty="0"/>
                        <a:t>        </a:t>
                      </a:r>
                      <a:r>
                        <a:rPr lang="en-US" sz="2400" dirty="0" err="1"/>
                        <a:t>myObj</a:t>
                      </a:r>
                      <a:r>
                        <a:rPr lang="en-US" sz="2400" dirty="0" err="1">
                          <a:solidFill>
                            <a:srgbClr val="999999"/>
                          </a:solidFill>
                          <a:effectLst/>
                        </a:rPr>
                        <a:t>.</a:t>
                      </a:r>
                      <a:r>
                        <a:rPr lang="en-US" sz="2400" dirty="0" err="1">
                          <a:solidFill>
                            <a:srgbClr val="DD4A68"/>
                          </a:solidFill>
                          <a:effectLst/>
                        </a:rPr>
                        <a:t>setName</a:t>
                      </a:r>
                      <a:r>
                        <a:rPr lang="en-US" sz="2400" dirty="0">
                          <a:solidFill>
                            <a:srgbClr val="999999"/>
                          </a:solidFill>
                          <a:effectLst/>
                        </a:rPr>
                        <a:t>(</a:t>
                      </a:r>
                      <a:r>
                        <a:rPr lang="en-US" sz="2400" dirty="0">
                          <a:solidFill>
                            <a:srgbClr val="669900"/>
                          </a:solidFill>
                          <a:effectLst/>
                        </a:rPr>
                        <a:t>"John"</a:t>
                      </a:r>
                      <a:r>
                        <a:rPr lang="en-US" sz="2400" dirty="0">
                          <a:solidFill>
                            <a:srgbClr val="999999"/>
                          </a:solidFill>
                          <a:effectLst/>
                        </a:rPr>
                        <a:t>);</a:t>
                      </a:r>
                      <a:r>
                        <a:rPr lang="en-US" sz="2400" dirty="0"/>
                        <a:t> </a:t>
                      </a:r>
                      <a:r>
                        <a:rPr lang="en-US" sz="2400" dirty="0">
                          <a:solidFill>
                            <a:srgbClr val="708090"/>
                          </a:solidFill>
                          <a:effectLst/>
                        </a:rPr>
                        <a:t>// </a:t>
                      </a:r>
                      <a:r>
                        <a:rPr lang="en-US" sz="2400" dirty="0" err="1">
                          <a:solidFill>
                            <a:srgbClr val="708090"/>
                          </a:solidFill>
                          <a:effectLst/>
                        </a:rPr>
                        <a:t>Modifie</a:t>
                      </a:r>
                      <a:r>
                        <a:rPr lang="en-US" sz="2400" dirty="0">
                          <a:solidFill>
                            <a:srgbClr val="708090"/>
                          </a:solidFill>
                          <a:effectLst/>
                        </a:rPr>
                        <a:t> la </a:t>
                      </a:r>
                      <a:r>
                        <a:rPr lang="en-US" sz="2400" dirty="0" err="1">
                          <a:solidFill>
                            <a:srgbClr val="708090"/>
                          </a:solidFill>
                          <a:effectLst/>
                        </a:rPr>
                        <a:t>valeur</a:t>
                      </a:r>
                      <a:r>
                        <a:rPr lang="en-US" sz="2400" dirty="0">
                          <a:solidFill>
                            <a:srgbClr val="708090"/>
                          </a:solidFill>
                          <a:effectLst/>
                        </a:rPr>
                        <a:t> du nom </a:t>
                      </a:r>
                      <a:r>
                        <a:rPr lang="en-US" sz="2400" dirty="0" err="1">
                          <a:solidFill>
                            <a:srgbClr val="708090"/>
                          </a:solidFill>
                          <a:effectLst/>
                        </a:rPr>
                        <a:t>en</a:t>
                      </a:r>
                      <a:r>
                        <a:rPr lang="en-US" sz="2400" dirty="0">
                          <a:solidFill>
                            <a:srgbClr val="708090"/>
                          </a:solidFill>
                          <a:effectLst/>
                        </a:rPr>
                        <a:t>: "John“</a:t>
                      </a:r>
                    </a:p>
                    <a:p>
                      <a:r>
                        <a:rPr lang="en-US" sz="2400" dirty="0"/>
                        <a:t>    </a:t>
                      </a:r>
                      <a:r>
                        <a:rPr lang="en-US" sz="2400" dirty="0">
                          <a:solidFill>
                            <a:srgbClr val="DD4A68"/>
                          </a:solidFill>
                          <a:effectLst/>
                        </a:rPr>
                        <a:t>System</a:t>
                      </a:r>
                      <a:r>
                        <a:rPr lang="en-US" sz="2400" dirty="0">
                          <a:solidFill>
                            <a:srgbClr val="999999"/>
                          </a:solidFill>
                          <a:effectLst/>
                        </a:rPr>
                        <a:t>.</a:t>
                      </a:r>
                      <a:r>
                        <a:rPr lang="en-US" sz="2400" dirty="0"/>
                        <a:t>out</a:t>
                      </a:r>
                      <a:r>
                        <a:rPr lang="en-US" sz="2400" dirty="0">
                          <a:solidFill>
                            <a:srgbClr val="999999"/>
                          </a:solidFill>
                          <a:effectLst/>
                        </a:rPr>
                        <a:t>.</a:t>
                      </a:r>
                      <a:r>
                        <a:rPr lang="en-US" sz="2400" dirty="0">
                          <a:solidFill>
                            <a:srgbClr val="DD4A68"/>
                          </a:solidFill>
                          <a:effectLst/>
                        </a:rPr>
                        <a:t>println</a:t>
                      </a:r>
                      <a:r>
                        <a:rPr lang="en-US" sz="2400" dirty="0">
                          <a:solidFill>
                            <a:srgbClr val="999999"/>
                          </a:solidFill>
                          <a:effectLst/>
                        </a:rPr>
                        <a:t>(</a:t>
                      </a:r>
                      <a:r>
                        <a:rPr lang="en-US" sz="2400" dirty="0" err="1"/>
                        <a:t>myObj</a:t>
                      </a:r>
                      <a:r>
                        <a:rPr lang="en-US" sz="2400" dirty="0" err="1">
                          <a:solidFill>
                            <a:srgbClr val="999999"/>
                          </a:solidFill>
                          <a:effectLst/>
                        </a:rPr>
                        <a:t>.</a:t>
                      </a:r>
                      <a:r>
                        <a:rPr lang="en-US" sz="2400" dirty="0" err="1">
                          <a:solidFill>
                            <a:srgbClr val="DD4A68"/>
                          </a:solidFill>
                          <a:effectLst/>
                        </a:rPr>
                        <a:t>getName</a:t>
                      </a:r>
                      <a:r>
                        <a:rPr lang="en-US" sz="2400" dirty="0">
                          <a:solidFill>
                            <a:srgbClr val="999999"/>
                          </a:solidFill>
                          <a:effectLst/>
                        </a:rPr>
                        <a:t>());</a:t>
                      </a:r>
                      <a:r>
                        <a:rPr lang="en-US" sz="2400" dirty="0"/>
                        <a:t> </a:t>
                      </a:r>
                    </a:p>
                    <a:p>
                      <a:r>
                        <a:rPr lang="en-US" sz="2400" dirty="0">
                          <a:solidFill>
                            <a:srgbClr val="999999"/>
                          </a:solidFill>
                          <a:effectLst/>
                        </a:rPr>
                        <a:t>   }</a:t>
                      </a:r>
                    </a:p>
                    <a:p>
                      <a:r>
                        <a:rPr lang="en-US" sz="2400" dirty="0">
                          <a:solidFill>
                            <a:srgbClr val="999999"/>
                          </a:solidFill>
                          <a:effectLst/>
                        </a:rPr>
                        <a:t>}</a:t>
                      </a:r>
                      <a:r>
                        <a:rPr lang="en-US" sz="2400" dirty="0"/>
                        <a:t> </a:t>
                      </a:r>
                    </a:p>
                    <a:p>
                      <a:endParaRPr lang="en-US" sz="2400" dirty="0">
                        <a:solidFill>
                          <a:srgbClr val="708090"/>
                        </a:solidFill>
                        <a:effectLst/>
                      </a:endParaRPr>
                    </a:p>
                    <a:p>
                      <a:r>
                        <a:rPr lang="en-US" sz="2400" dirty="0">
                          <a:solidFill>
                            <a:srgbClr val="708090"/>
                          </a:solidFill>
                          <a:effectLst/>
                        </a:rPr>
                        <a:t>// </a:t>
                      </a:r>
                      <a:r>
                        <a:rPr lang="en-US" sz="2400" dirty="0" err="1">
                          <a:solidFill>
                            <a:srgbClr val="708090"/>
                          </a:solidFill>
                          <a:effectLst/>
                        </a:rPr>
                        <a:t>résultat</a:t>
                      </a:r>
                      <a:r>
                        <a:rPr lang="en-US" sz="2400" dirty="0">
                          <a:solidFill>
                            <a:srgbClr val="708090"/>
                          </a:solidFill>
                          <a:effectLst/>
                        </a:rPr>
                        <a:t>: "John"</a:t>
                      </a:r>
                      <a:endParaRPr lang="en-US" sz="2400" dirty="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Meilleur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contrôle</a:t>
            </a:r>
            <a:r>
              <a:rPr kumimoji="0" lang="en-US" altLang="en-US" sz="2400" b="0" i="0" u="none" strike="noStrike" cap="none" normalizeH="0" baseline="0" dirty="0">
                <a:ln>
                  <a:noFill/>
                </a:ln>
                <a:solidFill>
                  <a:srgbClr val="000000"/>
                </a:solidFill>
                <a:effectLst/>
                <a:latin typeface="Helvetica"/>
                <a:ea typeface="ＭＳ Ｐゴシック"/>
                <a:cs typeface="Helvetica"/>
              </a:rPr>
              <a: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et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méthodes</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Les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dirty="0">
                <a:ln>
                  <a:noFill/>
                </a:ln>
                <a:solidFill>
                  <a:srgbClr val="000000"/>
                </a:solidFill>
                <a:effectLst/>
                <a:latin typeface="Helvetica"/>
                <a:ea typeface="ＭＳ Ｐゴシック"/>
                <a:cs typeface="Helvetica"/>
              </a:rPr>
              <a:t> de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classe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peuvent</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être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rendus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en</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a:ln>
                  <a:noFill/>
                </a:ln>
                <a:solidFill>
                  <a:srgbClr val="000000"/>
                </a:solidFill>
                <a:effectLst/>
                <a:latin typeface="Helvetica"/>
                <a:ea typeface="ＭＳ Ｐゴシック"/>
                <a:cs typeface="Helvetica"/>
              </a:rPr>
              <a:t>lecture </a:t>
            </a:r>
            <a:r>
              <a:rPr kumimoji="0" lang="en-US" altLang="en-US" sz="2400" b="1" i="0" u="none" strike="noStrike" cap="none" normalizeH="0" baseline="0" dirty="0" err="1">
                <a:ln>
                  <a:noFill/>
                </a:ln>
                <a:solidFill>
                  <a:srgbClr val="000000"/>
                </a:solidFill>
                <a:effectLst/>
                <a:latin typeface="Helvetica"/>
                <a:ea typeface="ＭＳ Ｐゴシック"/>
                <a:cs typeface="Helvetica"/>
              </a:rPr>
              <a:t>seule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si</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dirty="0">
                <a:ln>
                  <a:noFill/>
                </a:ln>
                <a:solidFill>
                  <a:srgbClr val="000000"/>
                </a:solidFill>
                <a:effectLst/>
                <a:latin typeface="Helvetica"/>
                <a:ea typeface="ＭＳ Ｐゴシック"/>
                <a:cs typeface="Helvetica"/>
              </a:rPr>
              <a:t> que la </a:t>
            </a:r>
            <a:r>
              <a:rPr kumimoji="0" lang="en-US" altLang="en-US" sz="2400" b="0" i="0" u="none" strike="noStrike" cap="none" normalizeH="0" baseline="0" dirty="0">
                <a:ln>
                  <a:noFill/>
                </a:ln>
                <a:solidFill>
                  <a:srgbClr val="DC143C"/>
                </a:solidFill>
                <a:effectLst/>
                <a:latin typeface="Helvetica"/>
                <a:ea typeface="ＭＳ Ｐゴシック"/>
                <a:cs typeface="Helvetica"/>
              </a:rPr>
              <a:t>get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ou</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en</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err="1">
                <a:ln>
                  <a:noFill/>
                </a:ln>
                <a:solidFill>
                  <a:srgbClr val="000000"/>
                </a:solidFill>
                <a:effectLst/>
                <a:latin typeface="Helvetica"/>
                <a:ea typeface="ＭＳ Ｐゴシック"/>
                <a:cs typeface="Helvetica"/>
              </a:rPr>
              <a:t>écriture</a:t>
            </a:r>
            <a:r>
              <a:rPr kumimoji="0" lang="en-US" altLang="en-US" sz="2400" b="1" i="0" u="none" strike="noStrike" cap="none" normalizeH="0" baseline="0" dirty="0">
                <a:ln>
                  <a:noFill/>
                </a:ln>
                <a:solidFill>
                  <a:srgbClr val="000000"/>
                </a:solidFill>
                <a:effectLst/>
                <a:latin typeface="Helvetica"/>
                <a:ea typeface="ＭＳ Ｐゴシック"/>
                <a:cs typeface="Helvetica"/>
              </a:rPr>
              <a:t> </a:t>
            </a:r>
            <a:r>
              <a:rPr kumimoji="0" lang="en-US" altLang="en-US" sz="2400" b="1" i="0" u="none" strike="noStrike" cap="none" normalizeH="0" baseline="0" dirty="0" err="1">
                <a:ln>
                  <a:noFill/>
                </a:ln>
                <a:solidFill>
                  <a:srgbClr val="000000"/>
                </a:solidFill>
                <a:effectLst/>
                <a:latin typeface="Helvetica"/>
                <a:ea typeface="ＭＳ Ｐゴシック"/>
                <a:cs typeface="Helvetica"/>
              </a:rPr>
              <a:t>seule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si</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vous</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dirty="0">
                <a:ln>
                  <a:noFill/>
                </a:ln>
                <a:solidFill>
                  <a:srgbClr val="000000"/>
                </a:solidFill>
                <a:effectLst/>
                <a:latin typeface="Helvetica"/>
                <a:ea typeface="ＭＳ Ｐゴシック"/>
                <a:cs typeface="Helvetica"/>
              </a:rPr>
              <a:t> que la </a:t>
            </a:r>
            <a:r>
              <a:rPr kumimoji="0" lang="en-US" altLang="en-US" sz="2400" b="0" i="0" u="none" strike="noStrike" cap="none" normalizeH="0" baseline="0" dirty="0">
                <a:ln>
                  <a:noFill/>
                </a:ln>
                <a:solidFill>
                  <a:srgbClr val="DC143C"/>
                </a:solidFill>
                <a:effectLst/>
                <a:latin typeface="Helvetica"/>
                <a:ea typeface="ＭＳ Ｐゴシック"/>
                <a:cs typeface="Helvetica"/>
              </a:rPr>
              <a:t>set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dirty="0">
                <a:ln>
                  <a:noFill/>
                </a:ln>
                <a:solidFill>
                  <a:srgbClr val="000000"/>
                </a:solidFill>
                <a:effectLst/>
                <a:latin typeface="Helvetica"/>
                <a:ea typeface="ＭＳ Ｐゴシック"/>
                <a:cs typeface="Helvetica"/>
              </a:rPr>
              <a:t>)</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Flexible : le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programmeur</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peut</a:t>
            </a:r>
            <a:r>
              <a:rPr kumimoji="0" lang="en-US" altLang="en-US" sz="2400" b="0" i="0" u="none" strike="noStrike" cap="none" normalizeH="0" baseline="0" dirty="0">
                <a:ln>
                  <a:noFill/>
                </a:ln>
                <a:solidFill>
                  <a:srgbClr val="000000"/>
                </a:solidFill>
                <a:effectLst/>
                <a:latin typeface="Helvetica"/>
                <a:ea typeface="ＭＳ Ｐゴシック"/>
                <a:cs typeface="Helvetica"/>
              </a:rPr>
              <a:t> modifier </a:t>
            </a:r>
            <a:r>
              <a:rPr kumimoji="0" lang="en-US" altLang="en-US" sz="2400" b="0" i="0" u="none" strike="noStrike" cap="none" normalizeH="0" baseline="0" dirty="0" err="1">
                <a:ln>
                  <a:noFill/>
                </a:ln>
                <a:solidFill>
                  <a:srgbClr val="000000"/>
                </a:solidFill>
                <a:effectLst/>
                <a:latin typeface="Helvetica"/>
                <a:ea typeface="ＭＳ Ｐゴシック"/>
                <a:cs typeface="Helvetica"/>
              </a:rPr>
              <a:t>une</a:t>
            </a:r>
            <a:r>
              <a:rPr kumimoji="0" lang="en-US" altLang="en-US" sz="2400" b="0" i="0" u="none" strike="noStrike" cap="none" normalizeH="0" baseline="0" dirty="0">
                <a:ln>
                  <a:noFill/>
                </a:ln>
                <a:solidFill>
                  <a:srgbClr val="000000"/>
                </a:solidFill>
                <a:effectLst/>
                <a:latin typeface="Helvetica"/>
                <a:ea typeface="ＭＳ Ｐゴシック"/>
                <a:cs typeface="Helvetica"/>
              </a:rPr>
              <a:t> </a:t>
            </a:r>
            <a:r>
              <a:rPr kumimoji="0" lang="en-US" altLang="en-US" sz="2400" b="0" i="0" u="none" strike="noStrike" cap="none" normalizeH="0" baseline="0" dirty="0" err="1">
                <a:ln>
                  <a:noFill/>
                </a:ln>
                <a:solidFill>
                  <a:srgbClr val="000000"/>
                </a:solidFill>
                <a:effectLst/>
                <a:latin typeface="Helvetica"/>
                <a:ea typeface="ＭＳ Ｐゴシック"/>
                <a:cs typeface="Helvetica"/>
              </a:rPr>
              <a:t>partie</a:t>
            </a:r>
            <a:r>
              <a:rPr kumimoji="0" lang="en-US" altLang="en-US" sz="2400" b="0" i="0" u="none" strike="noStrike" cap="none" normalizeH="0" baseline="0" dirty="0">
                <a:ln>
                  <a:noFill/>
                </a:ln>
                <a:solidFill>
                  <a:srgbClr val="000000"/>
                </a:solidFill>
                <a:effectLst/>
                <a:latin typeface="Helvetica"/>
                <a:ea typeface="ＭＳ Ｐゴシック"/>
                <a:cs typeface="Helvetica"/>
              </a:rPr>
              <a:t> du code sans affecter les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autres</a:t>
            </a:r>
            <a:r>
              <a:rPr kumimoji="0" lang="en-US" altLang="en-US" sz="2400" b="0" i="0" u="none" strike="noStrike" cap="none" normalizeH="0" baseline="0" dirty="0">
                <a:ln>
                  <a:noFill/>
                </a:ln>
                <a:solidFill>
                  <a:srgbClr val="000000"/>
                </a:solidFill>
                <a:effectLst/>
                <a:latin typeface="Helvetica"/>
                <a:ea typeface="ＭＳ Ｐゴシック"/>
                <a:cs typeface="Helvetica"/>
              </a:rPr>
              <a:t> parties</a:t>
            </a:r>
            <a:endParaRPr lang="en-US" altLang="en-US" sz="2400" b="0" i="0" u="none" strike="noStrike" cap="none" normalizeH="0" baseline="0" dirty="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dirty="0">
                <a:ln>
                  <a:noFill/>
                </a:ln>
                <a:solidFill>
                  <a:srgbClr val="000000"/>
                </a:solidFill>
                <a:effectLst/>
                <a:latin typeface="Helvetica"/>
                <a:ea typeface="ＭＳ Ｐゴシック"/>
                <a:cs typeface="Helvetica"/>
              </a:rPr>
              <a:t>Sécurité accrue des </a:t>
            </a:r>
            <a:r>
              <a:rPr kumimoji="0" lang="en-US" altLang="en-US" sz="2400" b="0" i="0" u="none" strike="noStrike" cap="none" normalizeH="0" baseline="0" dirty="0" err="1">
                <a:ln>
                  <a:noFill/>
                </a:ln>
                <a:solidFill>
                  <a:srgbClr val="000000"/>
                </a:solidFill>
                <a:effectLst/>
                <a:latin typeface="Helvetica"/>
                <a:ea typeface="ＭＳ Ｐゴシック"/>
                <a:cs typeface="Helvetica"/>
              </a:rPr>
              <a:t>données</a:t>
            </a:r>
            <a:endParaRPr lang="en-US" altLang="en-US" sz="2400" b="0" i="0" u="none" strike="noStrike" cap="none" normalizeH="0" baseline="0" dirty="0" err="1">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2022274" cy="400110"/>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000" b="1" dirty="0" err="1">
                <a:solidFill>
                  <a:srgbClr val="FF0000"/>
                </a:solidFill>
                <a:effectLst>
                  <a:outerShdw blurRad="38100" dist="38100" dir="2700000" algn="tl">
                    <a:srgbClr val="000000">
                      <a:alpha val="43137"/>
                    </a:srgbClr>
                  </a:outerShdw>
                </a:effectLst>
                <a:latin typeface="Helvetica"/>
                <a:ea typeface="ＭＳ Ｐゴシック"/>
                <a:cs typeface="Helvetica"/>
              </a:rPr>
              <a:t>Definition</a:t>
            </a:r>
            <a:endParaRPr lang="fr-FR" sz="2000" b="1">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2" name="Rectangle 1"/>
          <p:cNvSpPr>
            <a:spLocks noChangeArrowheads="1"/>
          </p:cNvSpPr>
          <p:nvPr/>
        </p:nvSpPr>
        <p:spPr bwMode="auto">
          <a:xfrm>
            <a:off x="0" y="1283614"/>
            <a:ext cx="84789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b="1"/>
              <a:t>L' abstraction</a:t>
            </a:r>
            <a:r>
              <a:rPr lang="fr-FR"/>
              <a:t> de données est le processus consistant à masquer certains détails et à ne montrer que les informations essentielles à l'utilisateur.</a:t>
            </a:r>
            <a:br>
              <a:rPr lang="fr-FR"/>
            </a:br>
            <a:r>
              <a:rPr lang="fr-FR"/>
              <a:t>L'abstraction peut être réalisée avec </a:t>
            </a:r>
            <a:r>
              <a:rPr lang="fr-FR" b="1"/>
              <a:t>des classes abstraites</a:t>
            </a:r>
            <a:r>
              <a:rPr lang="fr-FR"/>
              <a:t> ou </a:t>
            </a:r>
            <a:r>
              <a:rPr lang="fr-FR" b="1"/>
              <a:t>des interfaces</a:t>
            </a:r>
            <a:endParaRPr kumimoji="0" lang="en-US" altLang="en-US" sz="1800" b="1" i="0" u="none" strike="noStrike" cap="none" normalizeH="0" baseline="0">
              <a:ln>
                <a:noFill/>
              </a:ln>
              <a:effectLst/>
              <a:latin typeface="Arial" panose="020B0604020202020204" pitchFamily="34" charset="0"/>
            </a:endParaRPr>
          </a:p>
        </p:txBody>
      </p:sp>
      <p:sp>
        <p:nvSpPr>
          <p:cNvPr id="6" name="Rectangle 5"/>
          <p:cNvSpPr/>
          <p:nvPr/>
        </p:nvSpPr>
        <p:spPr>
          <a:xfrm>
            <a:off x="908170" y="2862451"/>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219965"/>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22902" y="3762145"/>
            <a:ext cx="2210926" cy="369332"/>
          </a:xfrm>
          <a:prstGeom prst="rect">
            <a:avLst/>
          </a:prstGeom>
          <a:solidFill>
            <a:schemeClr val="tx1"/>
          </a:solidFill>
        </p:spPr>
        <p:txBody>
          <a:bodyPr wrap="none">
            <a:spAutoFit/>
          </a:bodyPr>
          <a:lstStyle/>
          <a:p>
            <a:r>
              <a:rPr lang="en-US" b="1">
                <a:solidFill>
                  <a:srgbClr val="00B0F0"/>
                </a:solidFill>
              </a:rPr>
              <a:t>abstract</a:t>
            </a:r>
            <a:r>
              <a:rPr lang="en-US">
                <a:solidFill>
                  <a:srgbClr val="00B0F0"/>
                </a:solidFill>
              </a:rPr>
              <a:t> </a:t>
            </a:r>
            <a:r>
              <a:rPr lang="en-US" b="1">
                <a:solidFill>
                  <a:srgbClr val="00B0F0"/>
                </a:solidFill>
              </a:rPr>
              <a:t>class</a:t>
            </a:r>
            <a:r>
              <a:rPr lang="en-US">
                <a:solidFill>
                  <a:schemeClr val="bg1"/>
                </a:solidFill>
              </a:rPr>
              <a:t> A{} </a:t>
            </a:r>
            <a:r>
              <a:rPr lang="en-US">
                <a:solidFill>
                  <a:srgbClr val="000000"/>
                </a:solidFill>
                <a:latin typeface="inter-regular"/>
              </a:rPr>
              <a:t> </a:t>
            </a:r>
            <a:endParaRPr lang="en-US"/>
          </a:p>
        </p:txBody>
      </p:sp>
      <p:sp>
        <p:nvSpPr>
          <p:cNvPr id="8" name="Rectangle 7"/>
          <p:cNvSpPr/>
          <p:nvPr/>
        </p:nvSpPr>
        <p:spPr>
          <a:xfrm>
            <a:off x="908170" y="4131477"/>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
        <p:nvSpPr>
          <p:cNvPr id="9" name="Rectangle 8"/>
          <p:cNvSpPr/>
          <p:nvPr/>
        </p:nvSpPr>
        <p:spPr>
          <a:xfrm>
            <a:off x="1070612" y="4546975"/>
            <a:ext cx="7505352" cy="369332"/>
          </a:xfrm>
          <a:prstGeom prst="rect">
            <a:avLst/>
          </a:prstGeom>
          <a:solidFill>
            <a:schemeClr val="tx1"/>
          </a:solidFill>
        </p:spPr>
        <p:txBody>
          <a:bodyPr wrap="square">
            <a:spAutoFit/>
          </a:bodyPr>
          <a:lstStyle/>
          <a:p>
            <a:r>
              <a:rPr lang="fr-FR" b="1">
                <a:solidFill>
                  <a:srgbClr val="00B0F0"/>
                </a:solidFill>
                <a:latin typeface="inter-regular"/>
              </a:rPr>
              <a:t>abstract void</a:t>
            </a:r>
            <a:r>
              <a:rPr lang="fr-FR" b="1">
                <a:solidFill>
                  <a:schemeClr val="bg1"/>
                </a:solidFill>
                <a:latin typeface="inter-regular"/>
              </a:rPr>
              <a:t> </a:t>
            </a:r>
            <a:r>
              <a:rPr lang="fr-FR">
                <a:solidFill>
                  <a:schemeClr val="bg1"/>
                </a:solidFill>
                <a:latin typeface="inter-regular"/>
              </a:rPr>
              <a:t> printStatus(); // pas de corps de méthode ni de résumé</a:t>
            </a:r>
            <a:endParaRPr lang="en-US">
              <a:solidFill>
                <a:schemeClr val="bg1"/>
              </a:solidFill>
            </a:endParaRPr>
          </a:p>
        </p:txBody>
      </p:sp>
    </p:spTree>
    <p:extLst>
      <p:ext uri="{BB962C8B-B14F-4D97-AF65-F5344CB8AC3E}">
        <p14:creationId xmlns:p14="http://schemas.microsoft.com/office/powerpoint/2010/main" val="265357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758253"/>
            <a:ext cx="4405797" cy="427809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dirty="0">
                <a:solidFill>
                  <a:srgbClr val="FF0000"/>
                </a:solidFill>
                <a:latin typeface="Arial"/>
                <a:ea typeface="ＭＳ Ｐゴシック"/>
                <a:cs typeface="Arial"/>
              </a:rPr>
              <a:t>IV.   HERITAGE</a:t>
            </a:r>
            <a:endParaRPr lang="fr-FR" sz="1600" dirty="0">
              <a:solidFill>
                <a:srgbClr val="FF0000"/>
              </a:solidFill>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Notions de bases</a:t>
            </a:r>
          </a:p>
          <a:p>
            <a:pPr marL="742950" lvl="1" indent="-285750">
              <a:buFont typeface="Wingdings,Sans-Serif"/>
              <a:buChar char="q"/>
            </a:pPr>
            <a:r>
              <a:rPr lang="fr-FR" sz="1600" b="1" dirty="0">
                <a:latin typeface="Arial"/>
                <a:ea typeface="ＭＳ Ｐゴシック"/>
                <a:cs typeface="Arial"/>
              </a:rPr>
              <a:t>Syntaxe</a:t>
            </a:r>
            <a:endParaRPr lang="fr-FR" dirty="0"/>
          </a:p>
          <a:p>
            <a:pPr marL="742950" lvl="1" indent="-285750">
              <a:buFont typeface="Wingdings,Sans-Serif"/>
              <a:buChar char="q"/>
            </a:pPr>
            <a:r>
              <a:rPr lang="fr-FR" sz="1600" b="1" dirty="0">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dirty="0">
                <a:solidFill>
                  <a:srgbClr val="FF0000"/>
                </a:solidFill>
                <a:latin typeface="Arial"/>
                <a:ea typeface="ＭＳ Ｐゴシック"/>
                <a:cs typeface="Arial"/>
              </a:rPr>
              <a:t>VI.  POLYMORPHISME</a:t>
            </a:r>
            <a:r>
              <a:rPr lang="fr-FR" sz="1600" b="1" dirty="0">
                <a:latin typeface="Arial"/>
                <a:ea typeface="ＭＳ Ｐゴシック"/>
                <a:cs typeface="Arial"/>
              </a:rPr>
              <a:t>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Définition</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Résolution statique des liens</a:t>
            </a:r>
            <a:endParaRPr lang="fr-FR" sz="1600" b="1" dirty="0">
              <a:cs typeface="Arial"/>
            </a:endParaRPr>
          </a:p>
          <a:p>
            <a:pPr marL="742950" lvl="1" indent="-285750">
              <a:buFont typeface="Wingdings,Sans-Serif"/>
              <a:buChar char="q"/>
            </a:pPr>
            <a:r>
              <a:rPr lang="fr-FR" sz="1600" b="1" dirty="0">
                <a:solidFill>
                  <a:srgbClr val="000000"/>
                </a:solidFill>
                <a:latin typeface="Arial"/>
                <a:ea typeface="ＭＳ Ｐゴシック"/>
                <a:cs typeface="Arial"/>
              </a:rPr>
              <a:t>Résolution dynamique des liens</a:t>
            </a:r>
          </a:p>
          <a:p>
            <a:endParaRPr lang="fr-FR" sz="1600" b="1" dirty="0">
              <a:solidFill>
                <a:srgbClr val="FF0000"/>
              </a:solidFill>
              <a:latin typeface="Arial"/>
              <a:ea typeface="ＭＳ Ｐゴシック"/>
              <a:cs typeface="Arial"/>
            </a:endParaRPr>
          </a:p>
          <a:p>
            <a:r>
              <a:rPr lang="fr-FR" sz="1600" b="1" dirty="0">
                <a:solidFill>
                  <a:srgbClr val="FF0000"/>
                </a:solidFill>
                <a:latin typeface="Arial"/>
                <a:ea typeface="ＭＳ Ｐゴシック"/>
                <a:cs typeface="Arial"/>
              </a:rPr>
              <a:t>VIII. EXCEPTIONS</a:t>
            </a:r>
            <a:endParaRPr lang="en-US" sz="1600" dirty="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dirty="0">
                <a:latin typeface="Arial"/>
                <a:ea typeface="ＭＳ Ｐゴシック"/>
                <a:cs typeface="Arial"/>
              </a:rPr>
              <a:t>  CONCLUSION</a:t>
            </a:r>
            <a:endParaRPr lang="en-US" sz="1600" dirty="0">
              <a:latin typeface="Arial"/>
              <a:ea typeface="ＭＳ Ｐゴシック"/>
              <a:cs typeface="Arial"/>
            </a:endParaRPr>
          </a:p>
          <a:p>
            <a:r>
              <a:rPr lang="fr-FR" sz="1600" dirty="0">
                <a:latin typeface="Arial"/>
                <a:ea typeface="ＭＳ Ｐゴシック"/>
                <a:cs typeface="Arial"/>
              </a:rPr>
              <a:t>. </a:t>
            </a:r>
            <a:r>
              <a:rPr lang="fr-FR" sz="1600" b="1" dirty="0">
                <a:latin typeface="Arial"/>
                <a:ea typeface="ＭＳ Ｐゴシック"/>
                <a:cs typeface="Arial"/>
              </a:rPr>
              <a:t>REMERCIEMENTS</a:t>
            </a:r>
            <a:endParaRPr lang="fr-FR" sz="1600" dirty="0">
              <a:latin typeface="Arial"/>
              <a:ea typeface="ＭＳ Ｐゴシック"/>
              <a:cs typeface="Arial"/>
            </a:endParaRPr>
          </a:p>
          <a:p>
            <a:r>
              <a:rPr lang="fr-FR" sz="1600" dirty="0">
                <a:latin typeface="Arial"/>
                <a:ea typeface="ＭＳ Ｐゴシック"/>
                <a:cs typeface="Arial"/>
              </a:rPr>
              <a:t>           </a:t>
            </a:r>
            <a:r>
              <a:rPr lang="fr-FR" sz="1600" b="1" dirty="0">
                <a:latin typeface="Arial"/>
                <a:ea typeface="ＭＳ Ｐゴシック"/>
                <a:cs typeface="Arial"/>
              </a:rPr>
              <a:t>Q&amp;A</a:t>
            </a:r>
            <a:endParaRPr lang="en-US" sz="1600" dirty="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Exemple</a:t>
            </a:r>
            <a:r>
              <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rPr>
              <a:t> </a:t>
            </a: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de classe abstraite qui a</a:t>
            </a:r>
            <a:r>
              <a:rPr kumimoji="0" lang="fr-FR" sz="1800" b="1" i="0" u="none" strike="noStrike" kern="1200" cap="none" spc="0" normalizeH="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 une méthode abstraite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10" name="Tableau 9"/>
          <p:cNvGraphicFramePr>
            <a:graphicFrameLocks noGrp="1"/>
          </p:cNvGraphicFramePr>
          <p:nvPr>
            <p:extLst>
              <p:ext uri="{D42A27DB-BD31-4B8C-83A1-F6EECF244321}">
                <p14:modId xmlns:p14="http://schemas.microsoft.com/office/powerpoint/2010/main" val="1964520106"/>
              </p:ext>
            </p:extLst>
          </p:nvPr>
        </p:nvGraphicFramePr>
        <p:xfrm>
          <a:off x="1055614" y="1318703"/>
          <a:ext cx="6608618" cy="3100898"/>
        </p:xfrm>
        <a:graphic>
          <a:graphicData uri="http://schemas.openxmlformats.org/drawingml/2006/table">
            <a:tbl>
              <a:tblPr firstRow="1" bandRow="1">
                <a:tableStyleId>{5C22544A-7EE6-4342-B048-85BDC9FD1C3A}</a:tableStyleId>
              </a:tblPr>
              <a:tblGrid>
                <a:gridCol w="6608618">
                  <a:extLst>
                    <a:ext uri="{9D8B030D-6E8A-4147-A177-3AD203B41FA5}">
                      <a16:colId xmlns:a16="http://schemas.microsoft.com/office/drawing/2014/main" val="1082963285"/>
                    </a:ext>
                  </a:extLst>
                </a:gridCol>
              </a:tblGrid>
              <a:tr h="3100898">
                <a:tc>
                  <a:txBody>
                    <a:bodyPr/>
                    <a:lstStyle/>
                    <a:p>
                      <a:pPr algn="just">
                        <a:buFont typeface="+mj-lt"/>
                        <a:buNone/>
                      </a:pPr>
                      <a:r>
                        <a:rPr lang="en-US" b="1" i="0" dirty="0">
                          <a:solidFill>
                            <a:srgbClr val="00B0F0"/>
                          </a:solidFill>
                          <a:effectLst/>
                          <a:latin typeface="inter-regular"/>
                        </a:rPr>
                        <a:t>abstract</a:t>
                      </a:r>
                      <a:r>
                        <a:rPr lang="en-US" b="0" i="0" dirty="0">
                          <a:solidFill>
                            <a:srgbClr val="00B0F0"/>
                          </a:solidFill>
                          <a:effectLst/>
                          <a:latin typeface="inter-regular"/>
                        </a:rPr>
                        <a:t> </a:t>
                      </a:r>
                      <a:r>
                        <a:rPr lang="en-US" b="1" i="0" dirty="0">
                          <a:solidFill>
                            <a:srgbClr val="00B0F0"/>
                          </a:solidFill>
                          <a:effectLst/>
                          <a:latin typeface="inter-regular"/>
                        </a:rPr>
                        <a:t>class</a:t>
                      </a:r>
                      <a:r>
                        <a:rPr lang="en-US" b="0" i="0" dirty="0">
                          <a:solidFill>
                            <a:schemeClr val="bg1"/>
                          </a:solidFill>
                          <a:effectLst/>
                          <a:latin typeface="inter-regular"/>
                        </a:rPr>
                        <a:t> Bike{  </a:t>
                      </a:r>
                    </a:p>
                    <a:p>
                      <a:pPr algn="just">
                        <a:buFont typeface="+mj-lt"/>
                        <a:buNone/>
                      </a:pPr>
                      <a:r>
                        <a:rPr lang="en-US" b="0" i="0" dirty="0">
                          <a:solidFill>
                            <a:schemeClr val="bg1"/>
                          </a:solidFill>
                          <a:effectLst/>
                          <a:latin typeface="inter-regular"/>
                        </a:rPr>
                        <a:t>  </a:t>
                      </a:r>
                      <a:r>
                        <a:rPr lang="en-US" b="1" i="0" dirty="0">
                          <a:solidFill>
                            <a:srgbClr val="00B0F0"/>
                          </a:solidFill>
                          <a:effectLst/>
                          <a:latin typeface="inter-regular"/>
                        </a:rPr>
                        <a:t>abstract</a:t>
                      </a:r>
                      <a:r>
                        <a:rPr lang="en-US" b="0" i="0" dirty="0">
                          <a:solidFill>
                            <a:srgbClr val="00B0F0"/>
                          </a:solidFill>
                          <a:effectLst/>
                          <a:latin typeface="inter-regular"/>
                        </a:rPr>
                        <a:t> </a:t>
                      </a:r>
                      <a:r>
                        <a:rPr lang="en-US" b="1" i="0" dirty="0">
                          <a:solidFill>
                            <a:srgbClr val="00B0F0"/>
                          </a:solidFill>
                          <a:effectLst/>
                          <a:latin typeface="inter-regular"/>
                        </a:rPr>
                        <a:t>void</a:t>
                      </a:r>
                      <a:r>
                        <a:rPr lang="en-US" b="0" i="0" dirty="0">
                          <a:solidFill>
                            <a:schemeClr val="bg1"/>
                          </a:solidFill>
                          <a:effectLst/>
                          <a:latin typeface="inter-regular"/>
                        </a:rPr>
                        <a:t> run();  </a:t>
                      </a:r>
                    </a:p>
                    <a:p>
                      <a:pPr algn="just">
                        <a:buFont typeface="+mj-lt"/>
                        <a:buNone/>
                      </a:pPr>
                      <a:r>
                        <a:rPr lang="en-US" b="0" i="0" dirty="0">
                          <a:solidFill>
                            <a:schemeClr val="bg1"/>
                          </a:solidFill>
                          <a:effectLst/>
                          <a:latin typeface="inter-regular"/>
                        </a:rPr>
                        <a:t>}  </a:t>
                      </a:r>
                    </a:p>
                    <a:p>
                      <a:pPr algn="just">
                        <a:buFont typeface="+mj-lt"/>
                        <a:buNone/>
                      </a:pPr>
                      <a:r>
                        <a:rPr lang="en-US" b="1" i="0" dirty="0">
                          <a:solidFill>
                            <a:srgbClr val="00B0F0"/>
                          </a:solidFill>
                          <a:effectLst/>
                          <a:latin typeface="inter-regular"/>
                        </a:rPr>
                        <a:t>class</a:t>
                      </a:r>
                      <a:r>
                        <a:rPr lang="en-US" b="0" i="0" dirty="0">
                          <a:solidFill>
                            <a:schemeClr val="bg1"/>
                          </a:solidFill>
                          <a:effectLst/>
                          <a:latin typeface="inter-regular"/>
                        </a:rPr>
                        <a:t> Honda4 </a:t>
                      </a:r>
                      <a:r>
                        <a:rPr lang="en-US" b="1" i="0" dirty="0">
                          <a:solidFill>
                            <a:srgbClr val="00B0F0"/>
                          </a:solidFill>
                          <a:effectLst/>
                          <a:latin typeface="inter-regular"/>
                        </a:rPr>
                        <a:t>extends</a:t>
                      </a:r>
                      <a:r>
                        <a:rPr lang="en-US" b="0" i="0" dirty="0">
                          <a:solidFill>
                            <a:schemeClr val="bg1"/>
                          </a:solidFill>
                          <a:effectLst/>
                          <a:latin typeface="inter-regular"/>
                        </a:rPr>
                        <a:t> Bike{  </a:t>
                      </a:r>
                    </a:p>
                    <a:p>
                      <a:pPr algn="just">
                        <a:buFont typeface="+mj-lt"/>
                        <a:buNone/>
                      </a:pPr>
                      <a:r>
                        <a:rPr lang="en-US" b="1" i="0" dirty="0">
                          <a:solidFill>
                            <a:srgbClr val="00B0F0"/>
                          </a:solidFill>
                          <a:effectLst/>
                          <a:latin typeface="inter-regular"/>
                        </a:rPr>
                        <a:t>void</a:t>
                      </a:r>
                      <a:r>
                        <a:rPr lang="en-US" b="0" i="0" dirty="0">
                          <a:solidFill>
                            <a:schemeClr val="bg1"/>
                          </a:solidFill>
                          <a:effectLst/>
                          <a:latin typeface="inter-regular"/>
                        </a:rPr>
                        <a:t> run(){System.out.println("running </a:t>
                      </a:r>
                      <a:r>
                        <a:rPr lang="en-US" b="0" i="0" dirty="0">
                          <a:solidFill>
                            <a:srgbClr val="00B0F0"/>
                          </a:solidFill>
                          <a:effectLst/>
                          <a:latin typeface="inter-regular"/>
                        </a:rPr>
                        <a:t>safely</a:t>
                      </a:r>
                      <a:r>
                        <a:rPr lang="en-US" b="0" i="0" dirty="0">
                          <a:solidFill>
                            <a:schemeClr val="bg1"/>
                          </a:solidFill>
                          <a:effectLst/>
                          <a:latin typeface="inter-regular"/>
                        </a:rPr>
                        <a:t>");}  </a:t>
                      </a:r>
                    </a:p>
                    <a:p>
                      <a:pPr algn="just">
                        <a:buFont typeface="+mj-lt"/>
                        <a:buNone/>
                      </a:pPr>
                      <a:r>
                        <a:rPr lang="en-US" b="1" i="0" dirty="0">
                          <a:solidFill>
                            <a:schemeClr val="bg1"/>
                          </a:solidFill>
                          <a:effectLst/>
                          <a:latin typeface="inter-regular"/>
                        </a:rPr>
                        <a:t>public</a:t>
                      </a:r>
                      <a:r>
                        <a:rPr lang="en-US" b="0" i="0" dirty="0">
                          <a:solidFill>
                            <a:schemeClr val="bg1"/>
                          </a:solidFill>
                          <a:effectLst/>
                          <a:latin typeface="inter-regular"/>
                        </a:rPr>
                        <a:t> </a:t>
                      </a:r>
                      <a:r>
                        <a:rPr lang="en-US" b="1" i="0" dirty="0">
                          <a:solidFill>
                            <a:schemeClr val="bg1"/>
                          </a:solidFill>
                          <a:effectLst/>
                          <a:latin typeface="inter-regular"/>
                        </a:rPr>
                        <a:t>static</a:t>
                      </a:r>
                      <a:r>
                        <a:rPr lang="en-US" b="0" i="0" dirty="0">
                          <a:solidFill>
                            <a:schemeClr val="bg1"/>
                          </a:solidFill>
                          <a:effectLst/>
                          <a:latin typeface="inter-regular"/>
                        </a:rPr>
                        <a:t> </a:t>
                      </a:r>
                      <a:r>
                        <a:rPr lang="en-US" b="1" i="0" dirty="0">
                          <a:solidFill>
                            <a:schemeClr val="bg1"/>
                          </a:solidFill>
                          <a:effectLst/>
                          <a:latin typeface="inter-regular"/>
                        </a:rPr>
                        <a:t>void</a:t>
                      </a:r>
                      <a:r>
                        <a:rPr lang="en-US" b="0" i="0" dirty="0">
                          <a:solidFill>
                            <a:schemeClr val="bg1"/>
                          </a:solidFill>
                          <a:effectLst/>
                          <a:latin typeface="inter-regular"/>
                        </a:rPr>
                        <a:t> main(String args[]){  </a:t>
                      </a:r>
                    </a:p>
                    <a:p>
                      <a:pPr algn="just">
                        <a:buFont typeface="+mj-lt"/>
                        <a:buNone/>
                      </a:pPr>
                      <a:r>
                        <a:rPr lang="en-US" b="0" i="0" dirty="0">
                          <a:solidFill>
                            <a:schemeClr val="bg1"/>
                          </a:solidFill>
                          <a:effectLst/>
                          <a:latin typeface="inter-regular"/>
                        </a:rPr>
                        <a:t> Bike </a:t>
                      </a:r>
                      <a:r>
                        <a:rPr lang="en-US" b="0" i="0" dirty="0" err="1">
                          <a:solidFill>
                            <a:schemeClr val="bg1"/>
                          </a:solidFill>
                          <a:effectLst/>
                          <a:latin typeface="inter-regular"/>
                        </a:rPr>
                        <a:t>obj</a:t>
                      </a:r>
                      <a:r>
                        <a:rPr lang="en-US" b="0" i="0" dirty="0">
                          <a:solidFill>
                            <a:schemeClr val="bg1"/>
                          </a:solidFill>
                          <a:effectLst/>
                          <a:latin typeface="inter-regular"/>
                        </a:rPr>
                        <a:t> = </a:t>
                      </a:r>
                      <a:r>
                        <a:rPr lang="en-US" b="1" i="0" dirty="0">
                          <a:solidFill>
                            <a:srgbClr val="00B0F0"/>
                          </a:solidFill>
                          <a:effectLst/>
                          <a:latin typeface="inter-regular"/>
                        </a:rPr>
                        <a:t>new</a:t>
                      </a:r>
                      <a:r>
                        <a:rPr lang="en-US" b="0" i="0" dirty="0">
                          <a:solidFill>
                            <a:schemeClr val="bg1"/>
                          </a:solidFill>
                          <a:effectLst/>
                          <a:latin typeface="inter-regular"/>
                        </a:rPr>
                        <a:t> Honda4();  </a:t>
                      </a:r>
                    </a:p>
                    <a:p>
                      <a:pPr algn="just">
                        <a:buFont typeface="+mj-lt"/>
                        <a:buNone/>
                      </a:pPr>
                      <a:r>
                        <a:rPr lang="en-US" b="0" i="0" dirty="0">
                          <a:solidFill>
                            <a:schemeClr val="bg1"/>
                          </a:solidFill>
                          <a:effectLst/>
                          <a:latin typeface="inter-regular"/>
                        </a:rPr>
                        <a:t> </a:t>
                      </a:r>
                      <a:r>
                        <a:rPr lang="en-US" b="0" i="0" dirty="0" err="1">
                          <a:solidFill>
                            <a:schemeClr val="bg1"/>
                          </a:solidFill>
                          <a:effectLst/>
                          <a:latin typeface="inter-regular"/>
                        </a:rPr>
                        <a:t>obj.run</a:t>
                      </a:r>
                      <a:r>
                        <a:rPr lang="en-US" b="0" i="0" dirty="0">
                          <a:solidFill>
                            <a:schemeClr val="bg1"/>
                          </a:solidFill>
                          <a:effectLst/>
                          <a:latin typeface="inter-regular"/>
                        </a:rPr>
                        <a:t>();  </a:t>
                      </a:r>
                    </a:p>
                    <a:p>
                      <a:pPr algn="just">
                        <a:buFont typeface="+mj-lt"/>
                        <a:buNone/>
                      </a:pPr>
                      <a:r>
                        <a:rPr lang="en-US" b="0" i="0" dirty="0">
                          <a:solidFill>
                            <a:srgbClr val="000000"/>
                          </a:solidFill>
                          <a:effectLst/>
                          <a:latin typeface="inter-regular"/>
                        </a:rPr>
                        <a:t>}  </a:t>
                      </a:r>
                    </a:p>
                    <a:p>
                      <a:pPr algn="just">
                        <a:buFont typeface="+mj-lt"/>
                        <a:buNone/>
                      </a:pPr>
                      <a:r>
                        <a:rPr lang="en-US" b="0" i="0" dirty="0">
                          <a:solidFill>
                            <a:srgbClr val="000000"/>
                          </a:solidFill>
                          <a:effectLst/>
                          <a:latin typeface="inter-regular"/>
                        </a:rPr>
                        <a:t>}  </a:t>
                      </a:r>
                    </a:p>
                  </a:txBody>
                  <a:tcPr>
                    <a:solidFill>
                      <a:schemeClr val="tx1"/>
                    </a:solidFill>
                  </a:tcPr>
                </a:tc>
                <a:extLst>
                  <a:ext uri="{0D108BD9-81ED-4DB2-BD59-A6C34878D82A}">
                    <a16:rowId xmlns:a16="http://schemas.microsoft.com/office/drawing/2014/main" val="2713148563"/>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177906085"/>
              </p:ext>
            </p:extLst>
          </p:nvPr>
        </p:nvGraphicFramePr>
        <p:xfrm>
          <a:off x="831272" y="4906939"/>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6119375"/>
                    </a:ext>
                  </a:extLst>
                </a:gridCol>
              </a:tblGrid>
              <a:tr h="370840">
                <a:tc>
                  <a:txBody>
                    <a:bodyPr/>
                    <a:lstStyle/>
                    <a:p>
                      <a:r>
                        <a:rPr lang="fr-CI"/>
                        <a:t>Running safely</a:t>
                      </a:r>
                      <a:endParaRPr lang="en-US"/>
                    </a:p>
                  </a:txBody>
                  <a:tcPr>
                    <a:solidFill>
                      <a:schemeClr val="tx1"/>
                    </a:solidFill>
                  </a:tcPr>
                </a:tc>
                <a:extLst>
                  <a:ext uri="{0D108BD9-81ED-4DB2-BD59-A6C34878D82A}">
                    <a16:rowId xmlns:a16="http://schemas.microsoft.com/office/drawing/2014/main" val="2393548880"/>
                  </a:ext>
                </a:extLst>
              </a:tr>
            </a:tbl>
          </a:graphicData>
        </a:graphic>
      </p:graphicFrame>
      <p:sp>
        <p:nvSpPr>
          <p:cNvPr id="12" name="Rectangle 11"/>
          <p:cNvSpPr/>
          <p:nvPr/>
        </p:nvSpPr>
        <p:spPr>
          <a:xfrm>
            <a:off x="684212" y="44786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Résultat</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991538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dirty="0">
                <a:solidFill>
                  <a:srgbClr val="FF0000"/>
                </a:solidFill>
                <a:cs typeface="Arial"/>
              </a:rPr>
              <a:t>ABSTRACTION</a:t>
            </a:r>
            <a:endParaRPr lang="fr-CA" dirty="0">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dirty="0">
                <a:solidFill>
                  <a:srgbClr val="FF0000"/>
                </a:solidFill>
                <a:effectLst>
                  <a:outerShdw blurRad="38100" dist="38100" dir="2700000" algn="tl">
                    <a:srgbClr val="000000">
                      <a:alpha val="43137"/>
                    </a:srgbClr>
                  </a:outerShdw>
                </a:effectLst>
                <a:latin typeface="Helvetica"/>
                <a:ea typeface="ＭＳ Ｐゴシック"/>
                <a:cs typeface="Helvetica"/>
              </a:rPr>
              <a:t>INTERFACE</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8" name="Rectangle 7"/>
          <p:cNvSpPr/>
          <p:nvPr/>
        </p:nvSpPr>
        <p:spPr>
          <a:xfrm>
            <a:off x="684212" y="1429052"/>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a:effectLst>
                  <a:outerShdw blurRad="38100" dist="38100" dir="2700000" algn="tl">
                    <a:srgbClr val="000000">
                      <a:alpha val="43137"/>
                    </a:srgbClr>
                  </a:outerShdw>
                </a:effectLst>
                <a:latin typeface="Helvetica"/>
                <a:ea typeface="ＭＳ Ｐゴシック"/>
                <a:cs typeface="Helvetica"/>
              </a:rPr>
              <a:t>Définition</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9" name="Rectangle 8"/>
          <p:cNvSpPr/>
          <p:nvPr/>
        </p:nvSpPr>
        <p:spPr>
          <a:xfrm>
            <a:off x="684211" y="1908734"/>
            <a:ext cx="7891753"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noProof="0" dirty="0">
                <a:effectLst>
                  <a:outerShdw blurRad="38100" dist="38100" dir="2700000" algn="tl">
                    <a:srgbClr val="000000">
                      <a:alpha val="43137"/>
                    </a:srgbClr>
                  </a:outerShdw>
                </a:effectLst>
                <a:latin typeface="Helvetica"/>
                <a:ea typeface="ＭＳ Ｐゴシック"/>
                <a:cs typeface="Helvetica"/>
              </a:rPr>
              <a:t>Un interface est une autre façon de réalise</a:t>
            </a:r>
            <a:r>
              <a:rPr lang="fr-FR" dirty="0">
                <a:effectLst>
                  <a:outerShdw blurRad="38100" dist="38100" dir="2700000" algn="tl">
                    <a:srgbClr val="000000">
                      <a:alpha val="43137"/>
                    </a:srgbClr>
                  </a:outerShdw>
                </a:effectLst>
                <a:latin typeface="Helvetica"/>
                <a:ea typeface="ＭＳ Ｐゴシック"/>
                <a:cs typeface="Helvetica"/>
              </a:rPr>
              <a:t>r une abstraction en JAVA</a:t>
            </a:r>
            <a:endParaRPr kumimoji="0" lang="fr-FR" sz="1800"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4" name="Rectangle 13"/>
          <p:cNvSpPr/>
          <p:nvPr/>
        </p:nvSpPr>
        <p:spPr>
          <a:xfrm>
            <a:off x="684211" y="254218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effectLst>
                  <a:outerShdw blurRad="38100" dist="38100" dir="2700000" algn="tl">
                    <a:srgbClr val="000000">
                      <a:alpha val="43137"/>
                    </a:srgbClr>
                  </a:outerShdw>
                </a:effectLst>
                <a:latin typeface="Helvetica"/>
                <a:ea typeface="ＭＳ Ｐゴシック"/>
                <a:cs typeface="Helvetica"/>
              </a:rPr>
              <a:t>Pourquoi utiliser l’interface</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84211" y="3136997"/>
            <a:ext cx="7351423" cy="1754326"/>
          </a:xfrm>
          <a:prstGeom prst="rect">
            <a:avLst/>
          </a:prstGeom>
        </p:spPr>
        <p:txBody>
          <a:bodyPr wrap="square">
            <a:spAutoFit/>
          </a:bodyPr>
          <a:lstStyle/>
          <a:p>
            <a:pPr marL="285750" indent="-285750">
              <a:buFont typeface="Wingdings" panose="05000000000000000000" pitchFamily="2" charset="2"/>
              <a:buChar char="§"/>
            </a:pPr>
            <a:r>
              <a:rPr lang="fr-FR" dirty="0"/>
              <a:t>Il est utilisé pour réaliser l'abstraction.</a:t>
            </a:r>
          </a:p>
          <a:p>
            <a:pPr marL="285750" indent="-285750">
              <a:buFont typeface="Wingdings" panose="05000000000000000000" pitchFamily="2" charset="2"/>
              <a:buChar char="§"/>
            </a:pPr>
            <a:r>
              <a:rPr lang="fr-FR" dirty="0"/>
              <a:t>Par interface, nous pouvons prendre en charge la fonctionnalité d'héritage multiple.</a:t>
            </a:r>
          </a:p>
          <a:p>
            <a:pPr marL="285750" indent="-285750">
              <a:buFont typeface="Wingdings" panose="05000000000000000000" pitchFamily="2" charset="2"/>
              <a:buChar char="§"/>
            </a:pPr>
            <a:r>
              <a:rPr lang="fr-FR" dirty="0"/>
              <a:t>Il peut être utilisé pour obtenir un couplage lâche.</a:t>
            </a:r>
          </a:p>
          <a:p>
            <a:br>
              <a:rPr lang="fr-FR" dirty="0"/>
            </a:b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6" name="Rectangle 15"/>
          <p:cNvSpPr/>
          <p:nvPr/>
        </p:nvSpPr>
        <p:spPr>
          <a:xfrm>
            <a:off x="684210" y="43434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effectLst>
                  <a:outerShdw blurRad="38100" dist="38100" dir="2700000" algn="tl">
                    <a:srgbClr val="000000">
                      <a:alpha val="43137"/>
                    </a:srgbClr>
                  </a:outerShdw>
                </a:effectLst>
                <a:latin typeface="Helvetica"/>
                <a:ea typeface="ＭＳ Ｐゴシック"/>
                <a:cs typeface="Helvetica"/>
              </a:rPr>
              <a:t>Syntaxe</a:t>
            </a:r>
            <a:endParaRPr kumimoji="0" lang="fr-FR" sz="1800" b="1"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3607548256"/>
              </p:ext>
            </p:extLst>
          </p:nvPr>
        </p:nvGraphicFramePr>
        <p:xfrm>
          <a:off x="1648687" y="4712761"/>
          <a:ext cx="5999022" cy="2011680"/>
        </p:xfrm>
        <a:graphic>
          <a:graphicData uri="http://schemas.openxmlformats.org/drawingml/2006/table">
            <a:tbl>
              <a:tblPr firstRow="1" bandRow="1">
                <a:tableStyleId>{5C22544A-7EE6-4342-B048-85BDC9FD1C3A}</a:tableStyleId>
              </a:tblPr>
              <a:tblGrid>
                <a:gridCol w="5999022">
                  <a:extLst>
                    <a:ext uri="{9D8B030D-6E8A-4147-A177-3AD203B41FA5}">
                      <a16:colId xmlns:a16="http://schemas.microsoft.com/office/drawing/2014/main" val="3141848909"/>
                    </a:ext>
                  </a:extLst>
                </a:gridCol>
              </a:tblGrid>
              <a:tr h="1610479">
                <a:tc>
                  <a:txBody>
                    <a:bodyPr/>
                    <a:lstStyle/>
                    <a:p>
                      <a:r>
                        <a:rPr lang="fr-FR" sz="1800" b="1" i="0" kern="1200" dirty="0">
                          <a:solidFill>
                            <a:srgbClr val="00B0F0"/>
                          </a:solidFill>
                          <a:effectLst/>
                          <a:latin typeface="+mn-lt"/>
                          <a:ea typeface="+mn-ea"/>
                          <a:cs typeface="+mn-cs"/>
                        </a:rPr>
                        <a:t>interface</a:t>
                      </a:r>
                      <a:r>
                        <a:rPr lang="fr-FR" sz="1800" b="1" i="0" kern="1200" dirty="0">
                          <a:solidFill>
                            <a:schemeClr val="lt1"/>
                          </a:solidFill>
                          <a:effectLst/>
                          <a:latin typeface="+mn-lt"/>
                          <a:ea typeface="+mn-ea"/>
                          <a:cs typeface="+mn-cs"/>
                        </a:rPr>
                        <a:t> </a:t>
                      </a:r>
                      <a:r>
                        <a:rPr lang="fr-FR" sz="1800" b="0" i="0" kern="1200" dirty="0">
                          <a:solidFill>
                            <a:schemeClr val="lt1"/>
                          </a:solidFill>
                          <a:effectLst/>
                          <a:latin typeface="+mn-lt"/>
                          <a:ea typeface="+mn-ea"/>
                          <a:cs typeface="+mn-cs"/>
                        </a:rPr>
                        <a:t> &lt;nom_interface&gt;{  </a:t>
                      </a:r>
                    </a:p>
                    <a:p>
                      <a:r>
                        <a:rPr lang="fr-FR" sz="1800" b="0" i="0" kern="1200" dirty="0">
                          <a:solidFill>
                            <a:schemeClr val="lt1"/>
                          </a:solidFill>
                          <a:effectLst/>
                          <a:latin typeface="+mn-lt"/>
                          <a:ea typeface="+mn-ea"/>
                          <a:cs typeface="+mn-cs"/>
                        </a:rPr>
                        <a:t>  </a:t>
                      </a:r>
                      <a:r>
                        <a:rPr lang="fr-FR" sz="1800" b="0" i="0" kern="1200" dirty="0">
                          <a:solidFill>
                            <a:srgbClr val="00B050"/>
                          </a:solidFill>
                          <a:effectLst/>
                          <a:latin typeface="+mn-lt"/>
                          <a:ea typeface="+mn-ea"/>
                          <a:cs typeface="+mn-cs"/>
                        </a:rPr>
                        <a:t>    </a:t>
                      </a:r>
                    </a:p>
                    <a:p>
                      <a:r>
                        <a:rPr lang="fr-FR" sz="1800" b="0" i="0" kern="1200" dirty="0">
                          <a:solidFill>
                            <a:srgbClr val="00B050"/>
                          </a:solidFill>
                          <a:effectLst/>
                          <a:latin typeface="+mn-lt"/>
                          <a:ea typeface="+mn-ea"/>
                          <a:cs typeface="+mn-cs"/>
                        </a:rPr>
                        <a:t>    // déclarer des champs constants  </a:t>
                      </a:r>
                    </a:p>
                    <a:p>
                      <a:r>
                        <a:rPr lang="fr-FR" sz="1800" b="0" i="0" kern="1200" dirty="0">
                          <a:solidFill>
                            <a:srgbClr val="00B050"/>
                          </a:solidFill>
                          <a:effectLst/>
                          <a:latin typeface="+mn-lt"/>
                          <a:ea typeface="+mn-ea"/>
                          <a:cs typeface="+mn-cs"/>
                        </a:rPr>
                        <a:t>    // déclarer des méthodes qui résument   </a:t>
                      </a:r>
                    </a:p>
                    <a:p>
                      <a:r>
                        <a:rPr lang="fr-FR" sz="1800" b="0" i="0" kern="1200" dirty="0">
                          <a:solidFill>
                            <a:srgbClr val="00B050"/>
                          </a:solidFill>
                          <a:effectLst/>
                          <a:latin typeface="+mn-lt"/>
                          <a:ea typeface="+mn-ea"/>
                          <a:cs typeface="+mn-cs"/>
                        </a:rPr>
                        <a:t>    // par défaut.</a:t>
                      </a:r>
                      <a:r>
                        <a:rPr lang="fr-FR" sz="1800" b="0" i="0" kern="1200" dirty="0">
                          <a:solidFill>
                            <a:schemeClr val="lt1"/>
                          </a:solidFill>
                          <a:effectLst/>
                          <a:latin typeface="+mn-lt"/>
                          <a:ea typeface="+mn-ea"/>
                          <a:cs typeface="+mn-cs"/>
                        </a:rPr>
                        <a:t>  </a:t>
                      </a:r>
                    </a:p>
                    <a:p>
                      <a:r>
                        <a:rPr lang="fr-FR" sz="1800" b="0" i="0" kern="1200" dirty="0">
                          <a:solidFill>
                            <a:schemeClr val="lt1"/>
                          </a:solidFill>
                          <a:effectLst/>
                          <a:latin typeface="+mn-lt"/>
                          <a:ea typeface="+mn-ea"/>
                          <a:cs typeface="+mn-cs"/>
                        </a:rPr>
                        <a:t>}  </a:t>
                      </a:r>
                    </a:p>
                    <a:p>
                      <a:endParaRPr lang="fr-FR" sz="1800" b="0" i="0" kern="1200" dirty="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Tree>
    <p:extLst>
      <p:ext uri="{BB962C8B-B14F-4D97-AF65-F5344CB8AC3E}">
        <p14:creationId xmlns:p14="http://schemas.microsoft.com/office/powerpoint/2010/main" val="1051809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573375" y="11437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solidFill>
                  <a:srgbClr val="000000"/>
                </a:solidFill>
                <a:effectLst>
                  <a:outerShdw blurRad="38100" dist="38100" dir="2700000" algn="tl">
                    <a:srgbClr val="000000">
                      <a:alpha val="43137"/>
                    </a:srgbClr>
                  </a:outerShdw>
                </a:effectLst>
                <a:latin typeface="Helvetica"/>
                <a:ea typeface="ＭＳ Ｐゴシック"/>
                <a:cs typeface="Helvetica"/>
              </a:rPr>
              <a:t>Exemple</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8" name="Tableau 7"/>
          <p:cNvGraphicFramePr>
            <a:graphicFrameLocks noGrp="1"/>
          </p:cNvGraphicFramePr>
          <p:nvPr>
            <p:extLst>
              <p:ext uri="{D42A27DB-BD31-4B8C-83A1-F6EECF244321}">
                <p14:modId xmlns:p14="http://schemas.microsoft.com/office/powerpoint/2010/main" val="2289641898"/>
              </p:ext>
            </p:extLst>
          </p:nvPr>
        </p:nvGraphicFramePr>
        <p:xfrm>
          <a:off x="380418" y="1664761"/>
          <a:ext cx="8001582" cy="1538839"/>
        </p:xfrm>
        <a:graphic>
          <a:graphicData uri="http://schemas.openxmlformats.org/drawingml/2006/table">
            <a:tbl>
              <a:tblPr firstRow="1" bandRow="1">
                <a:tableStyleId>{5C22544A-7EE6-4342-B048-85BDC9FD1C3A}</a:tableStyleId>
              </a:tblPr>
              <a:tblGrid>
                <a:gridCol w="8001582">
                  <a:extLst>
                    <a:ext uri="{9D8B030D-6E8A-4147-A177-3AD203B41FA5}">
                      <a16:colId xmlns:a16="http://schemas.microsoft.com/office/drawing/2014/main" val="3141848909"/>
                    </a:ext>
                  </a:extLst>
                </a:gridCol>
              </a:tblGrid>
              <a:tr h="1538839">
                <a:tc>
                  <a:txBody>
                    <a:bodyPr/>
                    <a:lstStyle/>
                    <a:p>
                      <a:r>
                        <a:rPr lang="en-US" sz="1800" b="1" kern="1200" dirty="0">
                          <a:solidFill>
                            <a:schemeClr val="lt1"/>
                          </a:solidFill>
                          <a:effectLst/>
                          <a:latin typeface="+mn-lt"/>
                          <a:ea typeface="+mn-ea"/>
                          <a:cs typeface="+mn-cs"/>
                        </a:rPr>
                        <a:t>// </a:t>
                      </a:r>
                      <a:r>
                        <a:rPr lang="en-US" sz="1800" b="1" kern="1200" dirty="0">
                          <a:solidFill>
                            <a:srgbClr val="00B050"/>
                          </a:solidFill>
                          <a:effectLst/>
                          <a:latin typeface="+mn-lt"/>
                          <a:ea typeface="+mn-ea"/>
                          <a:cs typeface="+mn-cs"/>
                        </a:rPr>
                        <a:t>interface</a:t>
                      </a:r>
                    </a:p>
                    <a:p>
                      <a:r>
                        <a:rPr lang="en-US" dirty="0">
                          <a:solidFill>
                            <a:srgbClr val="00B0F0"/>
                          </a:solidFill>
                        </a:rPr>
                        <a:t> </a:t>
                      </a:r>
                      <a:r>
                        <a:rPr lang="en-US" sz="1800" b="1" kern="1200" dirty="0">
                          <a:solidFill>
                            <a:srgbClr val="00B0F0"/>
                          </a:solidFill>
                          <a:effectLst/>
                          <a:latin typeface="+mn-lt"/>
                          <a:ea typeface="+mn-ea"/>
                          <a:cs typeface="+mn-cs"/>
                        </a:rPr>
                        <a:t>interface</a:t>
                      </a:r>
                      <a:r>
                        <a:rPr lang="en-US" dirty="0">
                          <a:solidFill>
                            <a:srgbClr val="00B0F0"/>
                          </a:solidFill>
                        </a:rPr>
                        <a:t> </a:t>
                      </a:r>
                      <a:r>
                        <a:rPr lang="en-US" sz="1800" b="1" kern="1200" dirty="0">
                          <a:solidFill>
                            <a:srgbClr val="FF0000"/>
                          </a:solidFill>
                          <a:effectLst/>
                          <a:latin typeface="+mn-lt"/>
                          <a:ea typeface="+mn-ea"/>
                          <a:cs typeface="+mn-cs"/>
                        </a:rPr>
                        <a:t>Animal</a:t>
                      </a:r>
                      <a:r>
                        <a:rPr lang="en-US" dirty="0"/>
                        <a:t> {</a:t>
                      </a:r>
                    </a:p>
                    <a:p>
                      <a:r>
                        <a:rPr lang="en-US" dirty="0"/>
                        <a:t> </a:t>
                      </a:r>
                      <a:r>
                        <a:rPr lang="en-US" sz="1800" b="1" kern="1200" dirty="0">
                          <a:solidFill>
                            <a:srgbClr val="00B0F0"/>
                          </a:solidFill>
                          <a:effectLst/>
                          <a:latin typeface="+mn-lt"/>
                          <a:ea typeface="+mn-ea"/>
                          <a:cs typeface="+mn-cs"/>
                        </a:rPr>
                        <a:t>public</a:t>
                      </a:r>
                      <a:r>
                        <a:rPr lang="en-US" dirty="0">
                          <a:solidFill>
                            <a:srgbClr val="00B0F0"/>
                          </a:solidFill>
                        </a:rPr>
                        <a:t> </a:t>
                      </a:r>
                      <a:r>
                        <a:rPr lang="en-US" sz="1800" b="1" kern="1200" dirty="0">
                          <a:solidFill>
                            <a:srgbClr val="00B0F0"/>
                          </a:solidFill>
                          <a:effectLst/>
                          <a:latin typeface="+mn-lt"/>
                          <a:ea typeface="+mn-ea"/>
                          <a:cs typeface="+mn-cs"/>
                        </a:rPr>
                        <a:t>void</a:t>
                      </a:r>
                      <a:r>
                        <a:rPr lang="en-US" dirty="0">
                          <a:solidFill>
                            <a:srgbClr val="00B0F0"/>
                          </a:solidFill>
                        </a:rPr>
                        <a:t> </a:t>
                      </a:r>
                      <a:r>
                        <a:rPr lang="en-US" sz="1800" b="1" kern="1200" dirty="0">
                          <a:solidFill>
                            <a:srgbClr val="FF0000"/>
                          </a:solidFill>
                          <a:effectLst/>
                          <a:latin typeface="+mn-lt"/>
                          <a:ea typeface="+mn-ea"/>
                          <a:cs typeface="+mn-cs"/>
                        </a:rPr>
                        <a:t>animalSound</a:t>
                      </a:r>
                      <a:r>
                        <a:rPr lang="en-US" sz="1800" b="1" kern="1200" dirty="0">
                          <a:solidFill>
                            <a:schemeClr val="lt1"/>
                          </a:solidFill>
                          <a:effectLst/>
                          <a:latin typeface="+mn-lt"/>
                          <a:ea typeface="+mn-ea"/>
                          <a:cs typeface="+mn-cs"/>
                        </a:rPr>
                        <a:t>();</a:t>
                      </a:r>
                      <a:r>
                        <a:rPr lang="en-US" dirty="0"/>
                        <a:t> </a:t>
                      </a:r>
                      <a:r>
                        <a:rPr lang="en-US" sz="1800" b="1" kern="1200" dirty="0">
                          <a:solidFill>
                            <a:srgbClr val="00B050"/>
                          </a:solidFill>
                          <a:effectLst/>
                          <a:latin typeface="+mn-lt"/>
                          <a:ea typeface="+mn-ea"/>
                          <a:cs typeface="+mn-cs"/>
                        </a:rPr>
                        <a:t>// La</a:t>
                      </a:r>
                      <a:r>
                        <a:rPr lang="en-US" sz="1800" b="1" kern="1200" baseline="0" dirty="0">
                          <a:solidFill>
                            <a:srgbClr val="00B050"/>
                          </a:solidFill>
                          <a:effectLst/>
                          <a:latin typeface="+mn-lt"/>
                          <a:ea typeface="+mn-ea"/>
                          <a:cs typeface="+mn-cs"/>
                        </a:rPr>
                        <a:t> method d’interface </a:t>
                      </a:r>
                      <a:r>
                        <a:rPr lang="en-US" sz="1800" b="1" kern="1200" dirty="0">
                          <a:solidFill>
                            <a:srgbClr val="00B050"/>
                          </a:solidFill>
                          <a:effectLst/>
                          <a:latin typeface="+mn-lt"/>
                          <a:ea typeface="+mn-ea"/>
                          <a:cs typeface="+mn-cs"/>
                        </a:rPr>
                        <a:t>(n’a pas de</a:t>
                      </a:r>
                      <a:r>
                        <a:rPr lang="en-US" sz="1800" b="1" kern="1200" baseline="0" dirty="0">
                          <a:solidFill>
                            <a:srgbClr val="00B050"/>
                          </a:solidFill>
                          <a:effectLst/>
                          <a:latin typeface="+mn-lt"/>
                          <a:ea typeface="+mn-ea"/>
                          <a:cs typeface="+mn-cs"/>
                        </a:rPr>
                        <a:t> corps</a:t>
                      </a:r>
                      <a:r>
                        <a:rPr lang="en-US" sz="1800" b="1" kern="1200" dirty="0">
                          <a:solidFill>
                            <a:srgbClr val="00B050"/>
                          </a:solidFill>
                          <a:effectLst/>
                          <a:latin typeface="+mn-lt"/>
                          <a:ea typeface="+mn-ea"/>
                          <a:cs typeface="+mn-cs"/>
                        </a:rPr>
                        <a:t>)</a:t>
                      </a:r>
                    </a:p>
                    <a:p>
                      <a:r>
                        <a:rPr lang="en-US" dirty="0"/>
                        <a:t> </a:t>
                      </a:r>
                      <a:r>
                        <a:rPr lang="en-US" sz="1800" b="1" kern="1200" dirty="0">
                          <a:solidFill>
                            <a:srgbClr val="00B0F0"/>
                          </a:solidFill>
                          <a:effectLst/>
                          <a:latin typeface="+mn-lt"/>
                          <a:ea typeface="+mn-ea"/>
                          <a:cs typeface="+mn-cs"/>
                        </a:rPr>
                        <a:t>public</a:t>
                      </a:r>
                      <a:r>
                        <a:rPr lang="en-US" dirty="0">
                          <a:solidFill>
                            <a:srgbClr val="00B0F0"/>
                          </a:solidFill>
                        </a:rPr>
                        <a:t> </a:t>
                      </a:r>
                      <a:r>
                        <a:rPr lang="en-US" sz="1800" b="1" kern="1200" dirty="0">
                          <a:solidFill>
                            <a:srgbClr val="00B0F0"/>
                          </a:solidFill>
                          <a:effectLst/>
                          <a:latin typeface="+mn-lt"/>
                          <a:ea typeface="+mn-ea"/>
                          <a:cs typeface="+mn-cs"/>
                        </a:rPr>
                        <a:t>void</a:t>
                      </a:r>
                      <a:r>
                        <a:rPr lang="en-US" dirty="0">
                          <a:solidFill>
                            <a:srgbClr val="00B0F0"/>
                          </a:solidFill>
                        </a:rPr>
                        <a:t> </a:t>
                      </a:r>
                      <a:r>
                        <a:rPr lang="en-US" sz="1800" b="1" kern="1200" dirty="0">
                          <a:solidFill>
                            <a:srgbClr val="FF0000"/>
                          </a:solidFill>
                          <a:effectLst/>
                          <a:latin typeface="+mn-lt"/>
                          <a:ea typeface="+mn-ea"/>
                          <a:cs typeface="+mn-cs"/>
                        </a:rPr>
                        <a:t>run</a:t>
                      </a:r>
                      <a:r>
                        <a:rPr lang="en-US" sz="1800" b="1" kern="1200" dirty="0">
                          <a:solidFill>
                            <a:schemeClr val="lt1"/>
                          </a:solidFill>
                          <a:effectLst/>
                          <a:latin typeface="+mn-lt"/>
                          <a:ea typeface="+mn-ea"/>
                          <a:cs typeface="+mn-cs"/>
                        </a:rPr>
                        <a:t>(); </a:t>
                      </a:r>
                      <a:r>
                        <a:rPr lang="en-US" dirty="0"/>
                        <a:t> </a:t>
                      </a:r>
                      <a:r>
                        <a:rPr lang="en-US" sz="1800" b="1" kern="1200" dirty="0">
                          <a:solidFill>
                            <a:srgbClr val="00B050"/>
                          </a:solidFill>
                          <a:effectLst/>
                          <a:latin typeface="+mn-lt"/>
                          <a:ea typeface="+mn-ea"/>
                          <a:cs typeface="+mn-cs"/>
                        </a:rPr>
                        <a:t>           </a:t>
                      </a:r>
                    </a:p>
                    <a:p>
                      <a:r>
                        <a:rPr lang="en-US" dirty="0"/>
                        <a:t> </a:t>
                      </a:r>
                      <a:r>
                        <a:rPr lang="en-US" sz="1800" b="1" kern="1200" dirty="0">
                          <a:solidFill>
                            <a:schemeClr val="lt1"/>
                          </a:solidFill>
                          <a:effectLst/>
                          <a:latin typeface="+mn-lt"/>
                          <a:ea typeface="+mn-ea"/>
                          <a:cs typeface="+mn-cs"/>
                        </a:rPr>
                        <a:t>}           </a:t>
                      </a:r>
                      <a:endParaRPr lang="fr-FR" sz="1800" b="0" i="0" kern="1200" dirty="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
        <p:nvSpPr>
          <p:cNvPr id="9" name="Rectangle 8"/>
          <p:cNvSpPr/>
          <p:nvPr/>
        </p:nvSpPr>
        <p:spPr>
          <a:xfrm>
            <a:off x="573374" y="3385225"/>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a:solidFill>
                  <a:srgbClr val="000000"/>
                </a:solidFill>
                <a:effectLst>
                  <a:outerShdw blurRad="38100" dist="38100" dir="2700000" algn="tl">
                    <a:srgbClr val="000000">
                      <a:alpha val="43137"/>
                    </a:srgbClr>
                  </a:outerShdw>
                </a:effectLst>
                <a:latin typeface="Helvetica"/>
                <a:ea typeface="ＭＳ Ｐゴシック"/>
                <a:cs typeface="Helvetica"/>
              </a:rPr>
              <a:t>Accéder aux méthodes d’interface</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6100" y="3936182"/>
            <a:ext cx="9210100" cy="1200329"/>
          </a:xfrm>
          <a:prstGeom prst="rect">
            <a:avLst/>
          </a:prstGeom>
        </p:spPr>
        <p:txBody>
          <a:bodyPr wrap="square">
            <a:spAutoFit/>
          </a:bodyPr>
          <a:lstStyle/>
          <a:p>
            <a:pPr lvl="0" algn="just">
              <a:defRPr/>
            </a:pPr>
            <a:r>
              <a:rPr lang="fr-FR" dirty="0"/>
              <a:t>Pour accéder aux méthodes d'interface, l'interface doit être "implémentée" (un peu comme héritée) par une autre classe avec le mot –</a:t>
            </a:r>
            <a:r>
              <a:rPr lang="fr-FR" dirty="0">
                <a:solidFill>
                  <a:srgbClr val="FF0000"/>
                </a:solidFill>
              </a:rPr>
              <a:t>implements</a:t>
            </a:r>
            <a:r>
              <a:rPr lang="fr-FR" dirty="0"/>
              <a:t> clé(au lieu de </a:t>
            </a:r>
            <a:r>
              <a:rPr lang="fr-FR" dirty="0">
                <a:solidFill>
                  <a:srgbClr val="FF0000"/>
                </a:solidFill>
              </a:rPr>
              <a:t>extends</a:t>
            </a:r>
            <a:r>
              <a:rPr lang="fr-FR" dirty="0"/>
              <a:t>).La methode d’interface est fourni par la classe « implement</a:t>
            </a:r>
          </a:p>
          <a:p>
            <a:pPr lvl="0" algn="just">
              <a:defRPr/>
            </a:pP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4212353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7647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dirty="0">
                <a:solidFill>
                  <a:srgbClr val="000000"/>
                </a:solidFill>
                <a:effectLst>
                  <a:outerShdw blurRad="38100" dist="38100" dir="2700000" algn="tl">
                    <a:srgbClr val="000000">
                      <a:alpha val="43137"/>
                    </a:srgbClr>
                  </a:outerShdw>
                </a:effectLst>
                <a:latin typeface="Helvetica"/>
                <a:ea typeface="ＭＳ Ｐゴシック"/>
                <a:cs typeface="Helvetica"/>
              </a:rPr>
              <a:t>Exemple              </a:t>
            </a:r>
            <a:endParaRPr kumimoji="0" lang="fr-FR"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29585459"/>
              </p:ext>
            </p:extLst>
          </p:nvPr>
        </p:nvGraphicFramePr>
        <p:xfrm>
          <a:off x="684212" y="1132000"/>
          <a:ext cx="7489969" cy="5241092"/>
        </p:xfrm>
        <a:graphic>
          <a:graphicData uri="http://schemas.openxmlformats.org/drawingml/2006/table">
            <a:tbl>
              <a:tblPr firstRow="1" bandRow="1">
                <a:tableStyleId>{5C22544A-7EE6-4342-B048-85BDC9FD1C3A}</a:tableStyleId>
              </a:tblPr>
              <a:tblGrid>
                <a:gridCol w="7489969">
                  <a:extLst>
                    <a:ext uri="{9D8B030D-6E8A-4147-A177-3AD203B41FA5}">
                      <a16:colId xmlns:a16="http://schemas.microsoft.com/office/drawing/2014/main" val="1265963880"/>
                    </a:ext>
                  </a:extLst>
                </a:gridCol>
              </a:tblGrid>
              <a:tr h="5241092">
                <a:tc>
                  <a:txBody>
                    <a:bodyPr/>
                    <a:lstStyle/>
                    <a:p>
                      <a:r>
                        <a:rPr lang="en-US" sz="1400" b="1" kern="1200" dirty="0">
                          <a:solidFill>
                            <a:schemeClr val="bg2"/>
                          </a:solidFill>
                          <a:effectLst/>
                          <a:latin typeface="+mn-lt"/>
                          <a:ea typeface="+mn-ea"/>
                          <a:cs typeface="+mn-cs"/>
                        </a:rPr>
                        <a:t>// Interface</a:t>
                      </a:r>
                    </a:p>
                    <a:p>
                      <a:r>
                        <a:rPr lang="en-US" sz="1400" dirty="0"/>
                        <a:t> </a:t>
                      </a:r>
                      <a:r>
                        <a:rPr lang="en-US" sz="1400" b="1" kern="1200" dirty="0">
                          <a:solidFill>
                            <a:srgbClr val="00B0F0"/>
                          </a:solidFill>
                          <a:effectLst/>
                          <a:latin typeface="+mn-lt"/>
                          <a:ea typeface="+mn-ea"/>
                          <a:cs typeface="+mn-cs"/>
                        </a:rPr>
                        <a:t>interface</a:t>
                      </a:r>
                      <a:r>
                        <a:rPr lang="en-US" sz="1400" dirty="0"/>
                        <a:t> </a:t>
                      </a:r>
                      <a:r>
                        <a:rPr lang="en-US" sz="1400" b="1" kern="1200" dirty="0">
                          <a:solidFill>
                            <a:srgbClr val="FF0000"/>
                          </a:solidFill>
                          <a:effectLst/>
                          <a:latin typeface="+mn-lt"/>
                          <a:ea typeface="+mn-ea"/>
                          <a:cs typeface="+mn-cs"/>
                        </a:rPr>
                        <a:t>Animal</a:t>
                      </a:r>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animalSound</a:t>
                      </a:r>
                      <a:r>
                        <a:rPr lang="en-US" sz="1400" b="1" kern="1200" dirty="0">
                          <a:solidFill>
                            <a:schemeClr val="lt1"/>
                          </a:solidFill>
                          <a:effectLst/>
                          <a:latin typeface="+mn-lt"/>
                          <a:ea typeface="+mn-ea"/>
                          <a:cs typeface="+mn-cs"/>
                        </a:rPr>
                        <a:t>();</a:t>
                      </a:r>
                      <a:r>
                        <a:rPr lang="en-US" sz="1400" dirty="0"/>
                        <a:t> </a:t>
                      </a:r>
                      <a:r>
                        <a:rPr lang="en-US" sz="1400" b="1" kern="1200" dirty="0">
                          <a:solidFill>
                            <a:schemeClr val="bg2"/>
                          </a:solidFill>
                          <a:effectLst/>
                          <a:latin typeface="+mn-lt"/>
                          <a:ea typeface="+mn-ea"/>
                          <a:cs typeface="+mn-cs"/>
                        </a:rPr>
                        <a:t>// interface method (does not have a body)</a:t>
                      </a:r>
                    </a:p>
                    <a:p>
                      <a:r>
                        <a:rPr lang="en-US" sz="1400" dirty="0"/>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sleep</a:t>
                      </a:r>
                      <a:r>
                        <a:rPr lang="en-US" sz="1400" b="1" kern="1200" dirty="0">
                          <a:solidFill>
                            <a:schemeClr val="lt1"/>
                          </a:solidFill>
                          <a:effectLst/>
                          <a:latin typeface="+mn-lt"/>
                          <a:ea typeface="+mn-ea"/>
                          <a:cs typeface="+mn-cs"/>
                        </a:rPr>
                        <a:t>();</a:t>
                      </a:r>
                      <a:r>
                        <a:rPr lang="en-US" sz="1400" dirty="0"/>
                        <a:t> </a:t>
                      </a:r>
                      <a:r>
                        <a:rPr lang="en-US" sz="1400" b="1" kern="1200" dirty="0">
                          <a:solidFill>
                            <a:schemeClr val="bg2"/>
                          </a:solidFill>
                          <a:effectLst/>
                          <a:latin typeface="+mn-lt"/>
                          <a:ea typeface="+mn-ea"/>
                          <a:cs typeface="+mn-cs"/>
                        </a:rPr>
                        <a:t>// interface method (does not have a body)</a:t>
                      </a:r>
                    </a:p>
                    <a:p>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bg2"/>
                          </a:solidFill>
                          <a:effectLst/>
                          <a:latin typeface="+mn-lt"/>
                          <a:ea typeface="+mn-ea"/>
                          <a:cs typeface="+mn-cs"/>
                        </a:rPr>
                        <a:t>// Pig "implements" the Animal interface                      </a:t>
                      </a:r>
                    </a:p>
                    <a:p>
                      <a:r>
                        <a:rPr lang="en-US" sz="1400" dirty="0"/>
                        <a:t> </a:t>
                      </a:r>
                      <a:r>
                        <a:rPr lang="en-US" sz="1400" b="1" kern="1200" dirty="0">
                          <a:solidFill>
                            <a:srgbClr val="00B0F0"/>
                          </a:solidFill>
                          <a:effectLst/>
                          <a:latin typeface="+mn-lt"/>
                          <a:ea typeface="+mn-ea"/>
                          <a:cs typeface="+mn-cs"/>
                        </a:rPr>
                        <a:t>class</a:t>
                      </a:r>
                      <a:r>
                        <a:rPr lang="en-US" sz="1400" dirty="0"/>
                        <a:t> </a:t>
                      </a:r>
                      <a:r>
                        <a:rPr lang="en-US" sz="1400" b="1" kern="1200" dirty="0">
                          <a:solidFill>
                            <a:srgbClr val="FF0000"/>
                          </a:solidFill>
                          <a:effectLst/>
                          <a:latin typeface="+mn-lt"/>
                          <a:ea typeface="+mn-ea"/>
                          <a:cs typeface="+mn-cs"/>
                        </a:rPr>
                        <a:t>Pig</a:t>
                      </a:r>
                      <a:r>
                        <a:rPr lang="en-US" sz="1400" dirty="0"/>
                        <a:t> </a:t>
                      </a:r>
                      <a:r>
                        <a:rPr lang="en-US" sz="1400" b="1" kern="1200" dirty="0">
                          <a:solidFill>
                            <a:srgbClr val="00B0F0"/>
                          </a:solidFill>
                          <a:effectLst/>
                          <a:latin typeface="+mn-lt"/>
                          <a:ea typeface="+mn-ea"/>
                          <a:cs typeface="+mn-cs"/>
                        </a:rPr>
                        <a:t>implements</a:t>
                      </a:r>
                      <a:r>
                        <a:rPr lang="en-US" sz="1400" dirty="0"/>
                        <a:t> </a:t>
                      </a:r>
                      <a:r>
                        <a:rPr lang="en-US" sz="1400" b="1" kern="1200" dirty="0">
                          <a:solidFill>
                            <a:srgbClr val="FF0000"/>
                          </a:solidFill>
                          <a:effectLst/>
                          <a:latin typeface="+mn-lt"/>
                          <a:ea typeface="+mn-ea"/>
                          <a:cs typeface="+mn-cs"/>
                        </a:rPr>
                        <a:t>Animal</a:t>
                      </a:r>
                      <a:r>
                        <a:rPr lang="en-US" sz="1400" b="1" kern="1200" dirty="0">
                          <a:solidFill>
                            <a:schemeClr val="lt1"/>
                          </a:solidFill>
                          <a:effectLst/>
                          <a:latin typeface="+mn-lt"/>
                          <a:ea typeface="+mn-ea"/>
                          <a:cs typeface="+mn-cs"/>
                        </a:rPr>
                        <a:t> {</a:t>
                      </a:r>
                    </a:p>
                    <a:p>
                      <a:r>
                        <a:rPr lang="en-US" sz="1400" dirty="0"/>
                        <a:t>  </a:t>
                      </a:r>
                      <a:r>
                        <a:rPr lang="en-US" sz="1400" b="1" kern="1200" dirty="0">
                          <a:solidFill>
                            <a:srgbClr val="00B0F0"/>
                          </a:solidFill>
                          <a:effectLst/>
                          <a:latin typeface="+mn-lt"/>
                          <a:ea typeface="+mn-ea"/>
                          <a:cs typeface="+mn-cs"/>
                        </a:rPr>
                        <a:t>public</a:t>
                      </a:r>
                      <a:r>
                        <a:rPr lang="en-US" sz="1400" dirty="0"/>
                        <a:t> </a:t>
                      </a:r>
                      <a:r>
                        <a:rPr lang="en-US" sz="1400" b="1" kern="1200" dirty="0">
                          <a:solidFill>
                            <a:srgbClr val="00B0F0"/>
                          </a:solidFill>
                          <a:effectLst/>
                          <a:latin typeface="+mn-lt"/>
                          <a:ea typeface="+mn-ea"/>
                          <a:cs typeface="+mn-cs"/>
                        </a:rPr>
                        <a:t>void</a:t>
                      </a:r>
                      <a:r>
                        <a:rPr lang="en-US" sz="1400" dirty="0"/>
                        <a:t> </a:t>
                      </a:r>
                      <a:r>
                        <a:rPr lang="en-US" sz="1400" b="1" kern="1200" dirty="0">
                          <a:solidFill>
                            <a:srgbClr val="FF0000"/>
                          </a:solidFill>
                          <a:effectLst/>
                          <a:latin typeface="+mn-lt"/>
                          <a:ea typeface="+mn-ea"/>
                          <a:cs typeface="+mn-cs"/>
                        </a:rPr>
                        <a:t>animalSound</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bg2"/>
                          </a:solidFill>
                          <a:effectLst/>
                          <a:latin typeface="+mn-lt"/>
                          <a:ea typeface="+mn-ea"/>
                          <a:cs typeface="+mn-cs"/>
                        </a:rPr>
                        <a:t>// The body of animalSound() is provided here</a:t>
                      </a:r>
                    </a:p>
                    <a:p>
                      <a:r>
                        <a:rPr lang="en-US" sz="1400" dirty="0"/>
                        <a:t> </a:t>
                      </a:r>
                      <a:r>
                        <a:rPr lang="en-US" sz="1400" b="1" kern="1200" dirty="0">
                          <a:solidFill>
                            <a:srgbClr val="FF0000"/>
                          </a:solidFill>
                          <a:effectLst/>
                          <a:latin typeface="+mn-lt"/>
                          <a:ea typeface="+mn-ea"/>
                          <a:cs typeface="+mn-cs"/>
                        </a:rPr>
                        <a:t>System</a:t>
                      </a:r>
                      <a:r>
                        <a:rPr lang="en-US" sz="1400" b="1" kern="1200" dirty="0">
                          <a:solidFill>
                            <a:schemeClr val="lt1"/>
                          </a:solidFill>
                          <a:effectLst/>
                          <a:latin typeface="+mn-lt"/>
                          <a:ea typeface="+mn-ea"/>
                          <a:cs typeface="+mn-cs"/>
                        </a:rPr>
                        <a:t>.</a:t>
                      </a:r>
                      <a:r>
                        <a:rPr lang="en-US" sz="1400" dirty="0"/>
                        <a:t>out</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println</a:t>
                      </a:r>
                      <a:r>
                        <a:rPr lang="en-US" sz="1400" b="1" kern="1200" dirty="0">
                          <a:solidFill>
                            <a:schemeClr val="lt1"/>
                          </a:solidFill>
                          <a:effectLst/>
                          <a:latin typeface="+mn-lt"/>
                          <a:ea typeface="+mn-ea"/>
                          <a:cs typeface="+mn-cs"/>
                        </a:rPr>
                        <a:t>("</a:t>
                      </a:r>
                      <a:r>
                        <a:rPr lang="en-US" sz="1400" b="1" kern="1200" dirty="0">
                          <a:solidFill>
                            <a:srgbClr val="92D050"/>
                          </a:solidFill>
                          <a:effectLst/>
                          <a:latin typeface="+mn-lt"/>
                          <a:ea typeface="+mn-ea"/>
                          <a:cs typeface="+mn-cs"/>
                        </a:rPr>
                        <a:t>The pig says: wee wee</a:t>
                      </a:r>
                      <a:r>
                        <a:rPr lang="en-US" sz="1400" b="1" kern="1200" dirty="0">
                          <a:solidFill>
                            <a:schemeClr val="lt1"/>
                          </a:solidFill>
                          <a:effectLst/>
                          <a:latin typeface="+mn-lt"/>
                          <a:ea typeface="+mn-ea"/>
                          <a:cs typeface="+mn-cs"/>
                        </a:rPr>
                        <a:t>");</a:t>
                      </a:r>
                    </a:p>
                    <a:p>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sleep</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bg2"/>
                          </a:solidFill>
                          <a:effectLst/>
                          <a:latin typeface="+mn-lt"/>
                          <a:ea typeface="+mn-ea"/>
                          <a:cs typeface="+mn-cs"/>
                        </a:rPr>
                        <a:t>// The body of sleep() is provided here</a:t>
                      </a:r>
                    </a:p>
                    <a:p>
                      <a:r>
                        <a:rPr lang="en-US" sz="1400" dirty="0"/>
                        <a:t> </a:t>
                      </a:r>
                      <a:r>
                        <a:rPr lang="en-US" sz="1400" b="1" kern="1200" dirty="0">
                          <a:solidFill>
                            <a:srgbClr val="FF0000"/>
                          </a:solidFill>
                          <a:effectLst/>
                          <a:latin typeface="+mn-lt"/>
                          <a:ea typeface="+mn-ea"/>
                          <a:cs typeface="+mn-cs"/>
                        </a:rPr>
                        <a:t>System</a:t>
                      </a:r>
                      <a:r>
                        <a:rPr lang="en-US" sz="1400" b="1" kern="1200" dirty="0">
                          <a:solidFill>
                            <a:schemeClr val="lt1"/>
                          </a:solidFill>
                          <a:effectLst/>
                          <a:latin typeface="+mn-lt"/>
                          <a:ea typeface="+mn-ea"/>
                          <a:cs typeface="+mn-cs"/>
                        </a:rPr>
                        <a:t>.</a:t>
                      </a:r>
                      <a:r>
                        <a:rPr lang="en-US" sz="1400" dirty="0"/>
                        <a:t>out</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println</a:t>
                      </a:r>
                      <a:r>
                        <a:rPr lang="en-US" sz="1400" b="1" kern="1200" dirty="0">
                          <a:solidFill>
                            <a:schemeClr val="lt1"/>
                          </a:solidFill>
                          <a:effectLst/>
                          <a:latin typeface="+mn-lt"/>
                          <a:ea typeface="+mn-ea"/>
                          <a:cs typeface="+mn-cs"/>
                        </a:rPr>
                        <a:t>("</a:t>
                      </a:r>
                      <a:r>
                        <a:rPr lang="en-US" sz="1400" b="1" kern="1200" dirty="0">
                          <a:solidFill>
                            <a:srgbClr val="92D050"/>
                          </a:solidFill>
                          <a:effectLst/>
                          <a:latin typeface="+mn-lt"/>
                          <a:ea typeface="+mn-ea"/>
                          <a:cs typeface="+mn-cs"/>
                        </a:rPr>
                        <a:t>Zzz</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lt1"/>
                          </a:solidFill>
                          <a:effectLst/>
                          <a:latin typeface="+mn-lt"/>
                          <a:ea typeface="+mn-ea"/>
                          <a:cs typeface="+mn-cs"/>
                        </a:rPr>
                        <a:t>}</a:t>
                      </a:r>
                      <a:r>
                        <a:rPr lang="en-US" sz="1400" dirty="0"/>
                        <a:t>                    </a:t>
                      </a:r>
                    </a:p>
                    <a:p>
                      <a:r>
                        <a:rPr lang="en-US" sz="1400" b="1" kern="1200" dirty="0">
                          <a:solidFill>
                            <a:schemeClr val="lt1"/>
                          </a:solidFill>
                          <a:effectLst/>
                          <a:latin typeface="+mn-lt"/>
                          <a:ea typeface="+mn-ea"/>
                          <a:cs typeface="+mn-cs"/>
                        </a:rPr>
                        <a:t>}</a:t>
                      </a:r>
                    </a:p>
                    <a:p>
                      <a:r>
                        <a:rPr lang="en-US" sz="1400" dirty="0"/>
                        <a:t> </a:t>
                      </a:r>
                      <a:r>
                        <a:rPr lang="en-US" sz="1400" b="1" kern="1200" dirty="0">
                          <a:solidFill>
                            <a:srgbClr val="00B0F0"/>
                          </a:solidFill>
                          <a:effectLst/>
                          <a:latin typeface="+mn-lt"/>
                          <a:ea typeface="+mn-ea"/>
                          <a:cs typeface="+mn-cs"/>
                        </a:rPr>
                        <a:t>class</a:t>
                      </a:r>
                      <a:r>
                        <a:rPr lang="en-US" sz="1400" dirty="0"/>
                        <a:t> </a:t>
                      </a:r>
                      <a:r>
                        <a:rPr lang="en-US" sz="1400" b="1" kern="1200" dirty="0">
                          <a:solidFill>
                            <a:srgbClr val="FF0000"/>
                          </a:solidFill>
                          <a:effectLst/>
                          <a:latin typeface="+mn-lt"/>
                          <a:ea typeface="+mn-ea"/>
                          <a:cs typeface="+mn-cs"/>
                        </a:rPr>
                        <a:t>Main</a:t>
                      </a:r>
                      <a:r>
                        <a:rPr lang="en-US" sz="1400" dirty="0"/>
                        <a:t> </a:t>
                      </a:r>
                      <a:r>
                        <a:rPr lang="en-US" sz="1400" b="1" kern="1200" dirty="0">
                          <a:solidFill>
                            <a:schemeClr val="lt1"/>
                          </a:solidFill>
                          <a:effectLst/>
                          <a:latin typeface="+mn-lt"/>
                          <a:ea typeface="+mn-ea"/>
                          <a:cs typeface="+mn-cs"/>
                        </a:rPr>
                        <a:t>{</a:t>
                      </a:r>
                      <a:r>
                        <a:rPr lang="en-US" sz="1400" dirty="0"/>
                        <a:t> </a:t>
                      </a:r>
                    </a:p>
                    <a:p>
                      <a:r>
                        <a:rPr lang="en-US" sz="1400" b="1" kern="1200" dirty="0">
                          <a:solidFill>
                            <a:schemeClr val="lt1"/>
                          </a:solidFill>
                          <a:effectLst/>
                          <a:latin typeface="+mn-lt"/>
                          <a:ea typeface="+mn-ea"/>
                          <a:cs typeface="+mn-cs"/>
                        </a:rPr>
                        <a:t>   </a:t>
                      </a:r>
                      <a:r>
                        <a:rPr lang="en-US" sz="1400" b="1" kern="1200" dirty="0">
                          <a:solidFill>
                            <a:srgbClr val="00B0F0"/>
                          </a:solidFill>
                          <a:effectLst/>
                          <a:latin typeface="+mn-lt"/>
                          <a:ea typeface="+mn-ea"/>
                          <a:cs typeface="+mn-cs"/>
                        </a:rPr>
                        <a:t>public</a:t>
                      </a:r>
                      <a:r>
                        <a:rPr lang="en-US" sz="1400" dirty="0">
                          <a:solidFill>
                            <a:srgbClr val="00B0F0"/>
                          </a:solidFill>
                        </a:rPr>
                        <a:t> </a:t>
                      </a:r>
                      <a:r>
                        <a:rPr lang="en-US" sz="1400" b="1" kern="1200" dirty="0">
                          <a:solidFill>
                            <a:srgbClr val="00B0F0"/>
                          </a:solidFill>
                          <a:effectLst/>
                          <a:latin typeface="+mn-lt"/>
                          <a:ea typeface="+mn-ea"/>
                          <a:cs typeface="+mn-cs"/>
                        </a:rPr>
                        <a:t>static</a:t>
                      </a:r>
                      <a:r>
                        <a:rPr lang="en-US" sz="1400" dirty="0">
                          <a:solidFill>
                            <a:srgbClr val="00B0F0"/>
                          </a:solidFill>
                        </a:rPr>
                        <a:t> </a:t>
                      </a:r>
                      <a:r>
                        <a:rPr lang="en-US" sz="1400" b="1" kern="1200" dirty="0">
                          <a:solidFill>
                            <a:srgbClr val="00B0F0"/>
                          </a:solidFill>
                          <a:effectLst/>
                          <a:latin typeface="+mn-lt"/>
                          <a:ea typeface="+mn-ea"/>
                          <a:cs typeface="+mn-cs"/>
                        </a:rPr>
                        <a:t>void</a:t>
                      </a:r>
                      <a:r>
                        <a:rPr lang="en-US" sz="1400" dirty="0">
                          <a:solidFill>
                            <a:srgbClr val="00B0F0"/>
                          </a:solidFill>
                        </a:rPr>
                        <a:t> </a:t>
                      </a:r>
                      <a:r>
                        <a:rPr lang="en-US" sz="1400" b="1" kern="1200" dirty="0">
                          <a:solidFill>
                            <a:srgbClr val="FF0000"/>
                          </a:solidFill>
                          <a:effectLst/>
                          <a:latin typeface="+mn-lt"/>
                          <a:ea typeface="+mn-ea"/>
                          <a:cs typeface="+mn-cs"/>
                        </a:rPr>
                        <a:t>main</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String</a:t>
                      </a:r>
                      <a:r>
                        <a:rPr lang="en-US" sz="1400" b="1" kern="1200" dirty="0">
                          <a:solidFill>
                            <a:schemeClr val="lt1"/>
                          </a:solidFill>
                          <a:effectLst/>
                          <a:latin typeface="+mn-lt"/>
                          <a:ea typeface="+mn-ea"/>
                          <a:cs typeface="+mn-cs"/>
                        </a:rPr>
                        <a:t>[]</a:t>
                      </a:r>
                      <a:r>
                        <a:rPr lang="en-US" sz="1400" dirty="0"/>
                        <a:t> args</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rgbClr val="FF0000"/>
                          </a:solidFill>
                          <a:effectLst/>
                          <a:latin typeface="+mn-lt"/>
                          <a:ea typeface="+mn-ea"/>
                          <a:cs typeface="+mn-cs"/>
                        </a:rPr>
                        <a:t>Pig</a:t>
                      </a:r>
                      <a:r>
                        <a:rPr lang="en-US" sz="1400" dirty="0"/>
                        <a:t> myPig </a:t>
                      </a:r>
                      <a:r>
                        <a:rPr lang="en-US" sz="1400" b="1" kern="1200" dirty="0">
                          <a:solidFill>
                            <a:schemeClr val="lt1"/>
                          </a:solidFill>
                          <a:effectLst/>
                          <a:latin typeface="+mn-lt"/>
                          <a:ea typeface="+mn-ea"/>
                          <a:cs typeface="+mn-cs"/>
                        </a:rPr>
                        <a:t>=</a:t>
                      </a:r>
                      <a:r>
                        <a:rPr lang="en-US" sz="1400" dirty="0"/>
                        <a:t> </a:t>
                      </a:r>
                      <a:r>
                        <a:rPr lang="en-US" sz="1400" b="1" kern="1200" dirty="0">
                          <a:solidFill>
                            <a:srgbClr val="00B0F0"/>
                          </a:solidFill>
                          <a:effectLst/>
                          <a:latin typeface="+mn-lt"/>
                          <a:ea typeface="+mn-ea"/>
                          <a:cs typeface="+mn-cs"/>
                        </a:rPr>
                        <a:t>new</a:t>
                      </a:r>
                      <a:r>
                        <a:rPr lang="en-US" sz="1400" dirty="0"/>
                        <a:t> </a:t>
                      </a:r>
                      <a:r>
                        <a:rPr lang="en-US" sz="1400" b="1" kern="1200" dirty="0">
                          <a:solidFill>
                            <a:srgbClr val="FF0000"/>
                          </a:solidFill>
                          <a:effectLst/>
                          <a:latin typeface="+mn-lt"/>
                          <a:ea typeface="+mn-ea"/>
                          <a:cs typeface="+mn-cs"/>
                        </a:rPr>
                        <a:t>Pig</a:t>
                      </a:r>
                      <a:r>
                        <a:rPr lang="en-US" sz="1400" b="1" kern="1200" dirty="0">
                          <a:solidFill>
                            <a:schemeClr val="lt1"/>
                          </a:solidFill>
                          <a:effectLst/>
                          <a:latin typeface="+mn-lt"/>
                          <a:ea typeface="+mn-ea"/>
                          <a:cs typeface="+mn-cs"/>
                        </a:rPr>
                        <a:t>();</a:t>
                      </a:r>
                      <a:r>
                        <a:rPr lang="en-US" sz="1400" dirty="0"/>
                        <a:t> </a:t>
                      </a:r>
                      <a:r>
                        <a:rPr lang="en-US" sz="1400" b="1" kern="1200" dirty="0">
                          <a:solidFill>
                            <a:schemeClr val="lt1"/>
                          </a:solidFill>
                          <a:effectLst/>
                          <a:latin typeface="+mn-lt"/>
                          <a:ea typeface="+mn-ea"/>
                          <a:cs typeface="+mn-cs"/>
                        </a:rPr>
                        <a:t>// </a:t>
                      </a:r>
                      <a:r>
                        <a:rPr lang="en-US" sz="1400" b="1" kern="1200" dirty="0">
                          <a:solidFill>
                            <a:srgbClr val="CBD5D9"/>
                          </a:solidFill>
                          <a:effectLst/>
                          <a:latin typeface="+mn-lt"/>
                          <a:ea typeface="+mn-ea"/>
                          <a:cs typeface="+mn-cs"/>
                        </a:rPr>
                        <a:t>Create a Pig object</a:t>
                      </a:r>
                    </a:p>
                    <a:p>
                      <a:r>
                        <a:rPr lang="en-US" sz="1400" dirty="0"/>
                        <a:t>   myPig</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animalSound</a:t>
                      </a:r>
                      <a:r>
                        <a:rPr lang="en-US" sz="1400" b="1" kern="1200" dirty="0">
                          <a:solidFill>
                            <a:schemeClr val="lt1"/>
                          </a:solidFill>
                          <a:effectLst/>
                          <a:latin typeface="+mn-lt"/>
                          <a:ea typeface="+mn-ea"/>
                          <a:cs typeface="+mn-cs"/>
                        </a:rPr>
                        <a:t>();</a:t>
                      </a:r>
                    </a:p>
                    <a:p>
                      <a:r>
                        <a:rPr lang="en-US" sz="1400" b="1" kern="1200" dirty="0">
                          <a:solidFill>
                            <a:schemeClr val="lt1"/>
                          </a:solidFill>
                          <a:effectLst/>
                          <a:latin typeface="+mn-lt"/>
                          <a:ea typeface="+mn-ea"/>
                          <a:cs typeface="+mn-cs"/>
                        </a:rPr>
                        <a:t>  </a:t>
                      </a:r>
                      <a:r>
                        <a:rPr lang="en-US" sz="1400" dirty="0"/>
                        <a:t> myPig</a:t>
                      </a:r>
                      <a:r>
                        <a:rPr lang="en-US" sz="1400" b="1" kern="1200" dirty="0">
                          <a:solidFill>
                            <a:schemeClr val="lt1"/>
                          </a:solidFill>
                          <a:effectLst/>
                          <a:latin typeface="+mn-lt"/>
                          <a:ea typeface="+mn-ea"/>
                          <a:cs typeface="+mn-cs"/>
                        </a:rPr>
                        <a:t>.</a:t>
                      </a:r>
                      <a:r>
                        <a:rPr lang="en-US" sz="1400" b="1" kern="1200" dirty="0">
                          <a:solidFill>
                            <a:srgbClr val="FF0000"/>
                          </a:solidFill>
                          <a:effectLst/>
                          <a:latin typeface="+mn-lt"/>
                          <a:ea typeface="+mn-ea"/>
                          <a:cs typeface="+mn-cs"/>
                        </a:rPr>
                        <a:t>sleep</a:t>
                      </a:r>
                      <a:r>
                        <a:rPr lang="en-US" sz="1400" b="1" kern="1200" dirty="0">
                          <a:solidFill>
                            <a:schemeClr val="lt1"/>
                          </a:solidFill>
                          <a:effectLst/>
                          <a:latin typeface="+mn-lt"/>
                          <a:ea typeface="+mn-ea"/>
                          <a:cs typeface="+mn-cs"/>
                        </a:rPr>
                        <a:t>();</a:t>
                      </a:r>
                    </a:p>
                    <a:p>
                      <a:r>
                        <a:rPr lang="en-US" sz="1400" dirty="0"/>
                        <a:t> </a:t>
                      </a:r>
                      <a:r>
                        <a:rPr lang="en-US" sz="1400" b="1" kern="1200" dirty="0">
                          <a:solidFill>
                            <a:schemeClr val="lt1"/>
                          </a:solidFill>
                          <a:effectLst/>
                          <a:latin typeface="+mn-lt"/>
                          <a:ea typeface="+mn-ea"/>
                          <a:cs typeface="+mn-cs"/>
                        </a:rPr>
                        <a:t>}</a:t>
                      </a:r>
                    </a:p>
                    <a:p>
                      <a:r>
                        <a:rPr lang="en-US" sz="1400" dirty="0"/>
                        <a:t> </a:t>
                      </a:r>
                      <a:r>
                        <a:rPr lang="en-US" sz="1400" b="1" kern="1200" dirty="0">
                          <a:solidFill>
                            <a:schemeClr val="lt1"/>
                          </a:solidFill>
                          <a:effectLst/>
                          <a:latin typeface="+mn-lt"/>
                          <a:ea typeface="+mn-ea"/>
                          <a:cs typeface="+mn-cs"/>
                        </a:rPr>
                        <a:t>}</a:t>
                      </a:r>
                      <a:endParaRPr lang="en-US" sz="1400" dirty="0"/>
                    </a:p>
                  </a:txBody>
                  <a:tcPr>
                    <a:solidFill>
                      <a:schemeClr val="tx1"/>
                    </a:solidFill>
                  </a:tcPr>
                </a:tc>
                <a:extLst>
                  <a:ext uri="{0D108BD9-81ED-4DB2-BD59-A6C34878D82A}">
                    <a16:rowId xmlns:a16="http://schemas.microsoft.com/office/drawing/2014/main" val="3973417764"/>
                  </a:ext>
                </a:extLst>
              </a:tr>
            </a:tbl>
          </a:graphicData>
        </a:graphic>
      </p:graphicFrame>
    </p:spTree>
    <p:extLst>
      <p:ext uri="{BB962C8B-B14F-4D97-AF65-F5344CB8AC3E}">
        <p14:creationId xmlns:p14="http://schemas.microsoft.com/office/powerpoint/2010/main" val="982284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1108001"/>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dirty="0">
                <a:solidFill>
                  <a:srgbClr val="FF0000"/>
                </a:solidFill>
                <a:effectLst>
                  <a:outerShdw blurRad="38100" dist="38100" dir="2700000" algn="tl">
                    <a:srgbClr val="000000">
                      <a:alpha val="43137"/>
                    </a:srgbClr>
                  </a:outerShdw>
                </a:effectLst>
                <a:latin typeface="Helvetica"/>
                <a:ea typeface="ＭＳ Ｐゴシック"/>
                <a:cs typeface="Helvetica"/>
              </a:rPr>
              <a:t>Interface multiple</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7" name="Rectangle 6"/>
          <p:cNvSpPr/>
          <p:nvPr/>
        </p:nvSpPr>
        <p:spPr>
          <a:xfrm>
            <a:off x="1050924" y="1815923"/>
            <a:ext cx="7697789"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dirty="0">
                <a:effectLst>
                  <a:outerShdw blurRad="38100" dist="38100" dir="2700000" algn="tl">
                    <a:srgbClr val="000000">
                      <a:alpha val="43137"/>
                    </a:srgbClr>
                  </a:outerShdw>
                </a:effectLst>
                <a:latin typeface="Helvetica"/>
                <a:ea typeface="ＭＳ Ｐゴシック"/>
                <a:cs typeface="Helvetica"/>
              </a:rPr>
              <a:t>Pour implémenter plusieurs interfaces,séparez-les par une virgule</a:t>
            </a:r>
            <a:endParaRPr kumimoji="0" lang="fr-FR" sz="1800" i="0" u="none" strike="noStrike" kern="1200" cap="none" spc="0" normalizeH="0" baseline="0" noProof="0" dirty="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0" name="Rectangle 9"/>
          <p:cNvSpPr/>
          <p:nvPr/>
        </p:nvSpPr>
        <p:spPr>
          <a:xfrm>
            <a:off x="2042962" y="2624851"/>
            <a:ext cx="5439235" cy="383709"/>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dirty="0">
                <a:effectLst>
                  <a:outerShdw blurRad="38100" dist="38100" dir="2700000" algn="tl">
                    <a:srgbClr val="000000">
                      <a:alpha val="43137"/>
                    </a:srgbClr>
                  </a:outerShdw>
                </a:effectLst>
                <a:latin typeface="Helvetica"/>
                <a:ea typeface="ＭＳ Ｐゴシック"/>
                <a:cs typeface="Helvetica"/>
              </a:rPr>
              <a:t>Exemple </a:t>
            </a:r>
            <a:r>
              <a:rPr lang="fr-FR" b="1" dirty="0">
                <a:solidFill>
                  <a:srgbClr val="FF0000"/>
                </a:solidFill>
                <a:effectLst>
                  <a:outerShdw blurRad="38100" dist="38100" dir="2700000" algn="tl">
                    <a:srgbClr val="000000">
                      <a:alpha val="43137"/>
                    </a:srgbClr>
                  </a:outerShdw>
                </a:effectLst>
                <a:latin typeface="Helvetica"/>
                <a:ea typeface="ＭＳ Ｐゴシック"/>
                <a:cs typeface="Helvetica"/>
              </a:rPr>
              <a:t>         </a:t>
            </a:r>
            <a:endParaRPr kumimoji="0" lang="fr-FR"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2" name="Flèche : bas 1">
            <a:extLst>
              <a:ext uri="{FF2B5EF4-FFF2-40B4-BE49-F238E27FC236}">
                <a16:creationId xmlns:a16="http://schemas.microsoft.com/office/drawing/2014/main" id="{9AF6C3F8-6D7D-9E5F-2FDE-31D4C0AC2FFD}"/>
              </a:ext>
            </a:extLst>
          </p:cNvPr>
          <p:cNvSpPr/>
          <p:nvPr/>
        </p:nvSpPr>
        <p:spPr>
          <a:xfrm>
            <a:off x="2518135" y="3514891"/>
            <a:ext cx="2587925" cy="2127848"/>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3487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294580727"/>
              </p:ext>
            </p:extLst>
          </p:nvPr>
        </p:nvGraphicFramePr>
        <p:xfrm>
          <a:off x="110836" y="939799"/>
          <a:ext cx="8936182" cy="5943600"/>
        </p:xfrm>
        <a:graphic>
          <a:graphicData uri="http://schemas.openxmlformats.org/drawingml/2006/table">
            <a:tbl>
              <a:tblPr firstRow="1" bandRow="1">
                <a:tableStyleId>{5C22544A-7EE6-4342-B048-85BDC9FD1C3A}</a:tableStyleId>
              </a:tblPr>
              <a:tblGrid>
                <a:gridCol w="8936182">
                  <a:extLst>
                    <a:ext uri="{9D8B030D-6E8A-4147-A177-3AD203B41FA5}">
                      <a16:colId xmlns:a16="http://schemas.microsoft.com/office/drawing/2014/main" val="2795580401"/>
                    </a:ext>
                  </a:extLst>
                </a:gridCol>
              </a:tblGrid>
              <a:tr h="5405583">
                <a:tc>
                  <a:txBody>
                    <a:bodyPr/>
                    <a:lstStyle/>
                    <a:p>
                      <a:r>
                        <a:rPr lang="en-US" sz="1600" dirty="0">
                          <a:solidFill>
                            <a:srgbClr val="00B0F0"/>
                          </a:solidFill>
                        </a:rPr>
                        <a:t>interface</a:t>
                      </a:r>
                      <a:r>
                        <a:rPr lang="en-US" sz="1600" dirty="0"/>
                        <a:t> </a:t>
                      </a:r>
                      <a:r>
                        <a:rPr lang="en-US" sz="1600" dirty="0">
                          <a:solidFill>
                            <a:srgbClr val="FF0000"/>
                          </a:solidFill>
                        </a:rPr>
                        <a:t>FirstInterface</a:t>
                      </a:r>
                      <a:r>
                        <a:rPr lang="en-US" sz="1600" dirty="0"/>
                        <a:t> {</a:t>
                      </a:r>
                    </a:p>
                    <a:p>
                      <a:r>
                        <a:rPr lang="en-US" sz="1600" dirty="0"/>
                        <a:t>  </a:t>
                      </a:r>
                      <a:r>
                        <a:rPr lang="en-US" sz="1600" dirty="0">
                          <a:solidFill>
                            <a:srgbClr val="00B0F0"/>
                          </a:solidFill>
                        </a:rPr>
                        <a:t>public void </a:t>
                      </a:r>
                      <a:r>
                        <a:rPr lang="en-US" sz="1600" dirty="0">
                          <a:solidFill>
                            <a:srgbClr val="FF0000"/>
                          </a:solidFill>
                        </a:rPr>
                        <a:t>myMethod</a:t>
                      </a:r>
                      <a:r>
                        <a:rPr lang="en-US" sz="1600" dirty="0"/>
                        <a:t>(); </a:t>
                      </a:r>
                      <a:r>
                        <a:rPr lang="en-US" sz="1600" dirty="0">
                          <a:solidFill>
                            <a:schemeClr val="bg2"/>
                          </a:solidFill>
                        </a:rPr>
                        <a:t>// interface method</a:t>
                      </a:r>
                    </a:p>
                    <a:p>
                      <a:r>
                        <a:rPr lang="en-US" sz="1600" dirty="0"/>
                        <a:t>}</a:t>
                      </a:r>
                    </a:p>
                    <a:p>
                      <a:r>
                        <a:rPr lang="fr-FR" sz="1600" dirty="0"/>
                        <a:t>              </a:t>
                      </a:r>
                      <a:endParaRPr lang="en-US" sz="1600" dirty="0"/>
                    </a:p>
                    <a:p>
                      <a:r>
                        <a:rPr lang="en-US" sz="1600" dirty="0">
                          <a:solidFill>
                            <a:srgbClr val="00B0F0"/>
                          </a:solidFill>
                        </a:rPr>
                        <a:t>interface</a:t>
                      </a:r>
                      <a:r>
                        <a:rPr lang="en-US" sz="1600" dirty="0"/>
                        <a:t> </a:t>
                      </a:r>
                      <a:r>
                        <a:rPr lang="en-US" sz="1600" dirty="0">
                          <a:solidFill>
                            <a:srgbClr val="FF0000"/>
                          </a:solidFill>
                        </a:rPr>
                        <a:t>SecondInterface</a:t>
                      </a:r>
                      <a:r>
                        <a:rPr lang="en-US" sz="1600" dirty="0"/>
                        <a:t> {</a:t>
                      </a:r>
                    </a:p>
                    <a:p>
                      <a:r>
                        <a:rPr lang="en-US" sz="1600" dirty="0"/>
                        <a:t>  </a:t>
                      </a:r>
                      <a:r>
                        <a:rPr lang="en-US" sz="1600" dirty="0">
                          <a:solidFill>
                            <a:srgbClr val="00B0F0"/>
                          </a:solidFill>
                        </a:rPr>
                        <a:t>public void </a:t>
                      </a:r>
                      <a:r>
                        <a:rPr lang="en-US" sz="1600" dirty="0">
                          <a:solidFill>
                            <a:srgbClr val="FF0000"/>
                          </a:solidFill>
                        </a:rPr>
                        <a:t>myOtherMethod</a:t>
                      </a:r>
                      <a:r>
                        <a:rPr lang="en-US" sz="1600" dirty="0"/>
                        <a:t>(); // </a:t>
                      </a:r>
                      <a:r>
                        <a:rPr lang="en-US" sz="1600" dirty="0">
                          <a:solidFill>
                            <a:schemeClr val="bg2"/>
                          </a:solidFill>
                        </a:rPr>
                        <a:t>interface method</a:t>
                      </a:r>
                    </a:p>
                    <a:p>
                      <a:r>
                        <a:rPr lang="en-US" sz="1600" dirty="0"/>
                        <a:t>}</a:t>
                      </a:r>
                    </a:p>
                    <a:p>
                      <a:endParaRPr lang="en-US" sz="1600" dirty="0"/>
                    </a:p>
                    <a:p>
                      <a:r>
                        <a:rPr lang="en-US" sz="1600" dirty="0">
                          <a:solidFill>
                            <a:srgbClr val="00B0F0"/>
                          </a:solidFill>
                        </a:rPr>
                        <a:t>class </a:t>
                      </a:r>
                      <a:r>
                        <a:rPr lang="en-US" sz="1600" dirty="0"/>
                        <a:t> </a:t>
                      </a:r>
                      <a:r>
                        <a:rPr lang="en-US" sz="1600" dirty="0">
                          <a:solidFill>
                            <a:srgbClr val="FF0000"/>
                          </a:solidFill>
                        </a:rPr>
                        <a:t>DemoClass</a:t>
                      </a:r>
                      <a:r>
                        <a:rPr lang="en-US" sz="1600" dirty="0"/>
                        <a:t> </a:t>
                      </a:r>
                      <a:r>
                        <a:rPr lang="en-US" sz="1600" dirty="0">
                          <a:solidFill>
                            <a:srgbClr val="00B0F0"/>
                          </a:solidFill>
                        </a:rPr>
                        <a:t>implements</a:t>
                      </a:r>
                      <a:r>
                        <a:rPr lang="en-US" sz="1600" dirty="0"/>
                        <a:t> </a:t>
                      </a:r>
                      <a:r>
                        <a:rPr lang="en-US" sz="1600" dirty="0">
                          <a:solidFill>
                            <a:srgbClr val="FF0000"/>
                          </a:solidFill>
                        </a:rPr>
                        <a:t>FirstInterface</a:t>
                      </a:r>
                      <a:r>
                        <a:rPr lang="en-US" sz="1600" dirty="0"/>
                        <a:t>, </a:t>
                      </a:r>
                      <a:r>
                        <a:rPr lang="en-US" sz="1600" dirty="0">
                          <a:solidFill>
                            <a:srgbClr val="FF0000"/>
                          </a:solidFill>
                        </a:rPr>
                        <a:t>SecondInterface</a:t>
                      </a:r>
                      <a:r>
                        <a:rPr lang="en-US" sz="1600" dirty="0"/>
                        <a:t> {</a:t>
                      </a:r>
                    </a:p>
                    <a:p>
                      <a:r>
                        <a:rPr lang="en-US" sz="1600" dirty="0"/>
                        <a:t>  </a:t>
                      </a:r>
                      <a:r>
                        <a:rPr lang="en-US" sz="1600" dirty="0">
                          <a:solidFill>
                            <a:srgbClr val="00B0F0"/>
                          </a:solidFill>
                        </a:rPr>
                        <a:t>public void </a:t>
                      </a:r>
                      <a:r>
                        <a:rPr lang="en-US" sz="1600" dirty="0">
                          <a:solidFill>
                            <a:srgbClr val="FF0000"/>
                          </a:solidFill>
                        </a:rPr>
                        <a:t>myMethod</a:t>
                      </a:r>
                      <a:r>
                        <a:rPr lang="en-US" sz="1600" dirty="0"/>
                        <a:t>() {</a:t>
                      </a:r>
                    </a:p>
                    <a:p>
                      <a:r>
                        <a:rPr lang="en-US" sz="1600" dirty="0"/>
                        <a:t>    </a:t>
                      </a:r>
                      <a:r>
                        <a:rPr lang="en-US" sz="1600" dirty="0">
                          <a:solidFill>
                            <a:srgbClr val="FF0000"/>
                          </a:solidFill>
                        </a:rPr>
                        <a:t>System</a:t>
                      </a:r>
                      <a:r>
                        <a:rPr lang="en-US" sz="1600" dirty="0"/>
                        <a:t>.out.</a:t>
                      </a:r>
                      <a:r>
                        <a:rPr lang="en-US" sz="1600" dirty="0">
                          <a:solidFill>
                            <a:srgbClr val="FF0000"/>
                          </a:solidFill>
                        </a:rPr>
                        <a:t>println</a:t>
                      </a:r>
                      <a:r>
                        <a:rPr lang="en-US" sz="1600" dirty="0"/>
                        <a:t>("</a:t>
                      </a:r>
                      <a:r>
                        <a:rPr lang="en-US" sz="1600" dirty="0">
                          <a:solidFill>
                            <a:srgbClr val="00B050"/>
                          </a:solidFill>
                        </a:rPr>
                        <a:t>Some text.</a:t>
                      </a:r>
                      <a:r>
                        <a:rPr lang="en-US" sz="1600" dirty="0"/>
                        <a:t>.");</a:t>
                      </a:r>
                    </a:p>
                    <a:p>
                      <a:r>
                        <a:rPr lang="en-US" sz="1600" dirty="0"/>
                        <a:t>  }</a:t>
                      </a:r>
                    </a:p>
                    <a:p>
                      <a:r>
                        <a:rPr lang="en-US" sz="1600" dirty="0"/>
                        <a:t>  </a:t>
                      </a:r>
                      <a:r>
                        <a:rPr lang="en-US" sz="1600" dirty="0">
                          <a:solidFill>
                            <a:srgbClr val="00B0F0"/>
                          </a:solidFill>
                        </a:rPr>
                        <a:t>public void </a:t>
                      </a:r>
                      <a:r>
                        <a:rPr lang="en-US" sz="1600" dirty="0">
                          <a:solidFill>
                            <a:srgbClr val="FF0000"/>
                          </a:solidFill>
                        </a:rPr>
                        <a:t>myOtherMethod</a:t>
                      </a:r>
                      <a:r>
                        <a:rPr lang="en-US" sz="1600" dirty="0"/>
                        <a:t>() {</a:t>
                      </a:r>
                    </a:p>
                    <a:p>
                      <a:r>
                        <a:rPr lang="en-US" sz="1600" dirty="0"/>
                        <a:t>    </a:t>
                      </a:r>
                      <a:r>
                        <a:rPr lang="en-US" sz="1600" dirty="0">
                          <a:solidFill>
                            <a:srgbClr val="FF0000"/>
                          </a:solidFill>
                        </a:rPr>
                        <a:t>System</a:t>
                      </a:r>
                      <a:r>
                        <a:rPr lang="en-US" sz="1600" dirty="0"/>
                        <a:t>.out.</a:t>
                      </a:r>
                      <a:r>
                        <a:rPr lang="en-US" sz="1600" dirty="0">
                          <a:solidFill>
                            <a:srgbClr val="FF0000"/>
                          </a:solidFill>
                        </a:rPr>
                        <a:t>println</a:t>
                      </a:r>
                      <a:r>
                        <a:rPr lang="en-US" sz="1600" dirty="0"/>
                        <a:t>("</a:t>
                      </a:r>
                      <a:r>
                        <a:rPr lang="en-US" sz="1600" dirty="0">
                          <a:solidFill>
                            <a:srgbClr val="00B050"/>
                          </a:solidFill>
                        </a:rPr>
                        <a:t>Some other text</a:t>
                      </a:r>
                      <a:r>
                        <a:rPr lang="en-US" sz="1600" dirty="0"/>
                        <a:t>...");</a:t>
                      </a:r>
                    </a:p>
                    <a:p>
                      <a:r>
                        <a:rPr lang="en-US" sz="1600" dirty="0"/>
                        <a:t>  }</a:t>
                      </a:r>
                    </a:p>
                    <a:p>
                      <a:r>
                        <a:rPr lang="en-US" sz="1600" dirty="0"/>
                        <a:t>}</a:t>
                      </a:r>
                    </a:p>
                    <a:p>
                      <a:endParaRPr lang="en-US" sz="1600" dirty="0"/>
                    </a:p>
                    <a:p>
                      <a:r>
                        <a:rPr lang="en-US" sz="1600" dirty="0">
                          <a:solidFill>
                            <a:srgbClr val="00B0F0"/>
                          </a:solidFill>
                        </a:rPr>
                        <a:t>class</a:t>
                      </a:r>
                      <a:r>
                        <a:rPr lang="en-US" sz="1600" dirty="0"/>
                        <a:t> </a:t>
                      </a:r>
                      <a:r>
                        <a:rPr lang="en-US" sz="1600" dirty="0">
                          <a:solidFill>
                            <a:srgbClr val="FF0000"/>
                          </a:solidFill>
                        </a:rPr>
                        <a:t>Main</a:t>
                      </a:r>
                      <a:r>
                        <a:rPr lang="en-US" sz="1600" dirty="0"/>
                        <a:t> {</a:t>
                      </a:r>
                    </a:p>
                    <a:p>
                      <a:r>
                        <a:rPr lang="en-US" sz="1600" dirty="0"/>
                        <a:t>  </a:t>
                      </a:r>
                      <a:r>
                        <a:rPr lang="en-US" sz="1600" dirty="0">
                          <a:solidFill>
                            <a:srgbClr val="00B0F0"/>
                          </a:solidFill>
                        </a:rPr>
                        <a:t>public static void </a:t>
                      </a:r>
                      <a:r>
                        <a:rPr lang="en-US" sz="1600" dirty="0">
                          <a:solidFill>
                            <a:srgbClr val="FF0000"/>
                          </a:solidFill>
                        </a:rPr>
                        <a:t>main</a:t>
                      </a:r>
                      <a:r>
                        <a:rPr lang="en-US" sz="1600" dirty="0"/>
                        <a:t>(</a:t>
                      </a:r>
                      <a:r>
                        <a:rPr lang="en-US" sz="1600" dirty="0">
                          <a:solidFill>
                            <a:srgbClr val="FF0000"/>
                          </a:solidFill>
                        </a:rPr>
                        <a:t>String</a:t>
                      </a:r>
                      <a:r>
                        <a:rPr lang="en-US" sz="1600" dirty="0"/>
                        <a:t>[] args) {</a:t>
                      </a:r>
                    </a:p>
                    <a:p>
                      <a:r>
                        <a:rPr lang="en-US" sz="1600" dirty="0"/>
                        <a:t>    </a:t>
                      </a:r>
                      <a:r>
                        <a:rPr lang="en-US" sz="1600" dirty="0">
                          <a:solidFill>
                            <a:srgbClr val="FF0000"/>
                          </a:solidFill>
                        </a:rPr>
                        <a:t>DemoClass</a:t>
                      </a:r>
                      <a:r>
                        <a:rPr lang="en-US" sz="1600" dirty="0"/>
                        <a:t> myObj = new </a:t>
                      </a:r>
                      <a:r>
                        <a:rPr lang="en-US" sz="1600" dirty="0">
                          <a:solidFill>
                            <a:srgbClr val="FF0000"/>
                          </a:solidFill>
                        </a:rPr>
                        <a:t>DemoClass</a:t>
                      </a:r>
                      <a:r>
                        <a:rPr lang="en-US" sz="1600" dirty="0"/>
                        <a:t>();</a:t>
                      </a:r>
                    </a:p>
                    <a:p>
                      <a:r>
                        <a:rPr lang="en-US" sz="1600" dirty="0"/>
                        <a:t>    myObj.</a:t>
                      </a:r>
                      <a:r>
                        <a:rPr lang="en-US" sz="1600" dirty="0">
                          <a:solidFill>
                            <a:srgbClr val="FF0000"/>
                          </a:solidFill>
                        </a:rPr>
                        <a:t>myMethod</a:t>
                      </a:r>
                      <a:r>
                        <a:rPr lang="en-US" sz="1600" dirty="0"/>
                        <a:t>();</a:t>
                      </a:r>
                    </a:p>
                    <a:p>
                      <a:r>
                        <a:rPr lang="en-US" sz="1600" dirty="0"/>
                        <a:t>    myObj.</a:t>
                      </a:r>
                      <a:r>
                        <a:rPr lang="en-US" sz="1600" dirty="0">
                          <a:solidFill>
                            <a:srgbClr val="FF0000"/>
                          </a:solidFill>
                        </a:rPr>
                        <a:t>myOtherMethod</a:t>
                      </a:r>
                      <a:r>
                        <a:rPr lang="en-US" sz="1600" dirty="0"/>
                        <a:t>();</a:t>
                      </a:r>
                    </a:p>
                    <a:p>
                      <a:r>
                        <a:rPr lang="en-US" sz="1600" dirty="0"/>
                        <a:t>  }</a:t>
                      </a:r>
                    </a:p>
                    <a:p>
                      <a:r>
                        <a:rPr lang="en-US" sz="1600" dirty="0"/>
                        <a:t>}</a:t>
                      </a:r>
                    </a:p>
                  </a:txBody>
                  <a:tcPr>
                    <a:solidFill>
                      <a:schemeClr val="tx1"/>
                    </a:solidFill>
                  </a:tcPr>
                </a:tc>
                <a:extLst>
                  <a:ext uri="{0D108BD9-81ED-4DB2-BD59-A6C34878D82A}">
                    <a16:rowId xmlns:a16="http://schemas.microsoft.com/office/drawing/2014/main" val="764868658"/>
                  </a:ext>
                </a:extLst>
              </a:tr>
            </a:tbl>
          </a:graphicData>
        </a:graphic>
      </p:graphicFrame>
    </p:spTree>
    <p:extLst>
      <p:ext uri="{BB962C8B-B14F-4D97-AF65-F5344CB8AC3E}">
        <p14:creationId xmlns:p14="http://schemas.microsoft.com/office/powerpoint/2010/main" val="3086999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a:latin typeface="Arial"/>
                <a:ea typeface="ＭＳ Ｐゴシック"/>
                <a:cs typeface="Arial"/>
              </a:rPr>
              <a:t>Classe ;</a:t>
            </a:r>
          </a:p>
          <a:p>
            <a:pPr marL="285750" indent="-285750" algn="just">
              <a:buFont typeface="Wingdings"/>
              <a:buChar char="Ø"/>
            </a:pPr>
            <a:r>
              <a:rPr lang="fr-FR" sz="2800">
                <a:latin typeface="Arial"/>
                <a:ea typeface="ＭＳ Ｐゴシック"/>
                <a:cs typeface="Arial"/>
              </a:rPr>
              <a:t>Sous-classe/classe enfant ;</a:t>
            </a:r>
          </a:p>
          <a:p>
            <a:pPr marL="285750" indent="-285750" algn="just">
              <a:buFont typeface="Wingdings"/>
              <a:buChar char="Ø"/>
            </a:pPr>
            <a:r>
              <a:rPr lang="fr-FR" sz="2800">
                <a:latin typeface="Arial"/>
                <a:ea typeface="ＭＳ Ｐゴシック"/>
                <a:cs typeface="Arial"/>
              </a:rPr>
              <a:t>Super classe/classe parent ;</a:t>
            </a:r>
          </a:p>
          <a:p>
            <a:pPr marL="285750" indent="-285750" algn="just">
              <a:buFont typeface="Wingdings"/>
              <a:buChar char="Ø"/>
            </a:pPr>
            <a:r>
              <a:rPr lang="fr-FR" sz="2800">
                <a:latin typeface="Arial"/>
                <a:ea typeface="ＭＳ Ｐゴシック"/>
                <a:cs typeface="Arial"/>
              </a:rPr>
              <a:t>Réutilisabilité ;</a:t>
            </a:r>
          </a:p>
          <a:p>
            <a:pPr marL="285750" indent="-285750" algn="just">
              <a:buFont typeface="Wingdings"/>
              <a:buChar char="Ø"/>
            </a:pPr>
            <a:r>
              <a:rPr lang="fr-FR" sz="2800">
                <a:latin typeface="Arial"/>
                <a:ea typeface="ＭＳ Ｐゴシック"/>
                <a:cs typeface="Arial"/>
              </a:rPr>
              <a:t>Extends</a:t>
            </a:r>
            <a:endParaRPr lang="fr-FR" sz="280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18387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079516" cy="648072"/>
          </a:xfrm>
        </p:spPr>
        <p:txBody>
          <a:bodyPr/>
          <a:lstStyle/>
          <a:p>
            <a:r>
              <a:rPr lang="fr-CA" sz="3600" cap="none" dirty="0">
                <a:solidFill>
                  <a:srgbClr val="FF0000"/>
                </a:solidFill>
              </a:rPr>
              <a:t>INTRODUCTION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
        <p:nvSpPr>
          <p:cNvPr id="4" name="ZoneTexte 3">
            <a:extLst>
              <a:ext uri="{FF2B5EF4-FFF2-40B4-BE49-F238E27FC236}">
                <a16:creationId xmlns:a16="http://schemas.microsoft.com/office/drawing/2014/main" id="{99BC3678-8580-9613-328A-9F6B75BD0889}"/>
              </a:ext>
            </a:extLst>
          </p:cNvPr>
          <p:cNvSpPr txBox="1"/>
          <p:nvPr/>
        </p:nvSpPr>
        <p:spPr>
          <a:xfrm>
            <a:off x="1002889" y="1651819"/>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6" name="ZoneTexte 5">
            <a:extLst>
              <a:ext uri="{FF2B5EF4-FFF2-40B4-BE49-F238E27FC236}">
                <a16:creationId xmlns:a16="http://schemas.microsoft.com/office/drawing/2014/main" id="{10F8C57E-10C5-8D58-5E7D-AE40B8A00EA6}"/>
              </a:ext>
            </a:extLst>
          </p:cNvPr>
          <p:cNvSpPr txBox="1"/>
          <p:nvPr/>
        </p:nvSpPr>
        <p:spPr>
          <a:xfrm>
            <a:off x="676941" y="1856441"/>
            <a:ext cx="727494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latin typeface="Arial"/>
                <a:ea typeface="ＭＳ Ｐゴシック"/>
                <a:cs typeface="Arial"/>
              </a:rPr>
              <a:t>La programmation orientée objet est un modèle de langage de programmation qui s'articule autour d'objets et de données, plutôt que d'actions et de logique. Comment cela fonctionne-t-il ?</a:t>
            </a:r>
          </a:p>
        </p:txBody>
      </p:sp>
      <p:sp>
        <p:nvSpPr>
          <p:cNvPr id="7" name="Flèche : bas 6">
            <a:extLst>
              <a:ext uri="{FF2B5EF4-FFF2-40B4-BE49-F238E27FC236}">
                <a16:creationId xmlns:a16="http://schemas.microsoft.com/office/drawing/2014/main" id="{5BFF4306-034E-5D07-8011-B07BF7B79C41}"/>
              </a:ext>
            </a:extLst>
          </p:cNvPr>
          <p:cNvSpPr/>
          <p:nvPr/>
        </p:nvSpPr>
        <p:spPr>
          <a:xfrm>
            <a:off x="3206453" y="4102566"/>
            <a:ext cx="1825923" cy="1940942"/>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638251"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sz="240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553580"/>
            <a:ext cx="7843342"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latin typeface="Arial"/>
                <a:ea typeface="ＭＳ Ｐゴシック"/>
                <a:cs typeface="Arial"/>
              </a:rPr>
              <a:t>Le polymorphisme en Java</a:t>
            </a:r>
            <a:r>
              <a:rPr lang="fr-FR" dirty="0">
                <a:latin typeface="Arial"/>
                <a:ea typeface="ＭＳ Ｐゴシック"/>
                <a:cs typeface="Arial"/>
              </a:rPr>
              <a:t> est un concept par lequel nous pouvons effectuer une action unique de différentes manières en profitant de l'héritage. Qui parle de polymorphisme parle alors de :</a:t>
            </a:r>
            <a:endParaRPr lang="fr-FR" dirty="0">
              <a:cs typeface="Arial" charset="0"/>
            </a:endParaRPr>
          </a:p>
          <a:p>
            <a:endParaRPr lang="fr-FR" dirty="0">
              <a:latin typeface="Arial"/>
              <a:ea typeface="ＭＳ Ｐゴシック"/>
              <a:cs typeface="Arial"/>
            </a:endParaRPr>
          </a:p>
          <a:p>
            <a:pPr marL="1200150" lvl="2" indent="-285750">
              <a:buFont typeface="Wingdings"/>
              <a:buChar char="Ø"/>
            </a:pPr>
            <a:r>
              <a:rPr lang="fr-FR" sz="2000" b="1" dirty="0">
                <a:latin typeface="Arial"/>
                <a:ea typeface="ＭＳ Ｐゴシック"/>
                <a:cs typeface="Arial"/>
              </a:rPr>
              <a:t>Surcharge</a:t>
            </a:r>
            <a:endParaRPr lang="fr-FR" sz="2000" b="1">
              <a:cs typeface="Arial" charset="0"/>
            </a:endParaRPr>
          </a:p>
          <a:p>
            <a:pPr marL="1200150" lvl="2" indent="-285750">
              <a:buFont typeface="Wingdings"/>
              <a:buChar char="Ø"/>
            </a:pPr>
            <a:r>
              <a:rPr lang="fr-FR" sz="2000" b="1" dirty="0">
                <a:latin typeface="Arial"/>
                <a:ea typeface="ＭＳ Ｐゴシック"/>
                <a:cs typeface="Arial"/>
              </a:rPr>
              <a:t>Redéfinition</a:t>
            </a:r>
            <a:endParaRPr lang="fr-FR" sz="2000" b="1">
              <a:cs typeface="Arial" charset="0"/>
            </a:endParaRPr>
          </a:p>
          <a:p>
            <a:pPr marL="1200150" lvl="2" indent="-285750">
              <a:buFont typeface="Wingdings"/>
              <a:buChar char="Ø"/>
            </a:pPr>
            <a:r>
              <a:rPr lang="fr-FR" sz="2000" b="1" dirty="0">
                <a:latin typeface="Arial"/>
                <a:ea typeface="ＭＳ Ｐゴシック"/>
                <a:cs typeface="Arial"/>
              </a:rPr>
              <a:t>Résolution statique des liens</a:t>
            </a:r>
            <a:endParaRPr lang="fr-FR" sz="2000" b="1" dirty="0">
              <a:cs typeface="Arial" charset="0"/>
            </a:endParaRPr>
          </a:p>
          <a:p>
            <a:pPr marL="1200150" lvl="2" indent="-285750">
              <a:buFont typeface="Wingdings"/>
              <a:buChar char="Ø"/>
            </a:pPr>
            <a:r>
              <a:rPr lang="fr-FR" sz="2000" b="1" dirty="0">
                <a:latin typeface="Arial"/>
                <a:ea typeface="ＭＳ Ｐゴシック"/>
                <a:cs typeface="Arial"/>
              </a:rPr>
              <a:t>Résolution dynamique des liens</a:t>
            </a:r>
          </a:p>
          <a:p>
            <a:pPr lvl="3"/>
            <a:endParaRPr lang="fr-FR" sz="2000" dirty="0">
              <a:cs typeface="Arial" charset="0"/>
            </a:endParaRPr>
          </a:p>
          <a:p>
            <a:pPr marL="285750" indent="-285750">
              <a:buFont typeface="Wingdings"/>
              <a:buChar char="Ø"/>
            </a:pPr>
            <a:endParaRPr lang="fr-FR">
              <a:cs typeface="Arial" charset="0"/>
            </a:endParaRPr>
          </a:p>
        </p:txBody>
      </p:sp>
    </p:spTree>
    <p:extLst>
      <p:ext uri="{BB962C8B-B14F-4D97-AF65-F5344CB8AC3E}">
        <p14:creationId xmlns:p14="http://schemas.microsoft.com/office/powerpoint/2010/main" val="691518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7634" y="1050760"/>
            <a:ext cx="41412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Redéfinition de méthode </a:t>
            </a:r>
            <a:endParaRPr lang="fr-FR" sz="2400" dirty="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480996" y="1849907"/>
            <a:ext cx="74436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400" dirty="0">
                <a:latin typeface="Arial"/>
                <a:ea typeface="ＭＳ Ｐゴシック"/>
                <a:cs typeface="Arial"/>
              </a:rPr>
              <a:t>Lorsque le nom et le paramètre de la méthode sont les mêmes, et il existe une relation IS-A entre les classes, il y a donc un remplacement de méthode.</a:t>
            </a:r>
            <a:endParaRPr lang="fr-FR" dirty="0"/>
          </a:p>
        </p:txBody>
      </p:sp>
    </p:spTree>
    <p:extLst>
      <p:ext uri="{BB962C8B-B14F-4D97-AF65-F5344CB8AC3E}">
        <p14:creationId xmlns:p14="http://schemas.microsoft.com/office/powerpoint/2010/main" val="4169794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563128" y="1932038"/>
            <a:ext cx="74436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400" dirty="0">
                <a:latin typeface="Arial"/>
                <a:ea typeface="ＭＳ Ｐゴシック"/>
                <a:cs typeface="Arial"/>
              </a:rPr>
              <a:t>Lorsque le type de l'objet est déterminé </a:t>
            </a:r>
            <a:r>
              <a:rPr lang="fr-FR" sz="2400" dirty="0">
                <a:solidFill>
                  <a:srgbClr val="FF0000"/>
                </a:solidFill>
                <a:latin typeface="Arial"/>
                <a:ea typeface="ＭＳ Ｐゴシック"/>
                <a:cs typeface="Arial"/>
              </a:rPr>
              <a:t>au moment de la compilation</a:t>
            </a:r>
            <a:r>
              <a:rPr lang="fr-FR" sz="2400" dirty="0">
                <a:latin typeface="Arial"/>
                <a:ea typeface="ＭＳ Ｐゴシック"/>
                <a:cs typeface="Arial"/>
              </a:rPr>
              <a:t>, on parle de liaison statique.</a:t>
            </a:r>
            <a:endParaRPr lang="fr-FR" sz="2400">
              <a:latin typeface="Arial"/>
              <a:ea typeface="ＭＳ Ｐゴシック"/>
              <a:cs typeface="Arial"/>
            </a:endParaRPr>
          </a:p>
          <a:p>
            <a:pPr algn="just"/>
            <a:endParaRPr lang="fr-FR" sz="2400" dirty="0">
              <a:latin typeface="Arial"/>
              <a:ea typeface="ＭＳ Ｐゴシック"/>
              <a:cs typeface="Arial"/>
            </a:endParaRPr>
          </a:p>
          <a:p>
            <a:pPr algn="just"/>
            <a:r>
              <a:rPr lang="fr-FR" sz="2400" dirty="0">
                <a:latin typeface="Arial"/>
                <a:ea typeface="ＭＳ Ｐゴシック"/>
                <a:cs typeface="Arial"/>
              </a:rPr>
              <a:t>Également, s'il existe une méthode </a:t>
            </a:r>
            <a:r>
              <a:rPr lang="fr-FR" sz="2400" dirty="0" err="1">
                <a:solidFill>
                  <a:srgbClr val="FF0000"/>
                </a:solidFill>
                <a:latin typeface="Arial"/>
                <a:ea typeface="ＭＳ Ｐゴシック"/>
                <a:cs typeface="Arial"/>
              </a:rPr>
              <a:t>private</a:t>
            </a:r>
            <a:r>
              <a:rPr lang="fr-FR" sz="2400" dirty="0">
                <a:solidFill>
                  <a:srgbClr val="FF0000"/>
                </a:solidFill>
                <a:latin typeface="Arial"/>
                <a:ea typeface="ＭＳ Ｐゴシック"/>
                <a:cs typeface="Arial"/>
              </a:rPr>
              <a:t>, final ou </a:t>
            </a:r>
            <a:r>
              <a:rPr lang="fr-FR" sz="2400" dirty="0" err="1">
                <a:solidFill>
                  <a:srgbClr val="FF0000"/>
                </a:solidFill>
                <a:latin typeface="Arial"/>
                <a:ea typeface="ＭＳ Ｐゴシック"/>
                <a:cs typeface="Arial"/>
              </a:rPr>
              <a:t>static</a:t>
            </a:r>
            <a:r>
              <a:rPr lang="fr-FR" sz="2400" dirty="0">
                <a:latin typeface="Arial"/>
                <a:ea typeface="ＭＳ Ｐゴシック"/>
                <a:cs typeface="Arial"/>
              </a:rPr>
              <a:t> dans une classe, on dit alors qu'il existe une liaison statique.</a:t>
            </a:r>
          </a:p>
          <a:p>
            <a:pPr algn="l"/>
            <a:endParaRPr lang="fr-FR" sz="2400" dirty="0">
              <a:cs typeface="Arial"/>
            </a:endParaRPr>
          </a:p>
        </p:txBody>
      </p:sp>
    </p:spTree>
    <p:extLst>
      <p:ext uri="{BB962C8B-B14F-4D97-AF65-F5344CB8AC3E}">
        <p14:creationId xmlns:p14="http://schemas.microsoft.com/office/powerpoint/2010/main" val="603845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728608" y="1650336"/>
            <a:ext cx="15209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dirty="0">
                <a:latin typeface="Arial"/>
                <a:ea typeface="ＭＳ Ｐゴシック"/>
                <a:cs typeface="Arial"/>
              </a:rPr>
              <a:t>Exemple</a:t>
            </a:r>
            <a:endParaRPr lang="fr-FR" sz="2000" b="1">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695288" y="2187340"/>
            <a:ext cx="6063030" cy="384720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chemeClr val="accent1">
                    <a:lumMod val="75000"/>
                  </a:schemeClr>
                </a:solidFill>
                <a:latin typeface="Consolas"/>
                <a:ea typeface="ＭＳ Ｐゴシック"/>
              </a:rPr>
              <a:t>class </a:t>
            </a:r>
            <a:r>
              <a:rPr lang="fr-FR" dirty="0">
                <a:solidFill>
                  <a:schemeClr val="bg1"/>
                </a:solidFill>
                <a:latin typeface="Consolas"/>
                <a:ea typeface="ＭＳ Ｐゴシック"/>
              </a:rPr>
              <a:t>Animal</a:t>
            </a:r>
            <a:r>
              <a:rPr lang="fr-FR" dirty="0">
                <a:solidFill>
                  <a:srgbClr val="FFFF99"/>
                </a:solidFill>
                <a:latin typeface="Consolas"/>
                <a:ea typeface="ＭＳ Ｐゴシック"/>
              </a:rPr>
              <a:t>{</a:t>
            </a:r>
            <a:endParaRPr lang="fr-FR" b="1">
              <a:solidFill>
                <a:srgbClr val="FFFF99"/>
              </a:solidFill>
              <a:ea typeface="ＭＳ Ｐゴシック"/>
              <a:cs typeface="Arial"/>
            </a:endParaRPr>
          </a:p>
          <a:p>
            <a:br>
              <a:rPr lang="fr-FR" dirty="0">
                <a:latin typeface="Consolas"/>
              </a:rPr>
            </a:br>
            <a:r>
              <a:rPr lang="fr-FR" dirty="0">
                <a:solidFill>
                  <a:schemeClr val="accent3"/>
                </a:solidFill>
                <a:latin typeface="Consolas"/>
                <a:ea typeface="ＭＳ Ｐゴシック"/>
              </a:rPr>
              <a:t> </a:t>
            </a:r>
            <a:r>
              <a:rPr lang="fr-FR" dirty="0" err="1">
                <a:solidFill>
                  <a:srgbClr val="FF0000"/>
                </a:solidFill>
                <a:latin typeface="Consolas"/>
                <a:ea typeface="ＭＳ Ｐゴシック"/>
              </a:rPr>
              <a:t>private</a:t>
            </a:r>
            <a:r>
              <a:rPr lang="fr-FR" dirty="0">
                <a:solidFill>
                  <a:srgbClr val="FF0000"/>
                </a:solidFill>
                <a:latin typeface="Consolas"/>
                <a:ea typeface="ＭＳ Ｐゴシック"/>
              </a:rPr>
              <a:t> </a:t>
            </a:r>
            <a:r>
              <a:rPr lang="fr-FR" dirty="0" err="1">
                <a:solidFill>
                  <a:srgbClr val="FFC000"/>
                </a:solidFill>
                <a:latin typeface="Consolas"/>
                <a:ea typeface="ＭＳ Ｐゴシック"/>
              </a:rPr>
              <a:t>void</a:t>
            </a:r>
            <a:r>
              <a:rPr lang="fr-FR" dirty="0">
                <a:solidFill>
                  <a:srgbClr val="FFC000"/>
                </a:solidFill>
                <a:latin typeface="Consolas"/>
                <a:ea typeface="ＭＳ Ｐゴシック"/>
              </a:rPr>
              <a:t> </a:t>
            </a:r>
            <a:r>
              <a:rPr lang="fr-FR" dirty="0" err="1">
                <a:solidFill>
                  <a:schemeClr val="accent3"/>
                </a:solidFill>
                <a:latin typeface="Consolas"/>
                <a:ea typeface="ＭＳ Ｐゴシック"/>
              </a:rPr>
              <a:t>eat</a:t>
            </a:r>
            <a:r>
              <a:rPr lang="fr-FR" dirty="0">
                <a:solidFill>
                  <a:schemeClr val="accent3"/>
                </a:solidFill>
                <a:latin typeface="Consolas"/>
                <a:ea typeface="ＭＳ Ｐゴシック"/>
              </a:rPr>
              <a:t>() </a:t>
            </a:r>
            <a:r>
              <a:rPr lang="fr-FR" dirty="0">
                <a:solidFill>
                  <a:srgbClr val="FFFF99"/>
                </a:solidFill>
                <a:latin typeface="Consolas"/>
                <a:ea typeface="ＭＳ Ｐゴシック"/>
              </a:rPr>
              <a:t>{</a:t>
            </a:r>
            <a:br>
              <a:rPr lang="fr-FR" dirty="0">
                <a:latin typeface="Consolas"/>
                <a:ea typeface="ＭＳ Ｐゴシック"/>
              </a:rPr>
            </a:br>
            <a:r>
              <a:rPr lang="fr-FR" dirty="0">
                <a:solidFill>
                  <a:srgbClr val="FFFF99"/>
                </a:solidFill>
                <a:latin typeface="Consolas"/>
                <a:ea typeface="ＭＳ Ｐゴシック"/>
              </a:rPr>
              <a:t>    </a:t>
            </a:r>
            <a:r>
              <a:rPr lang="fr-FR" dirty="0" err="1">
                <a:solidFill>
                  <a:schemeClr val="accent1">
                    <a:lumMod val="75000"/>
                  </a:schemeClr>
                </a:solidFill>
                <a:latin typeface="Consolas"/>
                <a:ea typeface="ＭＳ Ｐゴシック"/>
              </a:rPr>
              <a:t>System.out.println</a:t>
            </a:r>
            <a:r>
              <a:rPr lang="fr-FR" dirty="0">
                <a:solidFill>
                  <a:schemeClr val="accent3"/>
                </a:solidFill>
                <a:latin typeface="Consolas"/>
                <a:ea typeface="ＭＳ Ｐゴシック"/>
              </a:rPr>
              <a:t>(</a:t>
            </a:r>
            <a:r>
              <a:rPr lang="fr-FR" dirty="0">
                <a:solidFill>
                  <a:srgbClr val="FFFF00"/>
                </a:solidFill>
                <a:latin typeface="Consolas"/>
                <a:ea typeface="ＭＳ Ｐゴシック"/>
              </a:rPr>
              <a:t>"Le cochon mange."</a:t>
            </a:r>
            <a:r>
              <a:rPr lang="fr-FR" dirty="0">
                <a:solidFill>
                  <a:schemeClr val="accent3"/>
                </a:solidFill>
                <a:latin typeface="Consolas"/>
                <a:ea typeface="ＭＳ Ｐゴシック"/>
              </a:rPr>
              <a:t>);</a:t>
            </a:r>
            <a:br>
              <a:rPr lang="fr-FR" dirty="0">
                <a:latin typeface="Consolas"/>
                <a:ea typeface="ＭＳ Ｐゴシック"/>
              </a:rPr>
            </a:br>
            <a:r>
              <a:rPr lang="fr-FR" dirty="0">
                <a:solidFill>
                  <a:schemeClr val="accent3"/>
                </a:solidFill>
                <a:latin typeface="Consolas"/>
                <a:ea typeface="ＭＳ Ｐゴシック"/>
              </a:rPr>
              <a:t> </a:t>
            </a:r>
            <a:r>
              <a:rPr lang="fr-FR" dirty="0">
                <a:solidFill>
                  <a:srgbClr val="FFFF99"/>
                </a:solidFill>
                <a:latin typeface="Consolas"/>
                <a:ea typeface="ＭＳ Ｐゴシック"/>
              </a:rPr>
              <a:t> }</a:t>
            </a:r>
            <a:endParaRPr lang="fr-FR">
              <a:solidFill>
                <a:schemeClr val="accent3"/>
              </a:solidFill>
              <a:latin typeface="Consolas"/>
              <a:ea typeface="ＭＳ Ｐゴシック"/>
              <a:cs typeface="Arial"/>
            </a:endParaRPr>
          </a:p>
          <a:p>
            <a:endParaRPr lang="fr-FR" sz="2000" dirty="0">
              <a:solidFill>
                <a:schemeClr val="accent3"/>
              </a:solidFill>
              <a:cs typeface="Arial" charset="0"/>
            </a:endParaRPr>
          </a:p>
          <a:p>
            <a:r>
              <a:rPr lang="fr-FR" sz="2000" dirty="0">
                <a:solidFill>
                  <a:schemeClr val="accent3"/>
                </a:solidFill>
                <a:latin typeface="Consolas"/>
                <a:ea typeface="ＭＳ Ｐゴシック"/>
                <a:cs typeface="Arial"/>
              </a:rPr>
              <a:t> </a:t>
            </a:r>
            <a:r>
              <a:rPr lang="fr-FR" sz="2000" dirty="0">
                <a:solidFill>
                  <a:srgbClr val="FF0000"/>
                </a:solidFill>
                <a:latin typeface="Consolas"/>
                <a:ea typeface="ＭＳ Ｐゴシック"/>
                <a:cs typeface="Arial"/>
              </a:rPr>
              <a:t>public </a:t>
            </a:r>
            <a:r>
              <a:rPr lang="fr-FR" sz="2000" dirty="0" err="1">
                <a:solidFill>
                  <a:srgbClr val="FFC000"/>
                </a:solidFill>
                <a:latin typeface="Consolas"/>
                <a:ea typeface="ＭＳ Ｐゴシック"/>
                <a:cs typeface="Arial"/>
              </a:rPr>
              <a:t>static</a:t>
            </a:r>
            <a:r>
              <a:rPr lang="fr-FR" sz="2000" dirty="0">
                <a:solidFill>
                  <a:srgbClr val="FFC000"/>
                </a:solidFill>
                <a:latin typeface="Consolas"/>
                <a:ea typeface="ＭＳ Ｐゴシック"/>
                <a:cs typeface="Arial"/>
              </a:rPr>
              <a:t> </a:t>
            </a:r>
            <a:r>
              <a:rPr lang="fr-FR" sz="2000" dirty="0" err="1">
                <a:solidFill>
                  <a:srgbClr val="FFC000"/>
                </a:solidFill>
                <a:latin typeface="Consolas"/>
                <a:ea typeface="ＭＳ Ｐゴシック"/>
                <a:cs typeface="Arial"/>
              </a:rPr>
              <a:t>void</a:t>
            </a:r>
            <a:r>
              <a:rPr lang="fr-FR" sz="2000" dirty="0">
                <a:solidFill>
                  <a:srgbClr val="FFC000"/>
                </a:solidFill>
                <a:latin typeface="Consolas"/>
                <a:ea typeface="ＭＳ Ｐゴシック"/>
                <a:cs typeface="Arial"/>
              </a:rPr>
              <a:t> main</a:t>
            </a:r>
            <a:r>
              <a:rPr lang="fr-FR" sz="2000" dirty="0">
                <a:solidFill>
                  <a:schemeClr val="accent3"/>
                </a:solidFill>
                <a:latin typeface="Consolas"/>
                <a:ea typeface="ＭＳ Ｐゴシック"/>
                <a:cs typeface="Arial"/>
              </a:rPr>
              <a:t>(</a:t>
            </a:r>
            <a:r>
              <a:rPr lang="fr-FR" sz="2000" dirty="0">
                <a:solidFill>
                  <a:schemeClr val="accent1">
                    <a:lumMod val="50000"/>
                  </a:schemeClr>
                </a:solidFill>
                <a:latin typeface="Consolas"/>
                <a:ea typeface="ＭＳ Ｐゴシック"/>
                <a:cs typeface="Arial"/>
              </a:rPr>
              <a:t>String</a:t>
            </a:r>
            <a:r>
              <a:rPr lang="fr-FR" sz="2000" dirty="0">
                <a:solidFill>
                  <a:schemeClr val="accent3"/>
                </a:solidFill>
                <a:latin typeface="Consolas"/>
                <a:ea typeface="ＭＳ Ｐゴシック"/>
                <a:cs typeface="Arial"/>
              </a:rPr>
              <a:t> args[]) </a:t>
            </a:r>
            <a:r>
              <a:rPr lang="fr-FR" sz="2000" dirty="0">
                <a:solidFill>
                  <a:srgbClr val="FFFF99"/>
                </a:solidFill>
                <a:latin typeface="Consolas"/>
                <a:ea typeface="ＭＳ Ｐゴシック"/>
                <a:cs typeface="Arial"/>
              </a:rPr>
              <a:t>{</a:t>
            </a:r>
            <a:br>
              <a:rPr lang="fr-FR" sz="2000" dirty="0">
                <a:latin typeface="Consolas"/>
                <a:ea typeface="ＭＳ Ｐゴシック"/>
                <a:cs typeface="Arial"/>
              </a:rPr>
            </a:br>
            <a:r>
              <a:rPr lang="fr-FR" sz="2000" dirty="0">
                <a:solidFill>
                  <a:srgbClr val="FFFF99"/>
                </a:solidFill>
                <a:latin typeface="Consolas"/>
                <a:ea typeface="ＭＳ Ｐゴシック"/>
                <a:cs typeface="Arial"/>
              </a:rPr>
              <a:t>    </a:t>
            </a:r>
            <a:r>
              <a:rPr lang="fr-FR" sz="2000" dirty="0">
                <a:solidFill>
                  <a:schemeClr val="accent3"/>
                </a:solidFill>
                <a:latin typeface="Consolas"/>
                <a:ea typeface="ＭＳ Ｐゴシック"/>
                <a:cs typeface="Arial"/>
              </a:rPr>
              <a:t>Animal a1 = </a:t>
            </a:r>
            <a:r>
              <a:rPr lang="fr-FR" sz="2000" dirty="0">
                <a:solidFill>
                  <a:srgbClr val="FF0000"/>
                </a:solidFill>
                <a:latin typeface="Consolas"/>
                <a:ea typeface="ＭＳ Ｐゴシック"/>
                <a:cs typeface="Arial"/>
              </a:rPr>
              <a:t>new </a:t>
            </a:r>
            <a:r>
              <a:rPr lang="fr-FR" sz="2000" dirty="0">
                <a:solidFill>
                  <a:schemeClr val="accent3"/>
                </a:solidFill>
                <a:latin typeface="Consolas"/>
                <a:ea typeface="ＭＳ Ｐゴシック"/>
                <a:cs typeface="Arial"/>
              </a:rPr>
              <a:t>Animal();</a:t>
            </a:r>
            <a:endParaRPr lang="fr-FR" sz="2000">
              <a:solidFill>
                <a:schemeClr val="accent3"/>
              </a:solidFill>
              <a:latin typeface="Arial"/>
              <a:ea typeface="ＭＳ Ｐゴシック"/>
              <a:cs typeface="Arial"/>
            </a:endParaRPr>
          </a:p>
          <a:p>
            <a:r>
              <a:rPr lang="fr-FR" sz="2000" dirty="0">
                <a:solidFill>
                  <a:schemeClr val="accent3"/>
                </a:solidFill>
                <a:latin typeface="Consolas"/>
                <a:ea typeface="ＭＳ Ｐゴシック"/>
                <a:cs typeface="Arial"/>
              </a:rPr>
              <a:t>    a1.eat();</a:t>
            </a:r>
            <a:br>
              <a:rPr lang="fr-FR" sz="2000" dirty="0">
                <a:latin typeface="Consolas"/>
                <a:ea typeface="ＭＳ Ｐゴシック"/>
                <a:cs typeface="Arial"/>
              </a:rPr>
            </a:br>
            <a:r>
              <a:rPr lang="fr-FR" sz="2000" dirty="0">
                <a:solidFill>
                  <a:schemeClr val="accent3"/>
                </a:solidFill>
                <a:latin typeface="Consolas"/>
                <a:ea typeface="ＭＳ Ｐゴシック"/>
                <a:cs typeface="Arial"/>
              </a:rPr>
              <a:t> </a:t>
            </a:r>
            <a:r>
              <a:rPr lang="fr-FR" sz="2000" dirty="0">
                <a:solidFill>
                  <a:srgbClr val="FFFF99"/>
                </a:solidFill>
                <a:latin typeface="Consolas"/>
                <a:ea typeface="ＭＳ Ｐゴシック"/>
                <a:cs typeface="Arial"/>
              </a:rPr>
              <a:t> }</a:t>
            </a:r>
            <a:br>
              <a:rPr lang="fr-FR" dirty="0">
                <a:latin typeface="Consolas"/>
              </a:rPr>
            </a:br>
            <a:br>
              <a:rPr lang="fr-FR" dirty="0">
                <a:latin typeface="Consolas"/>
              </a:rPr>
            </a:br>
            <a:r>
              <a:rPr lang="fr-FR" dirty="0">
                <a:solidFill>
                  <a:srgbClr val="FFFF99"/>
                </a:solidFill>
                <a:latin typeface="Consolas"/>
                <a:ea typeface="ＭＳ Ｐゴシック"/>
              </a:rPr>
              <a:t>}</a:t>
            </a:r>
            <a:endParaRPr lang="fr-FR" b="1" dirty="0">
              <a:solidFill>
                <a:srgbClr val="FFFF99"/>
              </a:solidFill>
              <a:ea typeface="ＭＳ Ｐゴシック"/>
              <a:cs typeface="Arial"/>
            </a:endParaRPr>
          </a:p>
          <a:p>
            <a:pPr algn="l"/>
            <a:endParaRPr lang="fr-FR" dirty="0">
              <a:solidFill>
                <a:schemeClr val="accent3"/>
              </a:solidFill>
              <a:cs typeface="Arial"/>
            </a:endParaRPr>
          </a:p>
        </p:txBody>
      </p:sp>
      <p:cxnSp>
        <p:nvCxnSpPr>
          <p:cNvPr id="9" name="Connecteur droit avec flèche 8">
            <a:extLst>
              <a:ext uri="{FF2B5EF4-FFF2-40B4-BE49-F238E27FC236}">
                <a16:creationId xmlns:a16="http://schemas.microsoft.com/office/drawing/2014/main" id="{29697220-E7E8-CB2B-4261-84EE8AA978B2}"/>
              </a:ext>
            </a:extLst>
          </p:cNvPr>
          <p:cNvCxnSpPr/>
          <p:nvPr/>
        </p:nvCxnSpPr>
        <p:spPr>
          <a:xfrm flipV="1">
            <a:off x="1199124" y="2914308"/>
            <a:ext cx="668005" cy="1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064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46568" y="1119203"/>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dynamique des liens </a:t>
            </a:r>
            <a:endParaRPr lang="fr-FR" sz="2400" dirty="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687542" y="2499030"/>
            <a:ext cx="68933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latin typeface="Arial"/>
                <a:ea typeface="ＭＳ Ｐゴシック"/>
                <a:cs typeface="Arial"/>
              </a:rPr>
              <a:t>On parle de résolution dynamique des liens lorsque le type est déterminé </a:t>
            </a:r>
            <a:r>
              <a:rPr lang="fr-FR" sz="2400" dirty="0">
                <a:solidFill>
                  <a:srgbClr val="FF0000"/>
                </a:solidFill>
                <a:latin typeface="Arial"/>
                <a:ea typeface="ＭＳ Ｐゴシック"/>
                <a:cs typeface="Arial"/>
              </a:rPr>
              <a:t>lors de l'exécution</a:t>
            </a:r>
            <a:r>
              <a:rPr lang="fr-FR" sz="2400" dirty="0">
                <a:latin typeface="Arial"/>
                <a:ea typeface="ＭＳ Ｐゴシック"/>
                <a:cs typeface="Arial"/>
              </a:rPr>
              <a:t> du programme</a:t>
            </a:r>
            <a:endParaRPr lang="fr-FR" sz="2400">
              <a:cs typeface="Arial"/>
            </a:endParaRPr>
          </a:p>
        </p:txBody>
      </p:sp>
      <p:sp>
        <p:nvSpPr>
          <p:cNvPr id="3" name="ZoneTexte 2">
            <a:extLst>
              <a:ext uri="{FF2B5EF4-FFF2-40B4-BE49-F238E27FC236}">
                <a16:creationId xmlns:a16="http://schemas.microsoft.com/office/drawing/2014/main" id="{02AA9A79-0D74-BE3E-39F4-AB2C2329C0CB}"/>
              </a:ext>
            </a:extLst>
          </p:cNvPr>
          <p:cNvSpPr txBox="1"/>
          <p:nvPr/>
        </p:nvSpPr>
        <p:spPr>
          <a:xfrm>
            <a:off x="687633" y="2104783"/>
            <a:ext cx="17172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dirty="0">
                <a:latin typeface="Arial"/>
                <a:ea typeface="ＭＳ Ｐゴシック"/>
                <a:cs typeface="Arial"/>
              </a:rPr>
              <a:t>Définition </a:t>
            </a:r>
            <a:endParaRPr lang="fr-FR" sz="2000">
              <a:cs typeface="Arial"/>
            </a:endParaRPr>
          </a:p>
        </p:txBody>
      </p:sp>
    </p:spTree>
    <p:extLst>
      <p:ext uri="{BB962C8B-B14F-4D97-AF65-F5344CB8AC3E}">
        <p14:creationId xmlns:p14="http://schemas.microsoft.com/office/powerpoint/2010/main" val="555135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941251"/>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Résolution dynamique des liens </a:t>
            </a:r>
            <a:endParaRPr lang="fr-FR" sz="2400" dirty="0">
              <a:solidFill>
                <a:srgbClr val="FF0000"/>
              </a:solidFill>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368224" y="1558783"/>
            <a:ext cx="6692706" cy="492442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solidFill>
                  <a:schemeClr val="accent1">
                    <a:lumMod val="75000"/>
                  </a:schemeClr>
                </a:solidFill>
                <a:latin typeface="Consolas"/>
                <a:ea typeface="ＭＳ Ｐゴシック"/>
              </a:rPr>
              <a:t>class </a:t>
            </a:r>
            <a:r>
              <a:rPr lang="fr-FR" sz="1600" dirty="0">
                <a:solidFill>
                  <a:schemeClr val="bg1"/>
                </a:solidFill>
                <a:latin typeface="Consolas"/>
                <a:ea typeface="ＭＳ Ｐゴシック"/>
              </a:rPr>
              <a:t>Animal</a:t>
            </a:r>
            <a:r>
              <a:rPr lang="fr-FR" sz="1600" dirty="0">
                <a:solidFill>
                  <a:srgbClr val="FFFF99"/>
                </a:solidFill>
                <a:latin typeface="Consolas"/>
                <a:ea typeface="ＭＳ Ｐゴシック"/>
              </a:rPr>
              <a:t>{</a:t>
            </a:r>
            <a:endParaRPr lang="fr-FR" sz="1600" b="1">
              <a:solidFill>
                <a:srgbClr val="FFFF99"/>
              </a:solidFill>
              <a:ea typeface="ＭＳ Ｐゴシック"/>
              <a:cs typeface="Arial"/>
            </a:endParaRPr>
          </a:p>
          <a:p>
            <a:br>
              <a:rPr lang="fr-FR" sz="1600" dirty="0">
                <a:latin typeface="Consolas"/>
              </a:rPr>
            </a:br>
            <a:r>
              <a:rPr lang="fr-FR" sz="1600" dirty="0">
                <a:solidFill>
                  <a:schemeClr val="accent3"/>
                </a:solidFill>
                <a:latin typeface="Consolas"/>
                <a:ea typeface="ＭＳ Ｐゴシック"/>
              </a:rPr>
              <a:t>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accent3"/>
                </a:solidFill>
                <a:latin typeface="Consolas"/>
                <a:ea typeface="ＭＳ Ｐゴシック"/>
              </a:rPr>
              <a:t>eat</a:t>
            </a: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ea typeface="ＭＳ Ｐゴシック"/>
              </a:rPr>
            </a:br>
            <a:r>
              <a:rPr lang="fr-FR" sz="1600" dirty="0">
                <a:solidFill>
                  <a:srgbClr val="FFFF99"/>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"L'animal mange."</a:t>
            </a:r>
            <a:r>
              <a:rPr lang="fr-FR" sz="1600" dirty="0">
                <a:solidFill>
                  <a:schemeClr val="accent3"/>
                </a:solidFill>
                <a:latin typeface="Consolas"/>
                <a:ea typeface="ＭＳ Ｐゴシック"/>
              </a:rPr>
              <a:t>);</a:t>
            </a:r>
            <a:br>
              <a:rPr lang="fr-FR" sz="1600" dirty="0">
                <a:latin typeface="Consolas"/>
                <a:ea typeface="ＭＳ Ｐゴシック"/>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  }</a:t>
            </a:r>
            <a:endParaRPr lang="fr-FR" sz="1600">
              <a:solidFill>
                <a:schemeClr val="accent3"/>
              </a:solidFill>
              <a:latin typeface="Consolas"/>
              <a:ea typeface="ＭＳ Ｐゴシック"/>
              <a:cs typeface="Arial"/>
            </a:endParaRPr>
          </a:p>
          <a:p>
            <a:r>
              <a:rPr lang="fr-FR" dirty="0">
                <a:solidFill>
                  <a:srgbClr val="FFFF99"/>
                </a:solidFill>
                <a:latin typeface="Consolas"/>
                <a:ea typeface="ＭＳ Ｐゴシック"/>
                <a:cs typeface="Arial"/>
              </a:rPr>
              <a:t>}</a:t>
            </a:r>
            <a:endParaRPr lang="fr-FR">
              <a:ea typeface="ＭＳ Ｐゴシック"/>
              <a:cs typeface="Arial"/>
            </a:endParaRPr>
          </a:p>
          <a:p>
            <a:endParaRPr lang="fr-FR" dirty="0">
              <a:solidFill>
                <a:srgbClr val="FFFF99"/>
              </a:solidFill>
              <a:latin typeface="Consolas"/>
              <a:ea typeface="ＭＳ Ｐゴシック"/>
              <a:cs typeface="Arial"/>
            </a:endParaRPr>
          </a:p>
          <a:p>
            <a:r>
              <a:rPr lang="fr-FR" dirty="0">
                <a:solidFill>
                  <a:schemeClr val="accent1">
                    <a:lumMod val="75000"/>
                  </a:schemeClr>
                </a:solidFill>
                <a:latin typeface="Consolas"/>
                <a:ea typeface="ＭＳ Ｐゴシック"/>
                <a:cs typeface="Arial"/>
              </a:rPr>
              <a:t>class </a:t>
            </a:r>
            <a:r>
              <a:rPr lang="fr-FR" dirty="0">
                <a:solidFill>
                  <a:schemeClr val="bg1"/>
                </a:solidFill>
                <a:latin typeface="Consolas"/>
                <a:ea typeface="ＭＳ Ｐゴシック"/>
                <a:cs typeface="Arial"/>
              </a:rPr>
              <a:t>Cat </a:t>
            </a:r>
            <a:r>
              <a:rPr lang="fr-FR" dirty="0" err="1">
                <a:solidFill>
                  <a:srgbClr val="FF0000"/>
                </a:solidFill>
                <a:latin typeface="Consolas"/>
                <a:ea typeface="ＭＳ Ｐゴシック"/>
                <a:cs typeface="Arial"/>
              </a:rPr>
              <a:t>extends</a:t>
            </a:r>
            <a:r>
              <a:rPr lang="fr-FR" dirty="0">
                <a:solidFill>
                  <a:srgbClr val="FF0000"/>
                </a:solidFill>
                <a:latin typeface="Consolas"/>
                <a:ea typeface="ＭＳ Ｐゴシック"/>
                <a:cs typeface="Arial"/>
              </a:rPr>
              <a:t> </a:t>
            </a:r>
            <a:r>
              <a:rPr lang="fr-FR" dirty="0">
                <a:solidFill>
                  <a:schemeClr val="bg1"/>
                </a:solidFill>
                <a:latin typeface="Consolas"/>
                <a:ea typeface="ＭＳ Ｐゴシック"/>
                <a:cs typeface="Arial"/>
              </a:rPr>
              <a:t>Animal</a:t>
            </a:r>
            <a:r>
              <a:rPr lang="fr-FR" dirty="0">
                <a:solidFill>
                  <a:srgbClr val="FFFF99"/>
                </a:solidFill>
                <a:latin typeface="Consolas"/>
                <a:ea typeface="ＭＳ Ｐゴシック"/>
                <a:cs typeface="Arial"/>
              </a:rPr>
              <a:t>{</a:t>
            </a:r>
            <a:endParaRPr lang="fr-FR">
              <a:latin typeface="Arial"/>
              <a:ea typeface="ＭＳ Ｐゴシック"/>
              <a:cs typeface="Arial"/>
            </a:endParaRPr>
          </a:p>
          <a:p>
            <a:br>
              <a:rPr lang="fr-FR" dirty="0">
                <a:latin typeface="Arial"/>
                <a:ea typeface="ＭＳ Ｐゴシック"/>
                <a:cs typeface="Arial"/>
              </a:rPr>
            </a:br>
            <a:r>
              <a:rPr lang="fr-FR" dirty="0">
                <a:solidFill>
                  <a:schemeClr val="accent3"/>
                </a:solidFill>
                <a:latin typeface="Consolas"/>
                <a:ea typeface="ＭＳ Ｐゴシック"/>
                <a:cs typeface="Arial"/>
              </a:rPr>
              <a:t> </a:t>
            </a:r>
            <a:r>
              <a:rPr lang="fr-FR" dirty="0" err="1">
                <a:solidFill>
                  <a:srgbClr val="FFC000"/>
                </a:solidFill>
                <a:latin typeface="Consolas"/>
                <a:ea typeface="ＭＳ Ｐゴシック"/>
                <a:cs typeface="Arial"/>
              </a:rPr>
              <a:t>void</a:t>
            </a:r>
            <a:r>
              <a:rPr lang="fr-FR" dirty="0">
                <a:solidFill>
                  <a:srgbClr val="FFC000"/>
                </a:solidFill>
                <a:latin typeface="Consolas"/>
                <a:ea typeface="ＭＳ Ｐゴシック"/>
                <a:cs typeface="Arial"/>
              </a:rPr>
              <a:t> </a:t>
            </a:r>
            <a:r>
              <a:rPr lang="fr-FR" dirty="0" err="1">
                <a:solidFill>
                  <a:schemeClr val="accent3"/>
                </a:solidFill>
                <a:latin typeface="Consolas"/>
                <a:ea typeface="ＭＳ Ｐゴシック"/>
                <a:cs typeface="Arial"/>
              </a:rPr>
              <a:t>eat</a:t>
            </a:r>
            <a:r>
              <a:rPr lang="fr-FR" dirty="0">
                <a:solidFill>
                  <a:schemeClr val="accent3"/>
                </a:solidFill>
                <a:latin typeface="Consolas"/>
                <a:ea typeface="ＭＳ Ｐゴシック"/>
                <a:cs typeface="Arial"/>
              </a:rPr>
              <a:t>() </a:t>
            </a:r>
            <a:r>
              <a:rPr lang="fr-FR" dirty="0">
                <a:solidFill>
                  <a:srgbClr val="FFFF99"/>
                </a:solidFill>
                <a:latin typeface="Consolas"/>
                <a:ea typeface="ＭＳ Ｐゴシック"/>
                <a:cs typeface="Arial"/>
              </a:rPr>
              <a:t>{</a:t>
            </a:r>
            <a:br>
              <a:rPr lang="fr-FR" dirty="0">
                <a:latin typeface="Consolas"/>
                <a:ea typeface="ＭＳ Ｐゴシック"/>
                <a:cs typeface="Arial"/>
              </a:rPr>
            </a:br>
            <a:r>
              <a:rPr lang="fr-FR" dirty="0">
                <a:solidFill>
                  <a:srgbClr val="FFFF99"/>
                </a:solidFill>
                <a:latin typeface="Consolas"/>
                <a:ea typeface="ＭＳ Ｐゴシック"/>
                <a:cs typeface="Arial"/>
              </a:rPr>
              <a:t>    </a:t>
            </a:r>
            <a:r>
              <a:rPr lang="fr-FR" dirty="0" err="1">
                <a:solidFill>
                  <a:schemeClr val="accent1">
                    <a:lumMod val="75000"/>
                  </a:schemeClr>
                </a:solidFill>
                <a:latin typeface="Consolas"/>
                <a:ea typeface="ＭＳ Ｐゴシック"/>
                <a:cs typeface="Arial"/>
              </a:rPr>
              <a:t>System.out.println</a:t>
            </a:r>
            <a:r>
              <a:rPr lang="fr-FR" dirty="0">
                <a:solidFill>
                  <a:schemeClr val="accent3"/>
                </a:solidFill>
                <a:latin typeface="Consolas"/>
                <a:ea typeface="ＭＳ Ｐゴシック"/>
                <a:cs typeface="Arial"/>
              </a:rPr>
              <a:t>(</a:t>
            </a:r>
            <a:r>
              <a:rPr lang="fr-FR" dirty="0">
                <a:solidFill>
                  <a:srgbClr val="FFFF00"/>
                </a:solidFill>
                <a:latin typeface="Consolas"/>
                <a:ea typeface="ＭＳ Ｐゴシック"/>
                <a:cs typeface="Arial"/>
              </a:rPr>
              <a:t>"Le chat mange."</a:t>
            </a:r>
            <a:r>
              <a:rPr lang="fr-FR" dirty="0">
                <a:solidFill>
                  <a:schemeClr val="accent3"/>
                </a:solidFill>
                <a:latin typeface="Consolas"/>
                <a:ea typeface="ＭＳ Ｐゴシック"/>
                <a:cs typeface="Arial"/>
              </a:rPr>
              <a:t>);</a:t>
            </a:r>
            <a:br>
              <a:rPr lang="fr-FR" dirty="0">
                <a:latin typeface="Consolas"/>
                <a:ea typeface="ＭＳ Ｐゴシック"/>
                <a:cs typeface="Arial"/>
              </a:rPr>
            </a:br>
            <a:r>
              <a:rPr lang="fr-FR" dirty="0">
                <a:solidFill>
                  <a:schemeClr val="accent3"/>
                </a:solidFill>
                <a:latin typeface="Consolas"/>
                <a:ea typeface="ＭＳ Ｐゴシック"/>
                <a:cs typeface="Arial"/>
              </a:rPr>
              <a:t> </a:t>
            </a:r>
            <a:r>
              <a:rPr lang="fr-FR" dirty="0">
                <a:solidFill>
                  <a:srgbClr val="FFFF99"/>
                </a:solidFill>
                <a:latin typeface="Consolas"/>
                <a:ea typeface="ＭＳ Ｐゴシック"/>
                <a:cs typeface="Arial"/>
              </a:rPr>
              <a:t> }</a:t>
            </a:r>
            <a:endParaRPr lang="fr-FR">
              <a:latin typeface="Arial"/>
              <a:ea typeface="ＭＳ Ｐゴシック"/>
              <a:cs typeface="Arial"/>
            </a:endParaRPr>
          </a:p>
          <a:p>
            <a:endParaRPr lang="fr-FR" dirty="0">
              <a:solidFill>
                <a:srgbClr val="FFFF99"/>
              </a:solidFill>
              <a:latin typeface="Consolas"/>
              <a:cs typeface="Arial"/>
            </a:endParaRPr>
          </a:p>
          <a:p>
            <a:r>
              <a:rPr lang="fr-FR" dirty="0">
                <a:solidFill>
                  <a:schemeClr val="accent3"/>
                </a:solidFill>
                <a:latin typeface="Consolas"/>
                <a:ea typeface="ＭＳ Ｐゴシック"/>
                <a:cs typeface="Arial"/>
              </a:rPr>
              <a:t> </a:t>
            </a:r>
            <a:r>
              <a:rPr lang="fr-FR" dirty="0">
                <a:solidFill>
                  <a:srgbClr val="FF0000"/>
                </a:solidFill>
                <a:latin typeface="Consolas"/>
                <a:ea typeface="ＭＳ Ｐゴシック"/>
                <a:cs typeface="Arial"/>
              </a:rPr>
              <a:t>public </a:t>
            </a:r>
            <a:r>
              <a:rPr lang="fr-FR" dirty="0" err="1">
                <a:solidFill>
                  <a:srgbClr val="FFC000"/>
                </a:solidFill>
                <a:latin typeface="Consolas"/>
                <a:ea typeface="ＭＳ Ｐゴシック"/>
                <a:cs typeface="Arial"/>
              </a:rPr>
              <a:t>static</a:t>
            </a:r>
            <a:r>
              <a:rPr lang="fr-FR" dirty="0">
                <a:solidFill>
                  <a:srgbClr val="FFC000"/>
                </a:solidFill>
                <a:latin typeface="Consolas"/>
                <a:ea typeface="ＭＳ Ｐゴシック"/>
                <a:cs typeface="Arial"/>
              </a:rPr>
              <a:t> </a:t>
            </a:r>
            <a:r>
              <a:rPr lang="fr-FR" dirty="0" err="1">
                <a:solidFill>
                  <a:srgbClr val="FFC000"/>
                </a:solidFill>
                <a:latin typeface="Consolas"/>
                <a:ea typeface="ＭＳ Ｐゴシック"/>
                <a:cs typeface="Arial"/>
              </a:rPr>
              <a:t>void</a:t>
            </a:r>
            <a:r>
              <a:rPr lang="fr-FR" dirty="0">
                <a:solidFill>
                  <a:srgbClr val="FFC000"/>
                </a:solidFill>
                <a:latin typeface="Consolas"/>
                <a:ea typeface="ＭＳ Ｐゴシック"/>
                <a:cs typeface="Arial"/>
              </a:rPr>
              <a:t> main</a:t>
            </a:r>
            <a:r>
              <a:rPr lang="fr-FR" dirty="0">
                <a:solidFill>
                  <a:schemeClr val="accent3"/>
                </a:solidFill>
                <a:latin typeface="Consolas"/>
                <a:ea typeface="ＭＳ Ｐゴシック"/>
                <a:cs typeface="Arial"/>
              </a:rPr>
              <a:t>(</a:t>
            </a:r>
            <a:r>
              <a:rPr lang="fr-FR" dirty="0">
                <a:solidFill>
                  <a:schemeClr val="accent1">
                    <a:lumMod val="50000"/>
                  </a:schemeClr>
                </a:solidFill>
                <a:latin typeface="Consolas"/>
                <a:ea typeface="ＭＳ Ｐゴシック"/>
                <a:cs typeface="Arial"/>
              </a:rPr>
              <a:t>String</a:t>
            </a:r>
            <a:r>
              <a:rPr lang="fr-FR" dirty="0">
                <a:solidFill>
                  <a:schemeClr val="accent3"/>
                </a:solidFill>
                <a:latin typeface="Consolas"/>
                <a:ea typeface="ＭＳ Ｐゴシック"/>
                <a:cs typeface="Arial"/>
              </a:rPr>
              <a:t> args[]) </a:t>
            </a:r>
            <a:r>
              <a:rPr lang="fr-FR" dirty="0">
                <a:solidFill>
                  <a:srgbClr val="FFFF99"/>
                </a:solidFill>
                <a:latin typeface="Consolas"/>
                <a:ea typeface="ＭＳ Ｐゴシック"/>
                <a:cs typeface="Arial"/>
              </a:rPr>
              <a:t>{</a:t>
            </a:r>
            <a:br>
              <a:rPr lang="fr-FR" dirty="0">
                <a:latin typeface="Consolas"/>
                <a:ea typeface="ＭＳ Ｐゴシック"/>
                <a:cs typeface="Arial"/>
              </a:rPr>
            </a:br>
            <a:r>
              <a:rPr lang="fr-FR" dirty="0">
                <a:solidFill>
                  <a:srgbClr val="FFFF99"/>
                </a:solidFill>
                <a:latin typeface="Consolas"/>
                <a:ea typeface="ＭＳ Ｐゴシック"/>
                <a:cs typeface="Arial"/>
              </a:rPr>
              <a:t>    </a:t>
            </a:r>
            <a:r>
              <a:rPr lang="fr-FR" dirty="0">
                <a:solidFill>
                  <a:schemeClr val="accent3"/>
                </a:solidFill>
                <a:latin typeface="Consolas"/>
                <a:ea typeface="ＭＳ Ｐゴシック"/>
                <a:cs typeface="Arial"/>
              </a:rPr>
              <a:t>Animal cat = </a:t>
            </a:r>
            <a:r>
              <a:rPr lang="fr-FR" dirty="0">
                <a:solidFill>
                  <a:srgbClr val="FF0000"/>
                </a:solidFill>
                <a:latin typeface="Consolas"/>
                <a:ea typeface="ＭＳ Ｐゴシック"/>
                <a:cs typeface="Arial"/>
              </a:rPr>
              <a:t>new </a:t>
            </a:r>
            <a:r>
              <a:rPr lang="fr-FR" dirty="0">
                <a:solidFill>
                  <a:schemeClr val="accent3"/>
                </a:solidFill>
                <a:latin typeface="Consolas"/>
                <a:ea typeface="ＭＳ Ｐゴシック"/>
                <a:cs typeface="Arial"/>
              </a:rPr>
              <a:t>Animal();</a:t>
            </a:r>
            <a:endParaRPr lang="fr-FR">
              <a:solidFill>
                <a:schemeClr val="accent3"/>
              </a:solidFill>
              <a:latin typeface="Arial"/>
              <a:ea typeface="ＭＳ Ｐゴシック"/>
              <a:cs typeface="Arial"/>
            </a:endParaRPr>
          </a:p>
          <a:p>
            <a:r>
              <a:rPr lang="fr-FR" dirty="0">
                <a:solidFill>
                  <a:schemeClr val="accent3"/>
                </a:solidFill>
                <a:latin typeface="Consolas"/>
                <a:ea typeface="ＭＳ Ｐゴシック"/>
                <a:cs typeface="Arial"/>
              </a:rPr>
              <a:t>    </a:t>
            </a:r>
            <a:r>
              <a:rPr lang="fr-FR" dirty="0" err="1">
                <a:solidFill>
                  <a:schemeClr val="accent3"/>
                </a:solidFill>
                <a:latin typeface="Consolas"/>
                <a:ea typeface="ＭＳ Ｐゴシック"/>
                <a:cs typeface="Arial"/>
              </a:rPr>
              <a:t>cat.eat</a:t>
            </a:r>
            <a:r>
              <a:rPr lang="fr-FR" dirty="0">
                <a:solidFill>
                  <a:schemeClr val="accent3"/>
                </a:solidFill>
                <a:latin typeface="Consolas"/>
                <a:ea typeface="ＭＳ Ｐゴシック"/>
                <a:cs typeface="Arial"/>
              </a:rPr>
              <a:t>();</a:t>
            </a:r>
            <a:br>
              <a:rPr lang="fr-FR" dirty="0">
                <a:latin typeface="Consolas"/>
                <a:ea typeface="ＭＳ Ｐゴシック"/>
                <a:cs typeface="Arial"/>
              </a:rPr>
            </a:br>
            <a:r>
              <a:rPr lang="fr-FR" dirty="0">
                <a:solidFill>
                  <a:schemeClr val="accent3"/>
                </a:solidFill>
                <a:latin typeface="Consolas"/>
                <a:ea typeface="ＭＳ Ｐゴシック"/>
                <a:cs typeface="Arial"/>
              </a:rPr>
              <a:t> </a:t>
            </a:r>
            <a:r>
              <a:rPr lang="fr-FR" dirty="0">
                <a:solidFill>
                  <a:srgbClr val="FFFF99"/>
                </a:solidFill>
                <a:latin typeface="Consolas"/>
                <a:ea typeface="ＭＳ Ｐゴシック"/>
                <a:cs typeface="Arial"/>
              </a:rPr>
              <a:t> }</a:t>
            </a:r>
            <a:br>
              <a:rPr lang="fr-FR" dirty="0">
                <a:latin typeface="Consolas"/>
              </a:rPr>
            </a:br>
            <a:r>
              <a:rPr lang="fr-FR" dirty="0">
                <a:solidFill>
                  <a:srgbClr val="FFFF99"/>
                </a:solidFill>
                <a:latin typeface="Consolas"/>
                <a:ea typeface="ＭＳ Ｐゴシック"/>
              </a:rPr>
              <a:t>}</a:t>
            </a:r>
            <a:endParaRPr lang="fr-FR" b="1">
              <a:solidFill>
                <a:srgbClr val="FFFF99"/>
              </a:solidFill>
              <a:ea typeface="ＭＳ Ｐゴシック"/>
              <a:cs typeface="Arial"/>
            </a:endParaRPr>
          </a:p>
        </p:txBody>
      </p:sp>
      <p:sp>
        <p:nvSpPr>
          <p:cNvPr id="6" name="ZoneTexte 5">
            <a:extLst>
              <a:ext uri="{FF2B5EF4-FFF2-40B4-BE49-F238E27FC236}">
                <a16:creationId xmlns:a16="http://schemas.microsoft.com/office/drawing/2014/main" id="{AC35E0D2-E185-3C29-2A66-87D1C36E0416}"/>
              </a:ext>
            </a:extLst>
          </p:cNvPr>
          <p:cNvSpPr txBox="1"/>
          <p:nvPr/>
        </p:nvSpPr>
        <p:spPr>
          <a:xfrm>
            <a:off x="6638983" y="1081400"/>
            <a:ext cx="12486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dirty="0">
                <a:latin typeface="Arial"/>
                <a:ea typeface="ＭＳ Ｐゴシック"/>
                <a:cs typeface="Arial"/>
              </a:rPr>
              <a:t>Exemple</a:t>
            </a:r>
            <a:endParaRPr lang="fr-FR" sz="2000" b="1">
              <a:cs typeface="Arial"/>
            </a:endParaRPr>
          </a:p>
        </p:txBody>
      </p:sp>
    </p:spTree>
    <p:extLst>
      <p:ext uri="{BB962C8B-B14F-4D97-AF65-F5344CB8AC3E}">
        <p14:creationId xmlns:p14="http://schemas.microsoft.com/office/powerpoint/2010/main" val="2244624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15108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000000"/>
                </a:solidFill>
                <a:latin typeface="Arial"/>
                <a:ea typeface="ＭＳ Ｐゴシック"/>
                <a:cs typeface="Arial"/>
              </a:rPr>
              <a:t>Exemple 1</a:t>
            </a:r>
            <a:endParaRPr lang="fr-FR" b="1" dirty="0">
              <a:solidFill>
                <a:srgbClr val="000000"/>
              </a:solidFill>
              <a:cs typeface="Arial" charset="0"/>
            </a:endParaRPr>
          </a:p>
        </p:txBody>
      </p:sp>
      <p:sp>
        <p:nvSpPr>
          <p:cNvPr id="6" name="ZoneTexte 5">
            <a:extLst>
              <a:ext uri="{FF2B5EF4-FFF2-40B4-BE49-F238E27FC236}">
                <a16:creationId xmlns:a16="http://schemas.microsoft.com/office/drawing/2014/main" id="{741B2224-9A65-DB6D-A96F-C8A42DEB3468}"/>
              </a:ext>
            </a:extLst>
          </p:cNvPr>
          <p:cNvSpPr txBox="1"/>
          <p:nvPr/>
        </p:nvSpPr>
        <p:spPr>
          <a:xfrm>
            <a:off x="775137" y="1655378"/>
            <a:ext cx="7396655" cy="452431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solidFill>
                  <a:schemeClr val="accent1">
                    <a:lumMod val="75000"/>
                  </a:schemeClr>
                </a:solidFill>
                <a:latin typeface="Consolas"/>
                <a:ea typeface="ＭＳ Ｐゴシック"/>
              </a:rPr>
              <a:t>class </a:t>
            </a:r>
            <a:r>
              <a:rPr lang="fr-FR" sz="1600" dirty="0">
                <a:solidFill>
                  <a:schemeClr val="bg1"/>
                </a:solidFill>
                <a:latin typeface="Consolas"/>
                <a:ea typeface="ＭＳ Ｐゴシック"/>
              </a:rPr>
              <a:t>Animal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bg1"/>
                </a:solidFill>
                <a:latin typeface="Consolas"/>
                <a:ea typeface="ＭＳ Ｐゴシック"/>
              </a:rPr>
              <a:t>animalSound</a:t>
            </a:r>
            <a:r>
              <a:rPr lang="fr-FR" sz="1600" dirty="0">
                <a:solidFill>
                  <a:schemeClr val="accent3"/>
                </a:solidFill>
                <a:latin typeface="Consolas"/>
                <a:ea typeface="ＭＳ Ｐゴシック"/>
              </a:rPr>
              <a:t>() {</a:t>
            </a:r>
            <a:br>
              <a:rPr lang="fr-FR" sz="1600" dirty="0">
                <a:latin typeface="Consolas"/>
              </a:rPr>
            </a:br>
            <a:r>
              <a:rPr lang="fr-FR" sz="1600" dirty="0">
                <a:solidFill>
                  <a:schemeClr val="accent3"/>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"Le cris des animaux"</a:t>
            </a:r>
            <a:r>
              <a:rPr lang="fr-FR" sz="1600" dirty="0">
                <a:solidFill>
                  <a:schemeClr val="accent3"/>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 }</a:t>
            </a:r>
            <a:br>
              <a:rPr lang="fr-FR" sz="1600" dirty="0">
                <a:latin typeface="Consolas"/>
              </a:rPr>
            </a:br>
            <a:r>
              <a:rPr lang="fr-FR" sz="1600" dirty="0">
                <a:solidFill>
                  <a:srgbClr val="FFFF99"/>
                </a:solidFill>
                <a:latin typeface="Consolas"/>
                <a:ea typeface="ＭＳ Ｐゴシック"/>
              </a:rPr>
              <a:t>}</a:t>
            </a:r>
            <a:br>
              <a:rPr lang="fr-FR" sz="1600" dirty="0">
                <a:latin typeface="Consolas"/>
              </a:rPr>
            </a:br>
            <a:br>
              <a:rPr lang="fr-FR" sz="1600" dirty="0">
                <a:latin typeface="Consolas"/>
              </a:rPr>
            </a:br>
            <a:r>
              <a:rPr lang="fr-FR" sz="1600" dirty="0">
                <a:solidFill>
                  <a:schemeClr val="accent1">
                    <a:lumMod val="75000"/>
                  </a:schemeClr>
                </a:solidFill>
                <a:latin typeface="Consolas"/>
                <a:ea typeface="ＭＳ Ｐゴシック"/>
              </a:rPr>
              <a:t>class </a:t>
            </a:r>
            <a:r>
              <a:rPr lang="fr-FR" sz="1600" dirty="0" err="1">
                <a:solidFill>
                  <a:schemeClr val="accent3"/>
                </a:solidFill>
                <a:latin typeface="Consolas"/>
                <a:ea typeface="ＭＳ Ｐゴシック"/>
              </a:rPr>
              <a:t>Pig</a:t>
            </a:r>
            <a:r>
              <a:rPr lang="fr-FR" sz="1600" dirty="0">
                <a:solidFill>
                  <a:schemeClr val="accent3"/>
                </a:solidFill>
                <a:latin typeface="Consolas"/>
                <a:ea typeface="ＭＳ Ｐゴシック"/>
              </a:rPr>
              <a:t> </a:t>
            </a:r>
            <a:r>
              <a:rPr lang="fr-FR" sz="1600" dirty="0" err="1">
                <a:solidFill>
                  <a:srgbClr val="FF0000"/>
                </a:solidFill>
                <a:latin typeface="Consolas"/>
                <a:ea typeface="ＭＳ Ｐゴシック"/>
              </a:rPr>
              <a:t>extends</a:t>
            </a:r>
            <a:r>
              <a:rPr lang="fr-FR" sz="1600" dirty="0">
                <a:solidFill>
                  <a:srgbClr val="FF0000"/>
                </a:solidFill>
                <a:latin typeface="Consolas"/>
                <a:ea typeface="ＭＳ Ｐゴシック"/>
              </a:rPr>
              <a:t> </a:t>
            </a:r>
            <a:r>
              <a:rPr lang="fr-FR" sz="1600" dirty="0">
                <a:solidFill>
                  <a:schemeClr val="accent3"/>
                </a:solidFill>
                <a:latin typeface="Consolas"/>
                <a:ea typeface="ＭＳ Ｐゴシック"/>
              </a:rPr>
              <a:t>Animal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accent3"/>
                </a:solidFill>
                <a:latin typeface="Consolas"/>
                <a:ea typeface="ＭＳ Ｐゴシック"/>
              </a:rPr>
              <a:t>animalSound</a:t>
            </a: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"Le cochon ronfle"</a:t>
            </a:r>
            <a:r>
              <a:rPr lang="fr-FR" sz="1600" dirty="0">
                <a:solidFill>
                  <a:schemeClr val="accent3"/>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 }</a:t>
            </a:r>
            <a:br>
              <a:rPr lang="fr-FR" sz="1600" dirty="0">
                <a:latin typeface="Consolas"/>
              </a:rPr>
            </a:br>
            <a:r>
              <a:rPr lang="fr-FR" sz="1600" dirty="0">
                <a:solidFill>
                  <a:srgbClr val="FFFF99"/>
                </a:solidFill>
                <a:latin typeface="Consolas"/>
                <a:ea typeface="ＭＳ Ｐゴシック"/>
              </a:rPr>
              <a:t>}</a:t>
            </a:r>
            <a:br>
              <a:rPr lang="fr-FR" sz="1600" dirty="0">
                <a:latin typeface="Consolas"/>
              </a:rPr>
            </a:br>
            <a:br>
              <a:rPr lang="fr-FR" sz="1600" dirty="0">
                <a:latin typeface="Consolas"/>
              </a:rPr>
            </a:br>
            <a:r>
              <a:rPr lang="fr-FR" sz="1600" dirty="0">
                <a:solidFill>
                  <a:schemeClr val="accent1">
                    <a:lumMod val="75000"/>
                  </a:schemeClr>
                </a:solidFill>
                <a:latin typeface="Consolas"/>
                <a:ea typeface="ＭＳ Ｐゴシック"/>
              </a:rPr>
              <a:t>class </a:t>
            </a:r>
            <a:r>
              <a:rPr lang="fr-FR" sz="1600" dirty="0">
                <a:solidFill>
                  <a:schemeClr val="accent3"/>
                </a:solidFill>
                <a:latin typeface="Consolas"/>
                <a:ea typeface="ＭＳ Ｐゴシック"/>
              </a:rPr>
              <a:t>Cat </a:t>
            </a:r>
            <a:r>
              <a:rPr lang="fr-FR" sz="1600" dirty="0" err="1">
                <a:solidFill>
                  <a:srgbClr val="FF0000"/>
                </a:solidFill>
                <a:latin typeface="Consolas"/>
                <a:ea typeface="ＭＳ Ｐゴシック"/>
              </a:rPr>
              <a:t>extends</a:t>
            </a:r>
            <a:r>
              <a:rPr lang="fr-FR" sz="1600" dirty="0">
                <a:solidFill>
                  <a:srgbClr val="FF0000"/>
                </a:solidFill>
                <a:latin typeface="Consolas"/>
                <a:ea typeface="ＭＳ Ｐゴシック"/>
              </a:rPr>
              <a:t> </a:t>
            </a:r>
            <a:r>
              <a:rPr lang="fr-FR" sz="1600" dirty="0">
                <a:solidFill>
                  <a:schemeClr val="accent3"/>
                </a:solidFill>
                <a:latin typeface="Consolas"/>
                <a:ea typeface="ＭＳ Ｐゴシック"/>
              </a:rPr>
              <a:t>Animal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err="1">
                <a:solidFill>
                  <a:schemeClr val="accent3"/>
                </a:solidFill>
                <a:latin typeface="Consolas"/>
                <a:ea typeface="ＭＳ Ｐゴシック"/>
              </a:rPr>
              <a:t>animalSound</a:t>
            </a: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err="1">
                <a:solidFill>
                  <a:schemeClr val="accent1">
                    <a:lumMod val="75000"/>
                  </a:schemeClr>
                </a:solidFill>
                <a:latin typeface="Consolas"/>
                <a:ea typeface="ＭＳ Ｐゴシック"/>
              </a:rPr>
              <a:t>System.out.println</a:t>
            </a:r>
            <a:r>
              <a:rPr lang="fr-FR" sz="1600" dirty="0">
                <a:solidFill>
                  <a:schemeClr val="accent3"/>
                </a:solidFill>
                <a:latin typeface="Consolas"/>
                <a:ea typeface="ＭＳ Ｐゴシック"/>
              </a:rPr>
              <a:t>(</a:t>
            </a:r>
            <a:r>
              <a:rPr lang="fr-FR" sz="1600" dirty="0">
                <a:solidFill>
                  <a:srgbClr val="FFFF00"/>
                </a:solidFill>
                <a:latin typeface="Consolas"/>
                <a:ea typeface="ＭＳ Ｐゴシック"/>
              </a:rPr>
              <a:t>"le chat miaule "</a:t>
            </a:r>
            <a:r>
              <a:rPr lang="fr-FR" sz="1600" dirty="0">
                <a:solidFill>
                  <a:schemeClr val="accent3"/>
                </a:solidFill>
                <a:latin typeface="Consolas"/>
                <a:ea typeface="ＭＳ Ｐゴシック"/>
              </a:rPr>
              <a:t>);</a:t>
            </a:r>
            <a:br>
              <a:rPr lang="fr-FR" sz="1600" dirty="0">
                <a:latin typeface="Consolas"/>
              </a:rPr>
            </a:br>
            <a:r>
              <a:rPr lang="fr-FR" sz="1600" dirty="0">
                <a:solidFill>
                  <a:schemeClr val="accent3"/>
                </a:solidFill>
                <a:latin typeface="Consolas"/>
                <a:ea typeface="ＭＳ Ｐゴシック"/>
              </a:rPr>
              <a:t>  </a:t>
            </a:r>
            <a:r>
              <a:rPr lang="fr-FR" sz="1600" dirty="0">
                <a:solidFill>
                  <a:srgbClr val="FFFF99"/>
                </a:solidFill>
                <a:latin typeface="Consolas"/>
                <a:ea typeface="ＭＳ Ｐゴシック"/>
              </a:rPr>
              <a:t>}</a:t>
            </a:r>
            <a:br>
              <a:rPr lang="fr-FR" sz="1600" dirty="0">
                <a:latin typeface="Consolas"/>
              </a:rPr>
            </a:br>
            <a:r>
              <a:rPr lang="fr-FR" sz="1600" dirty="0">
                <a:solidFill>
                  <a:srgbClr val="FFFF99"/>
                </a:solidFill>
                <a:latin typeface="Consolas"/>
                <a:ea typeface="ＭＳ Ｐゴシック"/>
              </a:rPr>
              <a:t>}</a:t>
            </a:r>
            <a:endParaRPr lang="fr-FR" sz="1600" b="1">
              <a:solidFill>
                <a:srgbClr val="FFFF99"/>
              </a:solidFill>
              <a:ea typeface="ＭＳ Ｐゴシック"/>
              <a:cs typeface="Arial"/>
            </a:endParaRPr>
          </a:p>
          <a:p>
            <a:pPr algn="l"/>
            <a:endParaRPr lang="fr-FR" sz="1600" dirty="0">
              <a:solidFill>
                <a:schemeClr val="accent3"/>
              </a:solidFill>
              <a:cs typeface="Arial"/>
            </a:endParaRPr>
          </a:p>
        </p:txBody>
      </p:sp>
    </p:spTree>
    <p:extLst>
      <p:ext uri="{BB962C8B-B14F-4D97-AF65-F5344CB8AC3E}">
        <p14:creationId xmlns:p14="http://schemas.microsoft.com/office/powerpoint/2010/main" val="1927676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2399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solidFill>
                  <a:srgbClr val="000000"/>
                </a:solidFill>
                <a:latin typeface="Arial"/>
                <a:ea typeface="ＭＳ Ｐゴシック"/>
                <a:cs typeface="Arial"/>
              </a:rPr>
              <a:t>Exemple 1 ( suite )</a:t>
            </a:r>
            <a:endParaRPr lang="fr-FR" b="1" dirty="0">
              <a:solidFill>
                <a:srgbClr val="000000"/>
              </a:solidFill>
              <a:cs typeface="Arial" charset="0"/>
            </a:endParaRPr>
          </a:p>
        </p:txBody>
      </p:sp>
      <p:sp>
        <p:nvSpPr>
          <p:cNvPr id="5" name="ZoneTexte 4">
            <a:extLst>
              <a:ext uri="{FF2B5EF4-FFF2-40B4-BE49-F238E27FC236}">
                <a16:creationId xmlns:a16="http://schemas.microsoft.com/office/drawing/2014/main" id="{84ABC702-AA22-115D-FDD4-97EDA6BBFEF6}"/>
              </a:ext>
            </a:extLst>
          </p:cNvPr>
          <p:cNvSpPr txBox="1"/>
          <p:nvPr/>
        </p:nvSpPr>
        <p:spPr>
          <a:xfrm>
            <a:off x="775137" y="1655378"/>
            <a:ext cx="4769069" cy="4154984"/>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solidFill>
                  <a:schemeClr val="accent1">
                    <a:lumMod val="75000"/>
                  </a:schemeClr>
                </a:solidFill>
                <a:latin typeface="Consolas"/>
                <a:ea typeface="ＭＳ Ｐゴシック"/>
              </a:rPr>
              <a:t>class </a:t>
            </a:r>
            <a:r>
              <a:rPr lang="fr-FR" sz="1600" dirty="0">
                <a:solidFill>
                  <a:schemeClr val="bg1"/>
                </a:solidFill>
                <a:latin typeface="Consolas"/>
                <a:ea typeface="ＭＳ Ｐゴシック"/>
              </a:rPr>
              <a:t>Main </a:t>
            </a:r>
            <a:r>
              <a:rPr lang="fr-FR" sz="1600" dirty="0">
                <a:solidFill>
                  <a:srgbClr val="FFFF99"/>
                </a:solidFill>
                <a:latin typeface="Consolas"/>
                <a:ea typeface="ＭＳ Ｐゴシック"/>
              </a:rPr>
              <a:t>{</a:t>
            </a:r>
            <a:endParaRPr lang="fr-FR" sz="1600" b="1" dirty="0">
              <a:solidFill>
                <a:srgbClr val="FFFF99"/>
              </a:solidFill>
              <a:ea typeface="ＭＳ Ｐゴシック"/>
              <a:cs typeface="Arial"/>
            </a:endParaRPr>
          </a:p>
          <a:p>
            <a:endParaRPr lang="fr-FR" sz="1600" dirty="0">
              <a:solidFill>
                <a:srgbClr val="FFFF99"/>
              </a:solidFill>
              <a:latin typeface="Consolas"/>
              <a:ea typeface="ＭＳ Ｐゴシック"/>
            </a:endParaRPr>
          </a:p>
          <a:p>
            <a:r>
              <a:rPr lang="fr-FR" sz="1600" dirty="0">
                <a:solidFill>
                  <a:srgbClr val="FF0000"/>
                </a:solidFill>
                <a:latin typeface="Consolas"/>
                <a:ea typeface="ＭＳ Ｐゴシック"/>
              </a:rPr>
              <a:t>public </a:t>
            </a:r>
            <a:r>
              <a:rPr lang="fr-FR" sz="1600" dirty="0" err="1">
                <a:solidFill>
                  <a:srgbClr val="FFC000"/>
                </a:solidFill>
                <a:latin typeface="Consolas"/>
                <a:ea typeface="ＭＳ Ｐゴシック"/>
              </a:rPr>
              <a:t>static</a:t>
            </a:r>
            <a:r>
              <a:rPr lang="fr-FR" sz="1600" dirty="0">
                <a:solidFill>
                  <a:srgbClr val="FFC000"/>
                </a:solidFill>
                <a:latin typeface="Consolas"/>
                <a:ea typeface="ＭＳ Ｐゴシック"/>
              </a:rPr>
              <a:t> </a:t>
            </a:r>
            <a:r>
              <a:rPr lang="fr-FR" sz="1600" dirty="0" err="1">
                <a:solidFill>
                  <a:srgbClr val="FFC000"/>
                </a:solidFill>
                <a:latin typeface="Consolas"/>
                <a:ea typeface="ＭＳ Ｐゴシック"/>
              </a:rPr>
              <a:t>void</a:t>
            </a:r>
            <a:r>
              <a:rPr lang="fr-FR" sz="1600" dirty="0">
                <a:solidFill>
                  <a:srgbClr val="FFC000"/>
                </a:solidFill>
                <a:latin typeface="Consolas"/>
                <a:ea typeface="ＭＳ Ｐゴシック"/>
              </a:rPr>
              <a:t> </a:t>
            </a:r>
            <a:r>
              <a:rPr lang="fr-FR" sz="1600" dirty="0">
                <a:solidFill>
                  <a:schemeClr val="bg1"/>
                </a:solidFill>
                <a:latin typeface="Consolas"/>
                <a:ea typeface="ＭＳ Ｐゴシック"/>
              </a:rPr>
              <a:t>main</a:t>
            </a:r>
            <a:r>
              <a:rPr lang="fr-FR" sz="1600" dirty="0">
                <a:solidFill>
                  <a:srgbClr val="FFFF99"/>
                </a:solidFill>
                <a:latin typeface="Consolas"/>
                <a:ea typeface="ＭＳ Ｐゴシック"/>
              </a:rPr>
              <a:t>(</a:t>
            </a:r>
            <a:r>
              <a:rPr lang="fr-FR" sz="1600" dirty="0">
                <a:solidFill>
                  <a:schemeClr val="accent1">
                    <a:lumMod val="75000"/>
                  </a:schemeClr>
                </a:solidFill>
                <a:latin typeface="Consolas"/>
                <a:ea typeface="ＭＳ Ｐゴシック"/>
              </a:rPr>
              <a:t>String</a:t>
            </a:r>
            <a:r>
              <a:rPr lang="fr-FR" sz="1600" dirty="0">
                <a:solidFill>
                  <a:srgbClr val="FFFF99"/>
                </a:solidFill>
                <a:latin typeface="Consolas"/>
                <a:ea typeface="ＭＳ Ｐゴシック"/>
              </a:rPr>
              <a:t>[] ) {</a:t>
            </a:r>
            <a:endParaRPr lang="fr-FR" sz="1600" b="1" dirty="0">
              <a:solidFill>
                <a:srgbClr val="FFFF99"/>
              </a:solidFill>
              <a:ea typeface="ＭＳ Ｐゴシック"/>
              <a:cs typeface="Arial"/>
            </a:endParaRPr>
          </a:p>
          <a:p>
            <a:br>
              <a:rPr lang="fr-FR" sz="1600" dirty="0">
                <a:latin typeface="Consolas"/>
              </a:rPr>
            </a:br>
            <a:r>
              <a:rPr lang="fr-FR" sz="1600" dirty="0">
                <a:solidFill>
                  <a:schemeClr val="accent3"/>
                </a:solidFill>
                <a:latin typeface="Consolas"/>
                <a:ea typeface="ＭＳ Ｐゴシック"/>
              </a:rPr>
              <a:t> Animal crisAnimaux = </a:t>
            </a:r>
            <a:r>
              <a:rPr lang="fr-FR" sz="1600" dirty="0">
                <a:solidFill>
                  <a:srgbClr val="FF0000"/>
                </a:solidFill>
                <a:latin typeface="Consolas"/>
                <a:ea typeface="ＭＳ Ｐゴシック"/>
              </a:rPr>
              <a:t>new </a:t>
            </a:r>
            <a:r>
              <a:rPr lang="fr-FR" sz="1600" dirty="0">
                <a:solidFill>
                  <a:schemeClr val="accent3"/>
                </a:solidFill>
                <a:latin typeface="Consolas"/>
                <a:ea typeface="ＭＳ Ｐゴシック"/>
              </a:rPr>
              <a:t>Animal();</a:t>
            </a:r>
            <a:endParaRPr lang="fr-FR" sz="1600" b="1" dirty="0">
              <a:solidFill>
                <a:schemeClr val="accent3"/>
              </a:solidFill>
              <a:ea typeface="ＭＳ Ｐゴシック"/>
              <a:cs typeface="Arial"/>
            </a:endParaRPr>
          </a:p>
          <a:p>
            <a:r>
              <a:rPr lang="fr-FR" sz="1600" dirty="0">
                <a:solidFill>
                  <a:schemeClr val="accent3"/>
                </a:solidFill>
                <a:latin typeface="Consolas"/>
                <a:ea typeface="ＭＳ Ｐゴシック"/>
              </a:rPr>
              <a:t> Animal </a:t>
            </a:r>
            <a:r>
              <a:rPr lang="fr-FR" sz="1600" dirty="0" err="1">
                <a:solidFill>
                  <a:schemeClr val="accent3"/>
                </a:solidFill>
                <a:latin typeface="Consolas"/>
                <a:ea typeface="ＭＳ Ｐゴシック"/>
              </a:rPr>
              <a:t>myPig</a:t>
            </a:r>
            <a:r>
              <a:rPr lang="fr-FR" sz="1600" dirty="0">
                <a:solidFill>
                  <a:schemeClr val="accent3"/>
                </a:solidFill>
                <a:latin typeface="Consolas"/>
                <a:ea typeface="ＭＳ Ｐゴシック"/>
              </a:rPr>
              <a:t> =  </a:t>
            </a:r>
            <a:r>
              <a:rPr lang="fr-FR" sz="1600" dirty="0">
                <a:solidFill>
                  <a:srgbClr val="FF0000"/>
                </a:solidFill>
                <a:latin typeface="Consolas"/>
                <a:ea typeface="ＭＳ Ｐゴシック"/>
              </a:rPr>
              <a:t>new </a:t>
            </a:r>
            <a:r>
              <a:rPr lang="fr-FR" sz="1600" dirty="0" err="1">
                <a:solidFill>
                  <a:schemeClr val="accent3"/>
                </a:solidFill>
                <a:latin typeface="Consolas"/>
                <a:ea typeface="ＭＳ Ｐゴシック"/>
              </a:rPr>
              <a:t>Pig</a:t>
            </a:r>
            <a:r>
              <a:rPr lang="fr-FR" sz="1600" dirty="0">
                <a:solidFill>
                  <a:schemeClr val="accent3"/>
                </a:solidFill>
                <a:latin typeface="Consolas"/>
                <a:ea typeface="ＭＳ Ｐゴシック"/>
              </a:rPr>
              <a:t>();</a:t>
            </a:r>
            <a:endParaRPr lang="fr-FR" sz="1600" b="1" dirty="0">
              <a:solidFill>
                <a:schemeClr val="accent3"/>
              </a:solidFill>
              <a:ea typeface="ＭＳ Ｐゴシック"/>
              <a:cs typeface="Arial"/>
            </a:endParaRPr>
          </a:p>
          <a:p>
            <a:r>
              <a:rPr lang="fr-FR" sz="1600" dirty="0">
                <a:solidFill>
                  <a:schemeClr val="accent3"/>
                </a:solidFill>
                <a:latin typeface="Consolas"/>
                <a:ea typeface="ＭＳ Ｐゴシック"/>
              </a:rPr>
              <a:t> Animal myCat =  </a:t>
            </a:r>
            <a:r>
              <a:rPr lang="fr-FR" sz="1600" dirty="0">
                <a:solidFill>
                  <a:srgbClr val="FF0000"/>
                </a:solidFill>
                <a:latin typeface="Consolas"/>
                <a:ea typeface="ＭＳ Ｐゴシック"/>
              </a:rPr>
              <a:t>new </a:t>
            </a:r>
            <a:r>
              <a:rPr lang="fr-FR" sz="1600" dirty="0">
                <a:solidFill>
                  <a:schemeClr val="accent3"/>
                </a:solidFill>
                <a:latin typeface="Consolas"/>
                <a:ea typeface="ＭＳ Ｐゴシック"/>
              </a:rPr>
              <a:t>Cat();</a:t>
            </a:r>
            <a:endParaRPr lang="fr-FR" sz="1600" b="1" dirty="0">
              <a:solidFill>
                <a:schemeClr val="accent3"/>
              </a:solidFill>
              <a:ea typeface="ＭＳ Ｐゴシック"/>
              <a:cs typeface="Arial"/>
            </a:endParaRPr>
          </a:p>
          <a:p>
            <a:endParaRPr lang="fr-FR">
              <a:solidFill>
                <a:schemeClr val="accent3"/>
              </a:solidFill>
              <a:cs typeface="Arial" charset="0"/>
            </a:endParaRPr>
          </a:p>
          <a:p>
            <a:r>
              <a:rPr lang="fr-FR" dirty="0">
                <a:solidFill>
                  <a:schemeClr val="accent3"/>
                </a:solidFill>
                <a:latin typeface="Consolas"/>
                <a:ea typeface="ＭＳ Ｐゴシック"/>
                <a:cs typeface="Arial"/>
              </a:rPr>
              <a:t> crisAnimaux.animalSound();</a:t>
            </a:r>
            <a:endParaRPr lang="fr-FR" dirty="0">
              <a:solidFill>
                <a:schemeClr val="accent3"/>
              </a:solidFill>
              <a:latin typeface="Arial"/>
              <a:ea typeface="ＭＳ Ｐゴシック"/>
              <a:cs typeface="Arial"/>
            </a:endParaRPr>
          </a:p>
          <a:p>
            <a:r>
              <a:rPr lang="fr-FR" dirty="0">
                <a:solidFill>
                  <a:schemeClr val="accent3"/>
                </a:solidFill>
                <a:latin typeface="Consolas"/>
                <a:ea typeface="ＭＳ Ｐゴシック"/>
                <a:cs typeface="Arial"/>
              </a:rPr>
              <a:t> myPig.animalSound();</a:t>
            </a:r>
          </a:p>
          <a:p>
            <a:r>
              <a:rPr lang="fr-FR" dirty="0">
                <a:solidFill>
                  <a:schemeClr val="accent3"/>
                </a:solidFill>
                <a:latin typeface="Consolas"/>
                <a:ea typeface="ＭＳ Ｐゴシック"/>
                <a:cs typeface="Arial"/>
              </a:rPr>
              <a:t> myCat.animalSound();</a:t>
            </a:r>
          </a:p>
          <a:p>
            <a:r>
              <a:rPr lang="fr-FR" sz="1600" dirty="0">
                <a:latin typeface="Consolas"/>
                <a:ea typeface="ＭＳ Ｐゴシック"/>
              </a:rPr>
              <a:t>a</a:t>
            </a:r>
            <a:br>
              <a:rPr lang="fr-FR" sz="1600" dirty="0">
                <a:latin typeface="Consolas"/>
              </a:rPr>
            </a:br>
            <a:br>
              <a:rPr lang="fr-FR" sz="1600" dirty="0">
                <a:latin typeface="Consolas"/>
              </a:rPr>
            </a:br>
            <a:r>
              <a:rPr lang="fr-FR" sz="1600" dirty="0">
                <a:solidFill>
                  <a:srgbClr val="FFFF99"/>
                </a:solidFill>
                <a:latin typeface="Consolas"/>
                <a:ea typeface="ＭＳ Ｐゴシック"/>
              </a:rPr>
              <a:t>  }</a:t>
            </a:r>
            <a:br>
              <a:rPr lang="fr-FR" sz="1600" dirty="0">
                <a:latin typeface="Consolas"/>
              </a:rPr>
            </a:br>
            <a:r>
              <a:rPr lang="fr-FR" sz="1600" dirty="0">
                <a:solidFill>
                  <a:srgbClr val="FFFF99"/>
                </a:solidFill>
                <a:latin typeface="Consolas"/>
                <a:ea typeface="ＭＳ Ｐゴシック"/>
              </a:rPr>
              <a:t>}</a:t>
            </a:r>
            <a:endParaRPr lang="fr-FR" sz="1600" b="1" dirty="0">
              <a:solidFill>
                <a:srgbClr val="FFFF99"/>
              </a:solidFill>
              <a:ea typeface="ＭＳ Ｐゴシック"/>
              <a:cs typeface="Arial"/>
            </a:endParaRPr>
          </a:p>
          <a:p>
            <a:pPr algn="l"/>
            <a:endParaRPr lang="fr-FR" sz="1600" dirty="0">
              <a:solidFill>
                <a:schemeClr val="accent3"/>
              </a:solidFill>
              <a:cs typeface="Arial"/>
            </a:endParaRPr>
          </a:p>
        </p:txBody>
      </p:sp>
      <p:sp>
        <p:nvSpPr>
          <p:cNvPr id="7" name="ZoneTexte 6">
            <a:extLst>
              <a:ext uri="{FF2B5EF4-FFF2-40B4-BE49-F238E27FC236}">
                <a16:creationId xmlns:a16="http://schemas.microsoft.com/office/drawing/2014/main" id="{35FBBC32-7B19-6921-75E0-92AA26717C76}"/>
              </a:ext>
            </a:extLst>
          </p:cNvPr>
          <p:cNvSpPr txBox="1"/>
          <p:nvPr/>
        </p:nvSpPr>
        <p:spPr>
          <a:xfrm>
            <a:off x="5977759" y="1655380"/>
            <a:ext cx="2850929" cy="3970318"/>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solidFill>
                <a:schemeClr val="accent3"/>
              </a:solidFill>
              <a:latin typeface="Consolas"/>
              <a:cs typeface="Arial"/>
            </a:endParaRPr>
          </a:p>
          <a:p>
            <a:r>
              <a:rPr lang="fr-FR" dirty="0">
                <a:solidFill>
                  <a:schemeClr val="accent3"/>
                </a:solidFill>
                <a:latin typeface="Consolas"/>
                <a:ea typeface="ＭＳ Ｐゴシック"/>
              </a:rPr>
              <a:t>Le cris des animaux</a:t>
            </a:r>
            <a:endParaRPr lang="fr-FR" dirty="0">
              <a:solidFill>
                <a:schemeClr val="accent3"/>
              </a:solidFill>
              <a:cs typeface="Arial"/>
            </a:endParaRPr>
          </a:p>
          <a:p>
            <a:endParaRPr lang="fr-FR" dirty="0">
              <a:solidFill>
                <a:schemeClr val="accent3"/>
              </a:solidFill>
              <a:latin typeface="Consolas"/>
            </a:endParaRPr>
          </a:p>
          <a:p>
            <a:r>
              <a:rPr lang="fr-FR" dirty="0">
                <a:solidFill>
                  <a:schemeClr val="accent3"/>
                </a:solidFill>
                <a:latin typeface="Consolas"/>
                <a:ea typeface="ＭＳ Ｐゴシック"/>
              </a:rPr>
              <a:t>Le cochon ronfle </a:t>
            </a:r>
            <a:endParaRPr lang="fr-FR" dirty="0">
              <a:solidFill>
                <a:schemeClr val="accent3"/>
              </a:solidFill>
              <a:cs typeface="Arial"/>
            </a:endParaRPr>
          </a:p>
          <a:p>
            <a:endParaRPr lang="fr-FR" dirty="0">
              <a:solidFill>
                <a:schemeClr val="accent3"/>
              </a:solidFill>
              <a:latin typeface="Consolas"/>
              <a:ea typeface="ＭＳ Ｐゴシック"/>
            </a:endParaRPr>
          </a:p>
          <a:p>
            <a:r>
              <a:rPr lang="fr-FR" dirty="0">
                <a:solidFill>
                  <a:schemeClr val="accent3"/>
                </a:solidFill>
                <a:latin typeface="Consolas"/>
                <a:ea typeface="ＭＳ Ｐゴシック"/>
              </a:rPr>
              <a:t>Le chat miaule</a:t>
            </a:r>
            <a:endParaRPr lang="fr-FR" dirty="0">
              <a:solidFill>
                <a:schemeClr val="accent3"/>
              </a:solidFill>
              <a:cs typeface="Arial"/>
            </a:endParaRPr>
          </a:p>
          <a:p>
            <a:endParaRPr lang="fr-FR" dirty="0">
              <a:latin typeface="Consolas"/>
            </a:endParaRPr>
          </a:p>
          <a:p>
            <a:endParaRPr lang="fr-FR" dirty="0">
              <a:latin typeface="Consolas"/>
            </a:endParaRPr>
          </a:p>
          <a:p>
            <a:endParaRPr lang="fr-FR" dirty="0">
              <a:latin typeface="Consolas"/>
            </a:endParaRPr>
          </a:p>
          <a:p>
            <a:endParaRPr lang="fr-FR" dirty="0">
              <a:latin typeface="Consolas"/>
            </a:endParaRPr>
          </a:p>
          <a:p>
            <a:endParaRPr lang="fr-FR" dirty="0">
              <a:latin typeface="Consolas"/>
            </a:endParaRPr>
          </a:p>
          <a:p>
            <a:endParaRPr lang="fr-FR" dirty="0">
              <a:latin typeface="Consolas"/>
            </a:endParaRPr>
          </a:p>
          <a:p>
            <a:br>
              <a:rPr lang="fr-FR" dirty="0">
                <a:latin typeface="Consolas"/>
              </a:rPr>
            </a:br>
            <a:endParaRPr lang="fr-FR">
              <a:solidFill>
                <a:schemeClr val="accent3"/>
              </a:solidFill>
              <a:cs typeface="Arial"/>
            </a:endParaRPr>
          </a:p>
        </p:txBody>
      </p:sp>
    </p:spTree>
    <p:extLst>
      <p:ext uri="{BB962C8B-B14F-4D97-AF65-F5344CB8AC3E}">
        <p14:creationId xmlns:p14="http://schemas.microsoft.com/office/powerpoint/2010/main" val="1150471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5747" y="1346747"/>
            <a:ext cx="8539464" cy="2985433"/>
          </a:xfrm>
          <a:prstGeom prst="rect">
            <a:avLst/>
          </a:prstGeom>
        </p:spPr>
        <p:txBody>
          <a:bodyPr wrap="square" lIns="91440" tIns="45720" rIns="91440" bIns="45720" anchor="t">
            <a:spAutoFit/>
          </a:bodyPr>
          <a:lstStyle/>
          <a:p>
            <a:pPr marL="457200" indent="-457200" algn="just">
              <a:buAutoNum type="arabicPeriod"/>
            </a:pPr>
            <a:r>
              <a:rPr lang="fr-FR" sz="2400" b="1"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Définition</a:t>
            </a:r>
          </a:p>
          <a:p>
            <a:pPr algn="just"/>
            <a:r>
              <a:rPr lang="fr-FR" sz="2000" dirty="0">
                <a:latin typeface="Helvetica" panose="020B0604020202020204" pitchFamily="34" charset="0"/>
                <a:cs typeface="Helvetica" panose="020B0604020202020204" pitchFamily="34" charset="0"/>
              </a:rPr>
              <a:t>Lors de l'exécution du code Java, différentes erreurs peuvent survenir : erreurs de codage faites par le programmeur, erreurs dues à une mauvaise saisie ou autres choses imprévisibles.</a:t>
            </a:r>
          </a:p>
          <a:p>
            <a:pPr algn="just"/>
            <a:r>
              <a:rPr lang="fr-FR" sz="2000" dirty="0"/>
              <a:t>Lorsqu'une erreur se produit, Java s'arrête normalement et génère un message d'erreur. Le terme technique pour cela est : Java lèvera une </a:t>
            </a:r>
            <a:r>
              <a:rPr lang="fr-FR" sz="2000" b="1" dirty="0"/>
              <a:t>exception</a:t>
            </a:r>
            <a:r>
              <a:rPr lang="fr-FR" sz="2000" dirty="0"/>
              <a:t> (lancera une erreur).</a:t>
            </a:r>
          </a:p>
          <a:p>
            <a:pPr algn="just"/>
            <a:r>
              <a:rPr lang="fr-FR" sz="2400" b="1"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2. Syntaxe</a:t>
            </a:r>
          </a:p>
          <a:p>
            <a:pPr algn="just"/>
            <a:endParaRPr lang="fr-FR" sz="2000" dirty="0">
              <a:latin typeface="Helvetica" panose="020B0604020202020204" pitchFamily="34" charset="0"/>
              <a:ea typeface="ＭＳ Ｐゴシック"/>
              <a:cs typeface="Helvetica" panose="020B0604020202020204" pitchFamily="34" charset="0"/>
            </a:endParaRPr>
          </a:p>
        </p:txBody>
      </p:sp>
      <p:sp>
        <p:nvSpPr>
          <p:cNvPr id="7" name="Rectangle 3">
            <a:extLst>
              <a:ext uri="{FF2B5EF4-FFF2-40B4-BE49-F238E27FC236}">
                <a16:creationId xmlns:a16="http://schemas.microsoft.com/office/drawing/2014/main" id="{FC669748-36F8-4D44-8C53-9696CE8DB24F}"/>
              </a:ext>
            </a:extLst>
          </p:cNvPr>
          <p:cNvSpPr>
            <a:spLocks noChangeArrowheads="1"/>
          </p:cNvSpPr>
          <p:nvPr/>
        </p:nvSpPr>
        <p:spPr bwMode="auto">
          <a:xfrm>
            <a:off x="755598" y="4233641"/>
            <a:ext cx="8064851"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dirty="0">
                <a:solidFill>
                  <a:srgbClr val="708090"/>
                </a:solidFill>
                <a:latin typeface="Helvetica" panose="020B0604020202020204" pitchFamily="34" charset="0"/>
                <a:cs typeface="Helvetica" panose="020B0604020202020204" pitchFamily="34" charset="0"/>
              </a:rPr>
              <a:t>        </a:t>
            </a:r>
            <a:r>
              <a:rPr kumimoji="0" lang="fr-FR" altLang="fr-FR" sz="2000" b="0" i="1"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Block of code to try</a:t>
            </a:r>
            <a:r>
              <a:rPr kumimoji="0" lang="fr-FR" altLang="fr-FR" sz="2000" b="0" i="1"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lang="fr-FR" altLang="fr-FR" sz="2000" i="1" dirty="0">
                <a:solidFill>
                  <a:schemeClr val="bg1"/>
                </a:solidFill>
                <a:latin typeface="Helvetica" panose="020B0604020202020204" pitchFamily="34" charset="0"/>
                <a:cs typeface="Helvetica" panose="020B0604020202020204" pitchFamily="34" charset="0"/>
              </a:rPr>
              <a:t>e</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1"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Block of code to handle errors</a:t>
            </a:r>
            <a:endParaRPr lang="fr-FR" altLang="fr-FR" sz="2000" i="1" dirty="0">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284016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cs typeface="Arial"/>
              </a:rPr>
              <a:t>I. HISTORIQUE</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164" y="992737"/>
            <a:ext cx="4148083" cy="461665"/>
          </a:xfrm>
          <a:prstGeom prst="rect">
            <a:avLst/>
          </a:prstGeom>
        </p:spPr>
        <p:txBody>
          <a:bodyPr wrap="square" lIns="91440" tIns="45720" rIns="91440" bIns="45720" anchor="t">
            <a:spAutoFit/>
          </a:bodyPr>
          <a:lstStyle/>
          <a:p>
            <a:pPr marL="742950" lvl="1" indent="-285750">
              <a:buFont typeface="Wingdings"/>
              <a:buChar char="q"/>
            </a:pPr>
            <a:r>
              <a:rPr lang="fr-FR" sz="2400" b="1" dirty="0">
                <a:solidFill>
                  <a:srgbClr val="FF0000"/>
                </a:solidFill>
                <a:latin typeface="Arial"/>
                <a:ea typeface="ＭＳ Ｐゴシック"/>
                <a:cs typeface="Arial"/>
              </a:rPr>
              <a:t>Apparition de la POO</a:t>
            </a:r>
          </a:p>
        </p:txBody>
      </p:sp>
      <p:pic>
        <p:nvPicPr>
          <p:cNvPr id="4" name="Image 6" descr="Une image contenant texte&#10;&#10;Description générée automatiquement">
            <a:extLst>
              <a:ext uri="{FF2B5EF4-FFF2-40B4-BE49-F238E27FC236}">
                <a16:creationId xmlns:a16="http://schemas.microsoft.com/office/drawing/2014/main" id="{60534CC8-131E-B51E-9621-ECA3F67020E1}"/>
              </a:ext>
            </a:extLst>
          </p:cNvPr>
          <p:cNvPicPr>
            <a:picLocks noChangeAspect="1"/>
          </p:cNvPicPr>
          <p:nvPr/>
        </p:nvPicPr>
        <p:blipFill>
          <a:blip r:embed="rId3"/>
          <a:stretch>
            <a:fillRect/>
          </a:stretch>
        </p:blipFill>
        <p:spPr>
          <a:xfrm>
            <a:off x="835573" y="1771112"/>
            <a:ext cx="6947336" cy="4353671"/>
          </a:xfrm>
          <a:prstGeom prst="rect">
            <a:avLst/>
          </a:prstGeom>
        </p:spPr>
      </p:pic>
    </p:spTree>
    <p:extLst>
      <p:ext uri="{BB962C8B-B14F-4D97-AF65-F5344CB8AC3E}">
        <p14:creationId xmlns:p14="http://schemas.microsoft.com/office/powerpoint/2010/main" val="183738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280510"/>
            <a:ext cx="8950122" cy="830997"/>
          </a:xfrm>
          <a:prstGeom prst="rect">
            <a:avLst/>
          </a:prstGeom>
        </p:spPr>
        <p:txBody>
          <a:bodyPr wrap="square" lIns="91440" tIns="45720" rIns="91440" bIns="45720" anchor="t">
            <a:spAutoFit/>
          </a:bodyPr>
          <a:lstStyle/>
          <a:p>
            <a:pPr algn="ctr"/>
            <a:r>
              <a:rPr lang="fr-FR" sz="2400" b="1" dirty="0">
                <a:effectLst>
                  <a:outerShdw blurRad="38100" dist="38100" dir="2700000" algn="tl">
                    <a:srgbClr val="000000">
                      <a:alpha val="43137"/>
                    </a:srgbClr>
                  </a:outerShdw>
                </a:effectLst>
                <a:latin typeface="Helvetica"/>
                <a:ea typeface="ＭＳ Ｐゴシック"/>
                <a:cs typeface="Helvetica"/>
              </a:rPr>
              <a:t> Exemple</a:t>
            </a:r>
          </a:p>
          <a:p>
            <a:pPr algn="just"/>
            <a:endParaRPr lang="fr-FR" sz="2400" b="1" dirty="0">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7C9F6E1A-4F64-41E0-9B09-1867F60B2075}"/>
              </a:ext>
            </a:extLst>
          </p:cNvPr>
          <p:cNvSpPr>
            <a:spLocks noChangeArrowheads="1"/>
          </p:cNvSpPr>
          <p:nvPr/>
        </p:nvSpPr>
        <p:spPr bwMode="auto">
          <a:xfrm>
            <a:off x="683568" y="1862729"/>
            <a:ext cx="6665496"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err="1">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err="1">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err="1">
                <a:ln>
                  <a:noFill/>
                </a:ln>
                <a:solidFill>
                  <a:srgbClr val="708090"/>
                </a:solidFill>
                <a:effectLst/>
                <a:latin typeface="Helvetica" panose="020B0604020202020204" pitchFamily="34" charset="0"/>
                <a:cs typeface="Helvetica" panose="020B0604020202020204" pitchFamily="34" charset="0"/>
              </a:rPr>
              <a:t>error</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61BAD777-A338-4459-82B3-324D58682F27}"/>
              </a:ext>
            </a:extLst>
          </p:cNvPr>
          <p:cNvSpPr txBox="1"/>
          <p:nvPr/>
        </p:nvSpPr>
        <p:spPr>
          <a:xfrm>
            <a:off x="2894532" y="4150442"/>
            <a:ext cx="3291233"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FR" sz="2000" dirty="0">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2DCEBE8F-6970-4387-A633-BD4440559FB1}"/>
              </a:ext>
            </a:extLst>
          </p:cNvPr>
          <p:cNvSpPr/>
          <p:nvPr/>
        </p:nvSpPr>
        <p:spPr>
          <a:xfrm>
            <a:off x="65089" y="4612107"/>
            <a:ext cx="8827392" cy="707886"/>
          </a:xfrm>
          <a:prstGeom prst="rect">
            <a:avLst/>
          </a:prstGeom>
          <a:solidFill>
            <a:schemeClr val="tx1"/>
          </a:solidFill>
        </p:spPr>
        <p:txBody>
          <a:bodyPr wrap="square">
            <a:spAutoFit/>
          </a:bodyPr>
          <a:lstStyle/>
          <a:p>
            <a:r>
              <a:rPr lang="en-US" sz="2000" dirty="0">
                <a:solidFill>
                  <a:srgbClr val="FFFFFF"/>
                </a:solidFill>
                <a:latin typeface="Helvetica" panose="020B0604020202020204" pitchFamily="34" charset="0"/>
                <a:cs typeface="Helvetica" panose="020B0604020202020204" pitchFamily="34" charset="0"/>
              </a:rPr>
              <a:t>Exception in threat "main“ java.lang.ArrayIndexOutOfBoundsException: 10</a:t>
            </a:r>
            <a:br>
              <a:rPr lang="en-US" sz="2000" dirty="0">
                <a:latin typeface="Helvetica" panose="020B0604020202020204" pitchFamily="34" charset="0"/>
                <a:cs typeface="Helvetica" panose="020B0604020202020204" pitchFamily="34" charset="0"/>
              </a:rPr>
            </a:br>
            <a:r>
              <a:rPr lang="en-US" sz="2000" dirty="0">
                <a:solidFill>
                  <a:srgbClr val="FFFFFF"/>
                </a:solidFill>
                <a:latin typeface="Helvetica" panose="020B0604020202020204" pitchFamily="34" charset="0"/>
                <a:cs typeface="Helvetica" panose="020B0604020202020204" pitchFamily="34" charset="0"/>
              </a:rPr>
              <a:t>        at Main.main(Main.java:4)</a:t>
            </a:r>
            <a:endParaRPr lang="fr-CI" sz="2000" dirty="0">
              <a:latin typeface="Helvetica" panose="020B0604020202020204" pitchFamily="34" charset="0"/>
              <a:cs typeface="Helvetica" panose="020B0604020202020204" pitchFamily="34" charset="0"/>
            </a:endParaRPr>
          </a:p>
        </p:txBody>
      </p:sp>
      <p:sp>
        <p:nvSpPr>
          <p:cNvPr id="8" name="ZoneTexte 7">
            <a:extLst>
              <a:ext uri="{FF2B5EF4-FFF2-40B4-BE49-F238E27FC236}">
                <a16:creationId xmlns:a16="http://schemas.microsoft.com/office/drawing/2014/main" id="{A2CCCC77-2C82-4753-B4EF-C30CFF42CC96}"/>
              </a:ext>
            </a:extLst>
          </p:cNvPr>
          <p:cNvSpPr txBox="1"/>
          <p:nvPr/>
        </p:nvSpPr>
        <p:spPr>
          <a:xfrm>
            <a:off x="194873" y="5636302"/>
            <a:ext cx="8394492" cy="707886"/>
          </a:xfrm>
          <a:prstGeom prst="rect">
            <a:avLst/>
          </a:prstGeom>
          <a:noFill/>
        </p:spPr>
        <p:txBody>
          <a:bodyPr wrap="square" rtlCol="0">
            <a:spAutoFit/>
          </a:bodyPr>
          <a:lstStyle/>
          <a:p>
            <a:r>
              <a:rPr lang="fr-FR" sz="2000" dirty="0">
                <a:latin typeface="Helvetica" panose="020B0604020202020204" pitchFamily="34" charset="0"/>
                <a:cs typeface="Helvetica" panose="020B0604020202020204" pitchFamily="34" charset="0"/>
              </a:rPr>
              <a:t>C’est-à-dire que Java va générer un code d’erreur, car </a:t>
            </a:r>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myNumbers</a:t>
            </a:r>
            <a:r>
              <a:rPr lang="fr-FR"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[10] </a:t>
            </a:r>
            <a:r>
              <a:rPr lang="fr-FR" sz="2000" dirty="0">
                <a:latin typeface="Helvetica" panose="020B0604020202020204" pitchFamily="34" charset="0"/>
                <a:cs typeface="Helvetica" panose="020B0604020202020204" pitchFamily="34" charset="0"/>
              </a:rPr>
              <a:t>n’existe pas dans la programmation.</a:t>
            </a:r>
            <a:endParaRPr lang="fr-CI"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0713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039304"/>
            <a:ext cx="8950122" cy="1384995"/>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dirty="0">
                <a:effectLst>
                  <a:outerShdw blurRad="38100" dist="38100" dir="2700000" algn="tl">
                    <a:srgbClr val="000000">
                      <a:alpha val="43137"/>
                    </a:srgbClr>
                  </a:outerShdw>
                </a:effectLst>
                <a:latin typeface="Helvetica"/>
                <a:ea typeface="ＭＳ Ｐゴシック"/>
                <a:cs typeface="Helvetica"/>
              </a:rPr>
              <a:t>Mot-clé try… catch</a:t>
            </a:r>
          </a:p>
          <a:p>
            <a:pPr algn="just"/>
            <a:r>
              <a:rPr lang="fr-FR" sz="2000" dirty="0">
                <a:latin typeface="Helvetica"/>
                <a:ea typeface="ＭＳ Ｐゴシック"/>
                <a:cs typeface="Helvetica"/>
              </a:rPr>
              <a:t>Alors si une erreur se produit, nous pouvons utiliser </a:t>
            </a:r>
            <a:r>
              <a:rPr lang="fr-FR" sz="2000" dirty="0">
                <a:solidFill>
                  <a:srgbClr val="FF0000"/>
                </a:solidFill>
                <a:effectLst>
                  <a:outerShdw blurRad="38100" dist="38100" dir="2700000" algn="tl">
                    <a:srgbClr val="000000">
                      <a:alpha val="43137"/>
                    </a:srgbClr>
                  </a:outerShdw>
                </a:effectLst>
                <a:latin typeface="Helvetica"/>
                <a:ea typeface="ＭＳ Ｐゴシック"/>
                <a:cs typeface="Helvetica"/>
              </a:rPr>
              <a:t>try… catch </a:t>
            </a:r>
            <a:r>
              <a:rPr lang="fr-FR" sz="2000" dirty="0">
                <a:latin typeface="Helvetica"/>
                <a:ea typeface="ＭＳ Ｐゴシック"/>
                <a:cs typeface="Helvetica"/>
              </a:rPr>
              <a:t>intercepter l’erreur et exécuter un code pour la gérer :</a:t>
            </a:r>
          </a:p>
          <a:p>
            <a:pPr algn="just"/>
            <a:endParaRPr lang="fr-FR" sz="2000" dirty="0">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E1C6D365-C80C-49FE-B4A6-5530F4132DAD}"/>
              </a:ext>
            </a:extLst>
          </p:cNvPr>
          <p:cNvSpPr>
            <a:spLocks noChangeArrowheads="1"/>
          </p:cNvSpPr>
          <p:nvPr/>
        </p:nvSpPr>
        <p:spPr bwMode="auto">
          <a:xfrm>
            <a:off x="899411" y="2863240"/>
            <a:ext cx="7195278" cy="3398265"/>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e</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chemeClr val="bg1">
                    <a:lumMod val="65000"/>
                  </a:schemeClr>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6600"/>
                </a:solidFill>
                <a:effectLst/>
                <a:latin typeface="Helvetica" panose="020B0604020202020204" pitchFamily="34" charset="0"/>
                <a:cs typeface="Helvetica" panose="020B0604020202020204" pitchFamily="34" charset="0"/>
              </a:rPr>
              <a:t>"Something went wrong</a:t>
            </a:r>
            <a:r>
              <a:rPr kumimoji="0" lang="fr-FR" altLang="fr-FR" sz="2000" b="0" i="0" u="none" strike="noStrike" cap="none" normalizeH="0" baseline="0" dirty="0">
                <a:ln>
                  <a:noFill/>
                </a:ln>
                <a:solidFill>
                  <a:srgbClr val="006600"/>
                </a:solidFill>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9999"/>
                </a:solidFill>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222EAC4B-6866-4C4A-A4BC-D602E57E6BA4}"/>
              </a:ext>
            </a:extLst>
          </p:cNvPr>
          <p:cNvSpPr txBox="1"/>
          <p:nvPr/>
        </p:nvSpPr>
        <p:spPr>
          <a:xfrm>
            <a:off x="2188565" y="2401575"/>
            <a:ext cx="3822492"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endParaRPr lang="fr-CI"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9216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EXCEPTION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916806"/>
            <a:ext cx="8950122" cy="461665"/>
          </a:xfrm>
          <a:prstGeom prst="rect">
            <a:avLst/>
          </a:prstGeom>
        </p:spPr>
        <p:txBody>
          <a:bodyPr wrap="square" lIns="91440" tIns="45720" rIns="91440" bIns="45720" anchor="t">
            <a:spAutoFit/>
          </a:bodyPr>
          <a:lstStyle/>
          <a:p>
            <a:pPr algn="ctr"/>
            <a:r>
              <a:rPr lang="fr-FR" sz="2400" b="1" dirty="0">
                <a:effectLst>
                  <a:outerShdw blurRad="38100" dist="38100" dir="2700000" algn="tl">
                    <a:srgbClr val="000000">
                      <a:alpha val="43137"/>
                    </a:srgbClr>
                  </a:outerShdw>
                </a:effectLst>
                <a:latin typeface="Helvetica"/>
                <a:ea typeface="ＭＳ Ｐゴシック"/>
                <a:cs typeface="Helvetica"/>
              </a:rPr>
              <a:t>Résultat</a:t>
            </a:r>
          </a:p>
        </p:txBody>
      </p:sp>
      <p:sp>
        <p:nvSpPr>
          <p:cNvPr id="8" name="ZoneTexte 7">
            <a:extLst>
              <a:ext uri="{FF2B5EF4-FFF2-40B4-BE49-F238E27FC236}">
                <a16:creationId xmlns:a16="http://schemas.microsoft.com/office/drawing/2014/main" id="{E489C2A2-0D6F-4089-B274-DE00DDE7A2CA}"/>
              </a:ext>
            </a:extLst>
          </p:cNvPr>
          <p:cNvSpPr txBox="1"/>
          <p:nvPr/>
        </p:nvSpPr>
        <p:spPr>
          <a:xfrm>
            <a:off x="2285999" y="1459380"/>
            <a:ext cx="4572000" cy="400110"/>
          </a:xfrm>
          <a:prstGeom prst="rect">
            <a:avLst/>
          </a:prstGeom>
          <a:solidFill>
            <a:schemeClr val="tx1"/>
          </a:solidFill>
        </p:spPr>
        <p:txBody>
          <a:bodyPr wrap="square" rtlCol="0">
            <a:spAutoFit/>
          </a:bodyPr>
          <a:lstStyle/>
          <a:p>
            <a:r>
              <a:rPr lang="fr-CI" sz="2000" dirty="0">
                <a:solidFill>
                  <a:schemeClr val="bg1"/>
                </a:solidFill>
                <a:latin typeface="Helvetica" panose="020B0604020202020204" pitchFamily="34" charset="0"/>
                <a:cs typeface="Helvetica" panose="020B0604020202020204" pitchFamily="34" charset="0"/>
              </a:rPr>
              <a:t>Something went wrong.</a:t>
            </a:r>
          </a:p>
        </p:txBody>
      </p:sp>
      <p:sp>
        <p:nvSpPr>
          <p:cNvPr id="9" name="ZoneTexte 8">
            <a:extLst>
              <a:ext uri="{FF2B5EF4-FFF2-40B4-BE49-F238E27FC236}">
                <a16:creationId xmlns:a16="http://schemas.microsoft.com/office/drawing/2014/main" id="{94A82C98-86DF-422F-98E2-76D2365989F7}"/>
              </a:ext>
            </a:extLst>
          </p:cNvPr>
          <p:cNvSpPr txBox="1"/>
          <p:nvPr/>
        </p:nvSpPr>
        <p:spPr>
          <a:xfrm>
            <a:off x="544189" y="1940399"/>
            <a:ext cx="7800747" cy="1077218"/>
          </a:xfrm>
          <a:prstGeom prst="rect">
            <a:avLst/>
          </a:prstGeom>
          <a:noFill/>
        </p:spPr>
        <p:txBody>
          <a:bodyPr wrap="square" rtlCol="0">
            <a:spAutoFit/>
          </a:bodyPr>
          <a:lstStyle/>
          <a:p>
            <a:r>
              <a:rPr lang="fr-FR" sz="2000" dirty="0">
                <a:latin typeface="Helvetica" panose="020B0604020202020204" pitchFamily="34" charset="0"/>
                <a:cs typeface="Helvetica" panose="020B0604020202020204" pitchFamily="34" charset="0"/>
              </a:rPr>
              <a:t>L’instruction </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finally</a:t>
            </a:r>
            <a:r>
              <a:rPr lang="fr-FR" sz="2000" dirty="0">
                <a:latin typeface="Helvetica" panose="020B0604020202020204" pitchFamily="34" charset="0"/>
                <a:cs typeface="Helvetica" panose="020B0604020202020204" pitchFamily="34" charset="0"/>
              </a:rPr>
              <a:t> permet d’exécuter un code, après </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try… catch</a:t>
            </a:r>
            <a:r>
              <a:rPr lang="fr-FR" sz="2000" dirty="0">
                <a:latin typeface="Helvetica" panose="020B0604020202020204" pitchFamily="34" charset="0"/>
                <a:cs typeface="Helvetica" panose="020B0604020202020204" pitchFamily="34" charset="0"/>
              </a:rPr>
              <a:t>, quel que soit le résultat:</a:t>
            </a:r>
          </a:p>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a:t>
            </a:r>
            <a:endParaRPr lang="fr-CI"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10" name="Rectangle 2">
            <a:extLst>
              <a:ext uri="{FF2B5EF4-FFF2-40B4-BE49-F238E27FC236}">
                <a16:creationId xmlns:a16="http://schemas.microsoft.com/office/drawing/2014/main" id="{43ED4FB8-8DD3-4CFF-9471-50199CAA2EB3}"/>
              </a:ext>
            </a:extLst>
          </p:cNvPr>
          <p:cNvSpPr>
            <a:spLocks noChangeArrowheads="1"/>
          </p:cNvSpPr>
          <p:nvPr/>
        </p:nvSpPr>
        <p:spPr bwMode="auto">
          <a:xfrm>
            <a:off x="607235" y="2954872"/>
            <a:ext cx="7724197" cy="3644486"/>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77AA"/>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50"/>
                </a:solidFill>
                <a:effectLst/>
                <a:latin typeface="Helvetica" panose="020B0604020202020204" pitchFamily="34" charset="0"/>
                <a:cs typeface="Helvetica" panose="020B0604020202020204" pitchFamily="34" charset="0"/>
              </a:rPr>
              <a:t>"Something went wrong."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 finally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50"/>
                </a:solidFill>
                <a:effectLst/>
                <a:latin typeface="Helvetica" panose="020B0604020202020204" pitchFamily="34" charset="0"/>
                <a:cs typeface="Helvetica" panose="020B0604020202020204" pitchFamily="34" charset="0"/>
              </a:rPr>
              <a:t>"The 'try catch' is finished."</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endParaRPr lang="fr-FR" altLang="fr-FR" dirty="0">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322729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868855"/>
            <a:ext cx="9078911" cy="2062103"/>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dirty="0">
                <a:effectLst>
                  <a:outerShdw blurRad="38100" dist="38100" dir="2700000" algn="tl">
                    <a:srgbClr val="000000">
                      <a:alpha val="43137"/>
                    </a:srgbClr>
                  </a:outerShdw>
                </a:effectLst>
                <a:latin typeface="Helvetica"/>
                <a:ea typeface="ＭＳ Ｐゴシック"/>
                <a:cs typeface="Helvetica"/>
              </a:rPr>
              <a:t>Autres mots-clés</a:t>
            </a:r>
          </a:p>
          <a:p>
            <a:pPr algn="just"/>
            <a:r>
              <a:rPr lang="fr-FR" sz="2000" dirty="0">
                <a:latin typeface="Helvetica"/>
                <a:ea typeface="ＭＳ Ｐゴシック"/>
                <a:cs typeface="Helvetica"/>
              </a:rPr>
              <a:t>L’instruction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throw</a:t>
            </a:r>
            <a:r>
              <a:rPr lang="fr-FR" sz="2000" dirty="0">
                <a:latin typeface="Helvetica"/>
                <a:ea typeface="ＭＳ Ｐゴシック"/>
                <a:cs typeface="Helvetica"/>
              </a:rPr>
              <a:t> permet de créer une erreur personnalisée. Il est créé avec un </a:t>
            </a:r>
            <a:r>
              <a:rPr lang="fr-FR" sz="2000" b="1" dirty="0">
                <a:latin typeface="Helvetica"/>
                <a:ea typeface="ＭＳ Ｐゴシック"/>
                <a:cs typeface="Helvetica"/>
              </a:rPr>
              <a:t>type d’exception. </a:t>
            </a:r>
            <a:r>
              <a:rPr lang="fr-FR" sz="2000" dirty="0">
                <a:latin typeface="Helvetica"/>
                <a:ea typeface="ＭＳ Ｐゴシック"/>
                <a:cs typeface="Helvetica"/>
              </a:rPr>
              <a:t>il existe plusieurs types d’exceptions disponibles en Java:</a:t>
            </a:r>
            <a:r>
              <a:rPr lang="fr-FR" sz="2000" b="1"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ArithmeticException</a:t>
            </a:r>
            <a:r>
              <a:rPr lang="fr-FR" sz="2000" dirty="0">
                <a:latin typeface="Helvetica"/>
                <a:ea typeface="ＭＳ Ｐゴシック"/>
                <a:cs typeface="Helvetica"/>
              </a:rPr>
              <a:t>,</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FileNotFoundException</a:t>
            </a:r>
            <a:r>
              <a:rPr lang="fr-FR" sz="2000"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ArrayIndexOutOfBoundsException</a:t>
            </a:r>
            <a:r>
              <a:rPr lang="fr-FR" sz="2000"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SecurityException</a:t>
            </a:r>
            <a:r>
              <a:rPr lang="fr-FR" sz="2000" dirty="0">
                <a:latin typeface="Helvetica"/>
                <a:ea typeface="ＭＳ Ｐゴシック"/>
                <a:cs typeface="Helvetica"/>
              </a:rPr>
              <a:t>, etc.</a:t>
            </a:r>
          </a:p>
          <a:p>
            <a:pPr algn="ctr"/>
            <a:r>
              <a:rPr lang="fr-FR" sz="2400" b="1" dirty="0">
                <a:effectLst>
                  <a:outerShdw blurRad="38100" dist="38100" dir="2700000" algn="tl">
                    <a:srgbClr val="000000">
                      <a:alpha val="43137"/>
                    </a:srgbClr>
                  </a:outerShdw>
                </a:effectLst>
                <a:latin typeface="Helvetica"/>
                <a:ea typeface="ＭＳ Ｐゴシック"/>
                <a:cs typeface="Helvetica"/>
              </a:rPr>
              <a:t>Exemple</a:t>
            </a:r>
          </a:p>
        </p:txBody>
      </p:sp>
      <p:sp>
        <p:nvSpPr>
          <p:cNvPr id="6" name="Rectangle 2">
            <a:extLst>
              <a:ext uri="{FF2B5EF4-FFF2-40B4-BE49-F238E27FC236}">
                <a16:creationId xmlns:a16="http://schemas.microsoft.com/office/drawing/2014/main" id="{652E4A00-C0C9-4144-9D18-94514FA44AFB}"/>
              </a:ext>
            </a:extLst>
          </p:cNvPr>
          <p:cNvSpPr>
            <a:spLocks noChangeArrowheads="1"/>
          </p:cNvSpPr>
          <p:nvPr/>
        </p:nvSpPr>
        <p:spPr bwMode="auto">
          <a:xfrm>
            <a:off x="226551" y="3033312"/>
            <a:ext cx="8690897" cy="3367488"/>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static void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if</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&lt;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18</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throw new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ArithmeticException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669900"/>
                </a:solidFill>
                <a:effectLst/>
                <a:latin typeface="Helvetica" panose="020B0604020202020204" pitchFamily="34" charset="0"/>
                <a:cs typeface="Helvetica" panose="020B0604020202020204" pitchFamily="34" charset="0"/>
              </a:rPr>
              <a:t>"Access denied - You must be at least 18 years old."</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err="1">
                <a:ln>
                  <a:noFill/>
                </a:ln>
                <a:solidFill>
                  <a:srgbClr val="00B0F0"/>
                </a:solidFill>
                <a:effectLst/>
                <a:latin typeface="Helvetica" panose="020B0604020202020204" pitchFamily="34" charset="0"/>
                <a:cs typeface="Helvetica" panose="020B0604020202020204" pitchFamily="34" charset="0"/>
              </a:rPr>
              <a:t>else</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669900"/>
                </a:solidFill>
                <a:effectLst/>
                <a:latin typeface="Helvetica" panose="020B0604020202020204" pitchFamily="34" charset="0"/>
                <a:cs typeface="Helvetica" panose="020B0604020202020204" pitchFamily="34" charset="0"/>
              </a:rPr>
              <a:t>"Access granted - You are old enough!"</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15</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Set age to 15 (which is below 18...)</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51006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EXCEPTION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2544" y="1761642"/>
            <a:ext cx="9078911" cy="1323439"/>
          </a:xfrm>
          <a:prstGeom prst="rect">
            <a:avLst/>
          </a:prstGeom>
          <a:solidFill>
            <a:schemeClr val="tx1"/>
          </a:solidFill>
        </p:spPr>
        <p:txBody>
          <a:bodyPr wrap="square" lIns="91440" tIns="45720" rIns="91440" bIns="45720" anchor="t">
            <a:spAutoFit/>
          </a:bodyPr>
          <a:lstStyle/>
          <a:p>
            <a:r>
              <a:rPr lang="en-US" sz="2000" dirty="0">
                <a:solidFill>
                  <a:schemeClr val="bg1"/>
                </a:solidFill>
                <a:latin typeface="Helvetica" panose="020B0604020202020204" pitchFamily="34" charset="0"/>
                <a:cs typeface="Helvetica" panose="020B0604020202020204" pitchFamily="34" charset="0"/>
              </a:rPr>
              <a:t>Exception in thread "main" </a:t>
            </a:r>
            <a:r>
              <a:rPr lang="en-US" sz="2000" dirty="0" err="1">
                <a:solidFill>
                  <a:schemeClr val="bg1"/>
                </a:solidFill>
                <a:latin typeface="Helvetica" panose="020B0604020202020204" pitchFamily="34" charset="0"/>
                <a:cs typeface="Helvetica" panose="020B0604020202020204" pitchFamily="34" charset="0"/>
              </a:rPr>
              <a:t>java.lang.ArithmeticException</a:t>
            </a:r>
            <a:r>
              <a:rPr lang="en-US" sz="2000" dirty="0">
                <a:solidFill>
                  <a:schemeClr val="bg1"/>
                </a:solidFill>
                <a:latin typeface="Helvetica" panose="020B0604020202020204" pitchFamily="34" charset="0"/>
                <a:cs typeface="Helvetica" panose="020B0604020202020204" pitchFamily="34" charset="0"/>
              </a:rPr>
              <a:t>: Access denied - You must be at least 18 years old.</a:t>
            </a:r>
            <a:br>
              <a:rPr lang="en-US" sz="2000" dirty="0">
                <a:solidFill>
                  <a:schemeClr val="bg1"/>
                </a:solidFill>
                <a:latin typeface="Helvetica" panose="020B0604020202020204" pitchFamily="34" charset="0"/>
                <a:cs typeface="Helvetica" panose="020B0604020202020204" pitchFamily="34" charset="0"/>
              </a:rPr>
            </a:br>
            <a:r>
              <a:rPr lang="en-US" sz="2000" dirty="0">
                <a:solidFill>
                  <a:schemeClr val="bg1"/>
                </a:solidFill>
                <a:latin typeface="Helvetica" panose="020B0604020202020204" pitchFamily="34" charset="0"/>
                <a:cs typeface="Helvetica" panose="020B0604020202020204" pitchFamily="34" charset="0"/>
              </a:rPr>
              <a:t>        at </a:t>
            </a:r>
            <a:r>
              <a:rPr lang="en-US" sz="2000" dirty="0" err="1">
                <a:solidFill>
                  <a:schemeClr val="bg1"/>
                </a:solidFill>
                <a:latin typeface="Helvetica" panose="020B0604020202020204" pitchFamily="34" charset="0"/>
                <a:cs typeface="Helvetica" panose="020B0604020202020204" pitchFamily="34" charset="0"/>
              </a:rPr>
              <a:t>Main.checkAge</a:t>
            </a:r>
            <a:r>
              <a:rPr lang="en-US" sz="2000" dirty="0">
                <a:solidFill>
                  <a:schemeClr val="bg1"/>
                </a:solidFill>
                <a:latin typeface="Helvetica" panose="020B0604020202020204" pitchFamily="34" charset="0"/>
                <a:cs typeface="Helvetica" panose="020B0604020202020204" pitchFamily="34" charset="0"/>
              </a:rPr>
              <a:t>(Main.java:4)</a:t>
            </a:r>
            <a:br>
              <a:rPr lang="en-US" sz="2000" dirty="0">
                <a:solidFill>
                  <a:schemeClr val="bg1"/>
                </a:solidFill>
                <a:latin typeface="Helvetica" panose="020B0604020202020204" pitchFamily="34" charset="0"/>
                <a:cs typeface="Helvetica" panose="020B0604020202020204" pitchFamily="34" charset="0"/>
              </a:rPr>
            </a:br>
            <a:r>
              <a:rPr lang="en-US" sz="2000" dirty="0">
                <a:solidFill>
                  <a:schemeClr val="bg1"/>
                </a:solidFill>
                <a:latin typeface="Helvetica" panose="020B0604020202020204" pitchFamily="34" charset="0"/>
                <a:cs typeface="Helvetica" panose="020B0604020202020204" pitchFamily="34" charset="0"/>
              </a:rPr>
              <a:t>        at Main.main(Main.java:12)</a:t>
            </a:r>
            <a:endParaRPr lang="fr-FR" sz="2000" b="1" dirty="0">
              <a:solidFill>
                <a:schemeClr val="bg1"/>
              </a:solidFill>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p:txBody>
      </p:sp>
      <p:sp>
        <p:nvSpPr>
          <p:cNvPr id="4" name="ZoneTexte 3">
            <a:extLst>
              <a:ext uri="{FF2B5EF4-FFF2-40B4-BE49-F238E27FC236}">
                <a16:creationId xmlns:a16="http://schemas.microsoft.com/office/drawing/2014/main" id="{29AF0B09-CFD8-4578-9B23-145C4A2CEDFD}"/>
              </a:ext>
            </a:extLst>
          </p:cNvPr>
          <p:cNvSpPr txBox="1"/>
          <p:nvPr/>
        </p:nvSpPr>
        <p:spPr>
          <a:xfrm>
            <a:off x="1469036" y="996337"/>
            <a:ext cx="4736892"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CI"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6309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CONCLUSION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8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cs typeface="Arial"/>
              </a:rPr>
              <a:t>I. HISTORIQUE</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164" y="992737"/>
            <a:ext cx="3774273" cy="400110"/>
          </a:xfrm>
          <a:prstGeom prst="rect">
            <a:avLst/>
          </a:prstGeom>
        </p:spPr>
        <p:txBody>
          <a:bodyPr wrap="square" lIns="91440" tIns="45720" rIns="91440" bIns="45720" anchor="t">
            <a:spAutoFit/>
          </a:bodyPr>
          <a:lstStyle/>
          <a:p>
            <a:pPr marL="742950" lvl="1" indent="-285750">
              <a:buFont typeface="Wingdings"/>
              <a:buChar char="q"/>
            </a:pPr>
            <a:r>
              <a:rPr lang="fr-FR" sz="2000" b="1" dirty="0">
                <a:solidFill>
                  <a:srgbClr val="FF0000"/>
                </a:solidFill>
                <a:latin typeface="Arial"/>
                <a:ea typeface="ＭＳ Ｐゴシック"/>
                <a:cs typeface="Arial"/>
              </a:rPr>
              <a:t>Importance de  la POO </a:t>
            </a:r>
            <a:r>
              <a:rPr lang="en-US" sz="2000" dirty="0">
                <a:solidFill>
                  <a:srgbClr val="FF0000"/>
                </a:solidFill>
                <a:latin typeface="Arial"/>
                <a:ea typeface="ＭＳ Ｐゴシック"/>
                <a:cs typeface="Arial"/>
              </a:rPr>
              <a:t>​</a:t>
            </a:r>
          </a:p>
        </p:txBody>
      </p:sp>
      <p:pic>
        <p:nvPicPr>
          <p:cNvPr id="6" name="Image 6">
            <a:extLst>
              <a:ext uri="{FF2B5EF4-FFF2-40B4-BE49-F238E27FC236}">
                <a16:creationId xmlns:a16="http://schemas.microsoft.com/office/drawing/2014/main" id="{008826F8-C9F8-D312-EFB9-8245815379A4}"/>
              </a:ext>
            </a:extLst>
          </p:cNvPr>
          <p:cNvPicPr>
            <a:picLocks noChangeAspect="1"/>
          </p:cNvPicPr>
          <p:nvPr/>
        </p:nvPicPr>
        <p:blipFill>
          <a:blip r:embed="rId3"/>
          <a:stretch>
            <a:fillRect/>
          </a:stretch>
        </p:blipFill>
        <p:spPr>
          <a:xfrm>
            <a:off x="842515" y="1714551"/>
            <a:ext cx="7372707" cy="4133387"/>
          </a:xfrm>
          <a:prstGeom prst="rect">
            <a:avLst/>
          </a:prstGeom>
        </p:spPr>
      </p:pic>
    </p:spTree>
    <p:extLst>
      <p:ext uri="{BB962C8B-B14F-4D97-AF65-F5344CB8AC3E}">
        <p14:creationId xmlns:p14="http://schemas.microsoft.com/office/powerpoint/2010/main" val="133099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a:t>
            </a:r>
            <a:r>
              <a:rPr lang="fr-CA" sz="3600" cap="none" dirty="0">
                <a:solidFill>
                  <a:srgbClr val="FF0000"/>
                </a:solidFill>
                <a:ea typeface="+mj-lt"/>
                <a:cs typeface="+mj-lt"/>
              </a:rPr>
              <a:t>OBJETS ET CLASSES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832092"/>
          </a:xfrm>
          <a:prstGeom prst="rect">
            <a:avLst/>
          </a:prstGeom>
        </p:spPr>
        <p:txBody>
          <a:bodyPr wrap="square" lIns="91440" tIns="45720" rIns="91440" bIns="45720" anchor="t">
            <a:spAutoFit/>
          </a:bodyPr>
          <a:lstStyle/>
          <a:p>
            <a:pPr marL="457200" indent="-457200">
              <a:buAutoNum type="arabicPeriod"/>
            </a:pPr>
            <a:r>
              <a:rPr lang="fr-FR" sz="2800" b="1" dirty="0">
                <a:effectLst>
                  <a:outerShdw blurRad="38100" dist="38100" dir="2700000" algn="tl">
                    <a:srgbClr val="000000">
                      <a:alpha val="43137"/>
                    </a:srgbClr>
                  </a:outerShdw>
                </a:effectLst>
                <a:latin typeface="Helvetica"/>
                <a:ea typeface="ＭＳ Ｐゴシック"/>
                <a:cs typeface="Helvetica"/>
              </a:rPr>
              <a:t>Définition d’une classe</a:t>
            </a:r>
            <a:endParaRPr lang="fr-FR" sz="2400" b="1" dirty="0">
              <a:effectLst>
                <a:outerShdw blurRad="38100" dist="38100" dir="2700000" algn="tl">
                  <a:srgbClr val="000000">
                    <a:alpha val="43137"/>
                  </a:srgbClr>
                </a:outerShdw>
              </a:effectLst>
              <a:latin typeface="Helvetica"/>
              <a:ea typeface="ＭＳ Ｐゴシック"/>
              <a:cs typeface="Helvetica"/>
            </a:endParaRPr>
          </a:p>
          <a:p>
            <a:r>
              <a:rPr lang="fr-FR" sz="2000" dirty="0">
                <a:latin typeface="Helvetica"/>
                <a:ea typeface="ＭＳ Ｐゴシック"/>
                <a:cs typeface="Helvetica"/>
              </a:rPr>
              <a:t>Une classe est un groupe d'objets qui ont des propriétés communes. Il s'agit d'un modèle ou d'un plan à partir duquel des objets sont créés. C'est une entité logique. Ça ne peut pas être physique.</a:t>
            </a:r>
            <a:endParaRPr lang="fr-CI" sz="2000" dirty="0">
              <a:latin typeface="Helvetica"/>
              <a:ea typeface="ＭＳ Ｐゴシック"/>
              <a:cs typeface="Helvetica"/>
            </a:endParaRPr>
          </a:p>
          <a:p>
            <a:endParaRPr lang="fr-FR" sz="2000" dirty="0">
              <a:latin typeface="Helvetica"/>
              <a:ea typeface="ＭＳ Ｐゴシック"/>
              <a:cs typeface="Helvetica"/>
            </a:endParaRPr>
          </a:p>
          <a:p>
            <a:r>
              <a:rPr lang="fr-FR" sz="2000" dirty="0">
                <a:latin typeface="Helvetica"/>
                <a:ea typeface="ＭＳ Ｐゴシック"/>
                <a:cs typeface="Helvetica"/>
              </a:rPr>
              <a:t>Une classe en Java peut contenir :</a:t>
            </a:r>
            <a:endParaRPr lang="fr-CI" sz="2000" dirty="0">
              <a:latin typeface="Helvetica"/>
              <a:ea typeface="ＭＳ Ｐゴシック"/>
              <a:cs typeface="Helvetica"/>
            </a:endParaRPr>
          </a:p>
          <a:p>
            <a:pPr marL="342900" lvl="0" indent="-342900">
              <a:buFont typeface="Wingdings"/>
              <a:buChar char="Ø"/>
            </a:pPr>
            <a:r>
              <a:rPr lang="en-GB" sz="2000" dirty="0">
                <a:effectLst>
                  <a:outerShdw blurRad="38100" dist="38100" dir="2700000" algn="tl">
                    <a:srgbClr val="000000">
                      <a:alpha val="43137"/>
                    </a:srgbClr>
                  </a:outerShdw>
                </a:effectLst>
                <a:latin typeface="Helvetica"/>
                <a:ea typeface="ＭＳ Ｐゴシック"/>
                <a:cs typeface="Helvetica"/>
              </a:rPr>
              <a:t>des champs; 	</a:t>
            </a:r>
            <a:endParaRPr lang="fr-CI" sz="2000" dirty="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dirty="0">
                <a:effectLst>
                  <a:outerShdw blurRad="38100" dist="38100" dir="2700000" algn="tl">
                    <a:srgbClr val="000000">
                      <a:alpha val="43137"/>
                    </a:srgbClr>
                  </a:outerShdw>
                </a:effectLst>
                <a:latin typeface="Helvetica"/>
                <a:ea typeface="ＭＳ Ｐゴシック"/>
                <a:cs typeface="Helvetica"/>
              </a:rPr>
              <a:t>des </a:t>
            </a:r>
            <a:r>
              <a:rPr lang="en-GB" sz="2000" dirty="0" err="1">
                <a:effectLst>
                  <a:outerShdw blurRad="38100" dist="38100" dir="2700000" algn="tl">
                    <a:srgbClr val="000000">
                      <a:alpha val="43137"/>
                    </a:srgbClr>
                  </a:outerShdw>
                </a:effectLst>
                <a:latin typeface="Helvetica"/>
                <a:ea typeface="ＭＳ Ｐゴシック"/>
                <a:cs typeface="Helvetica"/>
              </a:rPr>
              <a:t>méthodes</a:t>
            </a:r>
            <a:r>
              <a:rPr lang="en-GB" sz="2000" dirty="0">
                <a:effectLst>
                  <a:outerShdw blurRad="38100" dist="38100" dir="2700000" algn="tl">
                    <a:srgbClr val="000000">
                      <a:alpha val="43137"/>
                    </a:srgbClr>
                  </a:outerShdw>
                </a:effectLst>
                <a:latin typeface="Helvetica"/>
                <a:ea typeface="ＭＳ Ｐゴシック"/>
                <a:cs typeface="Helvetica"/>
              </a:rPr>
              <a:t>;</a:t>
            </a:r>
            <a:endParaRPr lang="fr-CI" sz="2000" dirty="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dirty="0">
                <a:effectLst>
                  <a:outerShdw blurRad="38100" dist="38100" dir="2700000" algn="tl">
                    <a:srgbClr val="000000">
                      <a:alpha val="43137"/>
                    </a:srgbClr>
                  </a:outerShdw>
                </a:effectLst>
                <a:latin typeface="Helvetica"/>
                <a:ea typeface="ＭＳ Ｐゴシック"/>
                <a:cs typeface="Helvetica"/>
              </a:rPr>
              <a:t>des </a:t>
            </a:r>
            <a:r>
              <a:rPr lang="en-GB" sz="2000" dirty="0" err="1">
                <a:effectLst>
                  <a:outerShdw blurRad="38100" dist="38100" dir="2700000" algn="tl">
                    <a:srgbClr val="000000">
                      <a:alpha val="43137"/>
                    </a:srgbClr>
                  </a:outerShdw>
                </a:effectLst>
                <a:latin typeface="Helvetica"/>
                <a:ea typeface="ＭＳ Ｐゴシック"/>
                <a:cs typeface="Helvetica"/>
              </a:rPr>
              <a:t>constructeurs</a:t>
            </a:r>
            <a:r>
              <a:rPr lang="en-GB" sz="2000" dirty="0">
                <a:effectLst>
                  <a:outerShdw blurRad="38100" dist="38100" dir="2700000" algn="tl">
                    <a:srgbClr val="000000">
                      <a:alpha val="43137"/>
                    </a:srgbClr>
                  </a:outerShdw>
                </a:effectLst>
                <a:latin typeface="Helvetica"/>
                <a:ea typeface="ＭＳ Ｐゴシック"/>
                <a:cs typeface="Helvetica"/>
              </a:rPr>
              <a:t>;</a:t>
            </a:r>
            <a:endParaRPr lang="fr-CI" sz="2000" dirty="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dirty="0">
                <a:effectLst>
                  <a:outerShdw blurRad="38100" dist="38100" dir="2700000" algn="tl">
                    <a:srgbClr val="000000">
                      <a:alpha val="43137"/>
                    </a:srgbClr>
                  </a:outerShdw>
                </a:effectLst>
                <a:latin typeface="Helvetica"/>
                <a:ea typeface="ＭＳ Ｐゴシック"/>
                <a:cs typeface="Helvetica"/>
              </a:rPr>
              <a:t>des blocs;</a:t>
            </a:r>
            <a:endParaRPr lang="fr-CI" sz="2000" dirty="0">
              <a:effectLst>
                <a:outerShdw blurRad="38100" dist="38100" dir="2700000" algn="tl">
                  <a:srgbClr val="000000">
                    <a:alpha val="43137"/>
                  </a:srgbClr>
                </a:outerShdw>
              </a:effectLst>
              <a:latin typeface="Helvetica"/>
              <a:ea typeface="ＭＳ Ｐゴシック"/>
              <a:cs typeface="Helvetica"/>
            </a:endParaRPr>
          </a:p>
          <a:p>
            <a:pPr marL="342900" lvl="0" indent="-342900">
              <a:buFont typeface="Wingdings"/>
              <a:buChar char="Ø"/>
            </a:pPr>
            <a:r>
              <a:rPr lang="en-GB" sz="2000" dirty="0">
                <a:effectLst>
                  <a:outerShdw blurRad="38100" dist="38100" dir="2700000" algn="tl">
                    <a:srgbClr val="000000">
                      <a:alpha val="43137"/>
                    </a:srgbClr>
                  </a:outerShdw>
                </a:effectLst>
                <a:latin typeface="Helvetica"/>
                <a:ea typeface="ＭＳ Ｐゴシック"/>
                <a:cs typeface="Helvetica"/>
              </a:rPr>
              <a:t>des classes et interfaces </a:t>
            </a:r>
            <a:r>
              <a:rPr lang="en-GB" sz="2000" dirty="0" err="1">
                <a:effectLst>
                  <a:outerShdw blurRad="38100" dist="38100" dir="2700000" algn="tl">
                    <a:srgbClr val="000000">
                      <a:alpha val="43137"/>
                    </a:srgbClr>
                  </a:outerShdw>
                </a:effectLst>
                <a:latin typeface="Helvetica"/>
                <a:ea typeface="ＭＳ Ｐゴシック"/>
                <a:cs typeface="Helvetica"/>
              </a:rPr>
              <a:t>imbriquées</a:t>
            </a:r>
            <a:r>
              <a:rPr lang="en-GB" sz="2000" b="1" dirty="0">
                <a:latin typeface="Helvetica"/>
                <a:ea typeface="ＭＳ Ｐゴシック"/>
                <a:cs typeface="Helvetica"/>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1423</Words>
  <Application>Microsoft Office PowerPoint</Application>
  <PresentationFormat>Affichage à l'écran (4:3)</PresentationFormat>
  <Paragraphs>458</Paragraphs>
  <Slides>57</Slides>
  <Notes>1</Notes>
  <HiddenSlides>0</HiddenSlides>
  <MMClips>0</MMClips>
  <ScaleCrop>false</ScaleCrop>
  <HeadingPairs>
    <vt:vector size="4" baseType="variant">
      <vt:variant>
        <vt:lpstr>Thème</vt:lpstr>
      </vt:variant>
      <vt:variant>
        <vt:i4>1</vt:i4>
      </vt:variant>
      <vt:variant>
        <vt:lpstr>Titres des diapositives</vt:lpstr>
      </vt:variant>
      <vt:variant>
        <vt:i4>57</vt:i4>
      </vt:variant>
    </vt:vector>
  </HeadingPairs>
  <TitlesOfParts>
    <vt:vector size="58" baseType="lpstr">
      <vt:lpstr>Section OIM</vt:lpstr>
      <vt:lpstr>POO(programmation orientée objet) en JAVA</vt:lpstr>
      <vt:lpstr>SYLLABUS</vt:lpstr>
      <vt:lpstr>SYLLABUS</vt:lpstr>
      <vt:lpstr>INTRODUCTION</vt:lpstr>
      <vt:lpstr>I. HISTORIQUE</vt:lpstr>
      <vt:lpstr>I. HISTORIQUE</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III. LES METHODES</vt:lpstr>
      <vt:lpstr>III. LES METHODES</vt:lpstr>
      <vt:lpstr>III. LES METODES</vt:lpstr>
      <vt:lpstr>III. LES METHODES</vt:lpstr>
      <vt:lpstr>III. LES METHODES</vt:lpstr>
      <vt:lpstr>III. LES METHODES</vt:lpstr>
      <vt:lpstr>III. LES METHODES</vt:lpstr>
      <vt:lpstr>ENCAPSULATION</vt:lpstr>
      <vt:lpstr>ENCAPSULATION</vt:lpstr>
      <vt:lpstr>ENCAPSULATION</vt:lpstr>
      <vt:lpstr>ABSTRACTION</vt:lpstr>
      <vt:lpstr>ABSTRACTION</vt:lpstr>
      <vt:lpstr>ABSTRACTION</vt:lpstr>
      <vt:lpstr>ABSTRACTION</vt:lpstr>
      <vt:lpstr>ABSTRACTION</vt:lpstr>
      <vt:lpstr>ABSTRACTION</vt:lpstr>
      <vt:lpstr>ABSTRACTION</vt:lpstr>
      <vt:lpstr>HERITAGE</vt:lpstr>
      <vt:lpstr>HERITAGE</vt:lpstr>
      <vt:lpstr>HERITAGE </vt:lpstr>
      <vt:lpstr>HERITAGE</vt:lpstr>
      <vt:lpstr>HERITAGE </vt:lpstr>
      <vt:lpstr>POLYMORPHISME</vt:lpstr>
      <vt:lpstr>POLYMORPHISME</vt:lpstr>
      <vt:lpstr>POLYMORPHISME</vt:lpstr>
      <vt:lpstr>POLYMORPHISME</vt:lpstr>
      <vt:lpstr>POLYMORPHISME</vt:lpstr>
      <vt:lpstr>POLYMORPHISME</vt:lpstr>
      <vt:lpstr>POLYMORPHISME</vt:lpstr>
      <vt:lpstr>POLYMORPHISME</vt:lpstr>
      <vt:lpstr>EXCEPTION</vt:lpstr>
      <vt:lpstr>EXCEPTION</vt:lpstr>
      <vt:lpstr>EXCEPTION</vt:lpstr>
      <vt:lpstr>EXCEPTION</vt:lpstr>
      <vt:lpstr>EXCEPTION</vt:lpstr>
      <vt:lpstr>EXCEPTION</vt:lpstr>
      <vt:lpstr>CONCLUSION</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lastModifiedBy>LENOVO</cp:lastModifiedBy>
  <cp:revision>1077</cp:revision>
  <dcterms:created xsi:type="dcterms:W3CDTF">2010-02-03T20:06:36Z</dcterms:created>
  <dcterms:modified xsi:type="dcterms:W3CDTF">2022-08-22T14:53:47Z</dcterms:modified>
</cp:coreProperties>
</file>