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3"/>
  </p:notesMasterIdLst>
  <p:handoutMasterIdLst>
    <p:handoutMasterId r:id="rId64"/>
  </p:handoutMasterIdLst>
  <p:sldIdLst>
    <p:sldId id="256" r:id="rId2"/>
    <p:sldId id="356" r:id="rId3"/>
    <p:sldId id="371" r:id="rId4"/>
    <p:sldId id="363" r:id="rId5"/>
    <p:sldId id="424" r:id="rId6"/>
    <p:sldId id="425" r:id="rId7"/>
    <p:sldId id="377" r:id="rId8"/>
    <p:sldId id="376" r:id="rId9"/>
    <p:sldId id="375" r:id="rId10"/>
    <p:sldId id="426" r:id="rId11"/>
    <p:sldId id="427" r:id="rId12"/>
    <p:sldId id="428" r:id="rId13"/>
    <p:sldId id="429" r:id="rId14"/>
    <p:sldId id="430" r:id="rId15"/>
    <p:sldId id="431" r:id="rId16"/>
    <p:sldId id="432" r:id="rId17"/>
    <p:sldId id="433" r:id="rId18"/>
    <p:sldId id="374" r:id="rId19"/>
    <p:sldId id="373" r:id="rId20"/>
    <p:sldId id="362" r:id="rId21"/>
    <p:sldId id="384" r:id="rId22"/>
    <p:sldId id="383" r:id="rId23"/>
    <p:sldId id="382" r:id="rId24"/>
    <p:sldId id="434" r:id="rId25"/>
    <p:sldId id="423" r:id="rId26"/>
    <p:sldId id="438" r:id="rId27"/>
    <p:sldId id="435" r:id="rId28"/>
    <p:sldId id="399" r:id="rId29"/>
    <p:sldId id="395" r:id="rId30"/>
    <p:sldId id="394" r:id="rId31"/>
    <p:sldId id="393" r:id="rId32"/>
    <p:sldId id="398" r:id="rId33"/>
    <p:sldId id="397" r:id="rId34"/>
    <p:sldId id="412" r:id="rId35"/>
    <p:sldId id="411" r:id="rId36"/>
    <p:sldId id="410" r:id="rId37"/>
    <p:sldId id="409" r:id="rId38"/>
    <p:sldId id="408" r:id="rId39"/>
    <p:sldId id="378" r:id="rId40"/>
    <p:sldId id="379" r:id="rId41"/>
    <p:sldId id="381" r:id="rId42"/>
    <p:sldId id="388" r:id="rId43"/>
    <p:sldId id="390" r:id="rId44"/>
    <p:sldId id="396" r:id="rId45"/>
    <p:sldId id="404" r:id="rId46"/>
    <p:sldId id="439" r:id="rId47"/>
    <p:sldId id="422" r:id="rId48"/>
    <p:sldId id="405" r:id="rId49"/>
    <p:sldId id="407" r:id="rId50"/>
    <p:sldId id="406" r:id="rId51"/>
    <p:sldId id="421" r:id="rId52"/>
    <p:sldId id="420" r:id="rId53"/>
    <p:sldId id="418" r:id="rId54"/>
    <p:sldId id="417" r:id="rId55"/>
    <p:sldId id="416" r:id="rId56"/>
    <p:sldId id="415" r:id="rId57"/>
    <p:sldId id="414" r:id="rId58"/>
    <p:sldId id="413" r:id="rId59"/>
    <p:sldId id="419" r:id="rId60"/>
    <p:sldId id="366" r:id="rId61"/>
    <p:sldId id="345" r:id="rId62"/>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1A"/>
    <a:srgbClr val="FF33CC"/>
    <a:srgbClr val="FF6600"/>
    <a:srgbClr val="FFFF99"/>
    <a:srgbClr val="006600"/>
    <a:srgbClr val="002C56"/>
    <a:srgbClr val="CBD5D9"/>
    <a:srgbClr val="777777"/>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58C173D-B4B4-43B9-B768-B3C9FC12F870}" v="409" dt="2022-08-18T15:54:39.129"/>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2C81C2F-614C-4C2A-8482-0E4A4CEC5C6E}" v="129" dt="2022-08-18T15:37:11.895"/>
    <p1510:client id="{4A4B7DD8-6C49-438C-83AB-13A6DC5C1A94}" v="4875" dt="2022-07-20T17:10:01.006"/>
    <p1510:client id="{60D23D53-148D-41B4-827B-EEC6061C8C89}" v="2994" dt="2022-08-19T13:05:35.017"/>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ABB321DA-4176-4DD7-B72B-43948786B99A}" v="2" dt="2022-08-18T17:26:02.466"/>
    <p1510:client id="{B35549F3-0202-425C-8A42-DA932EBE4496}" v="260" dt="2022-08-10T14:10:41.818"/>
    <p1510:client id="{BA881F95-8CB8-4F95-90DE-C96BC3D6C7AE}" v="53" dt="2022-08-11T11:59:19.807"/>
    <p1510:client id="{BD9BFD66-1173-468B-905E-A1B4C8FB5E5D}" v="563" dt="2022-08-10T16:39:45.834"/>
    <p1510:client id="{C736D660-B5E7-4778-BFAE-48F70353D481}" v="167" dt="2022-08-19T09:25:09.657"/>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12FA576-C04D-4A76-9DA2-EB2627718E10}" v="1248" dt="2022-08-22T12:51:53.126"/>
    <p1510:client id="{F359B739-E809-4173-85D2-C8FBE407CD7E}" v="3583" dt="2022-08-22T19:00:25.51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525164" y="992737"/>
            <a:ext cx="383277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Problème(exemple)</a:t>
            </a:r>
            <a:endParaRPr lang="fr-FR" sz="2400" b="1">
              <a:solidFill>
                <a:srgbClr val="FF0000"/>
              </a:solidFill>
              <a:cs typeface="Arial"/>
            </a:endParaRPr>
          </a:p>
        </p:txBody>
      </p:sp>
      <p:pic>
        <p:nvPicPr>
          <p:cNvPr id="8" name="Image 8">
            <a:extLst>
              <a:ext uri="{FF2B5EF4-FFF2-40B4-BE49-F238E27FC236}">
                <a16:creationId xmlns:a16="http://schemas.microsoft.com/office/drawing/2014/main" id="{7ED05A7C-401C-83AD-8556-777093A1D5FA}"/>
              </a:ext>
            </a:extLst>
          </p:cNvPr>
          <p:cNvPicPr>
            <a:picLocks noChangeAspect="1"/>
          </p:cNvPicPr>
          <p:nvPr/>
        </p:nvPicPr>
        <p:blipFill rotWithShape="1">
          <a:blip r:embed="rId3"/>
          <a:srcRect l="688" t="32631" r="-172" b="351"/>
          <a:stretch/>
        </p:blipFill>
        <p:spPr>
          <a:xfrm>
            <a:off x="677918" y="3830146"/>
            <a:ext cx="7591947" cy="2509333"/>
          </a:xfrm>
          <a:prstGeom prst="rect">
            <a:avLst/>
          </a:prstGeom>
        </p:spPr>
      </p:pic>
      <p:sp>
        <p:nvSpPr>
          <p:cNvPr id="4" name="ZoneTexte 3">
            <a:extLst>
              <a:ext uri="{FF2B5EF4-FFF2-40B4-BE49-F238E27FC236}">
                <a16:creationId xmlns:a16="http://schemas.microsoft.com/office/drawing/2014/main" id="{102C7C9A-A459-B7EF-3E95-8025CB36DACC}"/>
              </a:ext>
            </a:extLst>
          </p:cNvPr>
          <p:cNvSpPr txBox="1"/>
          <p:nvPr/>
        </p:nvSpPr>
        <p:spPr>
          <a:xfrm>
            <a:off x="683171" y="1589689"/>
            <a:ext cx="77907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Arial"/>
                <a:ea typeface="ＭＳ Ｐゴシック"/>
                <a:cs typeface="Arial"/>
              </a:rPr>
              <a:t>Soit une bibliothèque contenant des livres, des articles .. un gérant et une directrice, des lecteurs et lectrices. Pour se faciliter la gestion, la propriétaire vous demande de créer une application qui s'occupera des actions (</a:t>
            </a:r>
            <a:endParaRPr lang="fr-FR">
              <a:cs typeface="Arial" charset="0"/>
            </a:endParaRPr>
          </a:p>
          <a:p>
            <a:pPr marL="285750" indent="-285750">
              <a:buFont typeface="Wingdings"/>
              <a:buChar char="ü"/>
            </a:pPr>
            <a:r>
              <a:rPr lang="fr-FR">
                <a:latin typeface="Arial"/>
                <a:ea typeface="ＭＳ Ｐゴシック"/>
                <a:cs typeface="Arial"/>
              </a:rPr>
              <a:t>Emprunts;</a:t>
            </a:r>
            <a:endParaRPr lang="fr-FR">
              <a:cs typeface="Arial"/>
            </a:endParaRPr>
          </a:p>
          <a:p>
            <a:pPr marL="285750" indent="-285750">
              <a:buFont typeface="Wingdings"/>
              <a:buChar char="ü"/>
            </a:pPr>
            <a:r>
              <a:rPr lang="fr-FR">
                <a:latin typeface="Arial"/>
                <a:ea typeface="ＭＳ Ｐゴシック"/>
                <a:cs typeface="Arial"/>
              </a:rPr>
              <a:t>La liste de livres; </a:t>
            </a:r>
            <a:endParaRPr lang="fr-FR">
              <a:cs typeface="Arial"/>
            </a:endParaRPr>
          </a:p>
          <a:p>
            <a:pPr marL="285750" indent="-285750">
              <a:buFont typeface="Wingdings"/>
              <a:buChar char="ü"/>
            </a:pPr>
            <a:r>
              <a:rPr lang="fr-FR">
                <a:latin typeface="Arial"/>
                <a:ea typeface="ＭＳ Ｐゴシック"/>
                <a:cs typeface="Arial"/>
              </a:rPr>
              <a:t>Nombres de livres;  etc.. ) par les responsables et les lecteurs. </a:t>
            </a:r>
            <a:endParaRPr lang="fr-FR">
              <a:cs typeface="Arial"/>
            </a:endParaRPr>
          </a:p>
        </p:txBody>
      </p:sp>
    </p:spTree>
    <p:extLst>
      <p:ext uri="{BB962C8B-B14F-4D97-AF65-F5344CB8AC3E}">
        <p14:creationId xmlns:p14="http://schemas.microsoft.com/office/powerpoint/2010/main" val="1848569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643405" y="992737"/>
            <a:ext cx="2295634"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1</a:t>
            </a:r>
            <a:endParaRPr lang="fr-FR" sz="2400" b="1">
              <a:solidFill>
                <a:srgbClr val="FF0000"/>
              </a:solidFill>
              <a:cs typeface="Arial"/>
            </a:endParaRPr>
          </a:p>
        </p:txBody>
      </p:sp>
      <p:sp>
        <p:nvSpPr>
          <p:cNvPr id="9" name="Signe de multiplication 8">
            <a:extLst>
              <a:ext uri="{FF2B5EF4-FFF2-40B4-BE49-F238E27FC236}">
                <a16:creationId xmlns:a16="http://schemas.microsoft.com/office/drawing/2014/main" id="{18AECCFF-A05D-1D60-B422-48FFBD8DBF45}"/>
              </a:ext>
            </a:extLst>
          </p:cNvPr>
          <p:cNvSpPr/>
          <p:nvPr/>
        </p:nvSpPr>
        <p:spPr>
          <a:xfrm>
            <a:off x="2945524" y="869730"/>
            <a:ext cx="919655" cy="919655"/>
          </a:xfrm>
          <a:prstGeom prst="mathMultiply">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10">
            <a:extLst>
              <a:ext uri="{FF2B5EF4-FFF2-40B4-BE49-F238E27FC236}">
                <a16:creationId xmlns:a16="http://schemas.microsoft.com/office/drawing/2014/main" id="{D60C3B77-6324-B521-1807-924E1319AEA3}"/>
              </a:ext>
            </a:extLst>
          </p:cNvPr>
          <p:cNvPicPr>
            <a:picLocks noChangeAspect="1"/>
          </p:cNvPicPr>
          <p:nvPr/>
        </p:nvPicPr>
        <p:blipFill>
          <a:blip r:embed="rId3"/>
          <a:stretch>
            <a:fillRect/>
          </a:stretch>
        </p:blipFill>
        <p:spPr>
          <a:xfrm>
            <a:off x="835573" y="1849979"/>
            <a:ext cx="6921060" cy="3867491"/>
          </a:xfrm>
          <a:prstGeom prst="rect">
            <a:avLst/>
          </a:prstGeom>
        </p:spPr>
      </p:pic>
    </p:spTree>
    <p:extLst>
      <p:ext uri="{BB962C8B-B14F-4D97-AF65-F5344CB8AC3E}">
        <p14:creationId xmlns:p14="http://schemas.microsoft.com/office/powerpoint/2010/main" val="79878660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05456" y="992737"/>
            <a:ext cx="6736254" cy="461665"/>
          </a:xfrm>
          <a:prstGeom prst="rect">
            <a:avLst/>
          </a:prstGeom>
        </p:spPr>
        <p:txBody>
          <a:bodyPr wrap="square" lIns="91440" tIns="45720" rIns="91440" bIns="45720" anchor="t">
            <a:spAutoFit/>
          </a:bodyPr>
          <a:lstStyle/>
          <a:p>
            <a:pPr marL="1257300" lvl="1" indent="-342900">
              <a:buFont typeface="Wingdings"/>
              <a:buChar char="q"/>
            </a:pPr>
            <a:r>
              <a:rPr lang="fr-FR" sz="2400" b="1">
                <a:solidFill>
                  <a:srgbClr val="FF0000"/>
                </a:solidFill>
                <a:latin typeface="Arial"/>
                <a:ea typeface="ＭＳ Ｐゴシック"/>
                <a:cs typeface="Arial"/>
              </a:rPr>
              <a:t>Option 2 : Conception Orienté objet</a:t>
            </a:r>
            <a:endParaRPr lang="fr-FR" sz="2400">
              <a:latin typeface="Arial"/>
              <a:ea typeface="ＭＳ Ｐゴシック"/>
              <a:cs typeface="Arial"/>
            </a:endParaRPr>
          </a:p>
        </p:txBody>
      </p:sp>
      <p:pic>
        <p:nvPicPr>
          <p:cNvPr id="5" name="Image 5" descr="Une image contenant texte&#10;&#10;Description générée automatiquement">
            <a:extLst>
              <a:ext uri="{FF2B5EF4-FFF2-40B4-BE49-F238E27FC236}">
                <a16:creationId xmlns:a16="http://schemas.microsoft.com/office/drawing/2014/main" id="{3D67C820-6CC0-90D8-5E5F-E190453600B4}"/>
              </a:ext>
            </a:extLst>
          </p:cNvPr>
          <p:cNvPicPr>
            <a:picLocks noChangeAspect="1"/>
          </p:cNvPicPr>
          <p:nvPr/>
        </p:nvPicPr>
        <p:blipFill rotWithShape="1">
          <a:blip r:embed="rId3"/>
          <a:srcRect t="31097" r="199" b="-305"/>
          <a:stretch/>
        </p:blipFill>
        <p:spPr>
          <a:xfrm>
            <a:off x="796160" y="1714413"/>
            <a:ext cx="7604237" cy="4138571"/>
          </a:xfrm>
          <a:prstGeom prst="rect">
            <a:avLst/>
          </a:prstGeom>
        </p:spPr>
      </p:pic>
    </p:spTree>
    <p:extLst>
      <p:ext uri="{BB962C8B-B14F-4D97-AF65-F5344CB8AC3E}">
        <p14:creationId xmlns:p14="http://schemas.microsoft.com/office/powerpoint/2010/main" val="71286457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209853" y="1045289"/>
            <a:ext cx="6171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Option 2 : Conception Orienté objet</a:t>
            </a:r>
            <a:endParaRPr lang="fr-FR" sz="2400" b="1">
              <a:solidFill>
                <a:srgbClr val="FF0000"/>
              </a:solidFill>
              <a:cs typeface="Arial"/>
            </a:endParaRPr>
          </a:p>
        </p:txBody>
      </p:sp>
      <p:pic>
        <p:nvPicPr>
          <p:cNvPr id="4" name="Image 5">
            <a:extLst>
              <a:ext uri="{FF2B5EF4-FFF2-40B4-BE49-F238E27FC236}">
                <a16:creationId xmlns:a16="http://schemas.microsoft.com/office/drawing/2014/main" id="{F87FEFD8-0268-F066-583A-FC3C4FC94132}"/>
              </a:ext>
            </a:extLst>
          </p:cNvPr>
          <p:cNvPicPr>
            <a:picLocks noChangeAspect="1"/>
          </p:cNvPicPr>
          <p:nvPr/>
        </p:nvPicPr>
        <p:blipFill>
          <a:blip r:embed="rId3"/>
          <a:stretch>
            <a:fillRect/>
          </a:stretch>
        </p:blipFill>
        <p:spPr>
          <a:xfrm>
            <a:off x="520263" y="1551585"/>
            <a:ext cx="8037784" cy="4503690"/>
          </a:xfrm>
          <a:prstGeom prst="rect">
            <a:avLst/>
          </a:prstGeom>
        </p:spPr>
      </p:pic>
    </p:spTree>
    <p:extLst>
      <p:ext uri="{BB962C8B-B14F-4D97-AF65-F5344CB8AC3E}">
        <p14:creationId xmlns:p14="http://schemas.microsoft.com/office/powerpoint/2010/main" val="26997306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3990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5" name="Image 5">
            <a:extLst>
              <a:ext uri="{FF2B5EF4-FFF2-40B4-BE49-F238E27FC236}">
                <a16:creationId xmlns:a16="http://schemas.microsoft.com/office/drawing/2014/main" id="{C04FAF20-5976-3193-27B4-0CB585D51138}"/>
              </a:ext>
            </a:extLst>
          </p:cNvPr>
          <p:cNvPicPr>
            <a:picLocks noChangeAspect="1"/>
          </p:cNvPicPr>
          <p:nvPr/>
        </p:nvPicPr>
        <p:blipFill>
          <a:blip r:embed="rId3"/>
          <a:stretch>
            <a:fillRect/>
          </a:stretch>
        </p:blipFill>
        <p:spPr>
          <a:xfrm>
            <a:off x="612228" y="1561486"/>
            <a:ext cx="7998371" cy="4299959"/>
          </a:xfrm>
          <a:prstGeom prst="rect">
            <a:avLst/>
          </a:prstGeom>
        </p:spPr>
      </p:pic>
    </p:spTree>
    <p:extLst>
      <p:ext uri="{BB962C8B-B14F-4D97-AF65-F5344CB8AC3E}">
        <p14:creationId xmlns:p14="http://schemas.microsoft.com/office/powerpoint/2010/main" val="32462647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26632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attributs</a:t>
            </a:r>
            <a:endParaRPr lang="fr-FR" sz="2400" b="1">
              <a:solidFill>
                <a:srgbClr val="FF0000"/>
              </a:solidFill>
              <a:cs typeface="Arial"/>
            </a:endParaRPr>
          </a:p>
        </p:txBody>
      </p:sp>
      <p:pic>
        <p:nvPicPr>
          <p:cNvPr id="4" name="Image 5">
            <a:extLst>
              <a:ext uri="{FF2B5EF4-FFF2-40B4-BE49-F238E27FC236}">
                <a16:creationId xmlns:a16="http://schemas.microsoft.com/office/drawing/2014/main" id="{182C4073-7C28-5F70-712A-B2DAF2F1FC09}"/>
              </a:ext>
            </a:extLst>
          </p:cNvPr>
          <p:cNvPicPr>
            <a:picLocks noChangeAspect="1"/>
          </p:cNvPicPr>
          <p:nvPr/>
        </p:nvPicPr>
        <p:blipFill>
          <a:blip r:embed="rId3"/>
          <a:stretch>
            <a:fillRect/>
          </a:stretch>
        </p:blipFill>
        <p:spPr>
          <a:xfrm>
            <a:off x="612230" y="1591460"/>
            <a:ext cx="8064060" cy="4318839"/>
          </a:xfrm>
          <a:prstGeom prst="rect">
            <a:avLst/>
          </a:prstGeom>
        </p:spPr>
      </p:pic>
    </p:spTree>
    <p:extLst>
      <p:ext uri="{BB962C8B-B14F-4D97-AF65-F5344CB8AC3E}">
        <p14:creationId xmlns:p14="http://schemas.microsoft.com/office/powerpoint/2010/main" val="142347494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4371426"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a:t>
            </a:r>
            <a:endParaRPr lang="fr-FR" sz="2400" b="1">
              <a:solidFill>
                <a:srgbClr val="FF0000"/>
              </a:solidFill>
              <a:cs typeface="Arial"/>
            </a:endParaRPr>
          </a:p>
        </p:txBody>
      </p:sp>
      <p:pic>
        <p:nvPicPr>
          <p:cNvPr id="5" name="Image 5">
            <a:extLst>
              <a:ext uri="{FF2B5EF4-FFF2-40B4-BE49-F238E27FC236}">
                <a16:creationId xmlns:a16="http://schemas.microsoft.com/office/drawing/2014/main" id="{7ED46E7F-FDF0-CF05-EF24-61A56D65A18F}"/>
              </a:ext>
            </a:extLst>
          </p:cNvPr>
          <p:cNvPicPr>
            <a:picLocks noChangeAspect="1"/>
          </p:cNvPicPr>
          <p:nvPr/>
        </p:nvPicPr>
        <p:blipFill rotWithShape="1">
          <a:blip r:embed="rId3"/>
          <a:srcRect l="5152" t="15094" r="390" b="314"/>
          <a:stretch/>
        </p:blipFill>
        <p:spPr>
          <a:xfrm>
            <a:off x="617878" y="1719342"/>
            <a:ext cx="7375391" cy="4064571"/>
          </a:xfrm>
          <a:prstGeom prst="rect">
            <a:avLst/>
          </a:prstGeom>
        </p:spPr>
      </p:pic>
    </p:spTree>
    <p:extLst>
      <p:ext uri="{BB962C8B-B14F-4D97-AF65-F5344CB8AC3E}">
        <p14:creationId xmlns:p14="http://schemas.microsoft.com/office/powerpoint/2010/main" val="3082768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31FA103-472F-7D07-D22D-01A53F8EB4BB}"/>
              </a:ext>
            </a:extLst>
          </p:cNvPr>
          <p:cNvSpPr/>
          <p:nvPr/>
        </p:nvSpPr>
        <p:spPr>
          <a:xfrm>
            <a:off x="196715" y="1005875"/>
            <a:ext cx="6828219"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Classe : les méthodes et les accesseurs</a:t>
            </a:r>
            <a:endParaRPr lang="fr-FR" sz="2400" b="1">
              <a:solidFill>
                <a:srgbClr val="FF0000"/>
              </a:solidFill>
              <a:cs typeface="Arial"/>
            </a:endParaRPr>
          </a:p>
        </p:txBody>
      </p:sp>
      <p:pic>
        <p:nvPicPr>
          <p:cNvPr id="6" name="Image 7">
            <a:extLst>
              <a:ext uri="{FF2B5EF4-FFF2-40B4-BE49-F238E27FC236}">
                <a16:creationId xmlns:a16="http://schemas.microsoft.com/office/drawing/2014/main" id="{A6A300E6-DC8D-58A1-EC1B-5FBAFDA1A58F}"/>
              </a:ext>
            </a:extLst>
          </p:cNvPr>
          <p:cNvPicPr>
            <a:picLocks noChangeAspect="1"/>
          </p:cNvPicPr>
          <p:nvPr/>
        </p:nvPicPr>
        <p:blipFill>
          <a:blip r:embed="rId3"/>
          <a:stretch>
            <a:fillRect/>
          </a:stretch>
        </p:blipFill>
        <p:spPr>
          <a:xfrm>
            <a:off x="835574" y="1772676"/>
            <a:ext cx="7433441" cy="4127196"/>
          </a:xfrm>
          <a:prstGeom prst="rect">
            <a:avLst/>
          </a:prstGeom>
        </p:spPr>
      </p:pic>
    </p:spTree>
    <p:extLst>
      <p:ext uri="{BB962C8B-B14F-4D97-AF65-F5344CB8AC3E}">
        <p14:creationId xmlns:p14="http://schemas.microsoft.com/office/powerpoint/2010/main" val="314090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40844" y="978392"/>
            <a:ext cx="3325224" cy="400110"/>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Syntaxe d’une classe</a:t>
            </a:r>
            <a:endParaRPr lang="fr-FR" dirty="0">
              <a:solidFill>
                <a:srgbClr val="FF0000"/>
              </a:solidFill>
              <a:effectLst>
                <a:outerShdw blurRad="38100" dist="38100" dir="2700000" algn="tl">
                  <a:srgbClr val="000000">
                    <a:alpha val="43137"/>
                  </a:srgbClr>
                </a:outerShdw>
              </a:effectLst>
              <a:cs typeface="Arial" charset="0"/>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736" y="1325152"/>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1577880" cy="400110"/>
          </a:xfrm>
          <a:prstGeom prst="rect">
            <a:avLst/>
          </a:prstGeom>
          <a:noFill/>
        </p:spPr>
        <p:txBody>
          <a:bodyPr wrap="square" lIns="91440" tIns="45720" rIns="91440" bIns="45720" rtlCol="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 Exemple</a:t>
            </a:r>
            <a:endParaRPr lang="fr-CI" sz="2000" b="1" dirty="0">
              <a:effectLst>
                <a:outerShdw blurRad="38100" dist="38100" dir="2700000" algn="tl">
                  <a:srgbClr val="000000">
                    <a:alpha val="43137"/>
                  </a:srgbClr>
                </a:outerShdw>
              </a:effectLst>
              <a:latin typeface="Helvetica"/>
              <a:ea typeface="ＭＳ Ｐゴシック"/>
              <a:cs typeface="Helvetica"/>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234" y="2912247"/>
            <a:ext cx="5982534" cy="2145671"/>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879" y="5058680"/>
            <a:ext cx="5982534" cy="1341359"/>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366345" y="1046995"/>
            <a:ext cx="7435121" cy="2677656"/>
          </a:xfrm>
          <a:prstGeom prst="rect">
            <a:avLst/>
          </a:prstGeom>
        </p:spPr>
        <p:txBody>
          <a:bodyPr wrap="square" lIns="91440" tIns="45720" rIns="91440" bIns="45720" anchor="t">
            <a:spAutoFit/>
          </a:bodyPr>
          <a:lstStyle/>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p>
          <a:p>
            <a:r>
              <a:rPr lang="fr-CI"/>
              <a:t> </a:t>
            </a:r>
            <a:r>
              <a:rPr lang="fr-FR">
                <a:latin typeface="Helvetica" panose="020B0604020202020204" pitchFamily="34" charset="0"/>
                <a:cs typeface="Helvetica" panose="020B0604020202020204" pitchFamily="34" charset="0"/>
              </a:rPr>
              <a:t>Une </a:t>
            </a:r>
            <a:r>
              <a:rPr lang="fr-FR" b="1">
                <a:latin typeface="Helvetica" panose="020B0604020202020204" pitchFamily="34" charset="0"/>
                <a:cs typeface="Helvetica" panose="020B0604020202020204" pitchFamily="34" charset="0"/>
              </a:rPr>
              <a:t>méthode</a:t>
            </a:r>
            <a:r>
              <a:rPr lang="fr-FR">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a:latin typeface="Helvetica" panose="020B0604020202020204" pitchFamily="34" charset="0"/>
              <a:cs typeface="Helvetica" panose="020B0604020202020204" pitchFamily="34" charset="0"/>
            </a:endParaRPr>
          </a:p>
          <a:p>
            <a:r>
              <a:rPr lang="fr-FR">
                <a:latin typeface="Helvetica" panose="020B0604020202020204" pitchFamily="34" charset="0"/>
                <a:cs typeface="Helvetica" panose="020B0604020202020204" pitchFamily="34" charset="0"/>
              </a:rPr>
              <a:t>Il est utilisé pour atteindre la</a:t>
            </a:r>
            <a:r>
              <a:rPr lang="fr-FR" b="1">
                <a:latin typeface="Helvetica" panose="020B0604020202020204" pitchFamily="34" charset="0"/>
                <a:cs typeface="Helvetica" panose="020B0604020202020204" pitchFamily="34" charset="0"/>
              </a:rPr>
              <a:t> réutilisabilité </a:t>
            </a:r>
            <a:r>
              <a:rPr lang="fr-FR">
                <a:latin typeface="Helvetica" panose="020B0604020202020204" pitchFamily="34" charset="0"/>
                <a:cs typeface="Helvetica" panose="020B0604020202020204" pitchFamily="34" charset="0"/>
              </a:rPr>
              <a:t>du code.  Une méthode est écrite une fois   et est utilisée plusieurs fois.</a:t>
            </a:r>
          </a:p>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826332"/>
            <a:ext cx="4997004" cy="550920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OBJETS ET CLASSES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 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marL="742950" lvl="1" indent="-285750">
              <a:buFont typeface="Wingdings,Sans-Serif"/>
              <a:buChar char="q"/>
            </a:pPr>
            <a:r>
              <a:rPr lang="fr-FR" sz="1600" b="1" dirty="0">
                <a:latin typeface="Arial"/>
                <a:ea typeface="ＭＳ Ｐゴシック"/>
                <a:cs typeface="Arial"/>
              </a:rPr>
              <a:t>Constructeur</a:t>
            </a:r>
          </a:p>
          <a:p>
            <a:pPr lvl="1"/>
            <a:endParaRPr lang="fr-FR" sz="1600" b="1">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2739211"/>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Les spécificateurs d ’accès</a:t>
            </a:r>
            <a:endParaRPr lang="fr-FR">
              <a:solidFill>
                <a:srgbClr val="FF0000"/>
              </a:solidFill>
              <a:cs typeface="Arial"/>
            </a:endParaRPr>
          </a:p>
          <a:p>
            <a:endParaRPr lang="fr-FR" dirty="0">
              <a:latin typeface="Helvetica"/>
              <a:ea typeface="ＭＳ Ｐゴシック"/>
              <a:cs typeface="Helvetica"/>
            </a:endParaRPr>
          </a:p>
          <a:p>
            <a:r>
              <a:rPr lang="fr-FR" dirty="0">
                <a:latin typeface="Helvetica"/>
                <a:ea typeface="ＭＳ Ｐゴシック"/>
                <a:cs typeface="Helvetica"/>
              </a:rPr>
              <a:t>Le spécificateur ou le modificateur d'accès est le type d'accès de la méthode. Il spécifie la visibilité de la méthode. Java fournit quatre (4) types de spécificateurs d'accès :</a:t>
            </a:r>
            <a:endParaRPr lang="fr-FR"/>
          </a:p>
          <a:p>
            <a:endParaRPr lang="fr-FR">
              <a:latin typeface="Helvetica" panose="020B0604020202020204" pitchFamily="34" charset="0"/>
              <a:cs typeface="Helvetica" panose="020B0604020202020204" pitchFamily="34" charset="0"/>
            </a:endParaRPr>
          </a:p>
          <a:p>
            <a:pPr marL="1200150" lvl="2" indent="-285750">
              <a:buFont typeface="Wingdings"/>
              <a:buChar char="Ø"/>
            </a:pP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Public;</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Private</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a:t>
            </a:r>
            <a:endParaRPr lang="fr-FR" sz="2000" b="1" dirty="0">
              <a:solidFill>
                <a:srgbClr val="000000"/>
              </a:solidFill>
              <a:latin typeface="Arial"/>
              <a:ea typeface="ＭＳ Ｐゴシック"/>
              <a:cs typeface="Arial"/>
            </a:endParaRPr>
          </a:p>
          <a:p>
            <a:pPr marL="1200150" lvl="2" indent="-285750">
              <a:buFont typeface="Wingdings"/>
              <a:buChar char="Ø"/>
            </a:pPr>
            <a:r>
              <a:rPr lang="fr-FR" sz="2000" b="1" dirty="0" err="1">
                <a:solidFill>
                  <a:srgbClr val="000000"/>
                </a:solidFill>
                <a:effectLst>
                  <a:outerShdw blurRad="38100" dist="38100" dir="2700000" algn="tl">
                    <a:srgbClr val="000000">
                      <a:alpha val="43137"/>
                    </a:srgbClr>
                  </a:outerShdw>
                </a:effectLst>
                <a:latin typeface="Arial"/>
                <a:ea typeface="ＭＳ Ｐゴシック"/>
                <a:cs typeface="Arial"/>
              </a:rPr>
              <a:t>Protected</a:t>
            </a:r>
            <a:r>
              <a:rPr lang="fr-FR" sz="2000" b="1" dirty="0">
                <a:solidFill>
                  <a:srgbClr val="000000"/>
                </a:solidFill>
                <a:effectLst>
                  <a:outerShdw blurRad="38100" dist="38100" dir="2700000" algn="tl">
                    <a:srgbClr val="000000">
                      <a:alpha val="43137"/>
                    </a:srgbClr>
                  </a:outerShdw>
                </a:effectLst>
                <a:latin typeface="Arial"/>
                <a:ea typeface="ＭＳ Ｐゴシック"/>
                <a:cs typeface="Arial"/>
              </a:rPr>
              <a:t>; </a:t>
            </a:r>
            <a:endParaRPr lang="fr-CI" sz="2000" b="1">
              <a:solidFill>
                <a:srgbClr val="000000"/>
              </a:solidFill>
              <a:latin typeface="Arial"/>
              <a:ea typeface="ＭＳ Ｐゴシック"/>
              <a:cs typeface="Arial"/>
            </a:endParaRPr>
          </a:p>
          <a:p>
            <a:pPr marL="1200150" lvl="2" indent="-285750">
              <a:buFont typeface="Wingdings"/>
              <a:buChar char="Ø"/>
            </a:pPr>
            <a:r>
              <a:rPr lang="fr-FR" sz="2000" b="1" dirty="0">
                <a:solidFill>
                  <a:schemeClr val="tx2"/>
                </a:solidFill>
                <a:latin typeface="Arial"/>
                <a:ea typeface="ＭＳ Ｐゴシック"/>
                <a:cs typeface="Arial"/>
              </a:rPr>
              <a:t>Default.</a:t>
            </a:r>
            <a:endParaRPr lang="fr-FR" sz="2000" b="1" dirty="0">
              <a:solidFill>
                <a:schemeClr val="tx2"/>
              </a:solidFill>
              <a:latin typeface="Arial"/>
              <a:cs typeface="Arial"/>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967943" y="972164"/>
            <a:ext cx="4073405" cy="400110"/>
          </a:xfrm>
          <a:prstGeom prst="rect">
            <a:avLst/>
          </a:prstGeom>
          <a:noFill/>
        </p:spPr>
        <p:txBody>
          <a:bodyPr wrap="square" lIns="91440" tIns="45720" rIns="91440" bIns="45720" rtlCol="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Signature de la méthode</a:t>
            </a:r>
            <a:endParaRPr lang="fr-FR">
              <a:solidFill>
                <a:srgbClr val="FF0000"/>
              </a:solidFill>
              <a:cs typeface="Arial"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3">
            <a:extLst>
              <a:ext uri="{28A0092B-C50C-407E-A947-70E740481C1C}">
                <a14:useLocalDpi xmlns:a14="http://schemas.microsoft.com/office/drawing/2010/main" val="0"/>
              </a:ext>
            </a:extLst>
          </a:blip>
          <a:srcRect t="13444"/>
          <a:stretch/>
        </p:blipFill>
        <p:spPr>
          <a:xfrm>
            <a:off x="1037093" y="1892784"/>
            <a:ext cx="6356697" cy="4402560"/>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300413"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251993" y="914399"/>
            <a:ext cx="6607494"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dirty="0">
                <a:solidFill>
                  <a:srgbClr val="FF0000"/>
                </a:solidFill>
                <a:effectLst>
                  <a:outerShdw blurRad="38100" dist="38100" dir="2700000" algn="tl">
                    <a:srgbClr val="000000">
                      <a:alpha val="43137"/>
                    </a:srgbClr>
                  </a:outerShdw>
                </a:effectLst>
                <a:latin typeface="Helvetica"/>
                <a:ea typeface="ＭＳ Ｐゴシック"/>
                <a:cs typeface="Helvetica"/>
              </a:rPr>
              <a:t>Méthodes statiques</a:t>
            </a:r>
            <a:endParaRPr lang="fr-FR" sz="2400" dirty="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5" name="ZoneTexte 4">
            <a:extLst>
              <a:ext uri="{FF2B5EF4-FFF2-40B4-BE49-F238E27FC236}">
                <a16:creationId xmlns:a16="http://schemas.microsoft.com/office/drawing/2014/main" id="{E8ABF9DF-FF77-C0A0-47EA-EDE84881FB7C}"/>
              </a:ext>
            </a:extLst>
          </p:cNvPr>
          <p:cNvSpPr txBox="1"/>
          <p:nvPr/>
        </p:nvSpPr>
        <p:spPr>
          <a:xfrm>
            <a:off x="835835" y="1643749"/>
            <a:ext cx="72179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a:ea typeface="ＭＳ Ｐゴシック"/>
                <a:cs typeface="Arial"/>
              </a:rPr>
              <a:t>Ne sont pas liées aux classes.</a:t>
            </a:r>
          </a:p>
          <a:p>
            <a:endParaRPr lang="fr-FR">
              <a:cs typeface="Arial"/>
            </a:endParaRPr>
          </a:p>
          <a:p>
            <a:r>
              <a:rPr lang="fr-FR" b="1" dirty="0">
                <a:latin typeface="Arial"/>
                <a:ea typeface="ＭＳ Ｐゴシック"/>
                <a:cs typeface="Arial"/>
              </a:rPr>
              <a:t>Exemple </a:t>
            </a:r>
            <a:r>
              <a:rPr lang="fr-FR" dirty="0">
                <a:latin typeface="Arial"/>
                <a:ea typeface="ＭＳ Ｐゴシック"/>
                <a:cs typeface="Arial"/>
              </a:rPr>
              <a:t>( la classe </a:t>
            </a:r>
            <a:r>
              <a:rPr lang="fr-FR" b="1" dirty="0" err="1">
                <a:latin typeface="Arial"/>
                <a:ea typeface="ＭＳ Ｐゴシック"/>
                <a:cs typeface="Arial"/>
              </a:rPr>
              <a:t>MathUtils</a:t>
            </a:r>
            <a:r>
              <a:rPr lang="fr-FR" b="1" dirty="0">
                <a:latin typeface="Arial"/>
                <a:ea typeface="ＭＳ Ｐゴシック"/>
                <a:cs typeface="Arial"/>
              </a:rPr>
              <a:t> </a:t>
            </a:r>
            <a:r>
              <a:rPr lang="fr-FR" dirty="0">
                <a:latin typeface="Arial"/>
                <a:ea typeface="ＭＳ Ｐゴシック"/>
                <a:cs typeface="Arial"/>
              </a:rPr>
              <a:t>)</a:t>
            </a:r>
          </a:p>
          <a:p>
            <a:endParaRPr lang="fr-FR">
              <a:cs typeface="Arial"/>
            </a:endParaRPr>
          </a:p>
          <a:p>
            <a:pPr marL="285750" indent="-285750">
              <a:buFont typeface="Wingdings"/>
              <a:buChar char="Ø"/>
            </a:pPr>
            <a:r>
              <a:rPr lang="fr-FR" dirty="0">
                <a:latin typeface="Arial"/>
                <a:ea typeface="ＭＳ Ｐゴシック"/>
                <a:cs typeface="Arial"/>
              </a:rPr>
              <a:t>Met à disposition plusieurs utilitaires mathématiques;</a:t>
            </a:r>
          </a:p>
          <a:p>
            <a:pPr marL="285750" indent="-285750">
              <a:buFont typeface="Wingdings"/>
              <a:buChar char="Ø"/>
            </a:pPr>
            <a:r>
              <a:rPr lang="fr-FR" dirty="0">
                <a:latin typeface="Arial"/>
                <a:ea typeface="ＭＳ Ｐゴシック"/>
                <a:cs typeface="Arial"/>
              </a:rPr>
              <a:t>Crée l'objet </a:t>
            </a:r>
            <a:r>
              <a:rPr lang="fr-FR" dirty="0" err="1">
                <a:latin typeface="Arial"/>
                <a:ea typeface="ＭＳ Ｐゴシック"/>
                <a:cs typeface="Arial"/>
              </a:rPr>
              <a:t>MathUtils</a:t>
            </a:r>
            <a:r>
              <a:rPr lang="fr-FR" dirty="0">
                <a:latin typeface="Arial"/>
                <a:ea typeface="ＭＳ Ｐゴシック"/>
                <a:cs typeface="Arial"/>
              </a:rPr>
              <a:t> de manière artificielle;</a:t>
            </a:r>
            <a:endParaRPr lang="fr-FR" dirty="0">
              <a:cs typeface="Arial" charset="0"/>
            </a:endParaRPr>
          </a:p>
          <a:p>
            <a:pPr marL="285750" indent="-285750">
              <a:buFont typeface="Wingdings"/>
              <a:buChar char="Ø"/>
            </a:pPr>
            <a:r>
              <a:rPr lang="fr-FR" dirty="0">
                <a:latin typeface="Arial"/>
                <a:ea typeface="ＭＳ Ｐゴシック"/>
                <a:cs typeface="Arial"/>
              </a:rPr>
              <a:t>Sert uniquement à stocker des méthodes utilitaires.</a:t>
            </a:r>
            <a:endParaRPr lang="fr-FR" dirty="0">
              <a:cs typeface="Arial" charset="0"/>
            </a:endParaRPr>
          </a:p>
        </p:txBody>
      </p:sp>
      <p:sp>
        <p:nvSpPr>
          <p:cNvPr id="6" name="ZoneTexte 5">
            <a:extLst>
              <a:ext uri="{FF2B5EF4-FFF2-40B4-BE49-F238E27FC236}">
                <a16:creationId xmlns:a16="http://schemas.microsoft.com/office/drawing/2014/main" id="{189AEC2D-83F8-5E3C-A657-A59ADB6C7279}"/>
              </a:ext>
            </a:extLst>
          </p:cNvPr>
          <p:cNvSpPr txBox="1"/>
          <p:nvPr/>
        </p:nvSpPr>
        <p:spPr>
          <a:xfrm>
            <a:off x="749570" y="3915371"/>
            <a:ext cx="7217990" cy="1938992"/>
          </a:xfrm>
          <a:prstGeom prst="rect">
            <a:avLst/>
          </a:prstGeom>
          <a:solidFill>
            <a:schemeClr val="tx2"/>
          </a:solid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chemeClr val="accent1">
                    <a:lumMod val="50000"/>
                  </a:schemeClr>
                </a:solidFill>
                <a:latin typeface="Arial"/>
                <a:ea typeface="ＭＳ Ｐゴシック"/>
                <a:cs typeface="Arial"/>
              </a:rPr>
              <a:t>class </a:t>
            </a:r>
            <a:r>
              <a:rPr lang="fr-FR" sz="2000" dirty="0" err="1">
                <a:solidFill>
                  <a:schemeClr val="accent3"/>
                </a:solidFill>
                <a:latin typeface="Arial"/>
                <a:ea typeface="ＭＳ Ｐゴシック"/>
                <a:cs typeface="Arial"/>
              </a:rPr>
              <a:t>MathUtils</a:t>
            </a:r>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a:solidFill>
                  <a:srgbClr val="FF6600"/>
                </a:solidFill>
                <a:latin typeface="Arial"/>
                <a:ea typeface="ＭＳ Ｐゴシック"/>
                <a:cs typeface="Arial"/>
              </a:rPr>
              <a:t>final </a:t>
            </a:r>
            <a:r>
              <a:rPr lang="fr-FR" sz="2000" dirty="0" err="1">
                <a:solidFill>
                  <a:srgbClr val="FF6600"/>
                </a:solidFill>
                <a:latin typeface="Arial"/>
                <a:ea typeface="ＭＳ Ｐゴシック"/>
                <a:cs typeface="Arial"/>
              </a:rPr>
              <a:t>static</a:t>
            </a:r>
            <a:r>
              <a:rPr lang="fr-FR" sz="2000" dirty="0">
                <a:solidFill>
                  <a:schemeClr val="accent3"/>
                </a:solidFill>
                <a:latin typeface="Arial"/>
                <a:ea typeface="ＭＳ Ｐゴシック"/>
                <a:cs typeface="Arial"/>
              </a:rPr>
              <a:t> double PI = </a:t>
            </a:r>
            <a:r>
              <a:rPr lang="fr-FR" sz="2000" dirty="0">
                <a:solidFill>
                  <a:srgbClr val="FFC000"/>
                </a:solidFill>
                <a:latin typeface="Arial"/>
                <a:ea typeface="ＭＳ Ｐゴシック"/>
                <a:cs typeface="Arial"/>
              </a:rPr>
              <a:t>3.14</a:t>
            </a:r>
            <a:r>
              <a:rPr lang="fr-FR" sz="2000" dirty="0">
                <a:solidFill>
                  <a:schemeClr val="accent3"/>
                </a:solidFill>
                <a:latin typeface="Arial"/>
                <a:ea typeface="ＭＳ Ｐゴシック"/>
                <a:cs typeface="Arial"/>
              </a:rPr>
              <a:t>;</a:t>
            </a:r>
            <a:endParaRPr lang="fr-FR" sz="2000" dirty="0">
              <a:solidFill>
                <a:schemeClr val="accent3"/>
              </a:solidFill>
              <a:cs typeface="Arial" charset="0"/>
            </a:endParaRP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public </a:t>
            </a:r>
            <a:r>
              <a:rPr lang="fr-FR" sz="2000" dirty="0" err="1">
                <a:solidFill>
                  <a:srgbClr val="FF6600"/>
                </a:solidFill>
                <a:latin typeface="Arial"/>
                <a:ea typeface="ＭＳ Ｐゴシック"/>
                <a:cs typeface="Arial"/>
              </a:rPr>
              <a:t>static</a:t>
            </a:r>
            <a:r>
              <a:rPr lang="fr-FR" sz="2000" dirty="0">
                <a:solidFill>
                  <a:srgbClr val="FF6600"/>
                </a:solidFill>
                <a:latin typeface="Arial"/>
                <a:ea typeface="ＭＳ Ｐゴシック"/>
                <a:cs typeface="Arial"/>
              </a:rPr>
              <a:t> </a:t>
            </a:r>
            <a:r>
              <a:rPr lang="fr-FR" sz="2000" dirty="0">
                <a:solidFill>
                  <a:schemeClr val="accent1">
                    <a:lumMod val="50000"/>
                  </a:schemeClr>
                </a:solidFill>
                <a:latin typeface="Arial"/>
                <a:ea typeface="ＭＳ Ｐゴシック"/>
                <a:cs typeface="Arial"/>
              </a:rPr>
              <a:t>double </a:t>
            </a:r>
            <a:r>
              <a:rPr lang="fr-FR" sz="2000" dirty="0" err="1">
                <a:solidFill>
                  <a:schemeClr val="accent3"/>
                </a:solidFill>
                <a:latin typeface="Arial"/>
                <a:ea typeface="ＭＳ Ｐゴシック"/>
                <a:cs typeface="Arial"/>
              </a:rPr>
              <a:t>auCarre</a:t>
            </a:r>
            <a:r>
              <a:rPr lang="fr-FR" sz="2000" dirty="0">
                <a:solidFill>
                  <a:schemeClr val="accent3"/>
                </a:solidFill>
                <a:latin typeface="Arial"/>
                <a:ea typeface="ＭＳ Ｐゴシック"/>
                <a:cs typeface="Arial"/>
              </a:rPr>
              <a:t>(double c) </a:t>
            </a:r>
            <a:r>
              <a:rPr lang="fr-FR" sz="2000" dirty="0">
                <a:solidFill>
                  <a:srgbClr val="FFFF00"/>
                </a:solidFill>
                <a:latin typeface="Arial"/>
                <a:ea typeface="ＭＳ Ｐゴシック"/>
                <a:cs typeface="Arial"/>
              </a:rPr>
              <a:t>{</a:t>
            </a:r>
          </a:p>
          <a:p>
            <a:r>
              <a:rPr lang="fr-FR" sz="2000" dirty="0">
                <a:solidFill>
                  <a:schemeClr val="accent3"/>
                </a:solidFill>
                <a:latin typeface="Arial"/>
                <a:ea typeface="ＭＳ Ｐゴシック"/>
                <a:cs typeface="Arial"/>
              </a:rPr>
              <a:t>        </a:t>
            </a:r>
            <a:r>
              <a:rPr lang="fr-FR" sz="2000" dirty="0">
                <a:solidFill>
                  <a:srgbClr val="FF0000"/>
                </a:solidFill>
                <a:latin typeface="Arial"/>
                <a:ea typeface="ＭＳ Ｐゴシック"/>
                <a:cs typeface="Arial"/>
              </a:rPr>
              <a:t>return </a:t>
            </a:r>
            <a:r>
              <a:rPr lang="fr-FR" sz="2000" dirty="0">
                <a:solidFill>
                  <a:schemeClr val="accent3"/>
                </a:solidFill>
                <a:latin typeface="Arial"/>
                <a:ea typeface="ＭＳ Ｐゴシック"/>
                <a:cs typeface="Arial"/>
              </a:rPr>
              <a:t>c*c;</a:t>
            </a:r>
          </a:p>
          <a:p>
            <a:r>
              <a:rPr lang="fr-FR" sz="2000" dirty="0">
                <a:solidFill>
                  <a:schemeClr val="accent3"/>
                </a:solidFill>
                <a:latin typeface="Arial"/>
                <a:ea typeface="ＭＳ Ｐゴシック"/>
                <a:cs typeface="Arial"/>
              </a:rPr>
              <a:t> </a:t>
            </a:r>
            <a:r>
              <a:rPr lang="fr-FR" sz="2000" dirty="0">
                <a:solidFill>
                  <a:srgbClr val="FFFF00"/>
                </a:solidFill>
                <a:latin typeface="Arial"/>
                <a:ea typeface="ＭＳ Ｐゴシック"/>
                <a:cs typeface="Arial"/>
              </a:rPr>
              <a:t>   }</a:t>
            </a:r>
          </a:p>
          <a:p>
            <a:r>
              <a:rPr lang="fr-FR" sz="2000" dirty="0">
                <a:solidFill>
                  <a:srgbClr val="FFFF00"/>
                </a:solidFill>
                <a:latin typeface="Arial"/>
                <a:ea typeface="ＭＳ Ｐゴシック"/>
                <a:cs typeface="Arial"/>
              </a:rPr>
              <a:t>}</a:t>
            </a:r>
          </a:p>
        </p:txBody>
      </p:sp>
    </p:spTree>
    <p:extLst>
      <p:ext uri="{BB962C8B-B14F-4D97-AF65-F5344CB8AC3E}">
        <p14:creationId xmlns:p14="http://schemas.microsoft.com/office/powerpoint/2010/main" val="353988173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215057" y="2299973"/>
            <a:ext cx="8708507" cy="1323439"/>
          </a:xfrm>
          <a:prstGeom prst="rect">
            <a:avLst/>
          </a:prstGeom>
          <a:noFill/>
        </p:spPr>
        <p:txBody>
          <a:bodyPr wrap="square" lIns="91440" tIns="45720" rIns="91440" bIns="45720" rtlCol="0" anchor="t">
            <a:spAutoFit/>
          </a:bodyPr>
          <a:lstStyle/>
          <a:p>
            <a:r>
              <a:rPr lang="fr-FR" sz="2000" dirty="0">
                <a:latin typeface="Arial"/>
                <a:ea typeface="ＭＳ Ｐゴシック"/>
                <a:cs typeface="Arial"/>
              </a:rPr>
              <a:t>La méthode de la classe est connue sous le nom de </a:t>
            </a:r>
            <a:r>
              <a:rPr lang="fr-FR" sz="2000" b="1" dirty="0">
                <a:latin typeface="Arial"/>
                <a:ea typeface="ＭＳ Ｐゴシック"/>
                <a:cs typeface="Arial"/>
              </a:rPr>
              <a:t>méthode d’instance. </a:t>
            </a:r>
            <a:r>
              <a:rPr lang="fr-FR" sz="2000" dirty="0">
                <a:latin typeface="Arial"/>
                <a:ea typeface="ＭＳ Ｐゴシック"/>
                <a:cs typeface="Arial"/>
              </a:rPr>
              <a:t>C'est une méthode </a:t>
            </a:r>
            <a:r>
              <a:rPr lang="fr-FR" sz="2000" b="1" dirty="0">
                <a:latin typeface="Arial"/>
                <a:ea typeface="ＭＳ Ｐゴシック"/>
                <a:cs typeface="Arial"/>
              </a:rPr>
              <a:t>non statique</a:t>
            </a:r>
            <a:r>
              <a:rPr lang="fr-FR" sz="2000" dirty="0">
                <a:latin typeface="Arial"/>
                <a:ea typeface="ＭＳ Ｐゴシック"/>
                <a:cs typeface="Arial"/>
              </a:rPr>
              <a:t> définie dans la classe. Avant d'appeler ou d'invoquer la méthode d'instance, il est nécessaire de créer un objet de sa classe. Voyons un exemple de méthode d'instance.</a:t>
            </a:r>
            <a:endPar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6" name="ZoneTexte 5">
            <a:extLst>
              <a:ext uri="{FF2B5EF4-FFF2-40B4-BE49-F238E27FC236}">
                <a16:creationId xmlns:a16="http://schemas.microsoft.com/office/drawing/2014/main" id="{CB948555-4348-DF52-9FC9-5F377047B551}"/>
              </a:ext>
            </a:extLst>
          </p:cNvPr>
          <p:cNvSpPr txBox="1"/>
          <p:nvPr/>
        </p:nvSpPr>
        <p:spPr>
          <a:xfrm>
            <a:off x="257694" y="1124606"/>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7" name="Flèche : bas 6">
            <a:extLst>
              <a:ext uri="{FF2B5EF4-FFF2-40B4-BE49-F238E27FC236}">
                <a16:creationId xmlns:a16="http://schemas.microsoft.com/office/drawing/2014/main" id="{1EDF5E04-86B7-8434-EDD6-60845A2570DE}"/>
              </a:ext>
            </a:extLst>
          </p:cNvPr>
          <p:cNvSpPr/>
          <p:nvPr/>
        </p:nvSpPr>
        <p:spPr>
          <a:xfrm>
            <a:off x="3515131" y="4017106"/>
            <a:ext cx="1484585" cy="1629101"/>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0884508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CB948555-4348-DF52-9FC9-5F377047B551}"/>
              </a:ext>
            </a:extLst>
          </p:cNvPr>
          <p:cNvSpPr txBox="1"/>
          <p:nvPr/>
        </p:nvSpPr>
        <p:spPr>
          <a:xfrm>
            <a:off x="152591" y="835571"/>
            <a:ext cx="4066171" cy="707886"/>
          </a:xfrm>
          <a:prstGeom prst="rect">
            <a:avLst/>
          </a:prstGeom>
          <a:noFill/>
        </p:spPr>
        <p:txBody>
          <a:bodyPr wrap="square" lIns="91440" tIns="45720" rIns="91440" bIns="45720" rtlCol="0" anchor="t">
            <a:spAutoFit/>
          </a:bodyPr>
          <a:lstStyle/>
          <a:p>
            <a:pPr marL="800100" lvl="1" indent="-342900">
              <a:buFont typeface="Wingdings"/>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Méthode d'instance</a:t>
            </a:r>
            <a:endParaRPr lang="fr-FR" sz="2400">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sz="16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4" name="ZoneTexte 3">
            <a:extLst>
              <a:ext uri="{FF2B5EF4-FFF2-40B4-BE49-F238E27FC236}">
                <a16:creationId xmlns:a16="http://schemas.microsoft.com/office/drawing/2014/main" id="{824499AD-9752-9A1F-0388-E4F2E08AD2F1}"/>
              </a:ext>
            </a:extLst>
          </p:cNvPr>
          <p:cNvSpPr txBox="1"/>
          <p:nvPr/>
        </p:nvSpPr>
        <p:spPr>
          <a:xfrm>
            <a:off x="472965" y="1537136"/>
            <a:ext cx="7948448" cy="4524315"/>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a:solidFill>
                  <a:schemeClr val="accent1">
                    <a:lumMod val="75000"/>
                  </a:schemeClr>
                </a:solidFill>
                <a:latin typeface="Arial"/>
                <a:ea typeface="ＭＳ Ｐゴシック"/>
                <a:cs typeface="Arial"/>
              </a:rPr>
              <a:t>class</a:t>
            </a:r>
            <a:r>
              <a:rPr lang="fr-FR" dirty="0">
                <a:solidFill>
                  <a:schemeClr val="accent1">
                    <a:lumMod val="75000"/>
                  </a:schemeClr>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a:solidFill>
                  <a:schemeClr val="bg1"/>
                </a:solidFill>
                <a:latin typeface="Arial"/>
                <a:ea typeface="ＭＳ Ｐゴシック"/>
                <a:cs typeface="Arial"/>
              </a:rPr>
              <a:t>{  </a:t>
            </a:r>
            <a:endParaRPr lang="fr-FR" dirty="0">
              <a:solidFill>
                <a:schemeClr val="bg1"/>
              </a:solidFill>
              <a:cs typeface="Arial" charset="0"/>
            </a:endParaRPr>
          </a:p>
          <a:p>
            <a:pPr algn="just"/>
            <a:endParaRPr lang="fr-FR" dirty="0">
              <a:solidFill>
                <a:schemeClr val="bg1"/>
              </a:solidFill>
              <a:latin typeface="Arial"/>
              <a:ea typeface="ＭＳ Ｐゴシック"/>
              <a:cs typeface="Aria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rgbClr val="FFC000"/>
                </a:solidFill>
                <a:latin typeface="Arial"/>
                <a:ea typeface="ＭＳ Ｐゴシック"/>
                <a:cs typeface="Arial"/>
              </a:rPr>
              <a:t>void</a:t>
            </a:r>
            <a:r>
              <a:rPr lang="fr-FR" dirty="0">
                <a:solidFill>
                  <a:srgbClr val="FFC000"/>
                </a:solidFill>
                <a:latin typeface="Arial"/>
                <a:ea typeface="ＭＳ Ｐゴシック"/>
                <a:cs typeface="Arial"/>
              </a:rPr>
              <a:t> </a:t>
            </a:r>
            <a:r>
              <a:rPr lang="fr-FR" dirty="0">
                <a:solidFill>
                  <a:schemeClr val="accent1">
                    <a:lumMod val="75000"/>
                  </a:schemeClr>
                </a:solidFill>
                <a:latin typeface="Arial"/>
                <a:ea typeface="ＭＳ Ｐゴシック"/>
                <a:cs typeface="Arial"/>
              </a:rPr>
              <a:t>main</a:t>
            </a:r>
            <a:r>
              <a:rPr lang="fr-FR" dirty="0">
                <a:solidFill>
                  <a:schemeClr val="bg1"/>
                </a:solidFill>
                <a:latin typeface="Arial"/>
                <a:ea typeface="ＭＳ Ｐゴシック"/>
                <a:cs typeface="Arial"/>
              </a:rPr>
              <a:t>(</a:t>
            </a:r>
            <a:r>
              <a:rPr lang="fr-FR" dirty="0">
                <a:solidFill>
                  <a:schemeClr val="accent1">
                    <a:lumMod val="75000"/>
                  </a:schemeClr>
                </a:solidFill>
                <a:latin typeface="Arial"/>
                <a:ea typeface="ＭＳ Ｐゴシック"/>
                <a:cs typeface="Arial"/>
              </a:rPr>
              <a:t>String </a:t>
            </a:r>
            <a:r>
              <a:rPr lang="fr-FR" dirty="0">
                <a:solidFill>
                  <a:schemeClr val="bg1"/>
                </a:solidFill>
                <a:latin typeface="Arial"/>
                <a:ea typeface="ＭＳ Ｐゴシック"/>
                <a:cs typeface="Arial"/>
              </a:rPr>
              <a:t>[] args)  {    </a:t>
            </a:r>
            <a:endParaRPr lang="fr-FR" dirty="0">
              <a:solidFill>
                <a:schemeClr val="bg1"/>
              </a:solidFill>
              <a:cs typeface="Arial"/>
            </a:endParaRPr>
          </a:p>
          <a:p>
            <a:pPr algn="just"/>
            <a:endParaRPr lang="fr-FR" dirty="0">
              <a:solidFill>
                <a:schemeClr val="bg1"/>
              </a:solidFill>
              <a:latin typeface="Arial"/>
              <a:ea typeface="ＭＳ Ｐゴシック"/>
              <a:cs typeface="Arial"/>
            </a:endParaRPr>
          </a:p>
          <a:p>
            <a:pPr algn="just"/>
            <a:r>
              <a:rPr lang="fr-FR" dirty="0">
                <a:solidFill>
                  <a:schemeClr val="bg1"/>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rgbClr val="FF33CC"/>
                </a:solidFill>
                <a:latin typeface="Arial"/>
                <a:ea typeface="ＭＳ Ｐゴシック"/>
                <a:cs typeface="Arial"/>
              </a:rPr>
              <a:t> </a:t>
            </a:r>
            <a:r>
              <a:rPr lang="fr-FR" dirty="0" err="1">
                <a:solidFill>
                  <a:schemeClr val="bg1"/>
                </a:solidFill>
                <a:latin typeface="Arial"/>
                <a:ea typeface="ＭＳ Ｐゴシック"/>
                <a:cs typeface="Arial"/>
              </a:rPr>
              <a:t>obj</a:t>
            </a:r>
            <a:r>
              <a:rPr lang="fr-FR" dirty="0">
                <a:solidFill>
                  <a:schemeClr val="bg1"/>
                </a:solidFill>
                <a:latin typeface="Arial"/>
                <a:ea typeface="ＭＳ Ｐゴシック"/>
                <a:cs typeface="Arial"/>
              </a:rPr>
              <a:t> = </a:t>
            </a:r>
            <a:r>
              <a:rPr lang="fr-FR" b="1" dirty="0">
                <a:solidFill>
                  <a:srgbClr val="FFC000"/>
                </a:solidFill>
                <a:latin typeface="Arial"/>
                <a:ea typeface="ＭＳ Ｐゴシック"/>
                <a:cs typeface="Arial"/>
              </a:rPr>
              <a:t>new</a:t>
            </a:r>
            <a:r>
              <a:rPr lang="fr-FR" dirty="0">
                <a:solidFill>
                  <a:srgbClr val="FFC000"/>
                </a:solidFill>
                <a:latin typeface="Arial"/>
                <a:ea typeface="ＭＳ Ｐゴシック"/>
                <a:cs typeface="Arial"/>
              </a:rPr>
              <a:t> </a:t>
            </a:r>
            <a:r>
              <a:rPr lang="fr-FR" dirty="0" err="1">
                <a:solidFill>
                  <a:srgbClr val="FF33CC"/>
                </a:solidFill>
                <a:latin typeface="Arial"/>
                <a:ea typeface="ＭＳ Ｐゴシック"/>
                <a:cs typeface="Arial"/>
              </a:rPr>
              <a:t>InstanceMethodExample</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dirty="0" err="1">
                <a:solidFill>
                  <a:schemeClr val="accent1">
                    <a:lumMod val="75000"/>
                  </a:schemeClr>
                </a:solidFill>
                <a:latin typeface="Arial"/>
                <a:ea typeface="ＭＳ Ｐゴシック"/>
                <a:cs typeface="Arial"/>
              </a:rPr>
              <a:t>System.out.println</a:t>
            </a:r>
            <a:r>
              <a:rPr lang="fr-FR" dirty="0">
                <a:solidFill>
                  <a:schemeClr val="bg1"/>
                </a:solidFill>
                <a:latin typeface="Arial"/>
                <a:ea typeface="ＭＳ Ｐゴシック"/>
                <a:cs typeface="Arial"/>
              </a:rPr>
              <a:t>(</a:t>
            </a:r>
            <a:r>
              <a:rPr lang="fr-FR" dirty="0">
                <a:solidFill>
                  <a:srgbClr val="FFFF00"/>
                </a:solidFill>
                <a:latin typeface="Arial"/>
                <a:ea typeface="ＭＳ Ｐゴシック"/>
                <a:cs typeface="Arial"/>
              </a:rPr>
              <a:t>"La somme est : "</a:t>
            </a:r>
            <a:r>
              <a:rPr lang="fr-FR" dirty="0">
                <a:solidFill>
                  <a:schemeClr val="bg1"/>
                </a:solidFill>
                <a:latin typeface="Arial"/>
                <a:ea typeface="ＭＳ Ｐゴシック"/>
                <a:cs typeface="Arial"/>
              </a:rPr>
              <a:t>+</a:t>
            </a:r>
            <a:r>
              <a:rPr lang="fr-FR" dirty="0" err="1">
                <a:solidFill>
                  <a:schemeClr val="accent3"/>
                </a:solidFill>
                <a:latin typeface="Arial"/>
                <a:ea typeface="ＭＳ Ｐゴシック"/>
                <a:cs typeface="Arial"/>
              </a:rPr>
              <a:t>obj.</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(12, 13));  </a:t>
            </a:r>
          </a:p>
          <a:p>
            <a:pPr algn="just"/>
            <a:r>
              <a:rPr lang="fr-FR" dirty="0">
                <a:solidFill>
                  <a:schemeClr val="bg1"/>
                </a:solidFill>
                <a:latin typeface="Arial"/>
                <a:ea typeface="ＭＳ Ｐゴシック"/>
                <a:cs typeface="Arial"/>
              </a:rPr>
              <a:t>    }  </a:t>
            </a:r>
          </a:p>
          <a:p>
            <a:pPr algn="just"/>
            <a:r>
              <a:rPr lang="fr-FR" b="1" dirty="0">
                <a:solidFill>
                  <a:schemeClr val="bg1"/>
                </a:solidFill>
                <a:latin typeface="Arial"/>
                <a:ea typeface="ＭＳ Ｐゴシック"/>
                <a:cs typeface="Arial"/>
              </a:rPr>
              <a:t>    </a:t>
            </a:r>
          </a:p>
          <a:p>
            <a:pPr algn="just"/>
            <a:r>
              <a:rPr lang="fr-FR" b="1" dirty="0">
                <a:solidFill>
                  <a:schemeClr val="accent1">
                    <a:lumMod val="75000"/>
                  </a:schemeClr>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bg1"/>
                </a:solidFill>
                <a:latin typeface="Arial"/>
                <a:ea typeface="ＭＳ Ｐゴシック"/>
                <a:cs typeface="Arial"/>
              </a:rPr>
              <a:t> </a:t>
            </a:r>
            <a:r>
              <a:rPr lang="fr-FR" dirty="0"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endParaRPr lang="fr-FR" dirty="0">
              <a:solidFill>
                <a:schemeClr val="bg1"/>
              </a:solidFill>
            </a:endParaRPr>
          </a:p>
          <a:p>
            <a:pPr algn="just"/>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public</a:t>
            </a:r>
            <a:r>
              <a:rPr lang="fr-FR" dirty="0">
                <a:solidFill>
                  <a:srgbClr val="FF0000"/>
                </a:solidFill>
                <a:latin typeface="Arial"/>
                <a:ea typeface="ＭＳ Ｐゴシック"/>
                <a:cs typeface="Arial"/>
              </a:rPr>
              <a:t>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err="1">
                <a:solidFill>
                  <a:srgbClr val="FFC000"/>
                </a:solidFill>
                <a:latin typeface="Arial"/>
                <a:ea typeface="ＭＳ Ｐゴシック"/>
                <a:cs typeface="Arial"/>
              </a:rPr>
              <a:t>add</a:t>
            </a:r>
            <a:r>
              <a:rPr lang="fr-FR" dirty="0">
                <a:solidFill>
                  <a:schemeClr val="bg1"/>
                </a:solidFill>
                <a:latin typeface="Arial"/>
                <a:ea typeface="ＭＳ Ｐゴシック"/>
                <a:cs typeface="Arial"/>
              </a:rPr>
              <a:t>(</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a, </a:t>
            </a:r>
            <a:r>
              <a:rPr lang="fr-FR" b="1" dirty="0" err="1">
                <a:solidFill>
                  <a:schemeClr val="accent1">
                    <a:lumMod val="75000"/>
                  </a:schemeClr>
                </a:solidFill>
                <a:latin typeface="Arial"/>
                <a:ea typeface="ＭＳ Ｐゴシック"/>
                <a:cs typeface="Arial"/>
              </a:rPr>
              <a:t>int</a:t>
            </a:r>
            <a:r>
              <a:rPr lang="fr-FR" dirty="0">
                <a:solidFill>
                  <a:schemeClr val="accent1">
                    <a:lumMod val="75000"/>
                  </a:schemeClr>
                </a:solidFill>
                <a:latin typeface="Arial"/>
                <a:ea typeface="ＭＳ Ｐゴシック"/>
                <a:cs typeface="Arial"/>
              </a:rPr>
              <a:t> </a:t>
            </a:r>
            <a:r>
              <a:rPr lang="fr-FR" dirty="0">
                <a:solidFill>
                  <a:schemeClr val="bg1"/>
                </a:solidFill>
                <a:latin typeface="Arial"/>
                <a:ea typeface="ＭＳ Ｐゴシック"/>
                <a:cs typeface="Arial"/>
              </a:rPr>
              <a:t>b)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 </a:t>
            </a:r>
            <a:r>
              <a:rPr lang="fr-FR" err="1">
                <a:solidFill>
                  <a:schemeClr val="bg1"/>
                </a:solidFill>
                <a:latin typeface="Arial"/>
                <a:ea typeface="ＭＳ Ｐゴシック"/>
                <a:cs typeface="Arial"/>
              </a:rPr>
              <a:t>a+b</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a:t>
            </a:r>
            <a:r>
              <a:rPr lang="fr-FR" b="1" dirty="0">
                <a:solidFill>
                  <a:schemeClr val="bg1"/>
                </a:solidFill>
                <a:latin typeface="Arial"/>
                <a:ea typeface="ＭＳ Ｐゴシック"/>
                <a:cs typeface="Arial"/>
              </a:rPr>
              <a:t>        </a:t>
            </a:r>
            <a:r>
              <a:rPr lang="fr-FR" b="1" dirty="0">
                <a:solidFill>
                  <a:srgbClr val="FF0000"/>
                </a:solidFill>
                <a:latin typeface="Arial"/>
                <a:ea typeface="ＭＳ Ｐゴシック"/>
                <a:cs typeface="Arial"/>
              </a:rPr>
              <a:t>return</a:t>
            </a:r>
            <a:r>
              <a:rPr lang="fr-FR" dirty="0">
                <a:solidFill>
                  <a:srgbClr val="FF0000"/>
                </a:solidFill>
                <a:latin typeface="Arial"/>
                <a:ea typeface="ＭＳ Ｐゴシック"/>
                <a:cs typeface="Arial"/>
              </a:rPr>
              <a:t> </a:t>
            </a:r>
            <a:r>
              <a:rPr lang="fr-FR" err="1">
                <a:solidFill>
                  <a:schemeClr val="bg1"/>
                </a:solidFill>
                <a:latin typeface="Arial"/>
                <a:ea typeface="ＭＳ Ｐゴシック"/>
                <a:cs typeface="Arial"/>
              </a:rPr>
              <a:t>som</a:t>
            </a:r>
            <a:r>
              <a:rPr lang="fr-FR" dirty="0">
                <a:solidFill>
                  <a:schemeClr val="bg1"/>
                </a:solidFill>
                <a:latin typeface="Arial"/>
                <a:ea typeface="ＭＳ Ｐゴシック"/>
                <a:cs typeface="Arial"/>
              </a:rPr>
              <a:t>;  </a:t>
            </a:r>
          </a:p>
          <a:p>
            <a:pPr algn="just"/>
            <a:r>
              <a:rPr lang="fr-FR" dirty="0">
                <a:solidFill>
                  <a:schemeClr val="bg1"/>
                </a:solidFill>
                <a:latin typeface="Arial"/>
                <a:ea typeface="ＭＳ Ｐゴシック"/>
                <a:cs typeface="Arial"/>
              </a:rPr>
              <a:t>    }  </a:t>
            </a:r>
          </a:p>
          <a:p>
            <a:pPr algn="just"/>
            <a:r>
              <a:rPr lang="fr-FR" dirty="0">
                <a:solidFill>
                  <a:schemeClr val="bg1"/>
                </a:solidFill>
                <a:latin typeface="Arial"/>
                <a:ea typeface="ＭＳ Ｐゴシック"/>
                <a:cs typeface="Arial"/>
              </a:rPr>
              <a:t>}  </a:t>
            </a:r>
            <a:endParaRPr lang="fr-FR">
              <a:solidFill>
                <a:schemeClr val="bg1"/>
              </a:solidFill>
              <a:cs typeface="Arial"/>
            </a:endParaRPr>
          </a:p>
          <a:p>
            <a:pPr algn="l"/>
            <a:endParaRPr lang="fr-FR" dirty="0">
              <a:solidFill>
                <a:schemeClr val="bg1"/>
              </a:solidFill>
              <a:cs typeface="Arial"/>
            </a:endParaRPr>
          </a:p>
        </p:txBody>
      </p:sp>
    </p:spTree>
    <p:extLst>
      <p:ext uri="{BB962C8B-B14F-4D97-AF65-F5344CB8AC3E}">
        <p14:creationId xmlns:p14="http://schemas.microsoft.com/office/powerpoint/2010/main" val="272709134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a:extLst>
              <a:ext uri="{FF2B5EF4-FFF2-40B4-BE49-F238E27FC236}">
                <a16:creationId xmlns:a16="http://schemas.microsoft.com/office/drawing/2014/main" id="{5AF4C924-0B5F-A900-3616-F21596E88C58}"/>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10" name="ZoneTexte 9">
            <a:extLst>
              <a:ext uri="{FF2B5EF4-FFF2-40B4-BE49-F238E27FC236}">
                <a16:creationId xmlns:a16="http://schemas.microsoft.com/office/drawing/2014/main" id="{A344BF1E-B75B-4CDC-6A8C-CABD00CD6B98}"/>
              </a:ext>
            </a:extLst>
          </p:cNvPr>
          <p:cNvSpPr txBox="1"/>
          <p:nvPr/>
        </p:nvSpPr>
        <p:spPr>
          <a:xfrm>
            <a:off x="630620" y="2325412"/>
            <a:ext cx="78039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latin typeface="Arial"/>
                <a:ea typeface="ＭＳ Ｐゴシック"/>
                <a:cs typeface="Arial"/>
              </a:rPr>
              <a:t> En Java, le mot-clé </a:t>
            </a:r>
            <a:r>
              <a:rPr lang="fr-FR" sz="2000" b="1" dirty="0">
                <a:solidFill>
                  <a:srgbClr val="FF0000"/>
                </a:solidFill>
                <a:latin typeface="Arial"/>
                <a:ea typeface="ＭＳ Ｐゴシック"/>
                <a:cs typeface="Arial"/>
              </a:rPr>
              <a:t>new </a:t>
            </a:r>
            <a:r>
              <a:rPr lang="fr-FR" sz="2000" dirty="0">
                <a:latin typeface="Arial"/>
                <a:ea typeface="ＭＳ Ｐゴシック"/>
                <a:cs typeface="Arial"/>
              </a:rPr>
              <a:t>provoque une instanciation en faisant appel à un constructeur de la classe instanciée.</a:t>
            </a:r>
          </a:p>
          <a:p>
            <a:endParaRPr lang="fr-FR" sz="2000" dirty="0">
              <a:latin typeface="Arial"/>
              <a:ea typeface="ＭＳ Ｐゴシック"/>
              <a:cs typeface="Arial"/>
            </a:endParaRPr>
          </a:p>
          <a:p>
            <a:pPr marL="285750" indent="-285750">
              <a:buFont typeface="Wingdings"/>
              <a:buChar char="Ø"/>
            </a:pPr>
            <a:r>
              <a:rPr lang="fr-FR" sz="2000" dirty="0">
                <a:latin typeface="Arial"/>
                <a:ea typeface="ＭＳ Ｐゴシック"/>
                <a:cs typeface="Arial"/>
              </a:rPr>
              <a:t>Un constructeur est une méthode qui a le même nom que la classe  </a:t>
            </a:r>
          </a:p>
          <a:p>
            <a:pPr marL="285750" indent="-285750">
              <a:buFont typeface="Wingdings"/>
              <a:buChar char="Ø"/>
            </a:pPr>
            <a:r>
              <a:rPr lang="fr-FR" sz="2000" dirty="0">
                <a:latin typeface="Arial"/>
                <a:ea typeface="ＭＳ Ｐゴシック"/>
                <a:cs typeface="Arial"/>
              </a:rPr>
              <a:t>Un constructeur n'a pas de valeur de retour  </a:t>
            </a:r>
            <a:endParaRPr lang="fr-FR" sz="2000">
              <a:cs typeface="Arial" charset="0"/>
            </a:endParaRPr>
          </a:p>
          <a:p>
            <a:pPr marL="285750" indent="-285750">
              <a:buFont typeface="Wingdings"/>
              <a:buChar char="Ø"/>
            </a:pPr>
            <a:r>
              <a:rPr lang="fr-FR" sz="2000" dirty="0">
                <a:latin typeface="Arial"/>
                <a:ea typeface="ＭＳ Ｐゴシック"/>
                <a:cs typeface="Arial"/>
              </a:rPr>
              <a:t>Plusieurs constructeurs peuvent exister dans une même classe (avec des arguments différents)  </a:t>
            </a:r>
            <a:endParaRPr lang="fr-FR" sz="2000">
              <a:cs typeface="Arial"/>
            </a:endParaRPr>
          </a:p>
          <a:p>
            <a:pPr marL="285750" indent="-285750">
              <a:buFont typeface="Wingdings"/>
              <a:buChar char="Ø"/>
            </a:pPr>
            <a:r>
              <a:rPr lang="fr-FR" sz="2000" dirty="0">
                <a:latin typeface="Arial"/>
                <a:ea typeface="ＭＳ Ｐゴシック"/>
                <a:cs typeface="Arial"/>
              </a:rPr>
              <a:t>Il faut au moins un constructeur dans une classe pour en instancier des objets</a:t>
            </a:r>
            <a:endParaRPr lang="fr-FR" sz="2000">
              <a:cs typeface="Arial"/>
            </a:endParaRPr>
          </a:p>
        </p:txBody>
      </p:sp>
      <p:sp>
        <p:nvSpPr>
          <p:cNvPr id="12" name="ZoneTexte 11">
            <a:extLst>
              <a:ext uri="{FF2B5EF4-FFF2-40B4-BE49-F238E27FC236}">
                <a16:creationId xmlns:a16="http://schemas.microsoft.com/office/drawing/2014/main" id="{B6894E85-9FBC-5352-5D17-50790DD7BCB0}"/>
              </a:ext>
            </a:extLst>
          </p:cNvPr>
          <p:cNvSpPr txBox="1"/>
          <p:nvPr/>
        </p:nvSpPr>
        <p:spPr>
          <a:xfrm>
            <a:off x="1024758" y="1813035"/>
            <a:ext cx="17604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dirty="0">
                <a:solidFill>
                  <a:schemeClr val="tx2"/>
                </a:solidFill>
                <a:latin typeface="Arial"/>
                <a:ea typeface="ＭＳ Ｐゴシック"/>
                <a:cs typeface="Arial"/>
              </a:rPr>
              <a:t>Définition</a:t>
            </a:r>
            <a:endParaRPr lang="fr-FR" sz="2000" b="1">
              <a:solidFill>
                <a:schemeClr val="tx2"/>
              </a:solidFill>
              <a:cs typeface="Arial"/>
            </a:endParaRPr>
          </a:p>
        </p:txBody>
      </p:sp>
    </p:spTree>
    <p:extLst>
      <p:ext uri="{BB962C8B-B14F-4D97-AF65-F5344CB8AC3E}">
        <p14:creationId xmlns:p14="http://schemas.microsoft.com/office/powerpoint/2010/main" val="361212604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232E74E7-3A56-BA80-B15F-4A97AE0BDEB0}"/>
              </a:ext>
            </a:extLst>
          </p:cNvPr>
          <p:cNvSpPr txBox="1"/>
          <p:nvPr/>
        </p:nvSpPr>
        <p:spPr>
          <a:xfrm>
            <a:off x="1169275" y="1602828"/>
            <a:ext cx="1261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dirty="0">
                <a:solidFill>
                  <a:schemeClr val="tx2"/>
                </a:solidFill>
                <a:latin typeface="Arial"/>
                <a:ea typeface="ＭＳ Ｐゴシック"/>
                <a:cs typeface="Arial"/>
              </a:rPr>
              <a:t>Exemple</a:t>
            </a:r>
            <a:endParaRPr lang="fr-FR">
              <a:solidFill>
                <a:schemeClr val="tx2"/>
              </a:solidFill>
              <a:cs typeface="Arial"/>
            </a:endParaRPr>
          </a:p>
        </p:txBody>
      </p:sp>
      <p:sp>
        <p:nvSpPr>
          <p:cNvPr id="7" name="ZoneTexte 6">
            <a:extLst>
              <a:ext uri="{FF2B5EF4-FFF2-40B4-BE49-F238E27FC236}">
                <a16:creationId xmlns:a16="http://schemas.microsoft.com/office/drawing/2014/main" id="{5D460741-4807-8529-B5DC-4ABD17C9EB13}"/>
              </a:ext>
            </a:extLst>
          </p:cNvPr>
          <p:cNvSpPr txBox="1"/>
          <p:nvPr/>
        </p:nvSpPr>
        <p:spPr>
          <a:xfrm>
            <a:off x="835572" y="1098331"/>
            <a:ext cx="33475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dirty="0">
                <a:solidFill>
                  <a:srgbClr val="FF0000"/>
                </a:solidFill>
                <a:latin typeface="Arial"/>
                <a:ea typeface="ＭＳ Ｐゴシック"/>
                <a:cs typeface="Arial"/>
              </a:rPr>
              <a:t>Les constructeurs</a:t>
            </a:r>
          </a:p>
        </p:txBody>
      </p:sp>
      <p:sp>
        <p:nvSpPr>
          <p:cNvPr id="6" name="ZoneTexte 5">
            <a:extLst>
              <a:ext uri="{FF2B5EF4-FFF2-40B4-BE49-F238E27FC236}">
                <a16:creationId xmlns:a16="http://schemas.microsoft.com/office/drawing/2014/main" id="{72BABD31-898D-471D-47BF-9462492B86F8}"/>
              </a:ext>
            </a:extLst>
          </p:cNvPr>
          <p:cNvSpPr txBox="1"/>
          <p:nvPr/>
        </p:nvSpPr>
        <p:spPr>
          <a:xfrm>
            <a:off x="546539" y="2057401"/>
            <a:ext cx="8353095" cy="3293209"/>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0000"/>
                </a:solidFill>
                <a:latin typeface="Consolas"/>
                <a:ea typeface="ＭＳ Ｐゴシック"/>
                <a:cs typeface="Arial"/>
              </a:rPr>
              <a:t>public </a:t>
            </a:r>
            <a:r>
              <a:rPr lang="en-US" sz="1600" dirty="0">
                <a:solidFill>
                  <a:schemeClr val="accent1">
                    <a:lumMod val="75000"/>
                  </a:schemeClr>
                </a:solidFill>
                <a:latin typeface="Consolas"/>
                <a:ea typeface="ＭＳ Ｐゴシック"/>
                <a:cs typeface="Arial"/>
              </a:rPr>
              <a:t>class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accent1">
                    <a:lumMod val="75000"/>
                  </a:schemeClr>
                </a:solidFill>
                <a:latin typeface="Consolas"/>
                <a:ea typeface="ＭＳ Ｐゴシック"/>
                <a:cs typeface="Arial"/>
              </a:rPr>
              <a:t>int </a:t>
            </a:r>
            <a:r>
              <a:rPr lang="en-US" sz="1600" dirty="0">
                <a:solidFill>
                  <a:schemeClr val="bg1"/>
                </a:solidFill>
                <a:latin typeface="Consolas"/>
                <a:ea typeface="ＭＳ Ｐゴシック"/>
                <a:cs typeface="Arial"/>
              </a:rPr>
              <a:t>x;</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x = 5;</a:t>
            </a:r>
            <a:r>
              <a:rPr lang="en-US" sz="1600" dirty="0">
                <a:latin typeface="Consolas"/>
                <a:ea typeface="ＭＳ Ｐゴシック"/>
                <a:cs typeface="Arial"/>
              </a:rPr>
              <a:t>  </a:t>
            </a:r>
            <a:endParaRPr lang="en-US" sz="1600" dirty="0">
              <a:latin typeface="Consolas"/>
              <a:cs typeface="Arial"/>
            </a:endParaRPr>
          </a:p>
          <a:p>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rgbClr val="FF0000"/>
                </a:solidFill>
                <a:latin typeface="Consolas"/>
                <a:ea typeface="ＭＳ Ｐゴシック"/>
                <a:cs typeface="Arial"/>
              </a:rPr>
              <a:t>public </a:t>
            </a:r>
            <a:r>
              <a:rPr lang="en-US" sz="1600" dirty="0">
                <a:solidFill>
                  <a:srgbClr val="FF6600"/>
                </a:solidFill>
                <a:latin typeface="Consolas"/>
                <a:ea typeface="ＭＳ Ｐゴシック"/>
                <a:cs typeface="Arial"/>
              </a:rPr>
              <a:t>static void</a:t>
            </a:r>
            <a:r>
              <a:rPr lang="en-US" sz="1600" dirty="0">
                <a:latin typeface="Consolas"/>
                <a:ea typeface="ＭＳ Ｐゴシック"/>
                <a:cs typeface="Arial"/>
              </a:rPr>
              <a:t> </a:t>
            </a:r>
            <a:r>
              <a:rPr lang="en-US" sz="1600" i="1" dirty="0">
                <a:solidFill>
                  <a:schemeClr val="bg1"/>
                </a:solidFill>
                <a:latin typeface="Consolas"/>
                <a:ea typeface="ＭＳ Ｐゴシック"/>
                <a:cs typeface="Arial"/>
              </a:rPr>
              <a:t>main</a:t>
            </a:r>
            <a:r>
              <a:rPr lang="en-US" sz="1600" dirty="0">
                <a:solidFill>
                  <a:schemeClr val="bg1"/>
                </a:solidFill>
                <a:latin typeface="Consolas"/>
                <a:ea typeface="ＭＳ Ｐゴシック"/>
                <a:cs typeface="Arial"/>
              </a:rPr>
              <a:t>(</a:t>
            </a:r>
            <a:r>
              <a:rPr lang="en-US" sz="1600" dirty="0">
                <a:solidFill>
                  <a:schemeClr val="accent1">
                    <a:lumMod val="75000"/>
                  </a:schemeClr>
                </a:solidFill>
                <a:latin typeface="Consolas"/>
                <a:ea typeface="ＭＳ Ｐゴシック"/>
                <a:cs typeface="Arial"/>
              </a:rPr>
              <a:t>String</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args</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1"/>
                </a:solidFill>
                <a:latin typeface="Consolas"/>
                <a:ea typeface="ＭＳ Ｐゴシック"/>
                <a:cs typeface="Arial"/>
              </a:rPr>
              <a:t>{
</a:t>
            </a:r>
            <a:r>
              <a:rPr lang="en-US" sz="1600" dirty="0">
                <a:latin typeface="Consolas"/>
                <a:ea typeface="ＭＳ Ｐゴシック"/>
                <a:cs typeface="Arial"/>
              </a:rPr>
              <a:t>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 </a:t>
            </a:r>
            <a:r>
              <a:rPr lang="en-US" sz="1600" dirty="0" err="1">
                <a:solidFill>
                  <a:schemeClr val="bg1"/>
                </a:solidFill>
                <a:latin typeface="Consolas"/>
                <a:ea typeface="ＭＳ Ｐゴシック"/>
                <a:cs typeface="Arial"/>
              </a:rPr>
              <a:t>myObj</a:t>
            </a:r>
            <a:r>
              <a:rPr lang="en-US" sz="1600" dirty="0">
                <a:solidFill>
                  <a:schemeClr val="bg1"/>
                </a:solidFill>
                <a:latin typeface="Consolas"/>
                <a:ea typeface="ＭＳ Ｐゴシック"/>
                <a:cs typeface="Arial"/>
              </a:rPr>
              <a:t> = </a:t>
            </a:r>
            <a:r>
              <a:rPr lang="en-US" sz="1600" dirty="0">
                <a:solidFill>
                  <a:srgbClr val="FF6600"/>
                </a:solidFill>
                <a:latin typeface="Consolas"/>
                <a:ea typeface="ＭＳ Ｐゴシック"/>
                <a:cs typeface="Arial"/>
              </a:rPr>
              <a:t>new </a:t>
            </a:r>
            <a:r>
              <a:rPr lang="en-US" sz="1600" dirty="0" err="1">
                <a:solidFill>
                  <a:schemeClr val="bg1"/>
                </a:solidFill>
                <a:latin typeface="Consolas"/>
                <a:ea typeface="ＭＳ Ｐゴシック"/>
                <a:cs typeface="Arial"/>
              </a:rPr>
              <a:t>MyConstructor</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r>
              <a:rPr lang="en-US" sz="1600" dirty="0">
                <a:solidFill>
                  <a:schemeClr val="bg2"/>
                </a:solidFill>
                <a:latin typeface="Consolas"/>
                <a:ea typeface="ＭＳ Ｐゴシック"/>
                <a:cs typeface="Arial"/>
              </a:rPr>
              <a:t>// Appel du </a:t>
            </a:r>
            <a:r>
              <a:rPr lang="en-US" sz="1600" dirty="0" err="1">
                <a:solidFill>
                  <a:schemeClr val="bg2"/>
                </a:solidFill>
                <a:latin typeface="Consolas"/>
                <a:ea typeface="ＭＳ Ｐゴシック"/>
                <a:cs typeface="Arial"/>
              </a:rPr>
              <a:t>constructeur</a:t>
            </a:r>
            <a:endParaRPr lang="en-US" sz="1600" dirty="0" err="1">
              <a:solidFill>
                <a:schemeClr val="bg2"/>
              </a:solidFill>
              <a:latin typeface="Consolas"/>
              <a:cs typeface="Arial"/>
            </a:endParaRPr>
          </a:p>
          <a:p>
            <a:r>
              <a:rPr lang="en-US" sz="1600" dirty="0">
                <a:latin typeface="Consolas"/>
                <a:ea typeface="ＭＳ Ｐゴシック"/>
                <a:cs typeface="Arial"/>
              </a:rPr>
              <a:t>     
        </a:t>
            </a:r>
            <a:r>
              <a:rPr lang="en-US" sz="1600" dirty="0" err="1">
                <a:solidFill>
                  <a:schemeClr val="accent1">
                    <a:lumMod val="75000"/>
                  </a:schemeClr>
                </a:solidFill>
                <a:latin typeface="Consolas"/>
                <a:ea typeface="ＭＳ Ｐゴシック"/>
                <a:cs typeface="Arial"/>
              </a:rPr>
              <a:t>System.out.println</a:t>
            </a:r>
            <a:r>
              <a:rPr lang="en-US" sz="1600" dirty="0">
                <a:solidFill>
                  <a:schemeClr val="bg1"/>
                </a:solidFill>
                <a:latin typeface="Consolas"/>
                <a:ea typeface="ＭＳ Ｐゴシック"/>
                <a:cs typeface="Arial"/>
              </a:rPr>
              <a:t>(</a:t>
            </a:r>
            <a:r>
              <a:rPr lang="en-US" sz="1600" dirty="0" err="1">
                <a:solidFill>
                  <a:schemeClr val="bg1"/>
                </a:solidFill>
                <a:latin typeface="Consolas"/>
                <a:ea typeface="ＭＳ Ｐゴシック"/>
                <a:cs typeface="Arial"/>
              </a:rPr>
              <a:t>myObj.x</a:t>
            </a:r>
            <a:r>
              <a:rPr lang="en-US" sz="1600" dirty="0">
                <a:solidFill>
                  <a:schemeClr val="bg1"/>
                </a:solidFill>
                <a:latin typeface="Consolas"/>
                <a:ea typeface="ＭＳ Ｐゴシック"/>
                <a:cs typeface="Arial"/>
              </a:rPr>
              <a:t>);</a:t>
            </a:r>
            <a:r>
              <a:rPr lang="en-US" sz="1600" dirty="0">
                <a:latin typeface="Consolas"/>
                <a:ea typeface="ＭＳ Ｐゴシック"/>
                <a:cs typeface="Arial"/>
              </a:rPr>
              <a:t>   </a:t>
            </a:r>
            <a:endParaRPr lang="en-US" sz="1600" dirty="0">
              <a:latin typeface="Consolas"/>
              <a:cs typeface="Arial"/>
            </a:endParaRPr>
          </a:p>
          <a:p>
            <a:r>
              <a:rPr lang="en-US" sz="1600" dirty="0">
                <a:latin typeface="Consolas"/>
                <a:ea typeface="ＭＳ Ｐゴシック"/>
                <a:cs typeface="Arial"/>
              </a:rPr>
              <a:t> </a:t>
            </a:r>
            <a:r>
              <a:rPr lang="en-US" sz="1600" dirty="0">
                <a:solidFill>
                  <a:schemeClr val="bg1"/>
                </a:solidFill>
                <a:latin typeface="Consolas"/>
                <a:ea typeface="ＭＳ Ｐゴシック"/>
                <a:cs typeface="Arial"/>
              </a:rPr>
              <a:t>   }
}
</a:t>
            </a:r>
            <a:br>
              <a:rPr lang="en-US" sz="1600" dirty="0">
                <a:latin typeface="Consolas"/>
                <a:ea typeface="ＭＳ Ｐゴシック"/>
                <a:cs typeface="Arial"/>
              </a:rPr>
            </a:br>
            <a:endParaRPr lang="en-US" sz="1600">
              <a:latin typeface="Consolas"/>
              <a:cs typeface="Arial"/>
            </a:endParaRPr>
          </a:p>
        </p:txBody>
      </p:sp>
    </p:spTree>
    <p:extLst>
      <p:ext uri="{BB962C8B-B14F-4D97-AF65-F5344CB8AC3E}">
        <p14:creationId xmlns:p14="http://schemas.microsoft.com/office/powerpoint/2010/main" val="4224356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8" y="1060134"/>
            <a:ext cx="7530541" cy="3754874"/>
          </a:xfrm>
          <a:prstGeom prst="rect">
            <a:avLst/>
          </a:prstGeom>
        </p:spPr>
        <p:txBody>
          <a:bodyPr wrap="square" lIns="91440" tIns="45720" rIns="91440" bIns="45720" anchor="t">
            <a:spAutoFit/>
          </a:bodyPr>
          <a:lstStyle/>
          <a:p>
            <a:pPr marL="342900" indent="-342900">
              <a:buFont typeface="Wingdings"/>
              <a:buChar char="q"/>
            </a:pPr>
            <a:r>
              <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rPr>
              <a:t> Surcharges de la méthode</a:t>
            </a:r>
            <a:endParaRPr lang="fr-FR">
              <a:solidFill>
                <a:srgbClr val="FF0000"/>
              </a:solidFill>
              <a:cs typeface="Arial" charset="0"/>
            </a:endParaRPr>
          </a:p>
          <a:p>
            <a:endParaRPr lang="fr-FR" sz="2000" b="1" dirty="0">
              <a:solidFill>
                <a:srgbClr val="FF0000"/>
              </a:solidFill>
              <a:effectLst>
                <a:outerShdw blurRad="38100" dist="38100" dir="2700000" algn="tl">
                  <a:srgbClr val="000000">
                    <a:alpha val="43137"/>
                  </a:srgbClr>
                </a:outerShdw>
              </a:effectLst>
              <a:latin typeface="Helvetica"/>
              <a:ea typeface="ＭＳ Ｐゴシック"/>
              <a:cs typeface="Helvetica"/>
            </a:endParaRPr>
          </a:p>
          <a:p>
            <a:r>
              <a:rPr lang="fr-FR" dirty="0">
                <a:latin typeface="Helvetica"/>
                <a:ea typeface="ＭＳ Ｐゴシック"/>
                <a:cs typeface="Helvetica"/>
              </a:rPr>
              <a:t>Si </a:t>
            </a:r>
            <a:r>
              <a:rPr lang="fr-FR" dirty="0">
                <a:solidFill>
                  <a:srgbClr val="FF0000"/>
                </a:solidFill>
                <a:latin typeface="Helvetica"/>
                <a:ea typeface="ＭＳ Ｐゴシック"/>
                <a:cs typeface="Helvetica"/>
              </a:rPr>
              <a:t>une classe</a:t>
            </a:r>
            <a:r>
              <a:rPr lang="fr-FR" dirty="0">
                <a:latin typeface="Helvetica"/>
                <a:ea typeface="ＭＳ Ｐゴシック"/>
                <a:cs typeface="Helvetica"/>
              </a:rPr>
              <a:t> a plusieurs méthodes ayant le même nom mais des paramètres différents, on parle de </a:t>
            </a:r>
            <a:r>
              <a:rPr lang="fr-FR" b="1" dirty="0">
                <a:effectLst>
                  <a:outerShdw blurRad="38100" dist="38100" dir="2700000" algn="tl">
                    <a:srgbClr val="000000">
                      <a:alpha val="43137"/>
                    </a:srgbClr>
                  </a:outerShdw>
                </a:effectLst>
                <a:latin typeface="Helvetica"/>
                <a:ea typeface="ＭＳ Ｐゴシック"/>
                <a:cs typeface="Helvetica"/>
              </a:rPr>
              <a:t>surcharge de méthode. </a:t>
            </a:r>
            <a:r>
              <a:rPr lang="fr-FR" dirty="0">
                <a:latin typeface="Helvetica"/>
                <a:ea typeface="ＭＳ Ｐゴシック"/>
                <a:cs typeface="Helvetica"/>
              </a:rPr>
              <a:t>Aussi, la surcharge de méthode augmente la lisibilité du programme.</a:t>
            </a:r>
          </a:p>
          <a:p>
            <a:r>
              <a:rPr lang="fr-FR" dirty="0">
                <a:latin typeface="Helvetica"/>
                <a:ea typeface="ＭＳ Ｐゴシック"/>
                <a:cs typeface="Helvetica"/>
              </a:rPr>
              <a:t>Il existe deux (2) de façon de </a:t>
            </a:r>
            <a:r>
              <a:rPr lang="fr-FR" dirty="0" err="1">
                <a:latin typeface="Helvetica"/>
                <a:ea typeface="ＭＳ Ｐゴシック"/>
                <a:cs typeface="Helvetica"/>
              </a:rPr>
              <a:t>surcharge</a:t>
            </a:r>
            <a:r>
              <a:rPr lang="fr-FR" dirty="0">
                <a:latin typeface="Helvetica"/>
                <a:ea typeface="ＭＳ Ｐゴシック"/>
                <a:cs typeface="Helvetica"/>
              </a:rPr>
              <a:t> de méthode en Java:</a:t>
            </a:r>
          </a:p>
          <a:p>
            <a:pPr marL="742950" lvl="1" indent="-285750">
              <a:buFont typeface="Wingdings" panose="05000000000000000000" pitchFamily="2" charset="2"/>
              <a:buChar char="v"/>
            </a:pPr>
            <a:r>
              <a:rPr lang="fr-FR" dirty="0">
                <a:effectLst>
                  <a:outerShdw blurRad="38100" dist="38100" dir="2700000" algn="tl">
                    <a:srgbClr val="000000">
                      <a:alpha val="43137"/>
                    </a:srgbClr>
                  </a:outerShdw>
                </a:effectLst>
                <a:latin typeface="Helvetica"/>
                <a:ea typeface="ＭＳ Ｐゴシック"/>
                <a:cs typeface="Helvetica"/>
              </a:rPr>
              <a:t>En changeant le nombre d’arguments;</a:t>
            </a: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pPr lvl="1"/>
            <a:endParaRPr lang="fr-FR">
              <a:latin typeface="Helvetica"/>
              <a:ea typeface="ＭＳ Ｐゴシック"/>
              <a:cs typeface="Helvetica"/>
            </a:endParaRPr>
          </a:p>
          <a:p>
            <a:endParaRPr lang="fr-FR">
              <a:effectLst>
                <a:outerShdw blurRad="38100" dist="38100" dir="2700000" algn="tl">
                  <a:srgbClr val="000000">
                    <a:alpha val="43137"/>
                  </a:srgbClr>
                </a:outerShdw>
              </a:effectLst>
              <a:cs typeface="Arial" charset="0"/>
            </a:endParaRPr>
          </a:p>
        </p:txBody>
      </p:sp>
      <p:graphicFrame>
        <p:nvGraphicFramePr>
          <p:cNvPr id="4" name="Tableau 3"/>
          <p:cNvGraphicFramePr>
            <a:graphicFrameLocks noGrp="1"/>
          </p:cNvGraphicFramePr>
          <p:nvPr>
            <p:extLst>
              <p:ext uri="{D42A27DB-BD31-4B8C-83A1-F6EECF244321}">
                <p14:modId xmlns:p14="http://schemas.microsoft.com/office/powerpoint/2010/main" val="2877023665"/>
              </p:ext>
            </p:extLst>
          </p:nvPr>
        </p:nvGraphicFramePr>
        <p:xfrm>
          <a:off x="351381" y="3248892"/>
          <a:ext cx="5223163" cy="3086644"/>
        </p:xfrm>
        <a:graphic>
          <a:graphicData uri="http://schemas.openxmlformats.org/drawingml/2006/table">
            <a:tbl>
              <a:tblPr firstRow="1" bandRow="1">
                <a:tableStyleId>{5C22544A-7EE6-4342-B048-85BDC9FD1C3A}</a:tableStyleId>
              </a:tblPr>
              <a:tblGrid>
                <a:gridCol w="5223163">
                  <a:extLst>
                    <a:ext uri="{9D8B030D-6E8A-4147-A177-3AD203B41FA5}">
                      <a16:colId xmlns:a16="http://schemas.microsoft.com/office/drawing/2014/main" val="3834691027"/>
                    </a:ext>
                  </a:extLst>
                </a:gridCol>
              </a:tblGrid>
              <a:tr h="3086644">
                <a:tc>
                  <a:txBody>
                    <a:bodyPr/>
                    <a:lstStyle/>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Adder{  </a:t>
                      </a:r>
                    </a:p>
                    <a:p>
                      <a:pPr algn="just">
                        <a:buFont typeface="+mj-lt"/>
                        <a:buNone/>
                      </a:pPr>
                      <a:endParaRPr lang="en-US" b="0" i="0">
                        <a:solidFill>
                          <a:schemeClr val="bg1"/>
                        </a:solidFill>
                        <a:effectLst/>
                        <a:latin typeface="inter-regular"/>
                      </a:endParaRP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chemeClr val="bg1"/>
                          </a:solidFill>
                          <a:effectLst/>
                          <a:latin typeface="inter-regular"/>
                        </a:rPr>
                        <a:t> 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return</a:t>
                      </a:r>
                      <a:r>
                        <a:rPr lang="en-US" b="0" i="0">
                          <a:solidFill>
                            <a:schemeClr val="bg1"/>
                          </a:solidFill>
                          <a:effectLst/>
                          <a:latin typeface="inter-regular"/>
                        </a:rPr>
                        <a:t> a+b;}  </a:t>
                      </a:r>
                    </a:p>
                    <a:p>
                      <a:pPr algn="just">
                        <a:buFont typeface="+mj-lt"/>
                        <a:buNone/>
                      </a:pP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int</a:t>
                      </a:r>
                      <a:r>
                        <a:rPr lang="en-US" b="0" i="0">
                          <a:solidFill>
                            <a:srgbClr val="00B0F0"/>
                          </a:solidFill>
                          <a:effectLst/>
                          <a:latin typeface="inter-regular"/>
                        </a:rPr>
                        <a:t> </a:t>
                      </a:r>
                      <a:r>
                        <a:rPr lang="en-US" b="0" i="0">
                          <a:solidFill>
                            <a:schemeClr val="bg1"/>
                          </a:solidFill>
                          <a:effectLst/>
                          <a:latin typeface="inter-regular"/>
                        </a:rPr>
                        <a:t>add(</a:t>
                      </a:r>
                      <a:r>
                        <a:rPr lang="en-US" b="1" i="0">
                          <a:solidFill>
                            <a:srgbClr val="00B0F0"/>
                          </a:solidFill>
                          <a:effectLst/>
                          <a:latin typeface="inter-regular"/>
                        </a:rPr>
                        <a:t>int</a:t>
                      </a:r>
                      <a:r>
                        <a:rPr lang="en-US" b="0" i="0">
                          <a:solidFill>
                            <a:schemeClr val="bg1"/>
                          </a:solidFill>
                          <a:effectLst/>
                          <a:latin typeface="inter-regular"/>
                        </a:rPr>
                        <a:t> a,</a:t>
                      </a:r>
                      <a:r>
                        <a:rPr lang="en-US" b="1" i="0">
                          <a:solidFill>
                            <a:srgbClr val="00B0F0"/>
                          </a:solidFill>
                          <a:effectLst/>
                          <a:latin typeface="inter-regular"/>
                        </a:rPr>
                        <a:t>int</a:t>
                      </a:r>
                      <a:r>
                        <a:rPr lang="en-US" b="0" i="0">
                          <a:solidFill>
                            <a:schemeClr val="bg1"/>
                          </a:solidFill>
                          <a:effectLst/>
                          <a:latin typeface="inter-regular"/>
                        </a:rPr>
                        <a:t> b,</a:t>
                      </a:r>
                      <a:r>
                        <a:rPr lang="en-US" b="1" i="0">
                          <a:solidFill>
                            <a:srgbClr val="00B0F0"/>
                          </a:solidFill>
                          <a:effectLst/>
                          <a:latin typeface="inter-regular"/>
                        </a:rPr>
                        <a:t>int</a:t>
                      </a:r>
                      <a:r>
                        <a:rPr lang="en-US" b="0" i="0">
                          <a:solidFill>
                            <a:schemeClr val="bg1"/>
                          </a:solidFill>
                          <a:effectLst/>
                          <a:latin typeface="inter-regular"/>
                        </a:rPr>
                        <a:t> c){</a:t>
                      </a:r>
                      <a:r>
                        <a:rPr lang="en-US" b="1" i="0">
                          <a:solidFill>
                            <a:srgbClr val="00B0F0"/>
                          </a:solidFill>
                          <a:effectLst/>
                          <a:latin typeface="inter-regular"/>
                        </a:rPr>
                        <a:t>return</a:t>
                      </a:r>
                      <a:r>
                        <a:rPr lang="en-US" b="0" i="0">
                          <a:solidFill>
                            <a:schemeClr val="bg1"/>
                          </a:solidFill>
                          <a:effectLst/>
                          <a:latin typeface="inter-regular"/>
                        </a:rPr>
                        <a:t> a+b+c;}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TestOverloading1{  </a:t>
                      </a:r>
                    </a:p>
                    <a:p>
                      <a:pPr algn="just">
                        <a:buFont typeface="+mj-lt"/>
                        <a:buNone/>
                      </a:pPr>
                      <a:r>
                        <a:rPr lang="en-US" b="1" i="0">
                          <a:solidFill>
                            <a:srgbClr val="00B0F0"/>
                          </a:solidFill>
                          <a:effectLst/>
                          <a:latin typeface="inter-regular"/>
                        </a:rPr>
                        <a:t>public</a:t>
                      </a:r>
                      <a:r>
                        <a:rPr lang="en-US" b="0" i="0">
                          <a:solidFill>
                            <a:srgbClr val="00B0F0"/>
                          </a:solidFill>
                          <a:effectLst/>
                          <a:latin typeface="inter-regular"/>
                        </a:rPr>
                        <a:t> </a:t>
                      </a:r>
                      <a:r>
                        <a:rPr lang="en-US" b="1" i="0">
                          <a:solidFill>
                            <a:srgbClr val="00B0F0"/>
                          </a:solidFill>
                          <a:effectLst/>
                          <a:latin typeface="inter-regular"/>
                        </a:rPr>
                        <a:t>static</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  </a:t>
                      </a:r>
                    </a:p>
                    <a:p>
                      <a:pPr algn="just">
                        <a:buFont typeface="+mj-lt"/>
                        <a:buNone/>
                      </a:pPr>
                      <a:r>
                        <a:rPr lang="en-US" b="0" i="0">
                          <a:solidFill>
                            <a:schemeClr val="bg1"/>
                          </a:solidFill>
                          <a:effectLst/>
                          <a:latin typeface="inter-regular"/>
                        </a:rPr>
                        <a:t>System.out.println(</a:t>
                      </a:r>
                      <a:r>
                        <a:rPr lang="en-US" b="0" i="0" err="1">
                          <a:solidFill>
                            <a:schemeClr val="bg1"/>
                          </a:solidFill>
                          <a:effectLst/>
                          <a:latin typeface="inter-regular"/>
                        </a:rPr>
                        <a:t>Adder.add</a:t>
                      </a:r>
                      <a:r>
                        <a:rPr lang="en-US" b="0" i="0">
                          <a:solidFill>
                            <a:schemeClr val="bg1"/>
                          </a:solidFill>
                          <a:effectLst/>
                          <a:latin typeface="inter-regular"/>
                        </a:rPr>
                        <a:t>(11,11,11));                 </a:t>
                      </a:r>
                    </a:p>
                    <a:p>
                      <a:pPr algn="just">
                        <a:buFont typeface="+mj-lt"/>
                        <a:buNone/>
                      </a:pPr>
                      <a:r>
                        <a:rPr lang="en-US" b="0" i="0">
                          <a:solidFill>
                            <a:schemeClr val="bg1"/>
                          </a:solidFill>
                          <a:effectLst/>
                          <a:latin typeface="inter-regular"/>
                        </a:rPr>
                        <a:t>}}</a:t>
                      </a:r>
                      <a:r>
                        <a:rPr lang="en-US" b="0" i="0">
                          <a:solidFill>
                            <a:srgbClr val="000000"/>
                          </a:solidFill>
                          <a:effectLst/>
                          <a:latin typeface="inter-regular"/>
                        </a:rPr>
                        <a:t>  </a:t>
                      </a:r>
                    </a:p>
                  </a:txBody>
                  <a:tcPr>
                    <a:solidFill>
                      <a:schemeClr val="tx2"/>
                    </a:solidFill>
                  </a:tcPr>
                </a:tc>
                <a:extLst>
                  <a:ext uri="{0D108BD9-81ED-4DB2-BD59-A6C34878D82A}">
                    <a16:rowId xmlns:a16="http://schemas.microsoft.com/office/drawing/2014/main" val="2912426643"/>
                  </a:ext>
                </a:extLst>
              </a:tr>
            </a:tbl>
          </a:graphicData>
        </a:graphic>
      </p:graphicFrame>
      <p:graphicFrame>
        <p:nvGraphicFramePr>
          <p:cNvPr id="6" name="Tableau 5"/>
          <p:cNvGraphicFramePr>
            <a:graphicFrameLocks noGrp="1"/>
          </p:cNvGraphicFramePr>
          <p:nvPr/>
        </p:nvGraphicFramePr>
        <p:xfrm>
          <a:off x="5791201" y="3832007"/>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33</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710711144"/>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III. LES METHODES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8208411" cy="369332"/>
          </a:xfrm>
          <a:prstGeom prst="rect">
            <a:avLst/>
          </a:prstGeom>
        </p:spPr>
        <p:txBody>
          <a:bodyPr wrap="square" lIns="91440" tIns="45720" rIns="91440" bIns="45720" anchor="t">
            <a:spAutoFit/>
          </a:bodyPr>
          <a:lstStyle/>
          <a:p>
            <a:pPr marL="800100" lvl="1" indent="-342900">
              <a:buFont typeface="Wingdings" panose="05000000000000000000" pitchFamily="2" charset="2"/>
              <a:buChar char="v"/>
            </a:pPr>
            <a:r>
              <a:rPr lang="fr-FR">
                <a:effectLst>
                  <a:outerShdw blurRad="38100" dist="38100" dir="2700000" algn="tl">
                    <a:srgbClr val="000000">
                      <a:alpha val="43137"/>
                    </a:srgbClr>
                  </a:outerShdw>
                </a:effectLst>
                <a:latin typeface="Helvetica"/>
                <a:ea typeface="ＭＳ Ｐゴシック"/>
                <a:cs typeface="Helvetica"/>
              </a:rPr>
              <a:t>En changeant le type de données</a:t>
            </a:r>
            <a:endParaRPr lang="fr-FR">
              <a:effectLst>
                <a:outerShdw blurRad="38100" dist="38100" dir="2700000" algn="tl">
                  <a:srgbClr val="000000">
                    <a:alpha val="43137"/>
                  </a:srgbClr>
                </a:outerShdw>
              </a:effectLst>
            </a:endParaRPr>
          </a:p>
        </p:txBody>
      </p:sp>
      <p:sp>
        <p:nvSpPr>
          <p:cNvPr id="4" name="ZoneTexte 3">
            <a:extLst>
              <a:ext uri="{FF2B5EF4-FFF2-40B4-BE49-F238E27FC236}">
                <a16:creationId xmlns:a16="http://schemas.microsoft.com/office/drawing/2014/main" id="{583A3F49-7AEC-4BC1-82BF-CD0EDB2F6C36}"/>
              </a:ext>
            </a:extLst>
          </p:cNvPr>
          <p:cNvSpPr txBox="1"/>
          <p:nvPr/>
        </p:nvSpPr>
        <p:spPr>
          <a:xfrm>
            <a:off x="267932" y="1843722"/>
            <a:ext cx="5828068" cy="3139321"/>
          </a:xfrm>
          <a:prstGeom prst="rect">
            <a:avLst/>
          </a:prstGeom>
          <a:solidFill>
            <a:schemeClr val="tx1"/>
          </a:solidFill>
          <a:ln>
            <a:solidFill>
              <a:schemeClr val="tx1"/>
            </a:solidFill>
          </a:ln>
        </p:spPr>
        <p:txBody>
          <a:bodyPr wrap="square" lIns="91440" tIns="45720" rIns="91440" bIns="45720" rtlCol="0" anchor="t">
            <a:spAutoFit/>
          </a:bodyPr>
          <a:lstStyle/>
          <a:p>
            <a:r>
              <a:rPr lang="fr-CI" b="1">
                <a:solidFill>
                  <a:schemeClr val="bg1"/>
                </a:solidFill>
              </a:rPr>
              <a:t>class</a:t>
            </a:r>
            <a:r>
              <a:rPr lang="fr-CI">
                <a:solidFill>
                  <a:schemeClr val="bg1"/>
                </a:solidFill>
              </a:rPr>
              <a:t> Adder{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err="1">
                <a:solidFill>
                  <a:srgbClr val="00B0F0"/>
                </a:solidFill>
                <a:latin typeface="Arial"/>
                <a:ea typeface="ＭＳ Ｐゴシック"/>
                <a:cs typeface="Arial"/>
              </a:rPr>
              <a:t>int</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a, </a:t>
            </a:r>
            <a:r>
              <a:rPr lang="fr-CI" b="1" err="1">
                <a:solidFill>
                  <a:schemeClr val="bg1"/>
                </a:solidFill>
                <a:latin typeface="Arial"/>
                <a:ea typeface="ＭＳ Ｐゴシック"/>
                <a:cs typeface="Arial"/>
              </a:rPr>
              <a:t>int</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b="1">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chemeClr val="bg1"/>
                </a:solidFill>
                <a:latin typeface="Arial"/>
                <a:ea typeface="ＭＳ Ｐゴシック"/>
                <a:cs typeface="Arial"/>
              </a:rPr>
              <a:t> </a:t>
            </a:r>
            <a:r>
              <a:rPr lang="fr-CI" b="1">
                <a:solidFill>
                  <a:srgbClr val="00B0F0"/>
                </a:solidFill>
                <a:latin typeface="Arial"/>
                <a:ea typeface="ＭＳ Ｐゴシック"/>
                <a:cs typeface="Arial"/>
              </a:rPr>
              <a:t>double</a:t>
            </a:r>
            <a:r>
              <a:rPr lang="fr-CI">
                <a:solidFill>
                  <a:schemeClr val="bg1"/>
                </a:solidFill>
                <a:latin typeface="Arial"/>
                <a:ea typeface="ＭＳ Ｐゴシック"/>
                <a:cs typeface="Arial"/>
              </a:rPr>
              <a:t> </a:t>
            </a:r>
            <a:r>
              <a:rPr lang="fr-CI" err="1">
                <a:solidFill>
                  <a:srgbClr val="FF0000"/>
                </a:solidFill>
                <a:latin typeface="Arial"/>
                <a:ea typeface="ＭＳ Ｐゴシック"/>
                <a:cs typeface="Arial"/>
              </a:rPr>
              <a:t>add</a:t>
            </a:r>
            <a:r>
              <a:rPr lang="fr-CI">
                <a:solidFill>
                  <a:schemeClr val="bg1"/>
                </a:solidFill>
                <a:latin typeface="Arial"/>
                <a:ea typeface="ＭＳ Ｐゴシック"/>
                <a:cs typeface="Arial"/>
              </a:rPr>
              <a:t>(</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a, </a:t>
            </a:r>
            <a:r>
              <a:rPr lang="fr-CI" b="1">
                <a:solidFill>
                  <a:schemeClr val="bg1"/>
                </a:solidFill>
                <a:latin typeface="Arial"/>
                <a:ea typeface="ＭＳ Ｐゴシック"/>
                <a:cs typeface="Arial"/>
              </a:rPr>
              <a:t>double</a:t>
            </a:r>
            <a:r>
              <a:rPr lang="fr-CI">
                <a:solidFill>
                  <a:schemeClr val="bg1"/>
                </a:solidFill>
                <a:latin typeface="Arial"/>
                <a:ea typeface="ＭＳ Ｐゴシック"/>
                <a:cs typeface="Arial"/>
              </a:rPr>
              <a:t> b){</a:t>
            </a:r>
            <a:r>
              <a:rPr lang="fr-CI" b="1">
                <a:solidFill>
                  <a:schemeClr val="bg1"/>
                </a:solidFill>
                <a:latin typeface="Arial"/>
                <a:ea typeface="ＭＳ Ｐゴシック"/>
                <a:cs typeface="Arial"/>
              </a:rPr>
              <a:t>return</a:t>
            </a:r>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a+b</a:t>
            </a:r>
            <a:r>
              <a:rPr lang="fr-CI">
                <a:solidFill>
                  <a:schemeClr val="bg1"/>
                </a:solidFill>
                <a:latin typeface="Arial"/>
                <a:ea typeface="ＭＳ Ｐゴシック"/>
                <a:cs typeface="Arial"/>
              </a:rPr>
              <a:t>;}  </a:t>
            </a:r>
          </a:p>
          <a:p>
            <a:r>
              <a:rPr lang="fr-CI">
                <a:solidFill>
                  <a:schemeClr val="bg1"/>
                </a:solidFill>
              </a:rPr>
              <a:t>}  </a:t>
            </a:r>
          </a:p>
          <a:p>
            <a:r>
              <a:rPr lang="fr-CI" b="1">
                <a:solidFill>
                  <a:schemeClr val="bg1"/>
                </a:solidFill>
              </a:rPr>
              <a:t>class</a:t>
            </a:r>
            <a:r>
              <a:rPr lang="fr-CI">
                <a:solidFill>
                  <a:schemeClr val="bg1"/>
                </a:solidFill>
              </a:rPr>
              <a:t> TestOverloading2{  </a:t>
            </a:r>
          </a:p>
          <a:p>
            <a:r>
              <a:rPr lang="fr-CI" b="1">
                <a:solidFill>
                  <a:srgbClr val="FF0000"/>
                </a:solidFill>
                <a:latin typeface="Arial"/>
                <a:ea typeface="ＭＳ Ｐゴシック"/>
                <a:cs typeface="Arial"/>
              </a:rPr>
              <a:t>    public</a:t>
            </a:r>
            <a:r>
              <a:rPr lang="fr-CI">
                <a:solidFill>
                  <a:srgbClr val="FF0000"/>
                </a:solidFill>
                <a:latin typeface="Arial"/>
                <a:ea typeface="ＭＳ Ｐゴシック"/>
                <a:cs typeface="Arial"/>
              </a:rPr>
              <a:t> </a:t>
            </a:r>
            <a:r>
              <a:rPr lang="fr-CI" b="1" err="1">
                <a:solidFill>
                  <a:srgbClr val="FF0000"/>
                </a:solidFill>
                <a:latin typeface="Arial"/>
                <a:ea typeface="ＭＳ Ｐゴシック"/>
                <a:cs typeface="Arial"/>
              </a:rPr>
              <a:t>static</a:t>
            </a:r>
            <a:r>
              <a:rPr lang="fr-CI">
                <a:solidFill>
                  <a:srgbClr val="FF0000"/>
                </a:solidFill>
                <a:latin typeface="Arial"/>
                <a:ea typeface="ＭＳ Ｐゴシック"/>
                <a:cs typeface="Arial"/>
              </a:rPr>
              <a:t> </a:t>
            </a:r>
            <a:r>
              <a:rPr lang="fr-CI" b="1" err="1">
                <a:solidFill>
                  <a:srgbClr val="00B0F0"/>
                </a:solidFill>
                <a:latin typeface="Arial"/>
                <a:ea typeface="ＭＳ Ｐゴシック"/>
                <a:cs typeface="Arial"/>
              </a:rPr>
              <a:t>void</a:t>
            </a:r>
            <a:r>
              <a:rPr lang="fr-CI">
                <a:solidFill>
                  <a:schemeClr val="bg1"/>
                </a:solidFill>
                <a:latin typeface="Arial"/>
                <a:ea typeface="ＭＳ Ｐゴシック"/>
                <a:cs typeface="Arial"/>
              </a:rPr>
              <a:t> main(String[] args){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(11,11));  </a:t>
            </a:r>
          </a:p>
          <a:p>
            <a:r>
              <a:rPr lang="fr-CI">
                <a:solidFill>
                  <a:schemeClr val="bg1"/>
                </a:solidFill>
                <a:latin typeface="Arial"/>
                <a:ea typeface="ＭＳ Ｐゴシック"/>
                <a:cs typeface="Arial"/>
              </a:rPr>
              <a:t>        </a:t>
            </a:r>
            <a:r>
              <a:rPr lang="fr-CI" err="1">
                <a:solidFill>
                  <a:schemeClr val="bg1"/>
                </a:solidFill>
                <a:latin typeface="Arial"/>
                <a:ea typeface="ＭＳ Ｐゴシック"/>
                <a:cs typeface="Arial"/>
              </a:rPr>
              <a:t>System.out.</a:t>
            </a:r>
            <a:r>
              <a:rPr lang="fr-CI" err="1">
                <a:solidFill>
                  <a:srgbClr val="00B050"/>
                </a:solidFill>
                <a:latin typeface="Arial"/>
                <a:ea typeface="ＭＳ Ｐゴシック"/>
                <a:cs typeface="Arial"/>
              </a:rPr>
              <a:t>println</a:t>
            </a:r>
            <a:r>
              <a:rPr lang="fr-CI">
                <a:solidFill>
                  <a:schemeClr val="bg1"/>
                </a:solidFill>
                <a:latin typeface="Arial"/>
                <a:ea typeface="ＭＳ Ｐゴシック"/>
                <a:cs typeface="Arial"/>
              </a:rPr>
              <a:t>(</a:t>
            </a:r>
            <a:r>
              <a:rPr lang="fr-CI" err="1">
                <a:solidFill>
                  <a:schemeClr val="bg1"/>
                </a:solidFill>
                <a:latin typeface="Arial"/>
                <a:ea typeface="ＭＳ Ｐゴシック"/>
                <a:cs typeface="Arial"/>
              </a:rPr>
              <a:t>Adder.add</a:t>
            </a:r>
            <a:r>
              <a:rPr lang="fr-CI">
                <a:solidFill>
                  <a:schemeClr val="bg1"/>
                </a:solidFill>
                <a:latin typeface="Arial"/>
                <a:ea typeface="ＭＳ Ｐゴシック"/>
                <a:cs typeface="Arial"/>
              </a:rPr>
              <a:t>(12.3,12.6));  </a:t>
            </a:r>
          </a:p>
          <a:p>
            <a:r>
              <a:rPr lang="fr-CI">
                <a:solidFill>
                  <a:schemeClr val="bg1"/>
                </a:solidFill>
              </a:rPr>
              <a:t>}}  </a:t>
            </a:r>
          </a:p>
          <a:p>
            <a:endParaRPr lang="fr-CI">
              <a:solidFill>
                <a:schemeClr val="bg1"/>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719337020"/>
              </p:ext>
            </p:extLst>
          </p:nvPr>
        </p:nvGraphicFramePr>
        <p:xfrm>
          <a:off x="6248401" y="2956182"/>
          <a:ext cx="18288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44983737"/>
                    </a:ext>
                  </a:extLst>
                </a:gridCol>
              </a:tblGrid>
              <a:tr h="614753">
                <a:tc>
                  <a:txBody>
                    <a:bodyPr/>
                    <a:lstStyle/>
                    <a:p>
                      <a:r>
                        <a:rPr lang="fr-FR"/>
                        <a:t>   //Outpout</a:t>
                      </a:r>
                    </a:p>
                    <a:p>
                      <a:r>
                        <a:rPr lang="fr-FR"/>
                        <a:t>          22</a:t>
                      </a:r>
                    </a:p>
                    <a:p>
                      <a:r>
                        <a:rPr lang="fr-FR"/>
                        <a:t>          24,9</a:t>
                      </a:r>
                      <a:endParaRPr lang="en-US"/>
                    </a:p>
                  </a:txBody>
                  <a:tcPr>
                    <a:solidFill>
                      <a:schemeClr val="tx1"/>
                    </a:solidFill>
                  </a:tcPr>
                </a:tc>
                <a:extLst>
                  <a:ext uri="{0D108BD9-81ED-4DB2-BD59-A6C34878D82A}">
                    <a16:rowId xmlns:a16="http://schemas.microsoft.com/office/drawing/2014/main" val="1584333275"/>
                  </a:ext>
                </a:extLst>
              </a:tr>
            </a:tbl>
          </a:graphicData>
        </a:graphic>
      </p:graphicFrame>
    </p:spTree>
    <p:extLst>
      <p:ext uri="{BB962C8B-B14F-4D97-AF65-F5344CB8AC3E}">
        <p14:creationId xmlns:p14="http://schemas.microsoft.com/office/powerpoint/2010/main" val="341252130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2" name="Rectangle 1"/>
          <p:cNvSpPr/>
          <p:nvPr/>
        </p:nvSpPr>
        <p:spPr>
          <a:xfrm>
            <a:off x="420386" y="910497"/>
            <a:ext cx="2125973"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solidFill>
                  <a:srgbClr val="FF0000"/>
                </a:solidFill>
                <a:effectLst>
                  <a:outerShdw blurRad="38100" dist="38100" dir="2700000" algn="tl">
                    <a:srgbClr val="000000">
                      <a:alpha val="43137"/>
                    </a:srgbClr>
                  </a:outerShdw>
                </a:effectLst>
                <a:latin typeface="Helvetica"/>
                <a:ea typeface="ＭＳ Ｐゴシック"/>
                <a:cs typeface="Helvetica"/>
              </a:rPr>
              <a:t>Definition</a:t>
            </a:r>
          </a:p>
        </p:txBody>
      </p:sp>
      <p:sp>
        <p:nvSpPr>
          <p:cNvPr id="14" name="Rectangle 5"/>
          <p:cNvSpPr>
            <a:spLocks noChangeArrowheads="1"/>
          </p:cNvSpPr>
          <p:nvPr/>
        </p:nvSpPr>
        <p:spPr bwMode="auto">
          <a:xfrm>
            <a:off x="230036" y="1824091"/>
            <a:ext cx="8908473"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Helvetica"/>
                <a:ea typeface="ＭＳ Ｐゴシック"/>
                <a:cs typeface="Helvetica"/>
              </a:rPr>
              <a:t>La signification d' </a:t>
            </a:r>
            <a:r>
              <a:rPr kumimoji="0" lang="en-US" altLang="en-US" sz="2000" b="1" i="0" u="none" strike="noStrike" cap="none" normalizeH="0" baseline="0">
                <a:ln>
                  <a:noFill/>
                </a:ln>
                <a:solidFill>
                  <a:srgbClr val="000000"/>
                </a:solidFill>
                <a:effectLst/>
                <a:latin typeface="Helvetica"/>
                <a:ea typeface="ＭＳ Ｐゴシック"/>
                <a:cs typeface="Helvetica"/>
              </a:rPr>
              <a:t>Encapsulation</a:t>
            </a:r>
            <a:r>
              <a:rPr kumimoji="0" lang="en-US" altLang="en-US" sz="2000" b="0" i="0" u="none" strike="noStrike" cap="none" normalizeH="0" baseline="0">
                <a:ln>
                  <a:noFill/>
                </a:ln>
                <a:solidFill>
                  <a:srgbClr val="000000"/>
                </a:solidFill>
                <a:effectLst/>
                <a:latin typeface="Helvetica"/>
                <a:ea typeface="ＭＳ Ｐゴシック"/>
                <a:cs typeface="Helvetica"/>
              </a:rPr>
              <a:t> est de s'assurer que les données "sensibles" sont cachées aux utilisateurs. Pour y parvenir, vous devez :</a:t>
            </a:r>
            <a:endParaRPr lang="en-US" altLang="en-US" sz="20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a:p>
            <a:pPr marL="285750" indent="-285750" eaLnBrk="0" hangingPunct="0">
              <a:buFont typeface="Wingdings"/>
              <a:buChar char="Ø"/>
            </a:pPr>
            <a:r>
              <a:rPr lang="en-US" altLang="en-US" sz="2400">
                <a:solidFill>
                  <a:srgbClr val="000000"/>
                </a:solidFill>
                <a:latin typeface="Helvetica"/>
                <a:ea typeface="ＭＳ Ｐゴシック"/>
                <a:cs typeface="Helvetica"/>
              </a:rPr>
              <a:t>Declarer</a:t>
            </a:r>
            <a:r>
              <a:rPr kumimoji="0" lang="en-US" altLang="en-US" sz="2400" b="0" i="0" u="none" strike="noStrike" cap="none" normalizeH="0" baseline="0">
                <a:ln>
                  <a:noFill/>
                </a:ln>
                <a:solidFill>
                  <a:srgbClr val="000000"/>
                </a:solidFill>
                <a:effectLst/>
                <a:latin typeface="Helvetica"/>
                <a:ea typeface="ＭＳ Ｐゴシック"/>
                <a:cs typeface="Helvetica"/>
              </a:rPr>
              <a:t> les </a:t>
            </a:r>
            <a:r>
              <a:rPr kumimoji="0" lang="en-US" altLang="en-US" sz="2400" b="1" i="0" u="none" strike="noStrike" cap="none" normalizeH="0" baseline="0">
                <a:ln>
                  <a:noFill/>
                </a:ln>
                <a:solidFill>
                  <a:srgbClr val="000000"/>
                </a:solidFill>
                <a:effectLst/>
                <a:latin typeface="Helvetica"/>
                <a:ea typeface="ＭＳ Ｐゴシック"/>
                <a:cs typeface="Helvetica"/>
              </a:rPr>
              <a:t>variables/</a:t>
            </a:r>
            <a:r>
              <a:rPr kumimoji="0" lang="en-US" altLang="en-US" sz="2400" b="1"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lang="en-US" altLang="en-US" sz="2400">
                <a:solidFill>
                  <a:srgbClr val="000000"/>
                </a:solidFill>
                <a:latin typeface="Helvetica"/>
                <a:ea typeface="ＭＳ Ｐゴシック"/>
                <a:cs typeface="Helvetica"/>
              </a:rPr>
              <a:t>la </a:t>
            </a:r>
            <a:r>
              <a:rPr lang="en-US" altLang="en-US" sz="2400" err="1">
                <a:solidFill>
                  <a:srgbClr val="000000"/>
                </a:solidFill>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comme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endParaRPr lang="en-US" altLang="en-US" sz="2400" b="1" i="0" u="none" strike="noStrike" cap="none" normalizeH="0" baseline="0">
              <a:ln>
                <a:noFill/>
              </a:ln>
              <a:solidFill>
                <a:srgbClr val="000000"/>
              </a:solidFill>
              <a:effectLst/>
              <a:latin typeface="Helvetica"/>
              <a:ea typeface="ＭＳ Ｐゴシック"/>
              <a:cs typeface="Helvetica"/>
            </a:endParaRPr>
          </a:p>
          <a:p>
            <a:pPr marL="285750" marR="0" lvl="0" indent="-28575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fournir des méthodes publiques </a:t>
            </a:r>
            <a:r>
              <a:rPr kumimoji="0" lang="en-US" altLang="en-US" sz="2400" b="1" i="0" u="none" strike="noStrike" cap="none" normalizeH="0" baseline="0">
                <a:ln>
                  <a:noFill/>
                </a:ln>
                <a:solidFill>
                  <a:srgbClr val="000000"/>
                </a:solidFill>
                <a:effectLst/>
                <a:latin typeface="Helvetica"/>
                <a:ea typeface="ＭＳ Ｐゴシック"/>
                <a:cs typeface="Helvetica"/>
              </a:rPr>
              <a:t>get</a:t>
            </a:r>
            <a:r>
              <a:rPr kumimoji="0" lang="en-US" altLang="en-US" sz="2400" b="0" i="0" u="none" strike="noStrike" cap="none" normalizeH="0" baseline="0">
                <a:ln>
                  <a:noFill/>
                </a:ln>
                <a:solidFill>
                  <a:srgbClr val="000000"/>
                </a:solidFill>
                <a:effectLst/>
                <a:latin typeface="Helvetica"/>
                <a:ea typeface="ＭＳ Ｐゴシック"/>
                <a:cs typeface="Helvetica"/>
              </a:rPr>
              <a:t> et </a:t>
            </a:r>
            <a:r>
              <a:rPr kumimoji="0" lang="en-US" altLang="en-US" sz="2400" b="1" i="0" u="none" strike="noStrike" cap="none" normalizeH="0" baseline="0">
                <a:ln>
                  <a:noFill/>
                </a:ln>
                <a:solidFill>
                  <a:srgbClr val="000000"/>
                </a:solidFill>
                <a:effectLst/>
                <a:latin typeface="Helvetica"/>
                <a:ea typeface="ＭＳ Ｐゴシック"/>
                <a:cs typeface="Helvetica"/>
              </a:rPr>
              <a:t>set </a:t>
            </a:r>
            <a:r>
              <a:rPr kumimoji="0" lang="en-US" altLang="en-US" sz="2400" b="1" i="0" u="none" strike="noStrike" cap="none" normalizeH="0" baseline="0">
                <a:ln>
                  <a:noFill/>
                </a:ln>
                <a:solidFill>
                  <a:srgbClr val="DC143C"/>
                </a:solidFill>
                <a:effectLst/>
                <a:latin typeface="Helvetica"/>
                <a:ea typeface="ＭＳ Ｐゴシック"/>
                <a:cs typeface="Helvetica"/>
              </a:rPr>
              <a:t>private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a:ln>
                  <a:noFill/>
                </a:ln>
                <a:solidFill>
                  <a:srgbClr val="000000"/>
                </a:solidFill>
                <a:effectLst/>
                <a:latin typeface="Helvetica"/>
                <a:ea typeface="ＭＳ Ｐゴシック"/>
                <a:cs typeface="Helvetica"/>
              </a:rPr>
              <a:t>pour accéder et mettre à jour la valeur d'une variable</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Helvetica" panose="020B0604020202020204" pitchFamily="34" charset="0"/>
                <a:cs typeface="Helvetica" panose="020B0604020202020204" pitchFamily="34" charset="0"/>
              </a:rPr>
            </a:br>
            <a:endParaRPr lang="en-US" altLang="en-US" sz="2000" b="0" i="0" u="none" strike="noStrike" cap="none" normalizeH="0" baseline="0">
              <a:ln>
                <a:noFill/>
              </a:ln>
              <a:effectLst/>
              <a:latin typeface="Helvetica" panose="020B0604020202020204" pitchFamily="34" charset="0"/>
              <a:cs typeface="Helvetica" panose="020B0604020202020204" pitchFamily="34" charset="0"/>
            </a:endParaRPr>
          </a:p>
        </p:txBody>
      </p:sp>
      <p:sp>
        <p:nvSpPr>
          <p:cNvPr id="15" name="Rectangle 6"/>
          <p:cNvSpPr>
            <a:spLocks noChangeArrowheads="1"/>
          </p:cNvSpPr>
          <p:nvPr/>
        </p:nvSpPr>
        <p:spPr bwMode="auto">
          <a:xfrm>
            <a:off x="287546" y="4753277"/>
            <a:ext cx="846512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hangingPunct="0"/>
            <a:r>
              <a:rPr kumimoji="0" lang="en-US" altLang="en-US" sz="2400" b="0" i="0" u="none" strike="noStrike" cap="none" normalizeH="0" baseline="0">
                <a:ln>
                  <a:noFill/>
                </a:ln>
                <a:solidFill>
                  <a:srgbClr val="000000"/>
                </a:solidFill>
                <a:effectLst/>
                <a:latin typeface="Helvetica"/>
                <a:ea typeface="ＭＳ Ｐゴシック"/>
                <a:cs typeface="Helvetica"/>
              </a:rPr>
              <a:t>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a:ln>
                  <a:noFill/>
                </a:ln>
                <a:solidFill>
                  <a:srgbClr val="000000"/>
                </a:solidFill>
                <a:effectLst/>
                <a:latin typeface="Helvetica"/>
                <a:ea typeface="ＭＳ Ｐゴシック"/>
                <a:cs typeface="Helvetica"/>
              </a:rPr>
              <a:t>méthode renvoie la valeur de la variable et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a:ln>
                  <a:noFill/>
                </a:ln>
                <a:solidFill>
                  <a:srgbClr val="000000"/>
                </a:solidFill>
                <a:effectLst/>
                <a:latin typeface="Helvetica"/>
                <a:ea typeface="ＭＳ Ｐゴシック"/>
                <a:cs typeface="Helvetica"/>
              </a:rPr>
              <a:t>méthode définit la valeur</a:t>
            </a:r>
            <a:r>
              <a:rPr lang="en-US" altLang="en-US" sz="2400">
                <a:latin typeface="Helvetica"/>
                <a:ea typeface="ＭＳ Ｐゴシック"/>
                <a:cs typeface="Helvetica"/>
              </a:rPr>
              <a:t> </a:t>
            </a:r>
            <a:endParaRPr lang="en-US" altLang="en-US" sz="2400" b="0" i="0" u="none" strike="noStrike" cap="none" normalizeH="0" baseline="0">
              <a:ln>
                <a:noFill/>
              </a:ln>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3946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758253"/>
            <a:ext cx="4405797" cy="427809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IV.   HERITAGE</a:t>
            </a:r>
            <a:endParaRPr lang="fr-FR" sz="1600">
              <a:solidFill>
                <a:srgbClr val="FF0000"/>
              </a:solidFill>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Notions de bases</a:t>
            </a:r>
          </a:p>
          <a:p>
            <a:pPr marL="742950" lvl="1" indent="-285750">
              <a:buFont typeface="Wingdings,Sans-Serif"/>
              <a:buChar char="q"/>
            </a:pPr>
            <a:r>
              <a:rPr lang="fr-FR" sz="1600" b="1">
                <a:latin typeface="Arial"/>
                <a:ea typeface="ＭＳ Ｐゴシック"/>
                <a:cs typeface="Arial"/>
              </a:rPr>
              <a:t>Syntaxe</a:t>
            </a:r>
            <a:endParaRPr lang="fr-FR"/>
          </a:p>
          <a:p>
            <a:pPr marL="742950" lvl="1" indent="-285750">
              <a:buFont typeface="Wingdings,Sans-Serif"/>
              <a:buChar char="q"/>
            </a:pPr>
            <a:r>
              <a:rPr lang="fr-FR" sz="1600" b="1">
                <a:latin typeface="Arial"/>
                <a:ea typeface="ＭＳ Ｐゴシック"/>
                <a:cs typeface="Arial"/>
              </a:rPr>
              <a:t>Types d'héritage et exemples</a:t>
            </a:r>
          </a:p>
          <a:p>
            <a:pPr lvl="1"/>
            <a:endParaRPr lang="fr-FR" sz="1600" b="1">
              <a:solidFill>
                <a:srgbClr val="000000"/>
              </a:solidFill>
              <a:latin typeface="Arial"/>
              <a:ea typeface="ＭＳ Ｐゴシック"/>
              <a:cs typeface="Arial"/>
            </a:endParaRPr>
          </a:p>
          <a:p>
            <a:r>
              <a:rPr lang="fr-FR" sz="1600" b="1">
                <a:solidFill>
                  <a:srgbClr val="FF0000"/>
                </a:solidFill>
                <a:latin typeface="Arial"/>
                <a:ea typeface="ＭＳ Ｐゴシック"/>
                <a:cs typeface="Arial"/>
              </a:rPr>
              <a:t>VI.  POLYMORPHISME</a:t>
            </a:r>
            <a:r>
              <a:rPr lang="fr-FR" sz="1600" b="1">
                <a:latin typeface="Arial"/>
                <a:ea typeface="ＭＳ Ｐゴシック"/>
                <a:cs typeface="Arial"/>
              </a:rPr>
              <a:t> </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Définition</a:t>
            </a:r>
            <a:endParaRPr lang="en-US" sz="1600">
              <a:latin typeface="Arial"/>
              <a:ea typeface="ＭＳ Ｐゴシック"/>
              <a:cs typeface="Arial"/>
            </a:endParaRPr>
          </a:p>
          <a:p>
            <a:pPr marL="742950" lvl="1" indent="-285750">
              <a:buFont typeface="Wingdings,Sans-Serif"/>
              <a:buChar char="q"/>
            </a:pPr>
            <a:r>
              <a:rPr lang="fr-FR" sz="1600" b="1">
                <a:latin typeface="Arial"/>
                <a:ea typeface="ＭＳ Ｐゴシック"/>
                <a:cs typeface="Arial"/>
              </a:rPr>
              <a:t>Résolution statique des liens</a:t>
            </a:r>
            <a:endParaRPr lang="fr-FR" sz="1600" b="1">
              <a:cs typeface="Arial"/>
            </a:endParaRPr>
          </a:p>
          <a:p>
            <a:pPr marL="742950" lvl="1" indent="-285750">
              <a:buFont typeface="Wingdings,Sans-Serif"/>
              <a:buChar char="q"/>
            </a:pPr>
            <a:r>
              <a:rPr lang="fr-FR" sz="1600" b="1">
                <a:solidFill>
                  <a:srgbClr val="000000"/>
                </a:solidFill>
                <a:latin typeface="Arial"/>
                <a:ea typeface="ＭＳ Ｐゴシック"/>
                <a:cs typeface="Arial"/>
              </a:rPr>
              <a:t>Résolution dynamique des liens</a:t>
            </a:r>
          </a:p>
          <a:p>
            <a:endParaRPr lang="fr-FR" sz="1600" b="1">
              <a:solidFill>
                <a:srgbClr val="FF0000"/>
              </a:solidFill>
              <a:latin typeface="Arial"/>
              <a:ea typeface="ＭＳ Ｐゴシック"/>
              <a:cs typeface="Arial"/>
            </a:endParaRPr>
          </a:p>
          <a:p>
            <a:r>
              <a:rPr lang="fr-FR" sz="1600" b="1">
                <a:solidFill>
                  <a:srgbClr val="FF0000"/>
                </a:solidFill>
                <a:latin typeface="Arial"/>
                <a:ea typeface="ＭＳ Ｐゴシック"/>
                <a:cs typeface="Arial"/>
              </a:rPr>
              <a:t>VIII. EXCEPTIONS</a:t>
            </a:r>
            <a:endParaRPr lang="en-US" sz="160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a:latin typeface="Arial"/>
                <a:ea typeface="ＭＳ Ｐゴシック"/>
                <a:cs typeface="Arial"/>
              </a:rPr>
              <a:t>  CONCLUSION</a:t>
            </a:r>
            <a:endParaRPr lang="en-US"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REMERCIEMENTS</a:t>
            </a:r>
            <a:endParaRPr lang="fr-FR" sz="1600">
              <a:latin typeface="Arial"/>
              <a:ea typeface="ＭＳ Ｐゴシック"/>
              <a:cs typeface="Arial"/>
            </a:endParaRPr>
          </a:p>
          <a:p>
            <a:r>
              <a:rPr lang="fr-FR" sz="1600">
                <a:latin typeface="Arial"/>
                <a:ea typeface="ＭＳ Ｐゴシック"/>
                <a:cs typeface="Arial"/>
              </a:rPr>
              <a:t>           </a:t>
            </a:r>
            <a:r>
              <a:rPr lang="fr-FR" sz="1600" b="1">
                <a:latin typeface="Arial"/>
                <a:ea typeface="ＭＳ Ｐゴシック"/>
                <a:cs typeface="Arial"/>
              </a:rPr>
              <a:t>Q&amp;A</a:t>
            </a:r>
            <a:endParaRPr lang="en-US" sz="160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908170" y="979187"/>
            <a:ext cx="6607787"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Exemple simple d’encapsulation en java</a:t>
            </a:r>
          </a:p>
        </p:txBody>
      </p:sp>
      <p:graphicFrame>
        <p:nvGraphicFramePr>
          <p:cNvPr id="6" name="Tableau 5"/>
          <p:cNvGraphicFramePr>
            <a:graphicFrameLocks noGrp="1"/>
          </p:cNvGraphicFramePr>
          <p:nvPr>
            <p:extLst>
              <p:ext uri="{D42A27DB-BD31-4B8C-83A1-F6EECF244321}">
                <p14:modId xmlns:p14="http://schemas.microsoft.com/office/powerpoint/2010/main" val="4150140169"/>
              </p:ext>
            </p:extLst>
          </p:nvPr>
        </p:nvGraphicFramePr>
        <p:xfrm>
          <a:off x="422001" y="1864927"/>
          <a:ext cx="7992413" cy="3749040"/>
        </p:xfrm>
        <a:graphic>
          <a:graphicData uri="http://schemas.openxmlformats.org/drawingml/2006/table">
            <a:tbl>
              <a:tblPr firstRow="1" bandRow="1">
                <a:tableStyleId>{5C22544A-7EE6-4342-B048-85BDC9FD1C3A}</a:tableStyleId>
              </a:tblPr>
              <a:tblGrid>
                <a:gridCol w="7992413">
                  <a:extLst>
                    <a:ext uri="{9D8B030D-6E8A-4147-A177-3AD203B41FA5}">
                      <a16:colId xmlns:a16="http://schemas.microsoft.com/office/drawing/2014/main" val="383564806"/>
                    </a:ext>
                  </a:extLst>
                </a:gridCol>
              </a:tblGrid>
              <a:tr h="2731426">
                <a:tc>
                  <a:txBody>
                    <a:bodyPr/>
                    <a:lstStyle/>
                    <a:p>
                      <a:r>
                        <a:rPr lang="en-US" sz="2400">
                          <a:solidFill>
                            <a:srgbClr val="0077AA"/>
                          </a:solidFill>
                          <a:effectLst/>
                        </a:rPr>
                        <a:t>public</a:t>
                      </a:r>
                      <a:r>
                        <a:rPr lang="en-US" sz="2400"/>
                        <a:t> </a:t>
                      </a:r>
                      <a:r>
                        <a:rPr lang="en-US" sz="2400">
                          <a:solidFill>
                            <a:srgbClr val="0077AA"/>
                          </a:solidFill>
                          <a:effectLst/>
                        </a:rPr>
                        <a:t>class</a:t>
                      </a:r>
                      <a:r>
                        <a:rPr lang="en-US" sz="2400"/>
                        <a:t> </a:t>
                      </a:r>
                      <a:r>
                        <a:rPr lang="en-US" sz="2400">
                          <a:solidFill>
                            <a:srgbClr val="DD4A68"/>
                          </a:solidFill>
                          <a:effectLst/>
                        </a:rPr>
                        <a:t>Main</a:t>
                      </a:r>
                      <a:r>
                        <a:rPr lang="en-US" sz="2400"/>
                        <a:t> </a:t>
                      </a:r>
                      <a:r>
                        <a:rPr lang="en-US" sz="2400">
                          <a:solidFill>
                            <a:srgbClr val="999999"/>
                          </a:solidFill>
                          <a:effectLst/>
                        </a:rPr>
                        <a:t>{</a:t>
                      </a:r>
                    </a:p>
                    <a:p>
                      <a:r>
                        <a:rPr lang="en-US" sz="2400"/>
                        <a:t>   </a:t>
                      </a:r>
                      <a:r>
                        <a:rPr lang="en-US" sz="2400">
                          <a:solidFill>
                            <a:srgbClr val="0077AA"/>
                          </a:solidFill>
                          <a:effectLst/>
                        </a:rPr>
                        <a:t>public</a:t>
                      </a:r>
                      <a:r>
                        <a:rPr lang="en-US" sz="2400"/>
                        <a:t> </a:t>
                      </a:r>
                      <a:r>
                        <a:rPr lang="en-US" sz="2400">
                          <a:solidFill>
                            <a:srgbClr val="0077AA"/>
                          </a:solidFill>
                          <a:effectLst/>
                        </a:rPr>
                        <a:t>static</a:t>
                      </a:r>
                      <a:r>
                        <a:rPr lang="en-US" sz="2400"/>
                        <a:t> </a:t>
                      </a:r>
                      <a:r>
                        <a:rPr lang="en-US" sz="2400">
                          <a:solidFill>
                            <a:srgbClr val="0077AA"/>
                          </a:solidFill>
                          <a:effectLst/>
                        </a:rPr>
                        <a:t>void</a:t>
                      </a:r>
                      <a:r>
                        <a:rPr lang="en-US" sz="2400"/>
                        <a:t> </a:t>
                      </a:r>
                      <a:r>
                        <a:rPr lang="en-US" sz="2400">
                          <a:solidFill>
                            <a:srgbClr val="DD4A68"/>
                          </a:solidFill>
                          <a:effectLst/>
                        </a:rPr>
                        <a:t>main</a:t>
                      </a:r>
                      <a:r>
                        <a:rPr lang="en-US" sz="2400">
                          <a:solidFill>
                            <a:srgbClr val="999999"/>
                          </a:solidFill>
                          <a:effectLst/>
                        </a:rPr>
                        <a:t>(</a:t>
                      </a:r>
                      <a:r>
                        <a:rPr lang="en-US" sz="2400">
                          <a:solidFill>
                            <a:srgbClr val="DD4A68"/>
                          </a:solidFill>
                          <a:effectLst/>
                        </a:rPr>
                        <a:t>String</a:t>
                      </a:r>
                      <a:r>
                        <a:rPr lang="en-US" sz="2400">
                          <a:solidFill>
                            <a:srgbClr val="999999"/>
                          </a:solidFill>
                          <a:effectLst/>
                        </a:rPr>
                        <a:t>[]</a:t>
                      </a:r>
                      <a:r>
                        <a:rPr lang="en-US" sz="2400"/>
                        <a:t> args</a:t>
                      </a:r>
                      <a:r>
                        <a:rPr lang="en-US" sz="2400">
                          <a:solidFill>
                            <a:srgbClr val="999999"/>
                          </a:solidFill>
                          <a:effectLst/>
                        </a:rPr>
                        <a:t>)</a:t>
                      </a:r>
                      <a:r>
                        <a:rPr lang="en-US" sz="2400"/>
                        <a:t> </a:t>
                      </a:r>
                      <a:r>
                        <a:rPr lang="en-US" sz="2400">
                          <a:solidFill>
                            <a:srgbClr val="999999"/>
                          </a:solidFill>
                          <a:effectLst/>
                        </a:rPr>
                        <a:t>{</a:t>
                      </a:r>
                      <a:r>
                        <a:rPr lang="en-US" sz="2400"/>
                        <a:t> </a:t>
                      </a:r>
                    </a:p>
                    <a:p>
                      <a:r>
                        <a:rPr lang="en-US" sz="2400">
                          <a:solidFill>
                            <a:srgbClr val="DD4A68"/>
                          </a:solidFill>
                          <a:effectLst/>
                        </a:rPr>
                        <a:t>      Person</a:t>
                      </a:r>
                      <a:r>
                        <a:rPr lang="en-US" sz="2400"/>
                        <a:t> </a:t>
                      </a:r>
                      <a:r>
                        <a:rPr lang="en-US" sz="2400" err="1"/>
                        <a:t>myObj</a:t>
                      </a:r>
                      <a:r>
                        <a:rPr lang="en-US" sz="2400"/>
                        <a:t> </a:t>
                      </a:r>
                      <a:r>
                        <a:rPr lang="en-US" sz="2400">
                          <a:solidFill>
                            <a:srgbClr val="9A6E3A"/>
                          </a:solidFill>
                          <a:effectLst/>
                        </a:rPr>
                        <a:t>=</a:t>
                      </a:r>
                      <a:r>
                        <a:rPr lang="en-US" sz="2400"/>
                        <a:t> </a:t>
                      </a:r>
                      <a:r>
                        <a:rPr lang="en-US" sz="2400">
                          <a:solidFill>
                            <a:srgbClr val="0077AA"/>
                          </a:solidFill>
                          <a:effectLst/>
                        </a:rPr>
                        <a:t>new</a:t>
                      </a:r>
                      <a:r>
                        <a:rPr lang="en-US" sz="2400"/>
                        <a:t> </a:t>
                      </a:r>
                      <a:r>
                        <a:rPr lang="en-US" sz="2400">
                          <a:solidFill>
                            <a:srgbClr val="DD4A68"/>
                          </a:solidFill>
                          <a:effectLst/>
                        </a:rPr>
                        <a:t>Person</a:t>
                      </a:r>
                      <a:r>
                        <a:rPr lang="en-US" sz="2400">
                          <a:solidFill>
                            <a:srgbClr val="999999"/>
                          </a:solidFill>
                          <a:effectLst/>
                        </a:rPr>
                        <a:t>();</a:t>
                      </a:r>
                      <a:r>
                        <a:rPr lang="en-US" sz="2400"/>
                        <a:t> </a:t>
                      </a:r>
                    </a:p>
                    <a:p>
                      <a:r>
                        <a:rPr lang="en-US" sz="2400"/>
                        <a:t>        </a:t>
                      </a:r>
                      <a:r>
                        <a:rPr lang="en-US" sz="2400" err="1"/>
                        <a:t>myObj</a:t>
                      </a:r>
                      <a:r>
                        <a:rPr lang="en-US" sz="2400" err="1">
                          <a:solidFill>
                            <a:srgbClr val="999999"/>
                          </a:solidFill>
                          <a:effectLst/>
                        </a:rPr>
                        <a:t>.</a:t>
                      </a:r>
                      <a:r>
                        <a:rPr lang="en-US" sz="2400" err="1">
                          <a:solidFill>
                            <a:srgbClr val="DD4A68"/>
                          </a:solidFill>
                          <a:effectLst/>
                        </a:rPr>
                        <a:t>setName</a:t>
                      </a:r>
                      <a:r>
                        <a:rPr lang="en-US" sz="2400">
                          <a:solidFill>
                            <a:srgbClr val="999999"/>
                          </a:solidFill>
                          <a:effectLst/>
                        </a:rPr>
                        <a:t>(</a:t>
                      </a:r>
                      <a:r>
                        <a:rPr lang="en-US" sz="2400">
                          <a:solidFill>
                            <a:srgbClr val="669900"/>
                          </a:solidFill>
                          <a:effectLst/>
                        </a:rPr>
                        <a:t>"John"</a:t>
                      </a:r>
                      <a:r>
                        <a:rPr lang="en-US" sz="2400">
                          <a:solidFill>
                            <a:srgbClr val="999999"/>
                          </a:solidFill>
                          <a:effectLst/>
                        </a:rPr>
                        <a:t>);</a:t>
                      </a:r>
                      <a:r>
                        <a:rPr lang="en-US" sz="2400"/>
                        <a:t> </a:t>
                      </a:r>
                      <a:r>
                        <a:rPr lang="en-US" sz="2400">
                          <a:solidFill>
                            <a:srgbClr val="708090"/>
                          </a:solidFill>
                          <a:effectLst/>
                        </a:rPr>
                        <a:t>// </a:t>
                      </a:r>
                      <a:r>
                        <a:rPr lang="en-US" sz="2400" err="1">
                          <a:solidFill>
                            <a:srgbClr val="708090"/>
                          </a:solidFill>
                          <a:effectLst/>
                        </a:rPr>
                        <a:t>Modifie</a:t>
                      </a:r>
                      <a:r>
                        <a:rPr lang="en-US" sz="2400">
                          <a:solidFill>
                            <a:srgbClr val="708090"/>
                          </a:solidFill>
                          <a:effectLst/>
                        </a:rPr>
                        <a:t> la </a:t>
                      </a:r>
                      <a:r>
                        <a:rPr lang="en-US" sz="2400" err="1">
                          <a:solidFill>
                            <a:srgbClr val="708090"/>
                          </a:solidFill>
                          <a:effectLst/>
                        </a:rPr>
                        <a:t>valeur</a:t>
                      </a:r>
                      <a:r>
                        <a:rPr lang="en-US" sz="2400">
                          <a:solidFill>
                            <a:srgbClr val="708090"/>
                          </a:solidFill>
                          <a:effectLst/>
                        </a:rPr>
                        <a:t> du nom </a:t>
                      </a:r>
                      <a:r>
                        <a:rPr lang="en-US" sz="2400" err="1">
                          <a:solidFill>
                            <a:srgbClr val="708090"/>
                          </a:solidFill>
                          <a:effectLst/>
                        </a:rPr>
                        <a:t>en</a:t>
                      </a:r>
                      <a:r>
                        <a:rPr lang="en-US" sz="2400">
                          <a:solidFill>
                            <a:srgbClr val="708090"/>
                          </a:solidFill>
                          <a:effectLst/>
                        </a:rPr>
                        <a:t>: "John“</a:t>
                      </a:r>
                    </a:p>
                    <a:p>
                      <a:r>
                        <a:rPr lang="en-US" sz="2400"/>
                        <a:t>    </a:t>
                      </a:r>
                      <a:r>
                        <a:rPr lang="en-US" sz="2400">
                          <a:solidFill>
                            <a:srgbClr val="DD4A68"/>
                          </a:solidFill>
                          <a:effectLst/>
                        </a:rPr>
                        <a:t>System</a:t>
                      </a:r>
                      <a:r>
                        <a:rPr lang="en-US" sz="2400">
                          <a:solidFill>
                            <a:srgbClr val="999999"/>
                          </a:solidFill>
                          <a:effectLst/>
                        </a:rPr>
                        <a:t>.</a:t>
                      </a:r>
                      <a:r>
                        <a:rPr lang="en-US" sz="2400"/>
                        <a:t>out</a:t>
                      </a:r>
                      <a:r>
                        <a:rPr lang="en-US" sz="2400">
                          <a:solidFill>
                            <a:srgbClr val="999999"/>
                          </a:solidFill>
                          <a:effectLst/>
                        </a:rPr>
                        <a:t>.</a:t>
                      </a:r>
                      <a:r>
                        <a:rPr lang="en-US" sz="2400">
                          <a:solidFill>
                            <a:srgbClr val="DD4A68"/>
                          </a:solidFill>
                          <a:effectLst/>
                        </a:rPr>
                        <a:t>println</a:t>
                      </a:r>
                      <a:r>
                        <a:rPr lang="en-US" sz="2400">
                          <a:solidFill>
                            <a:srgbClr val="999999"/>
                          </a:solidFill>
                          <a:effectLst/>
                        </a:rPr>
                        <a:t>(</a:t>
                      </a:r>
                      <a:r>
                        <a:rPr lang="en-US" sz="2400" err="1"/>
                        <a:t>myObj</a:t>
                      </a:r>
                      <a:r>
                        <a:rPr lang="en-US" sz="2400" err="1">
                          <a:solidFill>
                            <a:srgbClr val="999999"/>
                          </a:solidFill>
                          <a:effectLst/>
                        </a:rPr>
                        <a:t>.</a:t>
                      </a:r>
                      <a:r>
                        <a:rPr lang="en-US" sz="2400" err="1">
                          <a:solidFill>
                            <a:srgbClr val="DD4A68"/>
                          </a:solidFill>
                          <a:effectLst/>
                        </a:rPr>
                        <a:t>getName</a:t>
                      </a:r>
                      <a:r>
                        <a:rPr lang="en-US" sz="2400">
                          <a:solidFill>
                            <a:srgbClr val="999999"/>
                          </a:solidFill>
                          <a:effectLst/>
                        </a:rPr>
                        <a:t>());</a:t>
                      </a:r>
                      <a:r>
                        <a:rPr lang="en-US" sz="2400"/>
                        <a:t> </a:t>
                      </a:r>
                    </a:p>
                    <a:p>
                      <a:r>
                        <a:rPr lang="en-US" sz="2400">
                          <a:solidFill>
                            <a:srgbClr val="999999"/>
                          </a:solidFill>
                          <a:effectLst/>
                        </a:rPr>
                        <a:t>   }</a:t>
                      </a:r>
                    </a:p>
                    <a:p>
                      <a:r>
                        <a:rPr lang="en-US" sz="2400">
                          <a:solidFill>
                            <a:srgbClr val="999999"/>
                          </a:solidFill>
                          <a:effectLst/>
                        </a:rPr>
                        <a:t>}</a:t>
                      </a:r>
                      <a:r>
                        <a:rPr lang="en-US" sz="2400"/>
                        <a:t> </a:t>
                      </a:r>
                    </a:p>
                    <a:p>
                      <a:endParaRPr lang="en-US" sz="2400">
                        <a:solidFill>
                          <a:srgbClr val="708090"/>
                        </a:solidFill>
                        <a:effectLst/>
                      </a:endParaRPr>
                    </a:p>
                    <a:p>
                      <a:r>
                        <a:rPr lang="en-US" sz="2400">
                          <a:solidFill>
                            <a:srgbClr val="708090"/>
                          </a:solidFill>
                          <a:effectLst/>
                        </a:rPr>
                        <a:t>// </a:t>
                      </a:r>
                      <a:r>
                        <a:rPr lang="en-US" sz="2400" err="1">
                          <a:solidFill>
                            <a:srgbClr val="708090"/>
                          </a:solidFill>
                          <a:effectLst/>
                        </a:rPr>
                        <a:t>résultat</a:t>
                      </a:r>
                      <a:r>
                        <a:rPr lang="en-US" sz="2400">
                          <a:solidFill>
                            <a:srgbClr val="708090"/>
                          </a:solidFill>
                          <a:effectLst/>
                        </a:rPr>
                        <a:t>: "John"</a:t>
                      </a:r>
                      <a:endParaRPr lang="en-US" sz="2400"/>
                    </a:p>
                  </a:txBody>
                  <a:tcPr>
                    <a:solidFill>
                      <a:schemeClr val="tx1"/>
                    </a:solidFill>
                  </a:tcPr>
                </a:tc>
                <a:extLst>
                  <a:ext uri="{0D108BD9-81ED-4DB2-BD59-A6C34878D82A}">
                    <a16:rowId xmlns:a16="http://schemas.microsoft.com/office/drawing/2014/main" val="3061784735"/>
                  </a:ext>
                </a:extLst>
              </a:tr>
            </a:tbl>
          </a:graphicData>
        </a:graphic>
      </p:graphicFrame>
    </p:spTree>
    <p:extLst>
      <p:ext uri="{BB962C8B-B14F-4D97-AF65-F5344CB8AC3E}">
        <p14:creationId xmlns:p14="http://schemas.microsoft.com/office/powerpoint/2010/main" val="1559800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ENCAPSULATION</a:t>
            </a:r>
            <a:endParaRPr lang="fr-CA">
              <a:solidFill>
                <a:srgbClr val="FF0000"/>
              </a:solidFill>
            </a:endParaRPr>
          </a:p>
        </p:txBody>
      </p:sp>
      <p:sp>
        <p:nvSpPr>
          <p:cNvPr id="5" name="Rectangle 4"/>
          <p:cNvSpPr/>
          <p:nvPr/>
        </p:nvSpPr>
        <p:spPr>
          <a:xfrm>
            <a:off x="678132" y="1007942"/>
            <a:ext cx="4896884" cy="461665"/>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a:solidFill>
                  <a:srgbClr val="FF0000"/>
                </a:solidFill>
                <a:effectLst>
                  <a:outerShdw blurRad="38100" dist="38100" dir="2700000" algn="tl">
                    <a:srgbClr val="000000">
                      <a:alpha val="43137"/>
                    </a:srgbClr>
                  </a:outerShdw>
                </a:effectLst>
                <a:latin typeface="Helvetica"/>
                <a:ea typeface="ＭＳ Ｐゴシック"/>
                <a:cs typeface="Helvetica"/>
              </a:rPr>
              <a:t>Pourquoi l’encapsulation</a:t>
            </a:r>
          </a:p>
        </p:txBody>
      </p:sp>
      <p:sp>
        <p:nvSpPr>
          <p:cNvPr id="2" name="Rectangle 1"/>
          <p:cNvSpPr>
            <a:spLocks noChangeArrowheads="1"/>
          </p:cNvSpPr>
          <p:nvPr/>
        </p:nvSpPr>
        <p:spPr bwMode="auto">
          <a:xfrm>
            <a:off x="402566" y="1920200"/>
            <a:ext cx="8478982"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Meilleur </a:t>
            </a:r>
            <a:r>
              <a:rPr kumimoji="0" lang="en-US" altLang="en-US" sz="2400" b="0" i="0" u="none" strike="noStrike" cap="none" normalizeH="0" baseline="0" err="1">
                <a:ln>
                  <a:noFill/>
                </a:ln>
                <a:solidFill>
                  <a:srgbClr val="000000"/>
                </a:solidFill>
                <a:effectLst/>
                <a:latin typeface="Helvetica"/>
                <a:ea typeface="ＭＳ Ｐゴシック"/>
                <a:cs typeface="Helvetica"/>
              </a:rPr>
              <a:t>contrôle</a:t>
            </a:r>
            <a:r>
              <a:rPr kumimoji="0" lang="en-US" altLang="en-US" sz="2400" b="0" i="0" u="none" strike="noStrike" cap="none" normalizeH="0" baseline="0">
                <a:ln>
                  <a:noFill/>
                </a:ln>
                <a:solidFill>
                  <a:srgbClr val="000000"/>
                </a:solidFill>
                <a:effectLst/>
                <a:latin typeface="Helvetica"/>
                <a:ea typeface="ＭＳ Ｐゴシック"/>
                <a:cs typeface="Helvetica"/>
              </a:rPr>
              <a:t> des </a:t>
            </a:r>
            <a:r>
              <a:rPr kumimoji="0" lang="en-US" altLang="en-US" sz="2400" b="0"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kumimoji="0" lang="en-US" altLang="en-US" sz="2400" b="0" i="0" u="none" strike="noStrike" cap="none" normalizeH="0" baseline="0" err="1">
                <a:ln>
                  <a:noFill/>
                </a:ln>
                <a:solidFill>
                  <a:srgbClr val="000000"/>
                </a:solidFill>
                <a:effectLst/>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et des </a:t>
            </a:r>
            <a:r>
              <a:rPr kumimoji="0" lang="en-US" altLang="en-US" sz="2400" b="0" i="0" u="none" strike="noStrike" cap="none" normalizeH="0" baseline="0" err="1">
                <a:ln>
                  <a:noFill/>
                </a:ln>
                <a:solidFill>
                  <a:srgbClr val="000000"/>
                </a:solidFill>
                <a:effectLst/>
                <a:latin typeface="Helvetica"/>
                <a:ea typeface="ＭＳ Ｐゴシック"/>
                <a:cs typeface="Helvetica"/>
              </a:rPr>
              <a:t>méthodes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Les </a:t>
            </a:r>
            <a:r>
              <a:rPr kumimoji="0" lang="en-US" altLang="en-US" sz="2400" b="0" i="0" u="none" strike="noStrike" cap="none" normalizeH="0" baseline="0" err="1">
                <a:ln>
                  <a:noFill/>
                </a:ln>
                <a:solidFill>
                  <a:srgbClr val="000000"/>
                </a:solidFill>
                <a:effectLst/>
                <a:latin typeface="Helvetica"/>
                <a:ea typeface="ＭＳ Ｐゴシック"/>
                <a:cs typeface="Helvetica"/>
              </a:rPr>
              <a:t>attributs</a:t>
            </a:r>
            <a:r>
              <a:rPr kumimoji="0" lang="en-US" altLang="en-US" sz="2400" b="0" i="0" u="none" strike="noStrike" cap="none" normalizeH="0" baseline="0">
                <a:ln>
                  <a:noFill/>
                </a:ln>
                <a:solidFill>
                  <a:srgbClr val="000000"/>
                </a:solidFill>
                <a:effectLst/>
                <a:latin typeface="Helvetica"/>
                <a:ea typeface="ＭＳ Ｐゴシック"/>
                <a:cs typeface="Helvetica"/>
              </a:rPr>
              <a:t> de </a:t>
            </a:r>
            <a:r>
              <a:rPr kumimoji="0" lang="en-US" altLang="en-US" sz="2400" b="0" i="0" u="none" strike="noStrike" cap="none" normalizeH="0" baseline="0" err="1">
                <a:ln>
                  <a:noFill/>
                </a:ln>
                <a:solidFill>
                  <a:srgbClr val="000000"/>
                </a:solidFill>
                <a:effectLst/>
                <a:latin typeface="Helvetica"/>
                <a:ea typeface="ＭＳ Ｐゴシック"/>
                <a:cs typeface="Helvetica"/>
              </a:rPr>
              <a:t>classe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peuvent</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être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rendus</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en</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a:ln>
                  <a:noFill/>
                </a:ln>
                <a:solidFill>
                  <a:srgbClr val="000000"/>
                </a:solidFill>
                <a:effectLst/>
                <a:latin typeface="Helvetica"/>
                <a:ea typeface="ＭＳ Ｐゴシック"/>
                <a:cs typeface="Helvetica"/>
              </a:rPr>
              <a:t>lecture </a:t>
            </a:r>
            <a:r>
              <a:rPr kumimoji="0" lang="en-US" altLang="en-US" sz="2400" b="1" i="0" u="none" strike="noStrike" cap="none" normalizeH="0" baseline="0" err="1">
                <a:ln>
                  <a:noFill/>
                </a:ln>
                <a:solidFill>
                  <a:srgbClr val="000000"/>
                </a:solidFill>
                <a:effectLst/>
                <a:latin typeface="Helvetica"/>
                <a:ea typeface="ＭＳ Ｐゴシック"/>
                <a:cs typeface="Helvetica"/>
              </a:rPr>
              <a:t>seule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si</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vous</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a:ln>
                  <a:noFill/>
                </a:ln>
                <a:solidFill>
                  <a:srgbClr val="000000"/>
                </a:solidFill>
                <a:effectLst/>
                <a:latin typeface="Helvetica"/>
                <a:ea typeface="ＭＳ Ｐゴシック"/>
                <a:cs typeface="Helvetica"/>
              </a:rPr>
              <a:t> que la </a:t>
            </a:r>
            <a:r>
              <a:rPr kumimoji="0" lang="en-US" altLang="en-US" sz="2400" b="0" i="0" u="none" strike="noStrike" cap="none" normalizeH="0" baseline="0">
                <a:ln>
                  <a:noFill/>
                </a:ln>
                <a:solidFill>
                  <a:srgbClr val="DC143C"/>
                </a:solidFill>
                <a:effectLst/>
                <a:latin typeface="Helvetica"/>
                <a:ea typeface="ＭＳ Ｐゴシック"/>
                <a:cs typeface="Helvetica"/>
              </a:rPr>
              <a:t>get </a:t>
            </a:r>
            <a:r>
              <a:rPr kumimoji="0" lang="en-US" altLang="en-US" sz="2400" b="0" i="0" u="none" strike="noStrike" cap="none" normalizeH="0" baseline="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ou</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en</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err="1">
                <a:ln>
                  <a:noFill/>
                </a:ln>
                <a:solidFill>
                  <a:srgbClr val="000000"/>
                </a:solidFill>
                <a:effectLst/>
                <a:latin typeface="Helvetica"/>
                <a:ea typeface="ＭＳ Ｐゴシック"/>
                <a:cs typeface="Helvetica"/>
              </a:rPr>
              <a:t>écriture</a:t>
            </a:r>
            <a:r>
              <a:rPr kumimoji="0" lang="en-US" altLang="en-US" sz="2400" b="1" i="0" u="none" strike="noStrike" cap="none" normalizeH="0" baseline="0">
                <a:ln>
                  <a:noFill/>
                </a:ln>
                <a:solidFill>
                  <a:srgbClr val="000000"/>
                </a:solidFill>
                <a:effectLst/>
                <a:latin typeface="Helvetica"/>
                <a:ea typeface="ＭＳ Ｐゴシック"/>
                <a:cs typeface="Helvetica"/>
              </a:rPr>
              <a:t> </a:t>
            </a:r>
            <a:r>
              <a:rPr kumimoji="0" lang="en-US" altLang="en-US" sz="2400" b="1" i="0" u="none" strike="noStrike" cap="none" normalizeH="0" baseline="0" err="1">
                <a:ln>
                  <a:noFill/>
                </a:ln>
                <a:solidFill>
                  <a:srgbClr val="000000"/>
                </a:solidFill>
                <a:effectLst/>
                <a:latin typeface="Helvetica"/>
                <a:ea typeface="ＭＳ Ｐゴシック"/>
                <a:cs typeface="Helvetica"/>
              </a:rPr>
              <a:t>seule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si</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vous</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n'utilisez</a:t>
            </a:r>
            <a:r>
              <a:rPr kumimoji="0" lang="en-US" altLang="en-US" sz="2400" b="0" i="0" u="none" strike="noStrike" cap="none" normalizeH="0" baseline="0">
                <a:ln>
                  <a:noFill/>
                </a:ln>
                <a:solidFill>
                  <a:srgbClr val="000000"/>
                </a:solidFill>
                <a:effectLst/>
                <a:latin typeface="Helvetica"/>
                <a:ea typeface="ＭＳ Ｐゴシック"/>
                <a:cs typeface="Helvetica"/>
              </a:rPr>
              <a:t> que la </a:t>
            </a:r>
            <a:r>
              <a:rPr kumimoji="0" lang="en-US" altLang="en-US" sz="2400" b="0" i="0" u="none" strike="noStrike" cap="none" normalizeH="0" baseline="0">
                <a:ln>
                  <a:noFill/>
                </a:ln>
                <a:solidFill>
                  <a:srgbClr val="DC143C"/>
                </a:solidFill>
                <a:effectLst/>
                <a:latin typeface="Helvetica"/>
                <a:ea typeface="ＭＳ Ｐゴシック"/>
                <a:cs typeface="Helvetica"/>
              </a:rPr>
              <a:t>set </a:t>
            </a:r>
            <a:r>
              <a:rPr kumimoji="0" lang="en-US" altLang="en-US" sz="2400" b="0" i="0" u="none" strike="noStrike" cap="none" normalizeH="0" baseline="0" err="1">
                <a:ln>
                  <a:noFill/>
                </a:ln>
                <a:solidFill>
                  <a:srgbClr val="000000"/>
                </a:solidFill>
                <a:effectLst/>
                <a:latin typeface="Helvetica"/>
                <a:ea typeface="ＭＳ Ｐゴシック"/>
                <a:cs typeface="Helvetica"/>
              </a:rPr>
              <a:t>méthode</a:t>
            </a:r>
            <a:r>
              <a:rPr kumimoji="0" lang="en-US" altLang="en-US" sz="2400" b="0" i="0" u="none" strike="noStrike" cap="none" normalizeH="0" baseline="0">
                <a:ln>
                  <a:noFill/>
                </a:ln>
                <a:solidFill>
                  <a:srgbClr val="000000"/>
                </a:solidFill>
                <a:effectLst/>
                <a:latin typeface="Helvetica"/>
                <a:ea typeface="ＭＳ Ｐゴシック"/>
                <a:cs typeface="Helvetica"/>
              </a:rPr>
              <a:t>)</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Flexible : le </a:t>
            </a:r>
            <a:r>
              <a:rPr kumimoji="0" lang="en-US" altLang="en-US" sz="2400" b="0" i="0" u="none" strike="noStrike" cap="none" normalizeH="0" baseline="0" err="1">
                <a:ln>
                  <a:noFill/>
                </a:ln>
                <a:solidFill>
                  <a:srgbClr val="000000"/>
                </a:solidFill>
                <a:effectLst/>
                <a:latin typeface="Helvetica"/>
                <a:ea typeface="ＭＳ Ｐゴシック"/>
                <a:cs typeface="Helvetica"/>
              </a:rPr>
              <a:t>programmeur</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peut</a:t>
            </a:r>
            <a:r>
              <a:rPr kumimoji="0" lang="en-US" altLang="en-US" sz="2400" b="0" i="0" u="none" strike="noStrike" cap="none" normalizeH="0" baseline="0">
                <a:ln>
                  <a:noFill/>
                </a:ln>
                <a:solidFill>
                  <a:srgbClr val="000000"/>
                </a:solidFill>
                <a:effectLst/>
                <a:latin typeface="Helvetica"/>
                <a:ea typeface="ＭＳ Ｐゴシック"/>
                <a:cs typeface="Helvetica"/>
              </a:rPr>
              <a:t> modifier </a:t>
            </a:r>
            <a:r>
              <a:rPr kumimoji="0" lang="en-US" altLang="en-US" sz="2400" b="0" i="0" u="none" strike="noStrike" cap="none" normalizeH="0" baseline="0" err="1">
                <a:ln>
                  <a:noFill/>
                </a:ln>
                <a:solidFill>
                  <a:srgbClr val="000000"/>
                </a:solidFill>
                <a:effectLst/>
                <a:latin typeface="Helvetica"/>
                <a:ea typeface="ＭＳ Ｐゴシック"/>
                <a:cs typeface="Helvetica"/>
              </a:rPr>
              <a:t>une</a:t>
            </a:r>
            <a:r>
              <a:rPr kumimoji="0" lang="en-US" altLang="en-US" sz="2400" b="0" i="0" u="none" strike="noStrike" cap="none" normalizeH="0" baseline="0">
                <a:ln>
                  <a:noFill/>
                </a:ln>
                <a:solidFill>
                  <a:srgbClr val="000000"/>
                </a:solidFill>
                <a:effectLst/>
                <a:latin typeface="Helvetica"/>
                <a:ea typeface="ＭＳ Ｐゴシック"/>
                <a:cs typeface="Helvetica"/>
              </a:rPr>
              <a:t> </a:t>
            </a:r>
            <a:r>
              <a:rPr kumimoji="0" lang="en-US" altLang="en-US" sz="2400" b="0" i="0" u="none" strike="noStrike" cap="none" normalizeH="0" baseline="0" err="1">
                <a:ln>
                  <a:noFill/>
                </a:ln>
                <a:solidFill>
                  <a:srgbClr val="000000"/>
                </a:solidFill>
                <a:effectLst/>
                <a:latin typeface="Helvetica"/>
                <a:ea typeface="ＭＳ Ｐゴシック"/>
                <a:cs typeface="Helvetica"/>
              </a:rPr>
              <a:t>partie</a:t>
            </a:r>
            <a:r>
              <a:rPr kumimoji="0" lang="en-US" altLang="en-US" sz="2400" b="0" i="0" u="none" strike="noStrike" cap="none" normalizeH="0" baseline="0">
                <a:ln>
                  <a:noFill/>
                </a:ln>
                <a:solidFill>
                  <a:srgbClr val="000000"/>
                </a:solidFill>
                <a:effectLst/>
                <a:latin typeface="Helvetica"/>
                <a:ea typeface="ＭＳ Ｐゴシック"/>
                <a:cs typeface="Helvetica"/>
              </a:rPr>
              <a:t> du code sans affecter les </a:t>
            </a:r>
            <a:r>
              <a:rPr kumimoji="0" lang="en-US" altLang="en-US" sz="2400" b="0" i="0" u="none" strike="noStrike" cap="none" normalizeH="0" baseline="0" err="1">
                <a:ln>
                  <a:noFill/>
                </a:ln>
                <a:solidFill>
                  <a:srgbClr val="000000"/>
                </a:solidFill>
                <a:effectLst/>
                <a:latin typeface="Helvetica"/>
                <a:ea typeface="ＭＳ Ｐゴシック"/>
                <a:cs typeface="Helvetica"/>
              </a:rPr>
              <a:t>autres</a:t>
            </a:r>
            <a:r>
              <a:rPr kumimoji="0" lang="en-US" altLang="en-US" sz="2400" b="0" i="0" u="none" strike="noStrike" cap="none" normalizeH="0" baseline="0">
                <a:ln>
                  <a:noFill/>
                </a:ln>
                <a:solidFill>
                  <a:srgbClr val="000000"/>
                </a:solidFill>
                <a:effectLst/>
                <a:latin typeface="Helvetica"/>
                <a:ea typeface="ＭＳ Ｐゴシック"/>
                <a:cs typeface="Helvetica"/>
              </a:rPr>
              <a:t> parties</a:t>
            </a:r>
            <a:endParaRPr lang="en-US" altLang="en-US" sz="2400" b="0" i="0" u="none" strike="noStrike" cap="none" normalizeH="0" baseline="0">
              <a:ln>
                <a:noFill/>
              </a:ln>
              <a:solidFill>
                <a:srgbClr val="000000"/>
              </a:solidFill>
              <a:effectLst/>
              <a:latin typeface="Helvetica"/>
              <a:ea typeface="ＭＳ Ｐゴシック"/>
              <a:cs typeface="Helvetica"/>
            </a:endParaRPr>
          </a:p>
          <a:p>
            <a:pPr marL="342900" marR="0" lvl="0" indent="-342900" algn="l" defTabSz="914400" rtl="0" eaLnBrk="0" fontAlgn="base" latinLnBrk="0" hangingPunct="0">
              <a:lnSpc>
                <a:spcPct val="100000"/>
              </a:lnSpc>
              <a:spcBef>
                <a:spcPct val="0"/>
              </a:spcBef>
              <a:spcAft>
                <a:spcPct val="0"/>
              </a:spcAft>
              <a:buClrTx/>
              <a:buSzTx/>
              <a:buFont typeface="Wingdings"/>
              <a:buChar char="Ø"/>
              <a:tabLst/>
            </a:pPr>
            <a:r>
              <a:rPr kumimoji="0" lang="en-US" altLang="en-US" sz="2400" b="0" i="0" u="none" strike="noStrike" cap="none" normalizeH="0" baseline="0">
                <a:ln>
                  <a:noFill/>
                </a:ln>
                <a:solidFill>
                  <a:srgbClr val="000000"/>
                </a:solidFill>
                <a:effectLst/>
                <a:latin typeface="Helvetica"/>
                <a:ea typeface="ＭＳ Ｐゴシック"/>
                <a:cs typeface="Helvetica"/>
              </a:rPr>
              <a:t>Sécurité accrue des </a:t>
            </a:r>
            <a:r>
              <a:rPr kumimoji="0" lang="en-US" altLang="en-US" sz="2400" b="0" i="0" u="none" strike="noStrike" cap="none" normalizeH="0" baseline="0" err="1">
                <a:ln>
                  <a:noFill/>
                </a:ln>
                <a:solidFill>
                  <a:srgbClr val="000000"/>
                </a:solidFill>
                <a:effectLst/>
                <a:latin typeface="Helvetica"/>
                <a:ea typeface="ＭＳ Ｐゴシック"/>
                <a:cs typeface="Helvetica"/>
              </a:rPr>
              <a:t>données</a:t>
            </a:r>
            <a:endParaRPr lang="en-US" altLang="en-US" sz="2400" b="0" i="0" u="none" strike="noStrike" cap="none" normalizeH="0" baseline="0" err="1">
              <a:ln>
                <a:noFill/>
              </a:ln>
              <a:solidFill>
                <a:srgbClr val="000000"/>
              </a:solidFill>
              <a:effectLst/>
              <a:latin typeface="Helvetica"/>
              <a:ea typeface="ＭＳ Ｐゴシック"/>
              <a:cs typeface="Helvetic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84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5" name="Rectangle 4"/>
          <p:cNvSpPr/>
          <p:nvPr/>
        </p:nvSpPr>
        <p:spPr>
          <a:xfrm>
            <a:off x="908170" y="979187"/>
            <a:ext cx="2022274" cy="400110"/>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000" b="1" err="1">
                <a:solidFill>
                  <a:srgbClr val="FF0000"/>
                </a:solidFill>
                <a:effectLst>
                  <a:outerShdw blurRad="38100" dist="38100" dir="2700000" algn="tl">
                    <a:srgbClr val="000000">
                      <a:alpha val="43137"/>
                    </a:srgbClr>
                  </a:outerShdw>
                </a:effectLst>
                <a:latin typeface="Helvetica"/>
                <a:ea typeface="ＭＳ Ｐゴシック"/>
                <a:cs typeface="Helvetica"/>
              </a:rPr>
              <a:t>Definition</a:t>
            </a:r>
            <a:endParaRPr lang="fr-FR" sz="2000" b="1">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2" name="Rectangle 1"/>
          <p:cNvSpPr>
            <a:spLocks noChangeArrowheads="1"/>
          </p:cNvSpPr>
          <p:nvPr/>
        </p:nvSpPr>
        <p:spPr bwMode="auto">
          <a:xfrm>
            <a:off x="0" y="1283614"/>
            <a:ext cx="84789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lvl="0" eaLnBrk="0" hangingPunct="0"/>
            <a:r>
              <a:rPr lang="fr-FR" b="1"/>
              <a:t>L' abstraction</a:t>
            </a:r>
            <a:r>
              <a:rPr lang="fr-FR"/>
              <a:t> de données est le processus consistant à masquer certains détails et à ne montrer que les informations essentielles à l'utilisateur.</a:t>
            </a:r>
            <a:br>
              <a:rPr lang="fr-FR"/>
            </a:br>
            <a:r>
              <a:rPr lang="fr-FR"/>
              <a:t>L'abstraction peut être réalisée avec </a:t>
            </a:r>
            <a:r>
              <a:rPr lang="fr-FR" b="1"/>
              <a:t>des classes abstraites</a:t>
            </a:r>
            <a:r>
              <a:rPr lang="fr-FR"/>
              <a:t> ou </a:t>
            </a:r>
            <a:r>
              <a:rPr lang="fr-FR" b="1"/>
              <a:t>des interfaces</a:t>
            </a:r>
            <a:endParaRPr kumimoji="0" lang="en-US" altLang="en-US" sz="1800" b="1" i="0" u="none" strike="noStrike" cap="none" normalizeH="0" baseline="0">
              <a:ln>
                <a:noFill/>
              </a:ln>
              <a:effectLst/>
              <a:latin typeface="Arial" panose="020B0604020202020204" pitchFamily="34" charset="0"/>
            </a:endParaRPr>
          </a:p>
        </p:txBody>
      </p:sp>
      <p:sp>
        <p:nvSpPr>
          <p:cNvPr id="6" name="Rectangle 5"/>
          <p:cNvSpPr/>
          <p:nvPr/>
        </p:nvSpPr>
        <p:spPr>
          <a:xfrm>
            <a:off x="908170" y="2862451"/>
            <a:ext cx="4896884" cy="369332"/>
          </a:xfrm>
          <a:prstGeom prst="rect">
            <a:avLst/>
          </a:prstGeom>
        </p:spPr>
        <p:txBody>
          <a:bodyPr wrap="square">
            <a:spAutoFit/>
          </a:bodyPr>
          <a:lstStyle/>
          <a:p>
            <a:pPr marL="342900" indent="-342900">
              <a:buFont typeface="Wingdings" panose="05000000000000000000" pitchFamily="2" charset="2"/>
              <a:buChar char="q"/>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Classe abstraite</a:t>
            </a:r>
          </a:p>
        </p:txBody>
      </p:sp>
      <p:sp>
        <p:nvSpPr>
          <p:cNvPr id="7" name="Rectangle 6"/>
          <p:cNvSpPr/>
          <p:nvPr/>
        </p:nvSpPr>
        <p:spPr>
          <a:xfrm>
            <a:off x="908170" y="3219965"/>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classe abstraite</a:t>
            </a:r>
          </a:p>
        </p:txBody>
      </p:sp>
      <p:sp>
        <p:nvSpPr>
          <p:cNvPr id="3" name="Rectangle 2"/>
          <p:cNvSpPr/>
          <p:nvPr/>
        </p:nvSpPr>
        <p:spPr>
          <a:xfrm>
            <a:off x="1222902" y="3762145"/>
            <a:ext cx="2210926" cy="369332"/>
          </a:xfrm>
          <a:prstGeom prst="rect">
            <a:avLst/>
          </a:prstGeom>
          <a:solidFill>
            <a:schemeClr val="tx1"/>
          </a:solidFill>
        </p:spPr>
        <p:txBody>
          <a:bodyPr wrap="none">
            <a:spAutoFit/>
          </a:bodyPr>
          <a:lstStyle/>
          <a:p>
            <a:r>
              <a:rPr lang="en-US" b="1">
                <a:solidFill>
                  <a:srgbClr val="00B0F0"/>
                </a:solidFill>
              </a:rPr>
              <a:t>abstract</a:t>
            </a:r>
            <a:r>
              <a:rPr lang="en-US">
                <a:solidFill>
                  <a:srgbClr val="00B0F0"/>
                </a:solidFill>
              </a:rPr>
              <a:t> </a:t>
            </a:r>
            <a:r>
              <a:rPr lang="en-US" b="1">
                <a:solidFill>
                  <a:srgbClr val="00B0F0"/>
                </a:solidFill>
              </a:rPr>
              <a:t>class</a:t>
            </a:r>
            <a:r>
              <a:rPr lang="en-US">
                <a:solidFill>
                  <a:schemeClr val="bg1"/>
                </a:solidFill>
              </a:rPr>
              <a:t> A{} </a:t>
            </a:r>
            <a:r>
              <a:rPr lang="en-US">
                <a:solidFill>
                  <a:srgbClr val="000000"/>
                </a:solidFill>
                <a:latin typeface="inter-regular"/>
              </a:rPr>
              <a:t> </a:t>
            </a:r>
            <a:endParaRPr lang="en-US"/>
          </a:p>
        </p:txBody>
      </p:sp>
      <p:sp>
        <p:nvSpPr>
          <p:cNvPr id="8" name="Rectangle 7"/>
          <p:cNvSpPr/>
          <p:nvPr/>
        </p:nvSpPr>
        <p:spPr>
          <a:xfrm>
            <a:off x="908170" y="4131477"/>
            <a:ext cx="4896884" cy="369332"/>
          </a:xfrm>
          <a:prstGeom prst="rect">
            <a:avLst/>
          </a:prstGeom>
        </p:spPr>
        <p:txBody>
          <a:bodyPr wrap="square">
            <a:spAutoFit/>
          </a:bodyPr>
          <a:lstStyle/>
          <a:p>
            <a:pPr marL="342900" indent="-342900">
              <a:buFont typeface="Wingdings" panose="05000000000000000000" pitchFamily="2" charset="2"/>
              <a:buChar char="Ø"/>
            </a:pPr>
            <a:r>
              <a:rPr lang="fr-FR" b="1">
                <a:effectLst>
                  <a:outerShdw blurRad="38100" dist="38100" dir="2700000" algn="tl">
                    <a:srgbClr val="000000">
                      <a:alpha val="43137"/>
                    </a:srgbClr>
                  </a:outerShdw>
                </a:effectLst>
                <a:latin typeface="Helvetica"/>
                <a:ea typeface="ＭＳ Ｐゴシック"/>
                <a:cs typeface="Helvetica"/>
              </a:rPr>
              <a:t>Exemple</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r>
              <a:rPr lang="fr-FR" b="1">
                <a:effectLst>
                  <a:outerShdw blurRad="38100" dist="38100" dir="2700000" algn="tl">
                    <a:srgbClr val="000000">
                      <a:alpha val="43137"/>
                    </a:srgbClr>
                  </a:outerShdw>
                </a:effectLst>
                <a:latin typeface="Helvetica"/>
                <a:ea typeface="ＭＳ Ｐゴシック"/>
                <a:cs typeface="Helvetica"/>
              </a:rPr>
              <a:t>de méthode abstraite</a:t>
            </a:r>
          </a:p>
        </p:txBody>
      </p:sp>
      <p:sp>
        <p:nvSpPr>
          <p:cNvPr id="9" name="Rectangle 8"/>
          <p:cNvSpPr/>
          <p:nvPr/>
        </p:nvSpPr>
        <p:spPr>
          <a:xfrm>
            <a:off x="1070612" y="4546975"/>
            <a:ext cx="7505352" cy="369332"/>
          </a:xfrm>
          <a:prstGeom prst="rect">
            <a:avLst/>
          </a:prstGeom>
          <a:solidFill>
            <a:schemeClr val="tx1"/>
          </a:solidFill>
        </p:spPr>
        <p:txBody>
          <a:bodyPr wrap="square">
            <a:spAutoFit/>
          </a:bodyPr>
          <a:lstStyle/>
          <a:p>
            <a:r>
              <a:rPr lang="fr-FR" b="1">
                <a:solidFill>
                  <a:srgbClr val="00B0F0"/>
                </a:solidFill>
                <a:latin typeface="inter-regular"/>
              </a:rPr>
              <a:t>abstract void</a:t>
            </a:r>
            <a:r>
              <a:rPr lang="fr-FR" b="1">
                <a:solidFill>
                  <a:schemeClr val="bg1"/>
                </a:solidFill>
                <a:latin typeface="inter-regular"/>
              </a:rPr>
              <a:t> </a:t>
            </a:r>
            <a:r>
              <a:rPr lang="fr-FR">
                <a:solidFill>
                  <a:schemeClr val="bg1"/>
                </a:solidFill>
                <a:latin typeface="inter-regular"/>
              </a:rPr>
              <a:t> printStatus(); // pas de corps de méthode ni de résumé</a:t>
            </a:r>
            <a:endParaRPr lang="en-US">
              <a:solidFill>
                <a:schemeClr val="bg1"/>
              </a:solidFill>
            </a:endParaRPr>
          </a:p>
        </p:txBody>
      </p:sp>
    </p:spTree>
    <p:extLst>
      <p:ext uri="{BB962C8B-B14F-4D97-AF65-F5344CB8AC3E}">
        <p14:creationId xmlns:p14="http://schemas.microsoft.com/office/powerpoint/2010/main" val="265357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Exemple</a:t>
            </a:r>
            <a:r>
              <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rPr>
              <a:t> </a:t>
            </a:r>
            <a:r>
              <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de classe abstraite qui a</a:t>
            </a:r>
            <a:r>
              <a:rPr kumimoji="0" lang="fr-FR" sz="1800" b="1" i="0" u="none" strike="noStrike" kern="1200" cap="none" spc="0" normalizeH="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rPr>
              <a:t> une méthode abstraite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10" name="Tableau 9"/>
          <p:cNvGraphicFramePr>
            <a:graphicFrameLocks noGrp="1"/>
          </p:cNvGraphicFramePr>
          <p:nvPr>
            <p:extLst>
              <p:ext uri="{D42A27DB-BD31-4B8C-83A1-F6EECF244321}">
                <p14:modId xmlns:p14="http://schemas.microsoft.com/office/powerpoint/2010/main" val="1964520106"/>
              </p:ext>
            </p:extLst>
          </p:nvPr>
        </p:nvGraphicFramePr>
        <p:xfrm>
          <a:off x="1055614" y="1318703"/>
          <a:ext cx="6608618" cy="3100898"/>
        </p:xfrm>
        <a:graphic>
          <a:graphicData uri="http://schemas.openxmlformats.org/drawingml/2006/table">
            <a:tbl>
              <a:tblPr firstRow="1" bandRow="1">
                <a:tableStyleId>{5C22544A-7EE6-4342-B048-85BDC9FD1C3A}</a:tableStyleId>
              </a:tblPr>
              <a:tblGrid>
                <a:gridCol w="6608618">
                  <a:extLst>
                    <a:ext uri="{9D8B030D-6E8A-4147-A177-3AD203B41FA5}">
                      <a16:colId xmlns:a16="http://schemas.microsoft.com/office/drawing/2014/main" val="1082963285"/>
                    </a:ext>
                  </a:extLst>
                </a:gridCol>
              </a:tblGrid>
              <a:tr h="3100898">
                <a:tc>
                  <a:txBody>
                    <a:bodyPr/>
                    <a:lstStyle/>
                    <a:p>
                      <a:pPr algn="just">
                        <a:buFont typeface="+mj-lt"/>
                        <a:buNone/>
                      </a:pP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class</a:t>
                      </a:r>
                      <a:r>
                        <a:rPr lang="en-US" b="0" i="0">
                          <a:solidFill>
                            <a:schemeClr val="bg1"/>
                          </a:solidFill>
                          <a:effectLst/>
                          <a:latin typeface="inter-regular"/>
                        </a:rPr>
                        <a:t> Bike{  </a:t>
                      </a:r>
                    </a:p>
                    <a:p>
                      <a:pPr algn="just">
                        <a:buFont typeface="+mj-lt"/>
                        <a:buNone/>
                      </a:pPr>
                      <a:r>
                        <a:rPr lang="en-US" b="0" i="0">
                          <a:solidFill>
                            <a:schemeClr val="bg1"/>
                          </a:solidFill>
                          <a:effectLst/>
                          <a:latin typeface="inter-regular"/>
                        </a:rPr>
                        <a:t>  </a:t>
                      </a:r>
                      <a:r>
                        <a:rPr lang="en-US" b="1" i="0">
                          <a:solidFill>
                            <a:srgbClr val="00B0F0"/>
                          </a:solidFill>
                          <a:effectLst/>
                          <a:latin typeface="inter-regular"/>
                        </a:rPr>
                        <a:t>abstract</a:t>
                      </a:r>
                      <a:r>
                        <a:rPr lang="en-US" b="0" i="0">
                          <a:solidFill>
                            <a:srgbClr val="00B0F0"/>
                          </a:solidFill>
                          <a:effectLst/>
                          <a:latin typeface="inter-regular"/>
                        </a:rPr>
                        <a:t> </a:t>
                      </a:r>
                      <a:r>
                        <a:rPr lang="en-US" b="1" i="0">
                          <a:solidFill>
                            <a:srgbClr val="00B0F0"/>
                          </a:solidFill>
                          <a:effectLst/>
                          <a:latin typeface="inter-regular"/>
                        </a:rPr>
                        <a:t>void</a:t>
                      </a:r>
                      <a:r>
                        <a:rPr lang="en-US" b="0" i="0">
                          <a:solidFill>
                            <a:schemeClr val="bg1"/>
                          </a:solidFill>
                          <a:effectLst/>
                          <a:latin typeface="inter-regular"/>
                        </a:rPr>
                        <a:t> run();  </a:t>
                      </a:r>
                    </a:p>
                    <a:p>
                      <a:pPr algn="just">
                        <a:buFont typeface="+mj-lt"/>
                        <a:buNone/>
                      </a:pPr>
                      <a:r>
                        <a:rPr lang="en-US" b="0" i="0">
                          <a:solidFill>
                            <a:schemeClr val="bg1"/>
                          </a:solidFill>
                          <a:effectLst/>
                          <a:latin typeface="inter-regular"/>
                        </a:rPr>
                        <a:t>}  </a:t>
                      </a:r>
                    </a:p>
                    <a:p>
                      <a:pPr algn="just">
                        <a:buFont typeface="+mj-lt"/>
                        <a:buNone/>
                      </a:pPr>
                      <a:r>
                        <a:rPr lang="en-US" b="1" i="0">
                          <a:solidFill>
                            <a:srgbClr val="00B0F0"/>
                          </a:solidFill>
                          <a:effectLst/>
                          <a:latin typeface="inter-regular"/>
                        </a:rPr>
                        <a:t>class</a:t>
                      </a:r>
                      <a:r>
                        <a:rPr lang="en-US" b="0" i="0">
                          <a:solidFill>
                            <a:schemeClr val="bg1"/>
                          </a:solidFill>
                          <a:effectLst/>
                          <a:latin typeface="inter-regular"/>
                        </a:rPr>
                        <a:t> Honda4 </a:t>
                      </a:r>
                      <a:r>
                        <a:rPr lang="en-US" b="1" i="0">
                          <a:solidFill>
                            <a:srgbClr val="00B0F0"/>
                          </a:solidFill>
                          <a:effectLst/>
                          <a:latin typeface="inter-regular"/>
                        </a:rPr>
                        <a:t>extends</a:t>
                      </a:r>
                      <a:r>
                        <a:rPr lang="en-US" b="0" i="0">
                          <a:solidFill>
                            <a:schemeClr val="bg1"/>
                          </a:solidFill>
                          <a:effectLst/>
                          <a:latin typeface="inter-regular"/>
                        </a:rPr>
                        <a:t> Bike{  </a:t>
                      </a:r>
                    </a:p>
                    <a:p>
                      <a:pPr algn="just">
                        <a:buFont typeface="+mj-lt"/>
                        <a:buNone/>
                      </a:pPr>
                      <a:r>
                        <a:rPr lang="en-US" b="1" i="0">
                          <a:solidFill>
                            <a:srgbClr val="00B0F0"/>
                          </a:solidFill>
                          <a:effectLst/>
                          <a:latin typeface="inter-regular"/>
                        </a:rPr>
                        <a:t>void</a:t>
                      </a:r>
                      <a:r>
                        <a:rPr lang="en-US" b="0" i="0">
                          <a:solidFill>
                            <a:schemeClr val="bg1"/>
                          </a:solidFill>
                          <a:effectLst/>
                          <a:latin typeface="inter-regular"/>
                        </a:rPr>
                        <a:t> run(){System.out.println("running </a:t>
                      </a:r>
                      <a:r>
                        <a:rPr lang="en-US" b="0" i="0">
                          <a:solidFill>
                            <a:srgbClr val="00B0F0"/>
                          </a:solidFill>
                          <a:effectLst/>
                          <a:latin typeface="inter-regular"/>
                        </a:rPr>
                        <a:t>safely</a:t>
                      </a:r>
                      <a:r>
                        <a:rPr lang="en-US" b="0" i="0">
                          <a:solidFill>
                            <a:schemeClr val="bg1"/>
                          </a:solidFill>
                          <a:effectLst/>
                          <a:latin typeface="inter-regular"/>
                        </a:rPr>
                        <a:t>");}  </a:t>
                      </a:r>
                    </a:p>
                    <a:p>
                      <a:pPr algn="just">
                        <a:buFont typeface="+mj-lt"/>
                        <a:buNone/>
                      </a:pPr>
                      <a:r>
                        <a:rPr lang="en-US" b="1" i="0">
                          <a:solidFill>
                            <a:schemeClr val="bg1"/>
                          </a:solidFill>
                          <a:effectLst/>
                          <a:latin typeface="inter-regular"/>
                        </a:rPr>
                        <a:t>public</a:t>
                      </a:r>
                      <a:r>
                        <a:rPr lang="en-US" b="0" i="0">
                          <a:solidFill>
                            <a:schemeClr val="bg1"/>
                          </a:solidFill>
                          <a:effectLst/>
                          <a:latin typeface="inter-regular"/>
                        </a:rPr>
                        <a:t> </a:t>
                      </a:r>
                      <a:r>
                        <a:rPr lang="en-US" b="1" i="0">
                          <a:solidFill>
                            <a:schemeClr val="bg1"/>
                          </a:solidFill>
                          <a:effectLst/>
                          <a:latin typeface="inter-regular"/>
                        </a:rPr>
                        <a:t>static</a:t>
                      </a:r>
                      <a:r>
                        <a:rPr lang="en-US" b="0" i="0">
                          <a:solidFill>
                            <a:schemeClr val="bg1"/>
                          </a:solidFill>
                          <a:effectLst/>
                          <a:latin typeface="inter-regular"/>
                        </a:rPr>
                        <a:t> </a:t>
                      </a:r>
                      <a:r>
                        <a:rPr lang="en-US" b="1" i="0">
                          <a:solidFill>
                            <a:schemeClr val="bg1"/>
                          </a:solidFill>
                          <a:effectLst/>
                          <a:latin typeface="inter-regular"/>
                        </a:rPr>
                        <a:t>void</a:t>
                      </a:r>
                      <a:r>
                        <a:rPr lang="en-US" b="0" i="0">
                          <a:solidFill>
                            <a:schemeClr val="bg1"/>
                          </a:solidFill>
                          <a:effectLst/>
                          <a:latin typeface="inter-regular"/>
                        </a:rPr>
                        <a:t> main(String args[]){  </a:t>
                      </a:r>
                    </a:p>
                    <a:p>
                      <a:pPr algn="just">
                        <a:buFont typeface="+mj-lt"/>
                        <a:buNone/>
                      </a:pPr>
                      <a:r>
                        <a:rPr lang="en-US" b="0" i="0">
                          <a:solidFill>
                            <a:schemeClr val="bg1"/>
                          </a:solidFill>
                          <a:effectLst/>
                          <a:latin typeface="inter-regular"/>
                        </a:rPr>
                        <a:t> Bike </a:t>
                      </a:r>
                      <a:r>
                        <a:rPr lang="en-US" b="0" i="0" err="1">
                          <a:solidFill>
                            <a:schemeClr val="bg1"/>
                          </a:solidFill>
                          <a:effectLst/>
                          <a:latin typeface="inter-regular"/>
                        </a:rPr>
                        <a:t>obj</a:t>
                      </a:r>
                      <a:r>
                        <a:rPr lang="en-US" b="0" i="0">
                          <a:solidFill>
                            <a:schemeClr val="bg1"/>
                          </a:solidFill>
                          <a:effectLst/>
                          <a:latin typeface="inter-regular"/>
                        </a:rPr>
                        <a:t> = </a:t>
                      </a:r>
                      <a:r>
                        <a:rPr lang="en-US" b="1" i="0">
                          <a:solidFill>
                            <a:srgbClr val="00B0F0"/>
                          </a:solidFill>
                          <a:effectLst/>
                          <a:latin typeface="inter-regular"/>
                        </a:rPr>
                        <a:t>new</a:t>
                      </a:r>
                      <a:r>
                        <a:rPr lang="en-US" b="0" i="0">
                          <a:solidFill>
                            <a:schemeClr val="bg1"/>
                          </a:solidFill>
                          <a:effectLst/>
                          <a:latin typeface="inter-regular"/>
                        </a:rPr>
                        <a:t> Honda4();  </a:t>
                      </a:r>
                    </a:p>
                    <a:p>
                      <a:pPr algn="just">
                        <a:buFont typeface="+mj-lt"/>
                        <a:buNone/>
                      </a:pPr>
                      <a:r>
                        <a:rPr lang="en-US" b="0" i="0">
                          <a:solidFill>
                            <a:schemeClr val="bg1"/>
                          </a:solidFill>
                          <a:effectLst/>
                          <a:latin typeface="inter-regular"/>
                        </a:rPr>
                        <a:t> </a:t>
                      </a:r>
                      <a:r>
                        <a:rPr lang="en-US" b="0" i="0" err="1">
                          <a:solidFill>
                            <a:schemeClr val="bg1"/>
                          </a:solidFill>
                          <a:effectLst/>
                          <a:latin typeface="inter-regular"/>
                        </a:rPr>
                        <a:t>obj.run</a:t>
                      </a:r>
                      <a:r>
                        <a:rPr lang="en-US" b="0" i="0">
                          <a:solidFill>
                            <a:schemeClr val="bg1"/>
                          </a:solidFill>
                          <a:effectLst/>
                          <a:latin typeface="inter-regular"/>
                        </a:rPr>
                        <a:t>();  </a:t>
                      </a:r>
                    </a:p>
                    <a:p>
                      <a:pPr algn="just">
                        <a:buFont typeface="+mj-lt"/>
                        <a:buNone/>
                      </a:pPr>
                      <a:r>
                        <a:rPr lang="en-US" b="0" i="0">
                          <a:solidFill>
                            <a:srgbClr val="000000"/>
                          </a:solidFill>
                          <a:effectLst/>
                          <a:latin typeface="inter-regular"/>
                        </a:rPr>
                        <a:t>}  </a:t>
                      </a:r>
                    </a:p>
                    <a:p>
                      <a:pPr algn="just">
                        <a:buFont typeface="+mj-lt"/>
                        <a:buNone/>
                      </a:pPr>
                      <a:r>
                        <a:rPr lang="en-US" b="0" i="0">
                          <a:solidFill>
                            <a:srgbClr val="000000"/>
                          </a:solidFill>
                          <a:effectLst/>
                          <a:latin typeface="inter-regular"/>
                        </a:rPr>
                        <a:t>}  </a:t>
                      </a:r>
                    </a:p>
                  </a:txBody>
                  <a:tcPr>
                    <a:solidFill>
                      <a:schemeClr val="tx1"/>
                    </a:solidFill>
                  </a:tcPr>
                </a:tc>
                <a:extLst>
                  <a:ext uri="{0D108BD9-81ED-4DB2-BD59-A6C34878D82A}">
                    <a16:rowId xmlns:a16="http://schemas.microsoft.com/office/drawing/2014/main" val="2713148563"/>
                  </a:ext>
                </a:extLst>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2177906085"/>
              </p:ext>
            </p:extLst>
          </p:nvPr>
        </p:nvGraphicFramePr>
        <p:xfrm>
          <a:off x="831272" y="4906939"/>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6119375"/>
                    </a:ext>
                  </a:extLst>
                </a:gridCol>
              </a:tblGrid>
              <a:tr h="370840">
                <a:tc>
                  <a:txBody>
                    <a:bodyPr/>
                    <a:lstStyle/>
                    <a:p>
                      <a:r>
                        <a:rPr lang="fr-CI"/>
                        <a:t>Running safely</a:t>
                      </a:r>
                      <a:endParaRPr lang="en-US"/>
                    </a:p>
                  </a:txBody>
                  <a:tcPr>
                    <a:solidFill>
                      <a:schemeClr val="tx1"/>
                    </a:solidFill>
                  </a:tcPr>
                </a:tc>
                <a:extLst>
                  <a:ext uri="{0D108BD9-81ED-4DB2-BD59-A6C34878D82A}">
                    <a16:rowId xmlns:a16="http://schemas.microsoft.com/office/drawing/2014/main" val="2393548880"/>
                  </a:ext>
                </a:extLst>
              </a:tr>
            </a:tbl>
          </a:graphicData>
        </a:graphic>
      </p:graphicFrame>
      <p:sp>
        <p:nvSpPr>
          <p:cNvPr id="12" name="Rectangle 11"/>
          <p:cNvSpPr/>
          <p:nvPr/>
        </p:nvSpPr>
        <p:spPr>
          <a:xfrm>
            <a:off x="684212" y="44786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Résultat</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99153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7" name="Rectangle 6"/>
          <p:cNvSpPr/>
          <p:nvPr/>
        </p:nvSpPr>
        <p:spPr>
          <a:xfrm>
            <a:off x="684212" y="94937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8" name="Rectangle 7"/>
          <p:cNvSpPr/>
          <p:nvPr/>
        </p:nvSpPr>
        <p:spPr>
          <a:xfrm>
            <a:off x="684212" y="1429052"/>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Définition</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9" name="Rectangle 8"/>
          <p:cNvSpPr/>
          <p:nvPr/>
        </p:nvSpPr>
        <p:spPr>
          <a:xfrm>
            <a:off x="684211" y="1908734"/>
            <a:ext cx="7891753"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noProof="0">
                <a:effectLst>
                  <a:outerShdw blurRad="38100" dist="38100" dir="2700000" algn="tl">
                    <a:srgbClr val="000000">
                      <a:alpha val="43137"/>
                    </a:srgbClr>
                  </a:outerShdw>
                </a:effectLst>
                <a:latin typeface="Helvetica"/>
                <a:ea typeface="ＭＳ Ｐゴシック"/>
                <a:cs typeface="Helvetica"/>
              </a:rPr>
              <a:t>Un interface est une autre façon de réalise</a:t>
            </a:r>
            <a:r>
              <a:rPr lang="fr-FR">
                <a:effectLst>
                  <a:outerShdw blurRad="38100" dist="38100" dir="2700000" algn="tl">
                    <a:srgbClr val="000000">
                      <a:alpha val="43137"/>
                    </a:srgbClr>
                  </a:outerShdw>
                </a:effectLst>
                <a:latin typeface="Helvetica"/>
                <a:ea typeface="ＭＳ Ｐゴシック"/>
                <a:cs typeface="Helvetica"/>
              </a:rPr>
              <a:t>r une abstraction en JAVA</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4" name="Rectangle 13"/>
          <p:cNvSpPr/>
          <p:nvPr/>
        </p:nvSpPr>
        <p:spPr>
          <a:xfrm>
            <a:off x="684211" y="2542180"/>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Pourquoi utiliser l’interface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84211" y="3136997"/>
            <a:ext cx="7351423" cy="1754326"/>
          </a:xfrm>
          <a:prstGeom prst="rect">
            <a:avLst/>
          </a:prstGeom>
        </p:spPr>
        <p:txBody>
          <a:bodyPr wrap="square">
            <a:spAutoFit/>
          </a:bodyPr>
          <a:lstStyle/>
          <a:p>
            <a:pPr marL="285750" indent="-285750">
              <a:buFont typeface="Wingdings" panose="05000000000000000000" pitchFamily="2" charset="2"/>
              <a:buChar char="§"/>
            </a:pPr>
            <a:r>
              <a:rPr lang="fr-FR"/>
              <a:t>Il est utilisé pour réaliser l'abstraction.</a:t>
            </a:r>
          </a:p>
          <a:p>
            <a:pPr marL="285750" indent="-285750">
              <a:buFont typeface="Wingdings" panose="05000000000000000000" pitchFamily="2" charset="2"/>
              <a:buChar char="§"/>
            </a:pPr>
            <a:r>
              <a:rPr lang="fr-FR"/>
              <a:t>Par interface, nous pouvons prendre en charge la fonctionnalité d'héritage multiple.</a:t>
            </a:r>
          </a:p>
          <a:p>
            <a:pPr marL="285750" indent="-285750">
              <a:buFont typeface="Wingdings" panose="05000000000000000000" pitchFamily="2" charset="2"/>
              <a:buChar char="§"/>
            </a:pPr>
            <a:r>
              <a:rPr lang="fr-FR"/>
              <a:t>Il peut être utilisé pour obtenir un couplage lâche.</a:t>
            </a:r>
          </a:p>
          <a:p>
            <a:br>
              <a:rPr lang="fr-FR"/>
            </a:b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6" name="Rectangle 15"/>
          <p:cNvSpPr/>
          <p:nvPr/>
        </p:nvSpPr>
        <p:spPr>
          <a:xfrm>
            <a:off x="684210" y="43434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effectLst>
                  <a:outerShdw blurRad="38100" dist="38100" dir="2700000" algn="tl">
                    <a:srgbClr val="000000">
                      <a:alpha val="43137"/>
                    </a:srgbClr>
                  </a:outerShdw>
                </a:effectLst>
                <a:latin typeface="Helvetica"/>
                <a:ea typeface="ＭＳ Ｐゴシック"/>
                <a:cs typeface="Helvetica"/>
              </a:rPr>
              <a:t>Syntaxe</a:t>
            </a:r>
            <a:endParaRPr kumimoji="0" lang="fr-FR" sz="1800" b="1"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3607548256"/>
              </p:ext>
            </p:extLst>
          </p:nvPr>
        </p:nvGraphicFramePr>
        <p:xfrm>
          <a:off x="1648687" y="4712761"/>
          <a:ext cx="5999022" cy="2011680"/>
        </p:xfrm>
        <a:graphic>
          <a:graphicData uri="http://schemas.openxmlformats.org/drawingml/2006/table">
            <a:tbl>
              <a:tblPr firstRow="1" bandRow="1">
                <a:tableStyleId>{5C22544A-7EE6-4342-B048-85BDC9FD1C3A}</a:tableStyleId>
              </a:tblPr>
              <a:tblGrid>
                <a:gridCol w="5999022">
                  <a:extLst>
                    <a:ext uri="{9D8B030D-6E8A-4147-A177-3AD203B41FA5}">
                      <a16:colId xmlns:a16="http://schemas.microsoft.com/office/drawing/2014/main" val="3141848909"/>
                    </a:ext>
                  </a:extLst>
                </a:gridCol>
              </a:tblGrid>
              <a:tr h="1610479">
                <a:tc>
                  <a:txBody>
                    <a:bodyPr/>
                    <a:lstStyle/>
                    <a:p>
                      <a:r>
                        <a:rPr lang="fr-FR" sz="1800" b="1" i="0" kern="1200">
                          <a:solidFill>
                            <a:srgbClr val="00B0F0"/>
                          </a:solidFill>
                          <a:effectLst/>
                          <a:latin typeface="+mn-lt"/>
                          <a:ea typeface="+mn-ea"/>
                          <a:cs typeface="+mn-cs"/>
                        </a:rPr>
                        <a:t>interface</a:t>
                      </a:r>
                      <a:r>
                        <a:rPr lang="fr-FR" sz="1800" b="1" i="0" kern="1200">
                          <a:solidFill>
                            <a:schemeClr val="lt1"/>
                          </a:solidFill>
                          <a:effectLst/>
                          <a:latin typeface="+mn-lt"/>
                          <a:ea typeface="+mn-ea"/>
                          <a:cs typeface="+mn-cs"/>
                        </a:rPr>
                        <a:t> </a:t>
                      </a:r>
                      <a:r>
                        <a:rPr lang="fr-FR" sz="1800" b="0" i="0" kern="1200">
                          <a:solidFill>
                            <a:schemeClr val="lt1"/>
                          </a:solidFill>
                          <a:effectLst/>
                          <a:latin typeface="+mn-lt"/>
                          <a:ea typeface="+mn-ea"/>
                          <a:cs typeface="+mn-cs"/>
                        </a:rPr>
                        <a:t> &lt;nom_interface&gt;{  </a:t>
                      </a:r>
                    </a:p>
                    <a:p>
                      <a:r>
                        <a:rPr lang="fr-FR" sz="1800" b="0" i="0" kern="1200">
                          <a:solidFill>
                            <a:schemeClr val="lt1"/>
                          </a:solidFill>
                          <a:effectLst/>
                          <a:latin typeface="+mn-lt"/>
                          <a:ea typeface="+mn-ea"/>
                          <a:cs typeface="+mn-cs"/>
                        </a:rPr>
                        <a:t>  </a:t>
                      </a:r>
                      <a:r>
                        <a:rPr lang="fr-FR" sz="1800" b="0" i="0" kern="1200">
                          <a:solidFill>
                            <a:srgbClr val="00B050"/>
                          </a:solidFill>
                          <a:effectLst/>
                          <a:latin typeface="+mn-lt"/>
                          <a:ea typeface="+mn-ea"/>
                          <a:cs typeface="+mn-cs"/>
                        </a:rPr>
                        <a:t>    </a:t>
                      </a:r>
                    </a:p>
                    <a:p>
                      <a:r>
                        <a:rPr lang="fr-FR" sz="1800" b="0" i="0" kern="1200">
                          <a:solidFill>
                            <a:srgbClr val="00B050"/>
                          </a:solidFill>
                          <a:effectLst/>
                          <a:latin typeface="+mn-lt"/>
                          <a:ea typeface="+mn-ea"/>
                          <a:cs typeface="+mn-cs"/>
                        </a:rPr>
                        <a:t>    // déclarer des champs constants  </a:t>
                      </a:r>
                    </a:p>
                    <a:p>
                      <a:r>
                        <a:rPr lang="fr-FR" sz="1800" b="0" i="0" kern="1200">
                          <a:solidFill>
                            <a:srgbClr val="00B050"/>
                          </a:solidFill>
                          <a:effectLst/>
                          <a:latin typeface="+mn-lt"/>
                          <a:ea typeface="+mn-ea"/>
                          <a:cs typeface="+mn-cs"/>
                        </a:rPr>
                        <a:t>    // déclarer des méthodes qui résument   </a:t>
                      </a:r>
                    </a:p>
                    <a:p>
                      <a:r>
                        <a:rPr lang="fr-FR" sz="1800" b="0" i="0" kern="1200">
                          <a:solidFill>
                            <a:srgbClr val="00B050"/>
                          </a:solidFill>
                          <a:effectLst/>
                          <a:latin typeface="+mn-lt"/>
                          <a:ea typeface="+mn-ea"/>
                          <a:cs typeface="+mn-cs"/>
                        </a:rPr>
                        <a:t>    // par défaut.</a:t>
                      </a:r>
                      <a:r>
                        <a:rPr lang="fr-FR" sz="1800" b="0" i="0" kern="1200">
                          <a:solidFill>
                            <a:schemeClr val="lt1"/>
                          </a:solidFill>
                          <a:effectLst/>
                          <a:latin typeface="+mn-lt"/>
                          <a:ea typeface="+mn-ea"/>
                          <a:cs typeface="+mn-cs"/>
                        </a:rPr>
                        <a:t>  </a:t>
                      </a:r>
                    </a:p>
                    <a:p>
                      <a:r>
                        <a:rPr lang="fr-FR" sz="1800" b="0" i="0" kern="1200">
                          <a:solidFill>
                            <a:schemeClr val="lt1"/>
                          </a:solidFill>
                          <a:effectLst/>
                          <a:latin typeface="+mn-lt"/>
                          <a:ea typeface="+mn-ea"/>
                          <a:cs typeface="+mn-cs"/>
                        </a:rPr>
                        <a:t>}  </a:t>
                      </a:r>
                    </a:p>
                    <a:p>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Tree>
    <p:extLst>
      <p:ext uri="{BB962C8B-B14F-4D97-AF65-F5344CB8AC3E}">
        <p14:creationId xmlns:p14="http://schemas.microsoft.com/office/powerpoint/2010/main" val="1051809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573375" y="1143729"/>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8" name="Tableau 7"/>
          <p:cNvGraphicFramePr>
            <a:graphicFrameLocks noGrp="1"/>
          </p:cNvGraphicFramePr>
          <p:nvPr>
            <p:extLst>
              <p:ext uri="{D42A27DB-BD31-4B8C-83A1-F6EECF244321}">
                <p14:modId xmlns:p14="http://schemas.microsoft.com/office/powerpoint/2010/main" val="2289641898"/>
              </p:ext>
            </p:extLst>
          </p:nvPr>
        </p:nvGraphicFramePr>
        <p:xfrm>
          <a:off x="380418" y="1664761"/>
          <a:ext cx="8001582" cy="1538839"/>
        </p:xfrm>
        <a:graphic>
          <a:graphicData uri="http://schemas.openxmlformats.org/drawingml/2006/table">
            <a:tbl>
              <a:tblPr firstRow="1" bandRow="1">
                <a:tableStyleId>{5C22544A-7EE6-4342-B048-85BDC9FD1C3A}</a:tableStyleId>
              </a:tblPr>
              <a:tblGrid>
                <a:gridCol w="8001582">
                  <a:extLst>
                    <a:ext uri="{9D8B030D-6E8A-4147-A177-3AD203B41FA5}">
                      <a16:colId xmlns:a16="http://schemas.microsoft.com/office/drawing/2014/main" val="3141848909"/>
                    </a:ext>
                  </a:extLst>
                </a:gridCol>
              </a:tblGrid>
              <a:tr h="1538839">
                <a:tc>
                  <a:txBody>
                    <a:bodyPr/>
                    <a:lstStyle/>
                    <a:p>
                      <a:r>
                        <a:rPr lang="en-US" sz="1800" b="1" kern="1200">
                          <a:solidFill>
                            <a:schemeClr val="lt1"/>
                          </a:solidFill>
                          <a:effectLst/>
                          <a:latin typeface="+mn-lt"/>
                          <a:ea typeface="+mn-ea"/>
                          <a:cs typeface="+mn-cs"/>
                        </a:rPr>
                        <a:t>// </a:t>
                      </a:r>
                      <a:r>
                        <a:rPr lang="en-US" sz="1800" b="1" kern="1200">
                          <a:solidFill>
                            <a:srgbClr val="00B050"/>
                          </a:solidFill>
                          <a:effectLst/>
                          <a:latin typeface="+mn-lt"/>
                          <a:ea typeface="+mn-ea"/>
                          <a:cs typeface="+mn-cs"/>
                        </a:rPr>
                        <a:t>interface</a:t>
                      </a:r>
                    </a:p>
                    <a:p>
                      <a:r>
                        <a:rPr lang="en-US">
                          <a:solidFill>
                            <a:srgbClr val="00B0F0"/>
                          </a:solidFill>
                        </a:rPr>
                        <a:t> </a:t>
                      </a:r>
                      <a:r>
                        <a:rPr lang="en-US" sz="1800" b="1" kern="1200">
                          <a:solidFill>
                            <a:srgbClr val="00B0F0"/>
                          </a:solidFill>
                          <a:effectLst/>
                          <a:latin typeface="+mn-lt"/>
                          <a:ea typeface="+mn-ea"/>
                          <a:cs typeface="+mn-cs"/>
                        </a:rPr>
                        <a:t>interface</a:t>
                      </a:r>
                      <a:r>
                        <a:rPr lang="en-US">
                          <a:solidFill>
                            <a:srgbClr val="00B0F0"/>
                          </a:solidFill>
                        </a:rPr>
                        <a:t> </a:t>
                      </a:r>
                      <a:r>
                        <a:rPr lang="en-US" sz="1800" b="1" kern="1200">
                          <a:solidFill>
                            <a:srgbClr val="FF0000"/>
                          </a:solidFill>
                          <a:effectLst/>
                          <a:latin typeface="+mn-lt"/>
                          <a:ea typeface="+mn-ea"/>
                          <a:cs typeface="+mn-cs"/>
                        </a:rPr>
                        <a:t>Animal</a:t>
                      </a:r>
                      <a:r>
                        <a:rPr lang="en-US"/>
                        <a:t> {</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animalSound</a:t>
                      </a:r>
                      <a:r>
                        <a:rPr lang="en-US" sz="1800" b="1" kern="1200">
                          <a:solidFill>
                            <a:schemeClr val="lt1"/>
                          </a:solidFill>
                          <a:effectLst/>
                          <a:latin typeface="+mn-lt"/>
                          <a:ea typeface="+mn-ea"/>
                          <a:cs typeface="+mn-cs"/>
                        </a:rPr>
                        <a:t>();</a:t>
                      </a:r>
                      <a:r>
                        <a:rPr lang="en-US"/>
                        <a:t> </a:t>
                      </a:r>
                      <a:r>
                        <a:rPr lang="en-US" sz="1800" b="1" kern="1200">
                          <a:solidFill>
                            <a:srgbClr val="00B050"/>
                          </a:solidFill>
                          <a:effectLst/>
                          <a:latin typeface="+mn-lt"/>
                          <a:ea typeface="+mn-ea"/>
                          <a:cs typeface="+mn-cs"/>
                        </a:rPr>
                        <a:t>// La</a:t>
                      </a:r>
                      <a:r>
                        <a:rPr lang="en-US" sz="1800" b="1" kern="1200" baseline="0">
                          <a:solidFill>
                            <a:srgbClr val="00B050"/>
                          </a:solidFill>
                          <a:effectLst/>
                          <a:latin typeface="+mn-lt"/>
                          <a:ea typeface="+mn-ea"/>
                          <a:cs typeface="+mn-cs"/>
                        </a:rPr>
                        <a:t> method d’interface </a:t>
                      </a:r>
                      <a:r>
                        <a:rPr lang="en-US" sz="1800" b="1" kern="1200">
                          <a:solidFill>
                            <a:srgbClr val="00B050"/>
                          </a:solidFill>
                          <a:effectLst/>
                          <a:latin typeface="+mn-lt"/>
                          <a:ea typeface="+mn-ea"/>
                          <a:cs typeface="+mn-cs"/>
                        </a:rPr>
                        <a:t>(n’a pas de</a:t>
                      </a:r>
                      <a:r>
                        <a:rPr lang="en-US" sz="1800" b="1" kern="1200" baseline="0">
                          <a:solidFill>
                            <a:srgbClr val="00B050"/>
                          </a:solidFill>
                          <a:effectLst/>
                          <a:latin typeface="+mn-lt"/>
                          <a:ea typeface="+mn-ea"/>
                          <a:cs typeface="+mn-cs"/>
                        </a:rPr>
                        <a:t> corps</a:t>
                      </a:r>
                      <a:r>
                        <a:rPr lang="en-US" sz="1800" b="1" kern="1200">
                          <a:solidFill>
                            <a:srgbClr val="00B050"/>
                          </a:solidFill>
                          <a:effectLst/>
                          <a:latin typeface="+mn-lt"/>
                          <a:ea typeface="+mn-ea"/>
                          <a:cs typeface="+mn-cs"/>
                        </a:rPr>
                        <a:t>)</a:t>
                      </a:r>
                    </a:p>
                    <a:p>
                      <a:r>
                        <a:rPr lang="en-US"/>
                        <a:t> </a:t>
                      </a:r>
                      <a:r>
                        <a:rPr lang="en-US" sz="1800" b="1" kern="1200">
                          <a:solidFill>
                            <a:srgbClr val="00B0F0"/>
                          </a:solidFill>
                          <a:effectLst/>
                          <a:latin typeface="+mn-lt"/>
                          <a:ea typeface="+mn-ea"/>
                          <a:cs typeface="+mn-cs"/>
                        </a:rPr>
                        <a:t>public</a:t>
                      </a:r>
                      <a:r>
                        <a:rPr lang="en-US">
                          <a:solidFill>
                            <a:srgbClr val="00B0F0"/>
                          </a:solidFill>
                        </a:rPr>
                        <a:t> </a:t>
                      </a:r>
                      <a:r>
                        <a:rPr lang="en-US" sz="1800" b="1" kern="1200">
                          <a:solidFill>
                            <a:srgbClr val="00B0F0"/>
                          </a:solidFill>
                          <a:effectLst/>
                          <a:latin typeface="+mn-lt"/>
                          <a:ea typeface="+mn-ea"/>
                          <a:cs typeface="+mn-cs"/>
                        </a:rPr>
                        <a:t>void</a:t>
                      </a:r>
                      <a:r>
                        <a:rPr lang="en-US">
                          <a:solidFill>
                            <a:srgbClr val="00B0F0"/>
                          </a:solidFill>
                        </a:rPr>
                        <a:t> </a:t>
                      </a:r>
                      <a:r>
                        <a:rPr lang="en-US" sz="1800" b="1" kern="1200">
                          <a:solidFill>
                            <a:srgbClr val="FF0000"/>
                          </a:solidFill>
                          <a:effectLst/>
                          <a:latin typeface="+mn-lt"/>
                          <a:ea typeface="+mn-ea"/>
                          <a:cs typeface="+mn-cs"/>
                        </a:rPr>
                        <a:t>run</a:t>
                      </a:r>
                      <a:r>
                        <a:rPr lang="en-US" sz="1800" b="1" kern="1200">
                          <a:solidFill>
                            <a:schemeClr val="lt1"/>
                          </a:solidFill>
                          <a:effectLst/>
                          <a:latin typeface="+mn-lt"/>
                          <a:ea typeface="+mn-ea"/>
                          <a:cs typeface="+mn-cs"/>
                        </a:rPr>
                        <a:t>(); </a:t>
                      </a:r>
                      <a:r>
                        <a:rPr lang="en-US"/>
                        <a:t> </a:t>
                      </a:r>
                      <a:r>
                        <a:rPr lang="en-US" sz="1800" b="1" kern="1200">
                          <a:solidFill>
                            <a:srgbClr val="00B050"/>
                          </a:solidFill>
                          <a:effectLst/>
                          <a:latin typeface="+mn-lt"/>
                          <a:ea typeface="+mn-ea"/>
                          <a:cs typeface="+mn-cs"/>
                        </a:rPr>
                        <a:t>           </a:t>
                      </a:r>
                    </a:p>
                    <a:p>
                      <a:r>
                        <a:rPr lang="en-US"/>
                        <a:t> </a:t>
                      </a:r>
                      <a:r>
                        <a:rPr lang="en-US" sz="1800" b="1" kern="1200">
                          <a:solidFill>
                            <a:schemeClr val="lt1"/>
                          </a:solidFill>
                          <a:effectLst/>
                          <a:latin typeface="+mn-lt"/>
                          <a:ea typeface="+mn-ea"/>
                          <a:cs typeface="+mn-cs"/>
                        </a:rPr>
                        <a:t>}           </a:t>
                      </a:r>
                      <a:endParaRPr lang="fr-FR" sz="1800" b="0" i="0" kern="1200">
                        <a:solidFill>
                          <a:schemeClr val="lt1"/>
                        </a:solidFill>
                        <a:effectLst/>
                        <a:latin typeface="+mn-lt"/>
                        <a:ea typeface="+mn-ea"/>
                        <a:cs typeface="+mn-cs"/>
                      </a:endParaRPr>
                    </a:p>
                  </a:txBody>
                  <a:tcPr>
                    <a:solidFill>
                      <a:schemeClr val="tx1"/>
                    </a:solidFill>
                  </a:tcPr>
                </a:tc>
                <a:extLst>
                  <a:ext uri="{0D108BD9-81ED-4DB2-BD59-A6C34878D82A}">
                    <a16:rowId xmlns:a16="http://schemas.microsoft.com/office/drawing/2014/main" val="1852835406"/>
                  </a:ext>
                </a:extLst>
              </a:tr>
            </a:tbl>
          </a:graphicData>
        </a:graphic>
      </p:graphicFrame>
      <p:sp>
        <p:nvSpPr>
          <p:cNvPr id="9" name="Rectangle 8"/>
          <p:cNvSpPr/>
          <p:nvPr/>
        </p:nvSpPr>
        <p:spPr>
          <a:xfrm>
            <a:off x="573374" y="3385225"/>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solidFill>
                  <a:srgbClr val="000000"/>
                </a:solidFill>
                <a:effectLst>
                  <a:outerShdw blurRad="38100" dist="38100" dir="2700000" algn="tl">
                    <a:srgbClr val="000000">
                      <a:alpha val="43137"/>
                    </a:srgbClr>
                  </a:outerShdw>
                </a:effectLst>
                <a:latin typeface="Helvetica"/>
                <a:ea typeface="ＭＳ Ｐゴシック"/>
                <a:cs typeface="Helvetica"/>
              </a:rPr>
              <a:t>Accéder aux méthodes d’interface</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15" name="Rectangle 14"/>
          <p:cNvSpPr/>
          <p:nvPr/>
        </p:nvSpPr>
        <p:spPr>
          <a:xfrm>
            <a:off x="-66100" y="3936182"/>
            <a:ext cx="9210100" cy="1200329"/>
          </a:xfrm>
          <a:prstGeom prst="rect">
            <a:avLst/>
          </a:prstGeom>
        </p:spPr>
        <p:txBody>
          <a:bodyPr wrap="square">
            <a:spAutoFit/>
          </a:bodyPr>
          <a:lstStyle/>
          <a:p>
            <a:pPr lvl="0" algn="just">
              <a:defRPr/>
            </a:pPr>
            <a:r>
              <a:rPr lang="fr-FR"/>
              <a:t>Pour accéder aux méthodes d'interface, l'interface doit être "implémentée" (un peu comme héritée) par une autre classe avec le mot –</a:t>
            </a:r>
            <a:r>
              <a:rPr lang="fr-FR">
                <a:solidFill>
                  <a:srgbClr val="FF0000"/>
                </a:solidFill>
              </a:rPr>
              <a:t>implements</a:t>
            </a:r>
            <a:r>
              <a:rPr lang="fr-FR"/>
              <a:t> clé(au lieu de </a:t>
            </a:r>
            <a:r>
              <a:rPr lang="fr-FR">
                <a:solidFill>
                  <a:srgbClr val="FF0000"/>
                </a:solidFill>
              </a:rPr>
              <a:t>extends</a:t>
            </a:r>
            <a:r>
              <a:rPr lang="fr-FR"/>
              <a:t>).La methode d’interface est fourni par la classe « implement</a:t>
            </a:r>
          </a:p>
          <a:p>
            <a:pPr lvl="0" algn="just">
              <a:defRPr/>
            </a:pP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spTree>
    <p:extLst>
      <p:ext uri="{BB962C8B-B14F-4D97-AF65-F5344CB8AC3E}">
        <p14:creationId xmlns:p14="http://schemas.microsoft.com/office/powerpoint/2010/main" val="4212353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764704"/>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noProof="0">
                <a:solidFill>
                  <a:srgbClr val="000000"/>
                </a:solidFill>
                <a:effectLst>
                  <a:outerShdw blurRad="38100" dist="38100" dir="2700000" algn="tl">
                    <a:srgbClr val="000000">
                      <a:alpha val="43137"/>
                    </a:srgbClr>
                  </a:outerShdw>
                </a:effectLst>
                <a:latin typeface="Helvetica"/>
                <a:ea typeface="ＭＳ Ｐゴシック"/>
                <a:cs typeface="Helvetica"/>
              </a:rPr>
              <a:t>Exemple              </a:t>
            </a:r>
            <a:endParaRPr kumimoji="0" lang="fr-FR" sz="1800" b="1"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Helvetica"/>
              <a:ea typeface="ＭＳ Ｐゴシック"/>
              <a:cs typeface="Helvetica"/>
            </a:endParaRPr>
          </a:p>
        </p:txBody>
      </p:sp>
      <p:graphicFrame>
        <p:nvGraphicFramePr>
          <p:cNvPr id="2" name="Tableau 1"/>
          <p:cNvGraphicFramePr>
            <a:graphicFrameLocks noGrp="1"/>
          </p:cNvGraphicFramePr>
          <p:nvPr>
            <p:extLst>
              <p:ext uri="{D42A27DB-BD31-4B8C-83A1-F6EECF244321}">
                <p14:modId xmlns:p14="http://schemas.microsoft.com/office/powerpoint/2010/main" val="29585459"/>
              </p:ext>
            </p:extLst>
          </p:nvPr>
        </p:nvGraphicFramePr>
        <p:xfrm>
          <a:off x="684212" y="1132000"/>
          <a:ext cx="7489969" cy="5241092"/>
        </p:xfrm>
        <a:graphic>
          <a:graphicData uri="http://schemas.openxmlformats.org/drawingml/2006/table">
            <a:tbl>
              <a:tblPr firstRow="1" bandRow="1">
                <a:tableStyleId>{5C22544A-7EE6-4342-B048-85BDC9FD1C3A}</a:tableStyleId>
              </a:tblPr>
              <a:tblGrid>
                <a:gridCol w="7489969">
                  <a:extLst>
                    <a:ext uri="{9D8B030D-6E8A-4147-A177-3AD203B41FA5}">
                      <a16:colId xmlns:a16="http://schemas.microsoft.com/office/drawing/2014/main" val="1265963880"/>
                    </a:ext>
                  </a:extLst>
                </a:gridCol>
              </a:tblGrid>
              <a:tr h="5241092">
                <a:tc>
                  <a:txBody>
                    <a:bodyPr/>
                    <a:lstStyle/>
                    <a:p>
                      <a:r>
                        <a:rPr lang="en-US" sz="1400" b="1" kern="1200">
                          <a:solidFill>
                            <a:schemeClr val="bg2"/>
                          </a:solidFill>
                          <a:effectLst/>
                          <a:latin typeface="+mn-lt"/>
                          <a:ea typeface="+mn-ea"/>
                          <a:cs typeface="+mn-cs"/>
                        </a:rPr>
                        <a:t>// Interface</a:t>
                      </a:r>
                    </a:p>
                    <a:p>
                      <a:r>
                        <a:rPr lang="en-US" sz="1400"/>
                        <a:t> </a:t>
                      </a:r>
                      <a:r>
                        <a:rPr lang="en-US" sz="1400" b="1" kern="1200">
                          <a:solidFill>
                            <a:srgbClr val="00B0F0"/>
                          </a:solidFill>
                          <a:effectLst/>
                          <a:latin typeface="+mn-lt"/>
                          <a:ea typeface="+mn-ea"/>
                          <a:cs typeface="+mn-cs"/>
                        </a:rPr>
                        <a:t>interface</a:t>
                      </a:r>
                      <a:r>
                        <a:rPr lang="en-US" sz="1400"/>
                        <a:t> </a:t>
                      </a:r>
                      <a:r>
                        <a:rPr lang="en-US" sz="1400" b="1" kern="1200">
                          <a:solidFill>
                            <a:srgbClr val="FF0000"/>
                          </a:solidFill>
                          <a:effectLst/>
                          <a:latin typeface="+mn-lt"/>
                          <a:ea typeface="+mn-ea"/>
                          <a:cs typeface="+mn-cs"/>
                        </a:rPr>
                        <a:t>Animal</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bg2"/>
                          </a:solidFill>
                          <a:effectLst/>
                          <a:latin typeface="+mn-lt"/>
                          <a:ea typeface="+mn-ea"/>
                          <a:cs typeface="+mn-cs"/>
                        </a:rPr>
                        <a:t>// interface method (does not have a body)</a:t>
                      </a:r>
                    </a:p>
                    <a:p>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Pig "implements" the Animal interface                      </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Pig</a:t>
                      </a:r>
                      <a:r>
                        <a:rPr lang="en-US" sz="1400"/>
                        <a:t> </a:t>
                      </a:r>
                      <a:r>
                        <a:rPr lang="en-US" sz="1400" b="1" kern="1200">
                          <a:solidFill>
                            <a:srgbClr val="00B0F0"/>
                          </a:solidFill>
                          <a:effectLst/>
                          <a:latin typeface="+mn-lt"/>
                          <a:ea typeface="+mn-ea"/>
                          <a:cs typeface="+mn-cs"/>
                        </a:rPr>
                        <a:t>implements</a:t>
                      </a:r>
                      <a:r>
                        <a:rPr lang="en-US" sz="1400"/>
                        <a:t> </a:t>
                      </a:r>
                      <a:r>
                        <a:rPr lang="en-US" sz="1400" b="1" kern="1200">
                          <a:solidFill>
                            <a:srgbClr val="FF0000"/>
                          </a:solidFill>
                          <a:effectLst/>
                          <a:latin typeface="+mn-lt"/>
                          <a:ea typeface="+mn-ea"/>
                          <a:cs typeface="+mn-cs"/>
                        </a:rPr>
                        <a:t>Animal</a:t>
                      </a:r>
                      <a:r>
                        <a:rPr lang="en-US" sz="1400" b="1" kern="1200">
                          <a:solidFill>
                            <a:schemeClr val="lt1"/>
                          </a:solidFill>
                          <a:effectLst/>
                          <a:latin typeface="+mn-lt"/>
                          <a:ea typeface="+mn-ea"/>
                          <a:cs typeface="+mn-cs"/>
                        </a:rPr>
                        <a:t> {</a:t>
                      </a:r>
                    </a:p>
                    <a:p>
                      <a:r>
                        <a:rPr lang="en-US" sz="1400"/>
                        <a:t>  </a:t>
                      </a:r>
                      <a:r>
                        <a:rPr lang="en-US" sz="1400" b="1" kern="1200">
                          <a:solidFill>
                            <a:srgbClr val="00B0F0"/>
                          </a:solidFill>
                          <a:effectLst/>
                          <a:latin typeface="+mn-lt"/>
                          <a:ea typeface="+mn-ea"/>
                          <a:cs typeface="+mn-cs"/>
                        </a:rPr>
                        <a:t>public</a:t>
                      </a:r>
                      <a:r>
                        <a:rPr lang="en-US" sz="1400"/>
                        <a:t> </a:t>
                      </a:r>
                      <a:r>
                        <a:rPr lang="en-US" sz="1400" b="1" kern="1200">
                          <a:solidFill>
                            <a:srgbClr val="00B0F0"/>
                          </a:solidFill>
                          <a:effectLst/>
                          <a:latin typeface="+mn-lt"/>
                          <a:ea typeface="+mn-ea"/>
                          <a:cs typeface="+mn-cs"/>
                        </a:rPr>
                        <a:t>void</a:t>
                      </a:r>
                      <a:r>
                        <a:rPr lang="en-US" sz="1400"/>
                        <a:t> </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animalSound()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The pig says: wee wee</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bg2"/>
                          </a:solidFill>
                          <a:effectLst/>
                          <a:latin typeface="+mn-lt"/>
                          <a:ea typeface="+mn-ea"/>
                          <a:cs typeface="+mn-cs"/>
                        </a:rPr>
                        <a:t>// The body of sleep() is provided here</a:t>
                      </a:r>
                    </a:p>
                    <a:p>
                      <a:r>
                        <a:rPr lang="en-US" sz="1400"/>
                        <a:t> </a:t>
                      </a:r>
                      <a:r>
                        <a:rPr lang="en-US" sz="1400" b="1" kern="1200">
                          <a:solidFill>
                            <a:srgbClr val="FF0000"/>
                          </a:solidFill>
                          <a:effectLst/>
                          <a:latin typeface="+mn-lt"/>
                          <a:ea typeface="+mn-ea"/>
                          <a:cs typeface="+mn-cs"/>
                        </a:rPr>
                        <a:t>System</a:t>
                      </a:r>
                      <a:r>
                        <a:rPr lang="en-US" sz="1400" b="1" kern="1200">
                          <a:solidFill>
                            <a:schemeClr val="lt1"/>
                          </a:solidFill>
                          <a:effectLst/>
                          <a:latin typeface="+mn-lt"/>
                          <a:ea typeface="+mn-ea"/>
                          <a:cs typeface="+mn-cs"/>
                        </a:rPr>
                        <a:t>.</a:t>
                      </a:r>
                      <a:r>
                        <a:rPr lang="en-US" sz="1400"/>
                        <a:t>out</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println</a:t>
                      </a:r>
                      <a:r>
                        <a:rPr lang="en-US" sz="1400" b="1" kern="1200">
                          <a:solidFill>
                            <a:schemeClr val="lt1"/>
                          </a:solidFill>
                          <a:effectLst/>
                          <a:latin typeface="+mn-lt"/>
                          <a:ea typeface="+mn-ea"/>
                          <a:cs typeface="+mn-cs"/>
                        </a:rPr>
                        <a:t>("</a:t>
                      </a:r>
                      <a:r>
                        <a:rPr lang="en-US" sz="1400" b="1" kern="1200">
                          <a:solidFill>
                            <a:srgbClr val="92D050"/>
                          </a:solidFill>
                          <a:effectLst/>
                          <a:latin typeface="+mn-lt"/>
                          <a:ea typeface="+mn-ea"/>
                          <a:cs typeface="+mn-cs"/>
                        </a:rPr>
                        <a:t>Zzz</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a:t>
                      </a:r>
                    </a:p>
                    <a:p>
                      <a:r>
                        <a:rPr lang="en-US" sz="1400"/>
                        <a:t> </a:t>
                      </a:r>
                      <a:r>
                        <a:rPr lang="en-US" sz="1400" b="1" kern="1200">
                          <a:solidFill>
                            <a:srgbClr val="00B0F0"/>
                          </a:solidFill>
                          <a:effectLst/>
                          <a:latin typeface="+mn-lt"/>
                          <a:ea typeface="+mn-ea"/>
                          <a:cs typeface="+mn-cs"/>
                        </a:rPr>
                        <a:t>class</a:t>
                      </a:r>
                      <a:r>
                        <a:rPr lang="en-US" sz="1400"/>
                        <a:t> </a:t>
                      </a:r>
                      <a:r>
                        <a:rPr lang="en-US" sz="1400" b="1" kern="1200">
                          <a:solidFill>
                            <a:srgbClr val="FF0000"/>
                          </a:solidFill>
                          <a:effectLst/>
                          <a:latin typeface="+mn-lt"/>
                          <a:ea typeface="+mn-ea"/>
                          <a:cs typeface="+mn-cs"/>
                        </a:rPr>
                        <a:t>Main</a:t>
                      </a:r>
                      <a:r>
                        <a:rPr lang="en-US" sz="1400"/>
                        <a:t> </a:t>
                      </a:r>
                      <a:r>
                        <a:rPr lang="en-US" sz="1400" b="1" kern="1200">
                          <a:solidFill>
                            <a:schemeClr val="lt1"/>
                          </a:solidFill>
                          <a:effectLst/>
                          <a:latin typeface="+mn-lt"/>
                          <a:ea typeface="+mn-ea"/>
                          <a:cs typeface="+mn-cs"/>
                        </a:rPr>
                        <a:t>{</a:t>
                      </a:r>
                      <a:r>
                        <a:rPr lang="en-US" sz="1400"/>
                        <a:t> </a:t>
                      </a:r>
                    </a:p>
                    <a:p>
                      <a:r>
                        <a:rPr lang="en-US" sz="1400" b="1" kern="1200">
                          <a:solidFill>
                            <a:schemeClr val="lt1"/>
                          </a:solidFill>
                          <a:effectLst/>
                          <a:latin typeface="+mn-lt"/>
                          <a:ea typeface="+mn-ea"/>
                          <a:cs typeface="+mn-cs"/>
                        </a:rPr>
                        <a:t>   </a:t>
                      </a:r>
                      <a:r>
                        <a:rPr lang="en-US" sz="1400" b="1" kern="1200">
                          <a:solidFill>
                            <a:srgbClr val="00B0F0"/>
                          </a:solidFill>
                          <a:effectLst/>
                          <a:latin typeface="+mn-lt"/>
                          <a:ea typeface="+mn-ea"/>
                          <a:cs typeface="+mn-cs"/>
                        </a:rPr>
                        <a:t>public</a:t>
                      </a:r>
                      <a:r>
                        <a:rPr lang="en-US" sz="1400">
                          <a:solidFill>
                            <a:srgbClr val="00B0F0"/>
                          </a:solidFill>
                        </a:rPr>
                        <a:t> </a:t>
                      </a:r>
                      <a:r>
                        <a:rPr lang="en-US" sz="1400" b="1" kern="1200">
                          <a:solidFill>
                            <a:srgbClr val="00B0F0"/>
                          </a:solidFill>
                          <a:effectLst/>
                          <a:latin typeface="+mn-lt"/>
                          <a:ea typeface="+mn-ea"/>
                          <a:cs typeface="+mn-cs"/>
                        </a:rPr>
                        <a:t>static</a:t>
                      </a:r>
                      <a:r>
                        <a:rPr lang="en-US" sz="1400">
                          <a:solidFill>
                            <a:srgbClr val="00B0F0"/>
                          </a:solidFill>
                        </a:rPr>
                        <a:t> </a:t>
                      </a:r>
                      <a:r>
                        <a:rPr lang="en-US" sz="1400" b="1" kern="1200">
                          <a:solidFill>
                            <a:srgbClr val="00B0F0"/>
                          </a:solidFill>
                          <a:effectLst/>
                          <a:latin typeface="+mn-lt"/>
                          <a:ea typeface="+mn-ea"/>
                          <a:cs typeface="+mn-cs"/>
                        </a:rPr>
                        <a:t>void</a:t>
                      </a:r>
                      <a:r>
                        <a:rPr lang="en-US" sz="1400">
                          <a:solidFill>
                            <a:srgbClr val="00B0F0"/>
                          </a:solidFill>
                        </a:rPr>
                        <a:t> </a:t>
                      </a:r>
                      <a:r>
                        <a:rPr lang="en-US" sz="1400" b="1" kern="1200">
                          <a:solidFill>
                            <a:srgbClr val="FF0000"/>
                          </a:solidFill>
                          <a:effectLst/>
                          <a:latin typeface="+mn-lt"/>
                          <a:ea typeface="+mn-ea"/>
                          <a:cs typeface="+mn-cs"/>
                        </a:rPr>
                        <a:t>main</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String</a:t>
                      </a:r>
                      <a:r>
                        <a:rPr lang="en-US" sz="1400" b="1" kern="1200">
                          <a:solidFill>
                            <a:schemeClr val="lt1"/>
                          </a:solidFill>
                          <a:effectLst/>
                          <a:latin typeface="+mn-lt"/>
                          <a:ea typeface="+mn-ea"/>
                          <a:cs typeface="+mn-cs"/>
                        </a:rPr>
                        <a:t>[]</a:t>
                      </a:r>
                      <a:r>
                        <a:rPr lang="en-US" sz="1400"/>
                        <a:t> args</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a:t>
                      </a:r>
                    </a:p>
                    <a:p>
                      <a:r>
                        <a:rPr lang="en-US" sz="1400"/>
                        <a:t>   </a:t>
                      </a:r>
                      <a:r>
                        <a:rPr lang="en-US" sz="1400" b="1" kern="1200">
                          <a:solidFill>
                            <a:srgbClr val="FF0000"/>
                          </a:solidFill>
                          <a:effectLst/>
                          <a:latin typeface="+mn-lt"/>
                          <a:ea typeface="+mn-ea"/>
                          <a:cs typeface="+mn-cs"/>
                        </a:rPr>
                        <a:t>Pig</a:t>
                      </a:r>
                      <a:r>
                        <a:rPr lang="en-US" sz="1400"/>
                        <a:t> myPig </a:t>
                      </a:r>
                      <a:r>
                        <a:rPr lang="en-US" sz="1400" b="1" kern="1200">
                          <a:solidFill>
                            <a:schemeClr val="lt1"/>
                          </a:solidFill>
                          <a:effectLst/>
                          <a:latin typeface="+mn-lt"/>
                          <a:ea typeface="+mn-ea"/>
                          <a:cs typeface="+mn-cs"/>
                        </a:rPr>
                        <a:t>=</a:t>
                      </a:r>
                      <a:r>
                        <a:rPr lang="en-US" sz="1400"/>
                        <a:t> </a:t>
                      </a:r>
                      <a:r>
                        <a:rPr lang="en-US" sz="1400" b="1" kern="1200">
                          <a:solidFill>
                            <a:srgbClr val="00B0F0"/>
                          </a:solidFill>
                          <a:effectLst/>
                          <a:latin typeface="+mn-lt"/>
                          <a:ea typeface="+mn-ea"/>
                          <a:cs typeface="+mn-cs"/>
                        </a:rPr>
                        <a:t>new</a:t>
                      </a:r>
                      <a:r>
                        <a:rPr lang="en-US" sz="1400"/>
                        <a:t> </a:t>
                      </a:r>
                      <a:r>
                        <a:rPr lang="en-US" sz="1400" b="1" kern="1200">
                          <a:solidFill>
                            <a:srgbClr val="FF0000"/>
                          </a:solidFill>
                          <a:effectLst/>
                          <a:latin typeface="+mn-lt"/>
                          <a:ea typeface="+mn-ea"/>
                          <a:cs typeface="+mn-cs"/>
                        </a:rPr>
                        <a:t>Pig</a:t>
                      </a:r>
                      <a:r>
                        <a:rPr lang="en-US" sz="1400" b="1" kern="1200">
                          <a:solidFill>
                            <a:schemeClr val="lt1"/>
                          </a:solidFill>
                          <a:effectLst/>
                          <a:latin typeface="+mn-lt"/>
                          <a:ea typeface="+mn-ea"/>
                          <a:cs typeface="+mn-cs"/>
                        </a:rPr>
                        <a:t>();</a:t>
                      </a:r>
                      <a:r>
                        <a:rPr lang="en-US" sz="1400"/>
                        <a:t> </a:t>
                      </a:r>
                      <a:r>
                        <a:rPr lang="en-US" sz="1400" b="1" kern="1200">
                          <a:solidFill>
                            <a:schemeClr val="lt1"/>
                          </a:solidFill>
                          <a:effectLst/>
                          <a:latin typeface="+mn-lt"/>
                          <a:ea typeface="+mn-ea"/>
                          <a:cs typeface="+mn-cs"/>
                        </a:rPr>
                        <a:t>// </a:t>
                      </a:r>
                      <a:r>
                        <a:rPr lang="en-US" sz="1400" b="1" kern="1200">
                          <a:solidFill>
                            <a:srgbClr val="CBD5D9"/>
                          </a:solidFill>
                          <a:effectLst/>
                          <a:latin typeface="+mn-lt"/>
                          <a:ea typeface="+mn-ea"/>
                          <a:cs typeface="+mn-cs"/>
                        </a:rPr>
                        <a:t>Create a Pig object</a:t>
                      </a:r>
                    </a:p>
                    <a:p>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animalSound</a:t>
                      </a:r>
                      <a:r>
                        <a:rPr lang="en-US" sz="1400" b="1" kern="1200">
                          <a:solidFill>
                            <a:schemeClr val="lt1"/>
                          </a:solidFill>
                          <a:effectLst/>
                          <a:latin typeface="+mn-lt"/>
                          <a:ea typeface="+mn-ea"/>
                          <a:cs typeface="+mn-cs"/>
                        </a:rPr>
                        <a:t>();</a:t>
                      </a:r>
                    </a:p>
                    <a:p>
                      <a:r>
                        <a:rPr lang="en-US" sz="1400" b="1" kern="1200">
                          <a:solidFill>
                            <a:schemeClr val="lt1"/>
                          </a:solidFill>
                          <a:effectLst/>
                          <a:latin typeface="+mn-lt"/>
                          <a:ea typeface="+mn-ea"/>
                          <a:cs typeface="+mn-cs"/>
                        </a:rPr>
                        <a:t>  </a:t>
                      </a:r>
                      <a:r>
                        <a:rPr lang="en-US" sz="1400"/>
                        <a:t> myPig</a:t>
                      </a:r>
                      <a:r>
                        <a:rPr lang="en-US" sz="1400" b="1" kern="1200">
                          <a:solidFill>
                            <a:schemeClr val="lt1"/>
                          </a:solidFill>
                          <a:effectLst/>
                          <a:latin typeface="+mn-lt"/>
                          <a:ea typeface="+mn-ea"/>
                          <a:cs typeface="+mn-cs"/>
                        </a:rPr>
                        <a:t>.</a:t>
                      </a:r>
                      <a:r>
                        <a:rPr lang="en-US" sz="1400" b="1" kern="1200">
                          <a:solidFill>
                            <a:srgbClr val="FF0000"/>
                          </a:solidFill>
                          <a:effectLst/>
                          <a:latin typeface="+mn-lt"/>
                          <a:ea typeface="+mn-ea"/>
                          <a:cs typeface="+mn-cs"/>
                        </a:rPr>
                        <a:t>sleep</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p>
                    <a:p>
                      <a:r>
                        <a:rPr lang="en-US" sz="1400"/>
                        <a:t> </a:t>
                      </a:r>
                      <a:r>
                        <a:rPr lang="en-US" sz="1400" b="1" kern="1200">
                          <a:solidFill>
                            <a:schemeClr val="lt1"/>
                          </a:solidFill>
                          <a:effectLst/>
                          <a:latin typeface="+mn-lt"/>
                          <a:ea typeface="+mn-ea"/>
                          <a:cs typeface="+mn-cs"/>
                        </a:rPr>
                        <a:t>}</a:t>
                      </a:r>
                      <a:endParaRPr lang="en-US" sz="1400"/>
                    </a:p>
                  </a:txBody>
                  <a:tcPr>
                    <a:solidFill>
                      <a:schemeClr val="tx1"/>
                    </a:solidFill>
                  </a:tcPr>
                </a:tc>
                <a:extLst>
                  <a:ext uri="{0D108BD9-81ED-4DB2-BD59-A6C34878D82A}">
                    <a16:rowId xmlns:a16="http://schemas.microsoft.com/office/drawing/2014/main" val="3973417764"/>
                  </a:ext>
                </a:extLst>
              </a:tr>
            </a:tbl>
          </a:graphicData>
        </a:graphic>
      </p:graphicFrame>
    </p:spTree>
    <p:extLst>
      <p:ext uri="{BB962C8B-B14F-4D97-AF65-F5344CB8AC3E}">
        <p14:creationId xmlns:p14="http://schemas.microsoft.com/office/powerpoint/2010/main" val="982284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sp>
        <p:nvSpPr>
          <p:cNvPr id="12" name="Rectangle 11"/>
          <p:cNvSpPr/>
          <p:nvPr/>
        </p:nvSpPr>
        <p:spPr>
          <a:xfrm>
            <a:off x="1040751" y="1108001"/>
            <a:ext cx="7351423" cy="369332"/>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Interface multiple</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7" name="Rectangle 6"/>
          <p:cNvSpPr/>
          <p:nvPr/>
        </p:nvSpPr>
        <p:spPr>
          <a:xfrm>
            <a:off x="1050924" y="1815923"/>
            <a:ext cx="7697789" cy="369332"/>
          </a:xfrm>
          <a:prstGeom prst="rect">
            <a:avLst/>
          </a:prstGeom>
        </p:spPr>
        <p:txBody>
          <a:bodyPr wrap="square">
            <a:spAutoFit/>
          </a:bodyPr>
          <a:lstStyle/>
          <a:p>
            <a:pPr marR="0" lvl="0" algn="l" defTabSz="914400" rtl="0" eaLnBrk="1" fontAlgn="base" latinLnBrk="0" hangingPunct="1">
              <a:lnSpc>
                <a:spcPct val="100000"/>
              </a:lnSpc>
              <a:spcBef>
                <a:spcPct val="0"/>
              </a:spcBef>
              <a:spcAft>
                <a:spcPct val="0"/>
              </a:spcAft>
              <a:buClrTx/>
              <a:buSzTx/>
              <a:tabLst/>
              <a:defRPr/>
            </a:pPr>
            <a:r>
              <a:rPr lang="fr-FR">
                <a:effectLst>
                  <a:outerShdw blurRad="38100" dist="38100" dir="2700000" algn="tl">
                    <a:srgbClr val="000000">
                      <a:alpha val="43137"/>
                    </a:srgbClr>
                  </a:outerShdw>
                </a:effectLst>
                <a:latin typeface="Helvetica"/>
                <a:ea typeface="ＭＳ Ｐゴシック"/>
                <a:cs typeface="Helvetica"/>
              </a:rPr>
              <a:t>Pour implémenter plusieurs interfaces,séparez-les par une virgule</a:t>
            </a:r>
            <a:endParaRPr kumimoji="0" lang="fr-FR" sz="1800" i="0" u="none" strike="noStrike" kern="1200" cap="none" spc="0" normalizeH="0" baseline="0" noProof="0">
              <a:ln>
                <a:noFill/>
              </a:ln>
              <a:effectLst>
                <a:outerShdw blurRad="38100" dist="38100" dir="2700000" algn="tl">
                  <a:srgbClr val="000000">
                    <a:alpha val="43137"/>
                  </a:srgbClr>
                </a:outerShdw>
              </a:effectLst>
              <a:uLnTx/>
              <a:uFillTx/>
              <a:latin typeface="Helvetica"/>
              <a:ea typeface="ＭＳ Ｐゴシック"/>
              <a:cs typeface="Helvetica"/>
            </a:endParaRPr>
          </a:p>
        </p:txBody>
      </p:sp>
      <p:sp>
        <p:nvSpPr>
          <p:cNvPr id="10" name="Rectangle 9"/>
          <p:cNvSpPr/>
          <p:nvPr/>
        </p:nvSpPr>
        <p:spPr>
          <a:xfrm>
            <a:off x="2042962" y="2624851"/>
            <a:ext cx="5439235" cy="383709"/>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lang="fr-FR" b="1">
                <a:effectLst>
                  <a:outerShdw blurRad="38100" dist="38100" dir="2700000" algn="tl">
                    <a:srgbClr val="000000">
                      <a:alpha val="43137"/>
                    </a:srgbClr>
                  </a:outerShdw>
                </a:effectLst>
                <a:latin typeface="Helvetica"/>
                <a:ea typeface="ＭＳ Ｐゴシック"/>
                <a:cs typeface="Helvetica"/>
              </a:rPr>
              <a:t>Exemple </a:t>
            </a:r>
            <a:r>
              <a:rPr lang="fr-FR" b="1">
                <a:solidFill>
                  <a:srgbClr val="FF0000"/>
                </a:solidFill>
                <a:effectLst>
                  <a:outerShdw blurRad="38100" dist="38100" dir="2700000" algn="tl">
                    <a:srgbClr val="000000">
                      <a:alpha val="43137"/>
                    </a:srgbClr>
                  </a:outerShdw>
                </a:effectLst>
                <a:latin typeface="Helvetica"/>
                <a:ea typeface="ＭＳ Ｐゴシック"/>
                <a:cs typeface="Helvetica"/>
              </a:rPr>
              <a:t>         </a:t>
            </a:r>
            <a:endParaRPr kumimoji="0" lang="fr-FR" sz="18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Helvetica"/>
              <a:ea typeface="ＭＳ Ｐゴシック"/>
              <a:cs typeface="Helvetica"/>
            </a:endParaRPr>
          </a:p>
        </p:txBody>
      </p:sp>
      <p:sp>
        <p:nvSpPr>
          <p:cNvPr id="2" name="Flèche : bas 1">
            <a:extLst>
              <a:ext uri="{FF2B5EF4-FFF2-40B4-BE49-F238E27FC236}">
                <a16:creationId xmlns:a16="http://schemas.microsoft.com/office/drawing/2014/main" id="{9AF6C3F8-6D7D-9E5F-2FDE-31D4C0AC2FFD}"/>
              </a:ext>
            </a:extLst>
          </p:cNvPr>
          <p:cNvSpPr/>
          <p:nvPr/>
        </p:nvSpPr>
        <p:spPr>
          <a:xfrm>
            <a:off x="2518135" y="3514891"/>
            <a:ext cx="2587925" cy="2127848"/>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3487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ABSTRACTION</a:t>
            </a:r>
            <a:endParaRPr lang="fr-CA">
              <a:solidFill>
                <a:srgbClr val="FF0000"/>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294580727"/>
              </p:ext>
            </p:extLst>
          </p:nvPr>
        </p:nvGraphicFramePr>
        <p:xfrm>
          <a:off x="110836" y="939799"/>
          <a:ext cx="8936182" cy="5943600"/>
        </p:xfrm>
        <a:graphic>
          <a:graphicData uri="http://schemas.openxmlformats.org/drawingml/2006/table">
            <a:tbl>
              <a:tblPr firstRow="1" bandRow="1">
                <a:tableStyleId>{5C22544A-7EE6-4342-B048-85BDC9FD1C3A}</a:tableStyleId>
              </a:tblPr>
              <a:tblGrid>
                <a:gridCol w="8936182">
                  <a:extLst>
                    <a:ext uri="{9D8B030D-6E8A-4147-A177-3AD203B41FA5}">
                      <a16:colId xmlns:a16="http://schemas.microsoft.com/office/drawing/2014/main" val="2795580401"/>
                    </a:ext>
                  </a:extLst>
                </a:gridCol>
              </a:tblGrid>
              <a:tr h="5405583">
                <a:tc>
                  <a:txBody>
                    <a:bodyPr/>
                    <a:lstStyle/>
                    <a:p>
                      <a:r>
                        <a:rPr lang="en-US" sz="1600">
                          <a:solidFill>
                            <a:srgbClr val="00B0F0"/>
                          </a:solidFill>
                        </a:rPr>
                        <a:t>interface</a:t>
                      </a:r>
                      <a:r>
                        <a:rPr lang="en-US" sz="1600"/>
                        <a:t> </a:t>
                      </a:r>
                      <a:r>
                        <a:rPr lang="en-US" sz="1600">
                          <a:solidFill>
                            <a:srgbClr val="FF0000"/>
                          </a:solidFill>
                        </a:rPr>
                        <a:t>FirstInterface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r>
                        <a:rPr lang="en-US" sz="1600">
                          <a:solidFill>
                            <a:schemeClr val="bg2"/>
                          </a:solidFill>
                        </a:rPr>
                        <a:t>// interface method</a:t>
                      </a:r>
                    </a:p>
                    <a:p>
                      <a:r>
                        <a:rPr lang="en-US" sz="1600"/>
                        <a:t>}</a:t>
                      </a:r>
                    </a:p>
                    <a:p>
                      <a:r>
                        <a:rPr lang="fr-FR" sz="1600"/>
                        <a:t>              </a:t>
                      </a:r>
                      <a:endParaRPr lang="en-US" sz="1600"/>
                    </a:p>
                    <a:p>
                      <a:r>
                        <a:rPr lang="en-US" sz="1600">
                          <a:solidFill>
                            <a:srgbClr val="00B0F0"/>
                          </a:solidFill>
                        </a:rPr>
                        <a: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 </a:t>
                      </a:r>
                      <a:r>
                        <a:rPr lang="en-US" sz="1600">
                          <a:solidFill>
                            <a:schemeClr val="bg2"/>
                          </a:solidFill>
                        </a:rPr>
                        <a:t>interface method</a:t>
                      </a:r>
                    </a:p>
                    <a:p>
                      <a:r>
                        <a:rPr lang="en-US" sz="1600"/>
                        <a:t>}</a:t>
                      </a:r>
                    </a:p>
                    <a:p>
                      <a:endParaRPr lang="en-US" sz="1600"/>
                    </a:p>
                    <a:p>
                      <a:r>
                        <a:rPr lang="en-US" sz="1600">
                          <a:solidFill>
                            <a:srgbClr val="00B0F0"/>
                          </a:solidFill>
                        </a:rPr>
                        <a:t>class </a:t>
                      </a:r>
                      <a:r>
                        <a:rPr lang="en-US" sz="1600"/>
                        <a:t> </a:t>
                      </a:r>
                      <a:r>
                        <a:rPr lang="en-US" sz="1600">
                          <a:solidFill>
                            <a:srgbClr val="FF0000"/>
                          </a:solidFill>
                        </a:rPr>
                        <a:t>DemoClass</a:t>
                      </a:r>
                      <a:r>
                        <a:rPr lang="en-US" sz="1600"/>
                        <a:t> </a:t>
                      </a:r>
                      <a:r>
                        <a:rPr lang="en-US" sz="1600">
                          <a:solidFill>
                            <a:srgbClr val="00B0F0"/>
                          </a:solidFill>
                        </a:rPr>
                        <a:t>implements</a:t>
                      </a:r>
                      <a:r>
                        <a:rPr lang="en-US" sz="1600"/>
                        <a:t> </a:t>
                      </a:r>
                      <a:r>
                        <a:rPr lang="en-US" sz="1600">
                          <a:solidFill>
                            <a:srgbClr val="FF0000"/>
                          </a:solidFill>
                        </a:rPr>
                        <a:t>FirstInterface</a:t>
                      </a:r>
                      <a:r>
                        <a:rPr lang="en-US" sz="1600"/>
                        <a:t>, </a:t>
                      </a:r>
                      <a:r>
                        <a:rPr lang="en-US" sz="1600">
                          <a:solidFill>
                            <a:srgbClr val="FF0000"/>
                          </a:solidFill>
                        </a:rPr>
                        <a:t>SecondInterface</a:t>
                      </a:r>
                      <a:r>
                        <a:rPr lang="en-US" sz="1600"/>
                        <a:t> {</a:t>
                      </a:r>
                    </a:p>
                    <a:p>
                      <a:r>
                        <a:rPr lang="en-US" sz="1600"/>
                        <a:t>  </a:t>
                      </a:r>
                      <a:r>
                        <a:rPr lang="en-US" sz="1600">
                          <a:solidFill>
                            <a:srgbClr val="00B0F0"/>
                          </a:solidFill>
                        </a:rPr>
                        <a:t>public void </a:t>
                      </a:r>
                      <a:r>
                        <a:rPr lang="en-US" sz="1600">
                          <a:solidFill>
                            <a:srgbClr val="FF0000"/>
                          </a:solidFill>
                        </a:rPr>
                        <a:t>myMethod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text.</a:t>
                      </a:r>
                      <a:r>
                        <a:rPr lang="en-US" sz="1600"/>
                        <a:t>.");</a:t>
                      </a:r>
                    </a:p>
                    <a:p>
                      <a:r>
                        <a:rPr lang="en-US" sz="1600"/>
                        <a:t>  }</a:t>
                      </a:r>
                    </a:p>
                    <a:p>
                      <a:r>
                        <a:rPr lang="en-US" sz="1600"/>
                        <a:t>  </a:t>
                      </a:r>
                      <a:r>
                        <a:rPr lang="en-US" sz="1600">
                          <a:solidFill>
                            <a:srgbClr val="00B0F0"/>
                          </a:solidFill>
                        </a:rPr>
                        <a:t>public void </a:t>
                      </a:r>
                      <a:r>
                        <a:rPr lang="en-US" sz="1600">
                          <a:solidFill>
                            <a:srgbClr val="FF0000"/>
                          </a:solidFill>
                        </a:rPr>
                        <a:t>myOtherMethod</a:t>
                      </a:r>
                      <a:r>
                        <a:rPr lang="en-US" sz="1600"/>
                        <a:t>() {</a:t>
                      </a:r>
                    </a:p>
                    <a:p>
                      <a:r>
                        <a:rPr lang="en-US" sz="1600"/>
                        <a:t>    </a:t>
                      </a:r>
                      <a:r>
                        <a:rPr lang="en-US" sz="1600">
                          <a:solidFill>
                            <a:srgbClr val="FF0000"/>
                          </a:solidFill>
                        </a:rPr>
                        <a:t>System</a:t>
                      </a:r>
                      <a:r>
                        <a:rPr lang="en-US" sz="1600"/>
                        <a:t>.out.</a:t>
                      </a:r>
                      <a:r>
                        <a:rPr lang="en-US" sz="1600">
                          <a:solidFill>
                            <a:srgbClr val="FF0000"/>
                          </a:solidFill>
                        </a:rPr>
                        <a:t>println</a:t>
                      </a:r>
                      <a:r>
                        <a:rPr lang="en-US" sz="1600"/>
                        <a:t>("</a:t>
                      </a:r>
                      <a:r>
                        <a:rPr lang="en-US" sz="1600">
                          <a:solidFill>
                            <a:srgbClr val="00B050"/>
                          </a:solidFill>
                        </a:rPr>
                        <a:t>Some other text</a:t>
                      </a:r>
                      <a:r>
                        <a:rPr lang="en-US" sz="1600"/>
                        <a:t>...");</a:t>
                      </a:r>
                    </a:p>
                    <a:p>
                      <a:r>
                        <a:rPr lang="en-US" sz="1600"/>
                        <a:t>  }</a:t>
                      </a:r>
                    </a:p>
                    <a:p>
                      <a:r>
                        <a:rPr lang="en-US" sz="1600"/>
                        <a:t>}</a:t>
                      </a:r>
                    </a:p>
                    <a:p>
                      <a:endParaRPr lang="en-US" sz="1600"/>
                    </a:p>
                    <a:p>
                      <a:r>
                        <a:rPr lang="en-US" sz="1600">
                          <a:solidFill>
                            <a:srgbClr val="00B0F0"/>
                          </a:solidFill>
                        </a:rPr>
                        <a:t>class</a:t>
                      </a:r>
                      <a:r>
                        <a:rPr lang="en-US" sz="1600"/>
                        <a:t> </a:t>
                      </a:r>
                      <a:r>
                        <a:rPr lang="en-US" sz="1600">
                          <a:solidFill>
                            <a:srgbClr val="FF0000"/>
                          </a:solidFill>
                        </a:rPr>
                        <a:t>Main</a:t>
                      </a:r>
                      <a:r>
                        <a:rPr lang="en-US" sz="1600"/>
                        <a:t> {</a:t>
                      </a:r>
                    </a:p>
                    <a:p>
                      <a:r>
                        <a:rPr lang="en-US" sz="1600"/>
                        <a:t>  </a:t>
                      </a:r>
                      <a:r>
                        <a:rPr lang="en-US" sz="1600">
                          <a:solidFill>
                            <a:srgbClr val="00B0F0"/>
                          </a:solidFill>
                        </a:rPr>
                        <a:t>public static void </a:t>
                      </a:r>
                      <a:r>
                        <a:rPr lang="en-US" sz="1600">
                          <a:solidFill>
                            <a:srgbClr val="FF0000"/>
                          </a:solidFill>
                        </a:rPr>
                        <a:t>main</a:t>
                      </a:r>
                      <a:r>
                        <a:rPr lang="en-US" sz="1600"/>
                        <a:t>(</a:t>
                      </a:r>
                      <a:r>
                        <a:rPr lang="en-US" sz="1600">
                          <a:solidFill>
                            <a:srgbClr val="FF0000"/>
                          </a:solidFill>
                        </a:rPr>
                        <a:t>String</a:t>
                      </a:r>
                      <a:r>
                        <a:rPr lang="en-US" sz="1600"/>
                        <a:t>[] args) {</a:t>
                      </a:r>
                    </a:p>
                    <a:p>
                      <a:r>
                        <a:rPr lang="en-US" sz="1600"/>
                        <a:t>    </a:t>
                      </a:r>
                      <a:r>
                        <a:rPr lang="en-US" sz="1600">
                          <a:solidFill>
                            <a:srgbClr val="FF0000"/>
                          </a:solidFill>
                        </a:rPr>
                        <a:t>DemoClass</a:t>
                      </a:r>
                      <a:r>
                        <a:rPr lang="en-US" sz="1600"/>
                        <a:t> myObj = new </a:t>
                      </a:r>
                      <a:r>
                        <a:rPr lang="en-US" sz="1600">
                          <a:solidFill>
                            <a:srgbClr val="FF0000"/>
                          </a:solidFill>
                        </a:rPr>
                        <a:t>DemoClass</a:t>
                      </a:r>
                      <a:r>
                        <a:rPr lang="en-US" sz="1600"/>
                        <a:t>();</a:t>
                      </a:r>
                    </a:p>
                    <a:p>
                      <a:r>
                        <a:rPr lang="en-US" sz="1600"/>
                        <a:t>    myObj.</a:t>
                      </a:r>
                      <a:r>
                        <a:rPr lang="en-US" sz="1600">
                          <a:solidFill>
                            <a:srgbClr val="FF0000"/>
                          </a:solidFill>
                        </a:rPr>
                        <a:t>myMethod</a:t>
                      </a:r>
                      <a:r>
                        <a:rPr lang="en-US" sz="1600"/>
                        <a:t>();</a:t>
                      </a:r>
                    </a:p>
                    <a:p>
                      <a:r>
                        <a:rPr lang="en-US" sz="1600"/>
                        <a:t>    myObj.</a:t>
                      </a:r>
                      <a:r>
                        <a:rPr lang="en-US" sz="1600">
                          <a:solidFill>
                            <a:srgbClr val="FF0000"/>
                          </a:solidFill>
                        </a:rPr>
                        <a:t>myOtherMethod</a:t>
                      </a:r>
                      <a:r>
                        <a:rPr lang="en-US" sz="1600"/>
                        <a:t>();</a:t>
                      </a:r>
                    </a:p>
                    <a:p>
                      <a:r>
                        <a:rPr lang="en-US" sz="1600"/>
                        <a:t>  }</a:t>
                      </a:r>
                    </a:p>
                    <a:p>
                      <a:r>
                        <a:rPr lang="en-US" sz="1600"/>
                        <a:t>}</a:t>
                      </a:r>
                    </a:p>
                  </a:txBody>
                  <a:tcPr>
                    <a:solidFill>
                      <a:schemeClr val="tx1"/>
                    </a:solidFill>
                  </a:tcPr>
                </a:tc>
                <a:extLst>
                  <a:ext uri="{0D108BD9-81ED-4DB2-BD59-A6C34878D82A}">
                    <a16:rowId xmlns:a16="http://schemas.microsoft.com/office/drawing/2014/main" val="764868658"/>
                  </a:ext>
                </a:extLst>
              </a:tr>
            </a:tbl>
          </a:graphicData>
        </a:graphic>
      </p:graphicFrame>
    </p:spTree>
    <p:extLst>
      <p:ext uri="{BB962C8B-B14F-4D97-AF65-F5344CB8AC3E}">
        <p14:creationId xmlns:p14="http://schemas.microsoft.com/office/powerpoint/2010/main" val="3086999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650228" y="2091301"/>
            <a:ext cx="773752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400" b="1">
                <a:latin typeface="Arial"/>
                <a:ea typeface="ＭＳ Ｐゴシック"/>
                <a:cs typeface="Arial"/>
              </a:rPr>
              <a:t>L'héritage en Java </a:t>
            </a:r>
            <a:r>
              <a:rPr lang="fr-FR" sz="2400">
                <a:latin typeface="Arial"/>
                <a:ea typeface="ＭＳ Ｐゴシック"/>
                <a:cs typeface="Arial"/>
              </a:rPr>
              <a:t>est un mécanisme dans lequel un objet acquiert toutes les propriétés et les fonctionnalités d'un autre Objet (parent)</a:t>
            </a:r>
          </a:p>
          <a:p>
            <a:pPr algn="just"/>
            <a:endParaRPr lang="fr-FR" sz="2400">
              <a:latin typeface="Arial"/>
              <a:ea typeface="ＭＳ Ｐゴシック"/>
              <a:cs typeface="Arial"/>
            </a:endParaRPr>
          </a:p>
          <a:p>
            <a:pPr marL="285750" indent="-285750" algn="just">
              <a:buFont typeface="Arial"/>
              <a:buChar char="•"/>
            </a:pPr>
            <a:r>
              <a:rPr lang="fr-FR" sz="2400">
                <a:latin typeface="Arial"/>
                <a:ea typeface="ＭＳ Ｐゴシック"/>
                <a:cs typeface="Arial"/>
              </a:rPr>
              <a:t>Il représente la relation "EST-UN" </a:t>
            </a:r>
          </a:p>
          <a:p>
            <a:pPr algn="l"/>
            <a:endParaRPr lang="fr-FR" sz="24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079516"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
        <p:nvSpPr>
          <p:cNvPr id="4" name="ZoneTexte 3">
            <a:extLst>
              <a:ext uri="{FF2B5EF4-FFF2-40B4-BE49-F238E27FC236}">
                <a16:creationId xmlns:a16="http://schemas.microsoft.com/office/drawing/2014/main" id="{99BC3678-8580-9613-328A-9F6B75BD0889}"/>
              </a:ext>
            </a:extLst>
          </p:cNvPr>
          <p:cNvSpPr txBox="1"/>
          <p:nvPr/>
        </p:nvSpPr>
        <p:spPr>
          <a:xfrm>
            <a:off x="1002889" y="1651819"/>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6" name="ZoneTexte 5">
            <a:extLst>
              <a:ext uri="{FF2B5EF4-FFF2-40B4-BE49-F238E27FC236}">
                <a16:creationId xmlns:a16="http://schemas.microsoft.com/office/drawing/2014/main" id="{10F8C57E-10C5-8D58-5E7D-AE40B8A00EA6}"/>
              </a:ext>
            </a:extLst>
          </p:cNvPr>
          <p:cNvSpPr txBox="1"/>
          <p:nvPr/>
        </p:nvSpPr>
        <p:spPr>
          <a:xfrm>
            <a:off x="676941" y="1856441"/>
            <a:ext cx="72749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La programmation orientée objet est un modèle de langage de programmation qui s'articule autour d'objets et de données, plutôt que d'actions et de logique. Comment cela fonctionne-t-il ?</a:t>
            </a:r>
          </a:p>
        </p:txBody>
      </p:sp>
      <p:sp>
        <p:nvSpPr>
          <p:cNvPr id="7" name="Flèche : bas 6">
            <a:extLst>
              <a:ext uri="{FF2B5EF4-FFF2-40B4-BE49-F238E27FC236}">
                <a16:creationId xmlns:a16="http://schemas.microsoft.com/office/drawing/2014/main" id="{5BFF4306-034E-5D07-8011-B07BF7B79C41}"/>
              </a:ext>
            </a:extLst>
          </p:cNvPr>
          <p:cNvSpPr/>
          <p:nvPr/>
        </p:nvSpPr>
        <p:spPr>
          <a:xfrm>
            <a:off x="3206453" y="4102566"/>
            <a:ext cx="1825923" cy="1940942"/>
          </a:xfrm>
          <a:prstGeom prst="down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362429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a:latin typeface="Arial"/>
                <a:ea typeface="ＭＳ Ｐゴシック"/>
                <a:cs typeface="Arial"/>
              </a:rPr>
              <a:t>Classe ;</a:t>
            </a:r>
          </a:p>
          <a:p>
            <a:pPr marL="285750" indent="-285750" algn="just">
              <a:buFont typeface="Wingdings"/>
              <a:buChar char="Ø"/>
            </a:pPr>
            <a:r>
              <a:rPr lang="fr-FR" sz="2800">
                <a:latin typeface="Arial"/>
                <a:ea typeface="ＭＳ Ｐゴシック"/>
                <a:cs typeface="Arial"/>
              </a:rPr>
              <a:t>Sous-classe/classe enfant ;</a:t>
            </a:r>
          </a:p>
          <a:p>
            <a:pPr marL="285750" indent="-285750" algn="just">
              <a:buFont typeface="Wingdings"/>
              <a:buChar char="Ø"/>
            </a:pPr>
            <a:r>
              <a:rPr lang="fr-FR" sz="2800">
                <a:latin typeface="Arial"/>
                <a:ea typeface="ＭＳ Ｐゴシック"/>
                <a:cs typeface="Arial"/>
              </a:rPr>
              <a:t>Super classe/classe parent ;</a:t>
            </a:r>
          </a:p>
          <a:p>
            <a:pPr marL="285750" indent="-285750" algn="just">
              <a:buFont typeface="Wingdings"/>
              <a:buChar char="Ø"/>
            </a:pPr>
            <a:r>
              <a:rPr lang="fr-FR" sz="2800">
                <a:latin typeface="Arial"/>
                <a:ea typeface="ＭＳ Ｐゴシック"/>
                <a:cs typeface="Arial"/>
              </a:rPr>
              <a:t>Réutilisabilité ;</a:t>
            </a:r>
          </a:p>
          <a:p>
            <a:pPr marL="285750" indent="-285750" algn="just">
              <a:buFont typeface="Wingdings"/>
              <a:buChar char="Ø"/>
            </a:pPr>
            <a:r>
              <a:rPr lang="fr-FR" sz="2800">
                <a:latin typeface="Arial"/>
                <a:ea typeface="ＭＳ Ｐゴシック"/>
                <a:cs typeface="Arial"/>
              </a:rPr>
              <a:t>Extends</a:t>
            </a:r>
            <a:endParaRPr lang="fr-FR" sz="280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18387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Syntaxe</a:t>
            </a:r>
            <a:endParaRPr lang="fr-FR">
              <a:solidFill>
                <a:srgbClr val="FF0000"/>
              </a:solidFill>
            </a:endParaRPr>
          </a:p>
        </p:txBody>
      </p:sp>
      <p:graphicFrame>
        <p:nvGraphicFramePr>
          <p:cNvPr id="9" name="Tableau 8">
            <a:extLst>
              <a:ext uri="{FF2B5EF4-FFF2-40B4-BE49-F238E27FC236}">
                <a16:creationId xmlns:a16="http://schemas.microsoft.com/office/drawing/2014/main" id="{46C95F35-7E6D-FF48-20FC-ADA1B77D3466}"/>
              </a:ext>
            </a:extLst>
          </p:cNvPr>
          <p:cNvGraphicFramePr>
            <a:graphicFrameLocks noGrp="1"/>
          </p:cNvGraphicFramePr>
          <p:nvPr>
            <p:extLst>
              <p:ext uri="{D42A27DB-BD31-4B8C-83A1-F6EECF244321}">
                <p14:modId xmlns:p14="http://schemas.microsoft.com/office/powerpoint/2010/main" val="1759630229"/>
              </p:ext>
            </p:extLst>
          </p:nvPr>
        </p:nvGraphicFramePr>
        <p:xfrm>
          <a:off x="1447800" y="1463040"/>
          <a:ext cx="6248400" cy="3937819"/>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109655475"/>
                    </a:ext>
                  </a:extLst>
                </a:gridCol>
              </a:tblGrid>
              <a:tr h="3937819">
                <a:tc>
                  <a:txBody>
                    <a:bodyPr/>
                    <a:lstStyle/>
                    <a:p>
                      <a:pPr fontAlgn="base"/>
                      <a:r>
                        <a:rPr lang="fr-FR" sz="2800">
                          <a:solidFill>
                            <a:srgbClr val="FF0000"/>
                          </a:solidFill>
                          <a:effectLst/>
                        </a:rPr>
                        <a:t>class </a:t>
                      </a:r>
                      <a:r>
                        <a:rPr lang="fr-FR" sz="2800">
                          <a:effectLst/>
                        </a:rPr>
                        <a:t>Moto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solidFill>
                            <a:srgbClr val="FF0000"/>
                          </a:solidFill>
                          <a:effectLst/>
                        </a:rPr>
                        <a:t>class </a:t>
                      </a:r>
                      <a:r>
                        <a:rPr lang="fr-FR" sz="2800">
                          <a:effectLst/>
                        </a:rPr>
                        <a:t>Voiture  </a:t>
                      </a:r>
                      <a:r>
                        <a:rPr lang="fr-FR" sz="2800" err="1">
                          <a:solidFill>
                            <a:srgbClr val="FF0000"/>
                          </a:solidFill>
                          <a:effectLst/>
                        </a:rPr>
                        <a:t>extends</a:t>
                      </a:r>
                      <a:r>
                        <a:rPr lang="fr-FR" sz="2800">
                          <a:solidFill>
                            <a:srgbClr val="FF0000"/>
                          </a:solidFill>
                          <a:effectLst/>
                        </a:rPr>
                        <a:t> </a:t>
                      </a:r>
                      <a:r>
                        <a:rPr lang="fr-FR" sz="2800" err="1">
                          <a:effectLst/>
                        </a:rPr>
                        <a:t>Vehicule</a:t>
                      </a:r>
                      <a:r>
                        <a:rPr lang="fr-FR" sz="2800">
                          <a:effectLst/>
                        </a:rPr>
                        <a:t> {​</a:t>
                      </a:r>
                      <a:endParaRPr lang="fr-FR">
                        <a:effectLst/>
                      </a:endParaRPr>
                    </a:p>
                    <a:p>
                      <a:pPr fontAlgn="base"/>
                      <a:r>
                        <a:rPr lang="fr-FR" sz="2800">
                          <a:effectLst/>
                        </a:rPr>
                        <a:t>​</a:t>
                      </a:r>
                      <a:endParaRPr lang="fr-FR">
                        <a:effectLst/>
                      </a:endParaRPr>
                    </a:p>
                    <a:p>
                      <a:pPr fontAlgn="base"/>
                      <a:r>
                        <a:rPr lang="fr-FR" sz="2800">
                          <a:effectLst/>
                        </a:rPr>
                        <a:t>​</a:t>
                      </a:r>
                      <a:endParaRPr lang="fr-FR">
                        <a:effectLst/>
                      </a:endParaRPr>
                    </a:p>
                    <a:p>
                      <a:pPr fontAlgn="base"/>
                      <a:r>
                        <a:rPr lang="fr-FR" sz="2800">
                          <a:effectLst/>
                        </a:rPr>
                        <a:t>}​</a:t>
                      </a:r>
                      <a:endParaRPr lang="fr-FR" b="1">
                        <a:solidFill>
                          <a:srgbClr val="FFFFFF"/>
                        </a:solidFill>
                        <a:effectLst/>
                      </a:endParaRPr>
                    </a:p>
                  </a:txBody>
                  <a:tcPr>
                    <a:solidFill>
                      <a:schemeClr val="tx1"/>
                    </a:solidFill>
                  </a:tcPr>
                </a:tc>
                <a:extLst>
                  <a:ext uri="{0D108BD9-81ED-4DB2-BD59-A6C34878D82A}">
                    <a16:rowId xmlns:a16="http://schemas.microsoft.com/office/drawing/2014/main" val="139991619"/>
                  </a:ext>
                </a:extLst>
              </a:tr>
            </a:tbl>
          </a:graphicData>
        </a:graphic>
      </p:graphicFrame>
    </p:spTree>
    <p:extLst>
      <p:ext uri="{BB962C8B-B14F-4D97-AF65-F5344CB8AC3E}">
        <p14:creationId xmlns:p14="http://schemas.microsoft.com/office/powerpoint/2010/main" val="322225404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cap="none">
                <a:solidFill>
                  <a:srgbClr val="FF0000"/>
                </a:solidFill>
                <a:cs typeface="Arial"/>
              </a:rPr>
              <a:t>HERITAGE </a:t>
            </a:r>
            <a:endParaRPr lang="fr-FR"/>
          </a:p>
        </p:txBody>
      </p:sp>
      <p:sp>
        <p:nvSpPr>
          <p:cNvPr id="12" name="Espace réservé du contenu 11">
            <a:extLst>
              <a:ext uri="{FF2B5EF4-FFF2-40B4-BE49-F238E27FC236}">
                <a16:creationId xmlns:a16="http://schemas.microsoft.com/office/drawing/2014/main" id="{2257AA88-E51B-077F-4414-A752F4C240A8}"/>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lstStyle/>
          <a:p>
            <a:pPr>
              <a:buNone/>
            </a:pPr>
            <a:r>
              <a:rPr lang="fr-FR" sz="2000" b="1">
                <a:solidFill>
                  <a:srgbClr val="0070C0"/>
                </a:solidFill>
                <a:latin typeface="Arial"/>
                <a:cs typeface="Arial"/>
              </a:rPr>
              <a:t>Héritage multiniveau</a:t>
            </a:r>
            <a:endParaRPr lang="fr-FR" sz="2000" b="1">
              <a:ea typeface="+mn-lt"/>
              <a:cs typeface="+mn-lt"/>
            </a:endParaRPr>
          </a:p>
          <a:p>
            <a:pPr marL="0" indent="0">
              <a:buNone/>
            </a:pPr>
            <a:endParaRPr lang="fr-FR" sz="2000"/>
          </a:p>
        </p:txBody>
      </p:sp>
      <p:sp>
        <p:nvSpPr>
          <p:cNvPr id="13" name="Espace réservé du contenu 12">
            <a:extLst>
              <a:ext uri="{FF2B5EF4-FFF2-40B4-BE49-F238E27FC236}">
                <a16:creationId xmlns:a16="http://schemas.microsoft.com/office/drawing/2014/main" id="{985347E4-9C18-7802-BBD2-CB2C6C9A3A0E}"/>
              </a:ext>
            </a:extLst>
          </p:cNvPr>
          <p:cNvSpPr>
            <a:spLocks noGrp="1"/>
          </p:cNvSpPr>
          <p:nvPr>
            <p:ph sz="half" idx="2"/>
          </p:nvPr>
        </p:nvSpPr>
        <p:spPr/>
        <p:style>
          <a:lnRef idx="1">
            <a:schemeClr val="accent6"/>
          </a:lnRef>
          <a:fillRef idx="2">
            <a:schemeClr val="accent6"/>
          </a:fillRef>
          <a:effectRef idx="1">
            <a:schemeClr val="accent6"/>
          </a:effectRef>
          <a:fontRef idx="minor">
            <a:schemeClr val="dk1"/>
          </a:fontRef>
        </p:style>
        <p:txBody>
          <a:bodyPr/>
          <a:lstStyle/>
          <a:p>
            <a:pPr marL="0" indent="0">
              <a:buNone/>
            </a:pPr>
            <a:r>
              <a:rPr lang="fr-FR" sz="2000" b="1">
                <a:solidFill>
                  <a:srgbClr val="0070C0"/>
                </a:solidFill>
                <a:latin typeface="Arial"/>
                <a:cs typeface="Arial"/>
              </a:rPr>
              <a:t>        Héritage hiérarchique</a:t>
            </a:r>
            <a:endParaRPr lang="fr-FR" sz="2000" b="1" err="1">
              <a:ea typeface="+mn-lt"/>
              <a:cs typeface="+mn-lt"/>
            </a:endParaRPr>
          </a:p>
          <a:p>
            <a:endParaRPr lang="fr-FR" sz="240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59875"/>
            <a:ext cx="31119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Types d'héritages</a:t>
            </a:r>
            <a:endParaRPr lang="fr-FR" sz="2400">
              <a:solidFill>
                <a:srgbClr val="FF0000"/>
              </a:solidFill>
              <a:cs typeface="Arial"/>
            </a:endParaRPr>
          </a:p>
        </p:txBody>
      </p:sp>
      <p:sp>
        <p:nvSpPr>
          <p:cNvPr id="14" name="ZoneTexte 13">
            <a:extLst>
              <a:ext uri="{FF2B5EF4-FFF2-40B4-BE49-F238E27FC236}">
                <a16:creationId xmlns:a16="http://schemas.microsoft.com/office/drawing/2014/main" id="{F4D456BD-8661-B9B3-9DD1-2BAE7AECCCEE}"/>
              </a:ext>
            </a:extLst>
          </p:cNvPr>
          <p:cNvSpPr txBox="1"/>
          <p:nvPr/>
        </p:nvSpPr>
        <p:spPr>
          <a:xfrm>
            <a:off x="638251" y="2391103"/>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p>
        </p:txBody>
      </p:sp>
      <p:sp>
        <p:nvSpPr>
          <p:cNvPr id="15" name="ZoneTexte 14">
            <a:extLst>
              <a:ext uri="{FF2B5EF4-FFF2-40B4-BE49-F238E27FC236}">
                <a16:creationId xmlns:a16="http://schemas.microsoft.com/office/drawing/2014/main" id="{06B802B0-C2FE-CE94-9BDA-A02BA752D6D0}"/>
              </a:ext>
            </a:extLst>
          </p:cNvPr>
          <p:cNvSpPr txBox="1"/>
          <p:nvPr/>
        </p:nvSpPr>
        <p:spPr>
          <a:xfrm>
            <a:off x="748862"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16" name="ZoneTexte 15">
            <a:extLst>
              <a:ext uri="{FF2B5EF4-FFF2-40B4-BE49-F238E27FC236}">
                <a16:creationId xmlns:a16="http://schemas.microsoft.com/office/drawing/2014/main" id="{2742508D-99EE-EC97-ED94-6136865847C3}"/>
              </a:ext>
            </a:extLst>
          </p:cNvPr>
          <p:cNvSpPr txBox="1"/>
          <p:nvPr/>
        </p:nvSpPr>
        <p:spPr>
          <a:xfrm>
            <a:off x="801413" y="4493171"/>
            <a:ext cx="1208689"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cxnSp>
        <p:nvCxnSpPr>
          <p:cNvPr id="17" name="Connecteur droit avec flèche 16">
            <a:extLst>
              <a:ext uri="{FF2B5EF4-FFF2-40B4-BE49-F238E27FC236}">
                <a16:creationId xmlns:a16="http://schemas.microsoft.com/office/drawing/2014/main" id="{793A93D9-6085-1614-BABB-BDA82CE5E9F0}"/>
              </a:ext>
            </a:extLst>
          </p:cNvPr>
          <p:cNvCxnSpPr/>
          <p:nvPr/>
        </p:nvCxnSpPr>
        <p:spPr>
          <a:xfrm flipH="1" flipV="1">
            <a:off x="1309521" y="2728419"/>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4745FBE2-A89A-7187-F45C-8CEC68C49DDD}"/>
              </a:ext>
            </a:extLst>
          </p:cNvPr>
          <p:cNvCxnSpPr>
            <a:cxnSpLocks/>
          </p:cNvCxnSpPr>
          <p:nvPr/>
        </p:nvCxnSpPr>
        <p:spPr>
          <a:xfrm flipH="1" flipV="1">
            <a:off x="1309521"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ZoneTexte 18">
            <a:extLst>
              <a:ext uri="{FF2B5EF4-FFF2-40B4-BE49-F238E27FC236}">
                <a16:creationId xmlns:a16="http://schemas.microsoft.com/office/drawing/2014/main" id="{86B9A464-ABC4-6AFE-ABC9-A0EFFAE6B8BA}"/>
              </a:ext>
            </a:extLst>
          </p:cNvPr>
          <p:cNvSpPr txBox="1"/>
          <p:nvPr/>
        </p:nvSpPr>
        <p:spPr>
          <a:xfrm>
            <a:off x="2772103" y="3428999"/>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0" name="ZoneTexte 19">
            <a:extLst>
              <a:ext uri="{FF2B5EF4-FFF2-40B4-BE49-F238E27FC236}">
                <a16:creationId xmlns:a16="http://schemas.microsoft.com/office/drawing/2014/main" id="{80823589-E538-B7EF-AFAF-BFA71F95AADC}"/>
              </a:ext>
            </a:extLst>
          </p:cNvPr>
          <p:cNvSpPr txBox="1"/>
          <p:nvPr/>
        </p:nvSpPr>
        <p:spPr>
          <a:xfrm>
            <a:off x="2811517" y="4493171"/>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cxnSp>
        <p:nvCxnSpPr>
          <p:cNvPr id="21" name="Connecteur droit avec flèche 20">
            <a:extLst>
              <a:ext uri="{FF2B5EF4-FFF2-40B4-BE49-F238E27FC236}">
                <a16:creationId xmlns:a16="http://schemas.microsoft.com/office/drawing/2014/main" id="{121D964B-D2FF-FBF0-0E14-5A3EDF8319BF}"/>
              </a:ext>
            </a:extLst>
          </p:cNvPr>
          <p:cNvCxnSpPr>
            <a:cxnSpLocks/>
          </p:cNvCxnSpPr>
          <p:nvPr/>
        </p:nvCxnSpPr>
        <p:spPr>
          <a:xfrm flipH="1" flipV="1">
            <a:off x="3372176" y="3792591"/>
            <a:ext cx="5256" cy="7015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AB0F4301-501D-C191-C5CD-EB9D4E4765CE}"/>
              </a:ext>
            </a:extLst>
          </p:cNvPr>
          <p:cNvSpPr txBox="1"/>
          <p:nvPr/>
        </p:nvSpPr>
        <p:spPr>
          <a:xfrm>
            <a:off x="2377966" y="5018689"/>
            <a:ext cx="21152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solidFill>
                  <a:srgbClr val="0070C0"/>
                </a:solidFill>
                <a:latin typeface="Arial"/>
                <a:ea typeface="ＭＳ Ｐゴシック"/>
                <a:cs typeface="Arial"/>
              </a:rPr>
              <a:t>Héritage Simple</a:t>
            </a:r>
          </a:p>
        </p:txBody>
      </p:sp>
      <p:sp>
        <p:nvSpPr>
          <p:cNvPr id="25" name="ZoneTexte 24">
            <a:extLst>
              <a:ext uri="{FF2B5EF4-FFF2-40B4-BE49-F238E27FC236}">
                <a16:creationId xmlns:a16="http://schemas.microsoft.com/office/drawing/2014/main" id="{AA2AD97A-C08C-56F6-8806-E8B20CD44D10}"/>
              </a:ext>
            </a:extLst>
          </p:cNvPr>
          <p:cNvSpPr txBox="1"/>
          <p:nvPr/>
        </p:nvSpPr>
        <p:spPr>
          <a:xfrm>
            <a:off x="5990896" y="2391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B</a:t>
            </a:r>
            <a:endParaRPr lang="fr-FR" b="1">
              <a:cs typeface="Arial"/>
            </a:endParaRPr>
          </a:p>
        </p:txBody>
      </p:sp>
      <p:sp>
        <p:nvSpPr>
          <p:cNvPr id="26" name="ZoneTexte 25">
            <a:extLst>
              <a:ext uri="{FF2B5EF4-FFF2-40B4-BE49-F238E27FC236}">
                <a16:creationId xmlns:a16="http://schemas.microsoft.com/office/drawing/2014/main" id="{6D46B33C-4560-7F92-A58A-E415387F141A}"/>
              </a:ext>
            </a:extLst>
          </p:cNvPr>
          <p:cNvSpPr txBox="1"/>
          <p:nvPr/>
        </p:nvSpPr>
        <p:spPr>
          <a:xfrm>
            <a:off x="4729654" y="3534102"/>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C</a:t>
            </a:r>
            <a:endParaRPr lang="fr-FR" b="1">
              <a:cs typeface="Arial"/>
            </a:endParaRPr>
          </a:p>
        </p:txBody>
      </p:sp>
      <p:sp>
        <p:nvSpPr>
          <p:cNvPr id="27" name="ZoneTexte 26">
            <a:extLst>
              <a:ext uri="{FF2B5EF4-FFF2-40B4-BE49-F238E27FC236}">
                <a16:creationId xmlns:a16="http://schemas.microsoft.com/office/drawing/2014/main" id="{95899883-D7E1-F931-39EE-C97C5EBD6272}"/>
              </a:ext>
            </a:extLst>
          </p:cNvPr>
          <p:cNvSpPr txBox="1"/>
          <p:nvPr/>
        </p:nvSpPr>
        <p:spPr>
          <a:xfrm>
            <a:off x="7580585" y="3389584"/>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A</a:t>
            </a:r>
            <a:endParaRPr lang="fr-FR" b="1">
              <a:cs typeface="Arial"/>
            </a:endParaRPr>
          </a:p>
        </p:txBody>
      </p:sp>
      <p:sp>
        <p:nvSpPr>
          <p:cNvPr id="28" name="ZoneTexte 27">
            <a:extLst>
              <a:ext uri="{FF2B5EF4-FFF2-40B4-BE49-F238E27FC236}">
                <a16:creationId xmlns:a16="http://schemas.microsoft.com/office/drawing/2014/main" id="{B17F772B-208F-EEEE-07B9-BF45CAC950FE}"/>
              </a:ext>
            </a:extLst>
          </p:cNvPr>
          <p:cNvSpPr txBox="1"/>
          <p:nvPr/>
        </p:nvSpPr>
        <p:spPr>
          <a:xfrm>
            <a:off x="5990896" y="4650826"/>
            <a:ext cx="1261240"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Class D</a:t>
            </a:r>
            <a:endParaRPr lang="fr-FR" b="1">
              <a:cs typeface="Arial"/>
            </a:endParaRPr>
          </a:p>
        </p:txBody>
      </p:sp>
      <p:cxnSp>
        <p:nvCxnSpPr>
          <p:cNvPr id="29" name="Connecteur droit avec flèche 28">
            <a:extLst>
              <a:ext uri="{FF2B5EF4-FFF2-40B4-BE49-F238E27FC236}">
                <a16:creationId xmlns:a16="http://schemas.microsoft.com/office/drawing/2014/main" id="{32005542-970A-8AAF-521D-C9FC2DEFAE94}"/>
              </a:ext>
            </a:extLst>
          </p:cNvPr>
          <p:cNvCxnSpPr>
            <a:cxnSpLocks/>
          </p:cNvCxnSpPr>
          <p:nvPr/>
        </p:nvCxnSpPr>
        <p:spPr>
          <a:xfrm flipV="1">
            <a:off x="5689708" y="2767833"/>
            <a:ext cx="388881" cy="767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E89C7EB-5CCD-AEB8-7330-974F10F491A1}"/>
              </a:ext>
            </a:extLst>
          </p:cNvPr>
          <p:cNvCxnSpPr>
            <a:cxnSpLocks/>
          </p:cNvCxnSpPr>
          <p:nvPr/>
        </p:nvCxnSpPr>
        <p:spPr>
          <a:xfrm flipH="1" flipV="1">
            <a:off x="5605624" y="3897696"/>
            <a:ext cx="898636" cy="75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Connecteur droit avec flèche 30">
            <a:extLst>
              <a:ext uri="{FF2B5EF4-FFF2-40B4-BE49-F238E27FC236}">
                <a16:creationId xmlns:a16="http://schemas.microsoft.com/office/drawing/2014/main" id="{0B5ADF49-5E49-6695-9742-7B2E3EF39034}"/>
              </a:ext>
            </a:extLst>
          </p:cNvPr>
          <p:cNvCxnSpPr>
            <a:cxnSpLocks/>
          </p:cNvCxnSpPr>
          <p:nvPr/>
        </p:nvCxnSpPr>
        <p:spPr>
          <a:xfrm flipH="1">
            <a:off x="6932554" y="3771571"/>
            <a:ext cx="1043153" cy="8749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eur droit avec flèche 31">
            <a:extLst>
              <a:ext uri="{FF2B5EF4-FFF2-40B4-BE49-F238E27FC236}">
                <a16:creationId xmlns:a16="http://schemas.microsoft.com/office/drawing/2014/main" id="{B370C667-BBF5-3D1E-B0A8-357B8A03B6CD}"/>
              </a:ext>
            </a:extLst>
          </p:cNvPr>
          <p:cNvCxnSpPr>
            <a:cxnSpLocks/>
          </p:cNvCxnSpPr>
          <p:nvPr/>
        </p:nvCxnSpPr>
        <p:spPr>
          <a:xfrm>
            <a:off x="6977226" y="2786227"/>
            <a:ext cx="1124603" cy="5859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163516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3" name="ZoneTexte 2">
            <a:extLst>
              <a:ext uri="{FF2B5EF4-FFF2-40B4-BE49-F238E27FC236}">
                <a16:creationId xmlns:a16="http://schemas.microsoft.com/office/drawing/2014/main" id="{F6C4182E-DBA0-5356-81AE-FAC97C76491C}"/>
              </a:ext>
            </a:extLst>
          </p:cNvPr>
          <p:cNvSpPr txBox="1"/>
          <p:nvPr/>
        </p:nvSpPr>
        <p:spPr>
          <a:xfrm>
            <a:off x="1035727" y="933600"/>
            <a:ext cx="21659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Définition</a:t>
            </a:r>
            <a:endParaRPr lang="fr-FR" sz="2400">
              <a:solidFill>
                <a:srgbClr val="FF0000"/>
              </a:solidFill>
              <a:cs typeface="Aria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3173" y="1553580"/>
            <a:ext cx="7843342"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latin typeface="Arial"/>
                <a:ea typeface="ＭＳ Ｐゴシック"/>
                <a:cs typeface="Arial"/>
              </a:rPr>
              <a:t>Le polymorphisme en Java</a:t>
            </a:r>
            <a:r>
              <a:rPr lang="fr-FR">
                <a:latin typeface="Arial"/>
                <a:ea typeface="ＭＳ Ｐゴシック"/>
                <a:cs typeface="Arial"/>
              </a:rPr>
              <a:t> est un concept par lequel nous pouvons effectuer une action unique de différentes manières en profitant de l'héritage. Qui parle de polymorphisme parle alors de :</a:t>
            </a:r>
            <a:endParaRPr lang="fr-FR">
              <a:cs typeface="Arial" charset="0"/>
            </a:endParaRPr>
          </a:p>
          <a:p>
            <a:endParaRPr lang="fr-FR">
              <a:latin typeface="Arial"/>
              <a:ea typeface="ＭＳ Ｐゴシック"/>
              <a:cs typeface="Arial"/>
            </a:endParaRPr>
          </a:p>
          <a:p>
            <a:pPr marL="1200150" lvl="2" indent="-285750">
              <a:buFont typeface="Wingdings"/>
              <a:buChar char="Ø"/>
            </a:pPr>
            <a:r>
              <a:rPr lang="fr-FR" sz="2000" b="1">
                <a:latin typeface="Arial"/>
                <a:ea typeface="ＭＳ Ｐゴシック"/>
                <a:cs typeface="Arial"/>
              </a:rPr>
              <a:t>Surcharge</a:t>
            </a:r>
            <a:endParaRPr lang="fr-FR" sz="2000" b="1">
              <a:cs typeface="Arial" charset="0"/>
            </a:endParaRPr>
          </a:p>
          <a:p>
            <a:pPr marL="1200150" lvl="2" indent="-285750">
              <a:buFont typeface="Wingdings"/>
              <a:buChar char="Ø"/>
            </a:pPr>
            <a:r>
              <a:rPr lang="fr-FR" sz="2000" b="1">
                <a:latin typeface="Arial"/>
                <a:ea typeface="ＭＳ Ｐゴシック"/>
                <a:cs typeface="Arial"/>
              </a:rPr>
              <a:t>Redéfinition</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statique des liens</a:t>
            </a:r>
            <a:endParaRPr lang="fr-FR" sz="2000" b="1">
              <a:cs typeface="Arial" charset="0"/>
            </a:endParaRPr>
          </a:p>
          <a:p>
            <a:pPr marL="1200150" lvl="2" indent="-285750">
              <a:buFont typeface="Wingdings"/>
              <a:buChar char="Ø"/>
            </a:pPr>
            <a:r>
              <a:rPr lang="fr-FR" sz="2000" b="1">
                <a:latin typeface="Arial"/>
                <a:ea typeface="ＭＳ Ｐゴシック"/>
                <a:cs typeface="Arial"/>
              </a:rPr>
              <a:t>Résolution dynamique des liens</a:t>
            </a:r>
          </a:p>
          <a:p>
            <a:pPr lvl="3"/>
            <a:endParaRPr lang="fr-FR" sz="2000">
              <a:cs typeface="Arial" charset="0"/>
            </a:endParaRPr>
          </a:p>
          <a:p>
            <a:pPr marL="285750" indent="-285750">
              <a:buFont typeface="Wingdings"/>
              <a:buChar char="Ø"/>
            </a:pPr>
            <a:endParaRPr lang="fr-FR">
              <a:cs typeface="Arial" charset="0"/>
            </a:endParaRPr>
          </a:p>
        </p:txBody>
      </p:sp>
    </p:spTree>
    <p:extLst>
      <p:ext uri="{BB962C8B-B14F-4D97-AF65-F5344CB8AC3E}">
        <p14:creationId xmlns:p14="http://schemas.microsoft.com/office/powerpoint/2010/main" val="69151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678065" y="1232425"/>
            <a:ext cx="74436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latin typeface="Arial"/>
                <a:ea typeface="ＭＳ Ｐゴシック"/>
                <a:cs typeface="Arial"/>
              </a:rPr>
              <a:t>On suppose que deux classes B et C héritent d'une classe A. Redéfinir dans les classes B et C une méthode de la classe A, c'est définir dans B et C une méthode ayant :</a:t>
            </a:r>
            <a:endParaRPr lang="fr-FR" dirty="0">
              <a:cs typeface="Arial"/>
            </a:endParaRPr>
          </a:p>
          <a:p>
            <a:pPr marL="285750" indent="-285750" algn="just">
              <a:buFont typeface="Wingdings"/>
              <a:buChar char="ü"/>
            </a:pPr>
            <a:r>
              <a:rPr lang="fr-FR" dirty="0">
                <a:latin typeface="Arial"/>
                <a:ea typeface="ＭＳ Ｐゴシック"/>
                <a:cs typeface="Arial"/>
              </a:rPr>
              <a:t>même nom; </a:t>
            </a:r>
            <a:endParaRPr lang="fr-FR">
              <a:cs typeface="Arial"/>
            </a:endParaRPr>
          </a:p>
          <a:p>
            <a:pPr marL="285750" indent="-285750" algn="just">
              <a:buFont typeface="Wingdings"/>
              <a:buChar char="ü"/>
            </a:pPr>
            <a:r>
              <a:rPr lang="fr-FR" dirty="0">
                <a:latin typeface="Arial"/>
                <a:ea typeface="ＭＳ Ｐゴシック"/>
                <a:cs typeface="Arial"/>
              </a:rPr>
              <a:t>mêmes types de paramètres</a:t>
            </a:r>
            <a:endParaRPr lang="fr-FR" dirty="0">
              <a:cs typeface="Arial"/>
            </a:endParaRPr>
          </a:p>
          <a:p>
            <a:pPr marL="285750" indent="-285750" algn="just">
              <a:buFont typeface="Wingdings"/>
              <a:buChar char="ü"/>
            </a:pPr>
            <a:r>
              <a:rPr lang="fr-FR" dirty="0">
                <a:latin typeface="Arial"/>
                <a:ea typeface="ＭＳ Ｐゴシック"/>
                <a:cs typeface="Arial"/>
              </a:rPr>
              <a:t> et même type de retour qu'une méthode contenue par la classe A</a:t>
            </a:r>
            <a:r>
              <a:rPr lang="fr-FR" b="1" dirty="0">
                <a:latin typeface="Arial"/>
                <a:ea typeface="ＭＳ Ｐゴシック"/>
                <a:cs typeface="Arial"/>
              </a:rPr>
              <a:t>.</a:t>
            </a:r>
            <a:endParaRPr lang="fr-FR">
              <a:cs typeface="Arial"/>
            </a:endParaRPr>
          </a:p>
        </p:txBody>
      </p:sp>
      <p:pic>
        <p:nvPicPr>
          <p:cNvPr id="11" name="Image 11">
            <a:extLst>
              <a:ext uri="{FF2B5EF4-FFF2-40B4-BE49-F238E27FC236}">
                <a16:creationId xmlns:a16="http://schemas.microsoft.com/office/drawing/2014/main" id="{B7894ECB-8C6C-5DD6-DBFC-90BA7FF62614}"/>
              </a:ext>
            </a:extLst>
          </p:cNvPr>
          <p:cNvPicPr>
            <a:picLocks noChangeAspect="1"/>
          </p:cNvPicPr>
          <p:nvPr/>
        </p:nvPicPr>
        <p:blipFill>
          <a:blip r:embed="rId2"/>
          <a:stretch>
            <a:fillRect/>
          </a:stretch>
        </p:blipFill>
        <p:spPr>
          <a:xfrm>
            <a:off x="1216573" y="3072892"/>
            <a:ext cx="6369268" cy="3234695"/>
          </a:xfrm>
          <a:prstGeom prst="rect">
            <a:avLst/>
          </a:prstGeom>
        </p:spPr>
      </p:pic>
    </p:spTree>
    <p:extLst>
      <p:ext uri="{BB962C8B-B14F-4D97-AF65-F5344CB8AC3E}">
        <p14:creationId xmlns:p14="http://schemas.microsoft.com/office/powerpoint/2010/main" val="4169794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87634" y="840553"/>
            <a:ext cx="41412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Redéfinition de méthode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594873" y="847707"/>
            <a:ext cx="1229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latin typeface="Arial"/>
                <a:ea typeface="ＭＳ Ｐゴシック"/>
                <a:cs typeface="Arial"/>
              </a:rPr>
              <a:t>Exemple</a:t>
            </a:r>
            <a:endParaRPr lang="fr-FR" b="1">
              <a:cs typeface="Arial"/>
            </a:endParaRPr>
          </a:p>
        </p:txBody>
      </p:sp>
      <p:sp>
        <p:nvSpPr>
          <p:cNvPr id="7" name="ZoneTexte 6">
            <a:extLst>
              <a:ext uri="{FF2B5EF4-FFF2-40B4-BE49-F238E27FC236}">
                <a16:creationId xmlns:a16="http://schemas.microsoft.com/office/drawing/2014/main" id="{63E7D8B8-687F-7097-0C39-82F0CD470AD0}"/>
              </a:ext>
            </a:extLst>
          </p:cNvPr>
          <p:cNvSpPr txBox="1"/>
          <p:nvPr/>
        </p:nvSpPr>
        <p:spPr>
          <a:xfrm>
            <a:off x="318484" y="1270364"/>
            <a:ext cx="5625611"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a:t>
            </a:r>
            <a:r>
              <a:rPr lang="en-US" sz="1200" dirty="0" err="1">
                <a:solidFill>
                  <a:srgbClr val="FFFF00"/>
                </a:solidFill>
                <a:latin typeface="Arial"/>
                <a:ea typeface="ＭＳ Ｐゴシック"/>
                <a:cs typeface="Arial"/>
              </a:rPr>
              <a:t>mére</a:t>
            </a:r>
            <a:r>
              <a:rPr lang="en-US" sz="1200" dirty="0">
                <a:solidFill>
                  <a:srgbClr val="FFFF00"/>
                </a:solidFill>
                <a:latin typeface="Arial"/>
                <a:ea typeface="ＭＳ Ｐゴシック"/>
                <a:cs typeface="Arial"/>
              </a:rPr>
              <a:t> A."</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B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 // Pas de </a:t>
            </a:r>
            <a:r>
              <a:rPr lang="en-US" sz="1200" dirty="0" err="1">
                <a:solidFill>
                  <a:schemeClr val="bg2">
                    <a:lumMod val="60000"/>
                    <a:lumOff val="40000"/>
                  </a:schemeClr>
                </a:solidFill>
                <a:latin typeface="Arial"/>
                <a:ea typeface="ＭＳ Ｐゴシック"/>
                <a:cs typeface="Arial"/>
              </a:rPr>
              <a:t>redéfinitio</a:t>
            </a:r>
            <a:r>
              <a:rPr lang="en-US" sz="1200" dirty="0" err="1">
                <a:solidFill>
                  <a:schemeClr val="bg1"/>
                </a:solidFill>
                <a:latin typeface="Arial"/>
                <a:ea typeface="ＭＳ Ｐゴシック"/>
                <a:cs typeface="Arial"/>
              </a:rPr>
              <a:t>n</a:t>
            </a:r>
            <a:endParaRPr lang="en-US" sz="1200" dirty="0">
              <a:solidFill>
                <a:schemeClr val="bg1"/>
              </a:solidFill>
              <a:latin typeface="Arial"/>
              <a:ea typeface="ＭＳ Ｐゴシック"/>
              <a:cs typeface="Arial"/>
            </a:endParaRPr>
          </a:p>
          <a:p>
            <a:r>
              <a:rPr lang="en-US" sz="1200" dirty="0">
                <a:solidFill>
                  <a:schemeClr val="bg1"/>
                </a:solidFill>
                <a:latin typeface="Arial"/>
                <a:ea typeface="ＭＳ Ｐゴシック"/>
                <a:cs typeface="Arial"/>
              </a:rPr>
              <a:t>} </a:t>
            </a:r>
          </a:p>
          <a:p>
            <a:r>
              <a:rPr lang="en-US" sz="1200" dirty="0">
                <a:solidFill>
                  <a:srgbClr val="FF0000"/>
                </a:solidFill>
                <a:latin typeface="Arial"/>
                <a:ea typeface="ＭＳ Ｐゴシック"/>
                <a:cs typeface="Arial"/>
              </a:rPr>
              <a:t>class </a:t>
            </a:r>
            <a:r>
              <a:rPr lang="en-US" sz="1200" dirty="0">
                <a:solidFill>
                  <a:schemeClr val="bg1"/>
                </a:solidFill>
                <a:latin typeface="Arial"/>
                <a:ea typeface="ＭＳ Ｐゴシック"/>
                <a:cs typeface="Arial"/>
              </a:rPr>
              <a:t>C </a:t>
            </a:r>
            <a:r>
              <a:rPr lang="en-US" sz="1200" dirty="0">
                <a:solidFill>
                  <a:srgbClr val="FF0000"/>
                </a:solidFill>
                <a:latin typeface="Arial"/>
                <a:ea typeface="ＭＳ Ｐゴシック"/>
                <a:cs typeface="Arial"/>
              </a:rPr>
              <a:t>extends </a:t>
            </a:r>
            <a:r>
              <a:rPr lang="en-US" sz="1200" dirty="0">
                <a:solidFill>
                  <a:schemeClr val="bg1"/>
                </a:solidFill>
                <a:latin typeface="Arial"/>
                <a:ea typeface="ＭＳ Ｐゴシック"/>
                <a:cs typeface="Arial"/>
              </a:rPr>
              <a:t>A { </a:t>
            </a:r>
          </a:p>
          <a:p>
            <a:r>
              <a:rPr lang="en-US" sz="1200" dirty="0">
                <a:solidFill>
                  <a:schemeClr val="bg1"/>
                </a:solidFill>
                <a:latin typeface="Arial"/>
                <a:ea typeface="ＭＳ Ｐゴシック"/>
                <a:cs typeface="Arial"/>
              </a:rPr>
              <a:t>    </a:t>
            </a:r>
            <a:r>
              <a:rPr lang="en-US" sz="1200" dirty="0">
                <a:solidFill>
                  <a:schemeClr val="bg2">
                    <a:lumMod val="60000"/>
                    <a:lumOff val="40000"/>
                  </a:schemeClr>
                </a:solidFill>
                <a:latin typeface="Arial"/>
                <a:ea typeface="ＭＳ Ｐゴシック"/>
                <a:cs typeface="Arial"/>
              </a:rPr>
              <a:t>@Override</a:t>
            </a:r>
          </a:p>
          <a:p>
            <a:r>
              <a:rPr lang="en-US" sz="1200" dirty="0">
                <a:solidFill>
                  <a:schemeClr val="bg1"/>
                </a:solidFill>
                <a:latin typeface="Arial"/>
                <a:ea typeface="ＭＳ Ｐゴシック"/>
                <a:cs typeface="Arial"/>
              </a:rPr>
              <a:t>    void </a:t>
            </a:r>
            <a:r>
              <a:rPr lang="en-US" sz="1200" dirty="0">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System.out.println</a:t>
            </a:r>
            <a:r>
              <a:rPr lang="en-US" sz="1200" dirty="0">
                <a:solidFill>
                  <a:schemeClr val="bg1"/>
                </a:solidFill>
                <a:latin typeface="Arial"/>
                <a:ea typeface="ＭＳ Ｐゴシック"/>
                <a:cs typeface="Arial"/>
              </a:rPr>
              <a:t>(</a:t>
            </a:r>
            <a:r>
              <a:rPr lang="en-US" sz="1200" dirty="0">
                <a:solidFill>
                  <a:srgbClr val="FFFF00"/>
                </a:solidFill>
                <a:latin typeface="Arial"/>
                <a:ea typeface="ＭＳ Ｐゴシック"/>
                <a:cs typeface="Arial"/>
              </a:rPr>
              <a:t>"je suis la </a:t>
            </a:r>
            <a:r>
              <a:rPr lang="en-US" sz="1200" dirty="0" err="1">
                <a:solidFill>
                  <a:srgbClr val="FFFF00"/>
                </a:solidFill>
                <a:latin typeface="Arial"/>
                <a:ea typeface="ＭＳ Ｐゴシック"/>
                <a:cs typeface="Arial"/>
              </a:rPr>
              <a:t>méthode</a:t>
            </a:r>
            <a:r>
              <a:rPr lang="en-US" sz="1200" dirty="0">
                <a:solidFill>
                  <a:srgbClr val="FFFF00"/>
                </a:solidFill>
                <a:latin typeface="Arial"/>
                <a:ea typeface="ＭＳ Ｐゴシック"/>
                <a:cs typeface="Arial"/>
              </a:rPr>
              <a:t> show() de la </a:t>
            </a:r>
            <a:r>
              <a:rPr lang="en-US" sz="1200" dirty="0" err="1">
                <a:solidFill>
                  <a:srgbClr val="FFFF00"/>
                </a:solidFill>
                <a:latin typeface="Arial"/>
                <a:ea typeface="ＭＳ Ｐゴシック"/>
                <a:cs typeface="Arial"/>
              </a:rPr>
              <a:t>classe</a:t>
            </a:r>
            <a:r>
              <a:rPr lang="en-US" sz="1200" dirty="0">
                <a:solidFill>
                  <a:srgbClr val="FFFF00"/>
                </a:solidFill>
                <a:latin typeface="Arial"/>
                <a:ea typeface="ＭＳ Ｐゴシック"/>
                <a:cs typeface="Arial"/>
              </a:rPr>
              <a:t> fille C."</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a:t>
            </a:r>
          </a:p>
          <a:p>
            <a:r>
              <a:rPr lang="en-US" sz="1200" dirty="0">
                <a:solidFill>
                  <a:srgbClr val="FF0000"/>
                </a:solidFill>
                <a:latin typeface="Arial"/>
                <a:ea typeface="ＭＳ Ｐゴシック"/>
                <a:cs typeface="Arial"/>
              </a:rPr>
              <a:t>public class</a:t>
            </a:r>
            <a:r>
              <a:rPr lang="en-US" sz="1200" dirty="0">
                <a:solidFill>
                  <a:schemeClr val="bg1"/>
                </a:solidFill>
                <a:latin typeface="Arial"/>
                <a:ea typeface="ＭＳ Ｐゴシック"/>
                <a:cs typeface="Arial"/>
              </a:rPr>
              <a:t> Main { </a:t>
            </a:r>
          </a:p>
          <a:p>
            <a:r>
              <a:rPr lang="en-US" sz="1200" dirty="0">
                <a:solidFill>
                  <a:schemeClr val="bg1"/>
                </a:solidFill>
                <a:latin typeface="Arial"/>
                <a:ea typeface="ＭＳ Ｐゴシック"/>
                <a:cs typeface="Arial"/>
              </a:rPr>
              <a:t>    </a:t>
            </a:r>
            <a:r>
              <a:rPr lang="en-US" sz="1200" dirty="0">
                <a:solidFill>
                  <a:srgbClr val="FF0000"/>
                </a:solidFill>
                <a:latin typeface="Arial"/>
                <a:ea typeface="ＭＳ Ｐゴシック"/>
                <a:cs typeface="Arial"/>
              </a:rPr>
              <a:t>public static</a:t>
            </a:r>
            <a:r>
              <a:rPr lang="en-US" sz="1200" dirty="0">
                <a:solidFill>
                  <a:schemeClr val="bg1"/>
                </a:solidFill>
                <a:latin typeface="Arial"/>
                <a:ea typeface="ＭＳ Ｐゴシック"/>
                <a:cs typeface="Arial"/>
              </a:rPr>
              <a:t> </a:t>
            </a:r>
            <a:r>
              <a:rPr lang="en-US" sz="1200" dirty="0">
                <a:solidFill>
                  <a:srgbClr val="FFC000"/>
                </a:solidFill>
                <a:latin typeface="Arial"/>
                <a:ea typeface="ＭＳ Ｐゴシック"/>
                <a:cs typeface="Arial"/>
              </a:rPr>
              <a:t>void </a:t>
            </a:r>
            <a:r>
              <a:rPr lang="en-US" sz="1200" dirty="0">
                <a:solidFill>
                  <a:schemeClr val="bg1"/>
                </a:solidFill>
                <a:latin typeface="Arial"/>
                <a:ea typeface="ＭＳ Ｐゴシック"/>
                <a:cs typeface="Arial"/>
              </a:rPr>
              <a:t>main(String[] </a:t>
            </a:r>
            <a:r>
              <a:rPr lang="en-US" sz="1200" dirty="0" err="1">
                <a:solidFill>
                  <a:schemeClr val="bg1"/>
                </a:solidFill>
                <a:latin typeface="Arial"/>
                <a:ea typeface="ＭＳ Ｐゴシック"/>
                <a:cs typeface="Arial"/>
              </a:rPr>
              <a:t>args</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 </a:t>
            </a:r>
          </a:p>
          <a:p>
            <a:r>
              <a:rPr lang="en-US" sz="1200" dirty="0">
                <a:solidFill>
                  <a:schemeClr val="bg1"/>
                </a:solidFill>
                <a:latin typeface="Arial"/>
                <a:ea typeface="ＭＳ Ｐゴシック"/>
                <a:cs typeface="Arial"/>
              </a:rPr>
              <a:t>       </a:t>
            </a:r>
            <a:r>
              <a:rPr lang="en-US" sz="1200" dirty="0">
                <a:solidFill>
                  <a:srgbClr val="00B0F0"/>
                </a:solidFill>
                <a:latin typeface="Arial"/>
                <a:ea typeface="ＭＳ Ｐゴシック"/>
                <a:cs typeface="Arial"/>
              </a:rPr>
              <a:t> </a:t>
            </a:r>
            <a:r>
              <a:rPr lang="en-US" sz="1200" dirty="0">
                <a:solidFill>
                  <a:schemeClr val="bg1"/>
                </a:solidFill>
                <a:latin typeface="Arial"/>
                <a:ea typeface="ＭＳ Ｐゴシック"/>
                <a:cs typeface="Arial"/>
              </a:rPr>
              <a:t>A </a:t>
            </a:r>
            <a:r>
              <a:rPr lang="en-US" sz="1200" dirty="0" err="1">
                <a:solidFill>
                  <a:schemeClr val="bg1"/>
                </a:solidFill>
                <a:latin typeface="Arial"/>
                <a:ea typeface="ＭＳ Ｐゴシック"/>
                <a:cs typeface="Arial"/>
              </a:rPr>
              <a:t>a</a:t>
            </a:r>
            <a:r>
              <a:rPr lang="en-US" sz="1200" dirty="0">
                <a:solidFill>
                  <a:schemeClr val="bg1"/>
                </a:solidFill>
                <a:latin typeface="Arial"/>
                <a:ea typeface="ＭＳ Ｐゴシック"/>
                <a:cs typeface="Arial"/>
              </a:rPr>
              <a:t>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A();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a.</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        A b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B();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b.</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 c = </a:t>
            </a:r>
            <a:r>
              <a:rPr lang="en-US" sz="1200" dirty="0">
                <a:solidFill>
                  <a:srgbClr val="FFC000"/>
                </a:solidFill>
                <a:latin typeface="Arial"/>
                <a:ea typeface="ＭＳ Ｐゴシック"/>
                <a:cs typeface="Arial"/>
              </a:rPr>
              <a:t>new </a:t>
            </a:r>
            <a:r>
              <a:rPr lang="en-US" sz="1200" dirty="0">
                <a:solidFill>
                  <a:schemeClr val="bg1"/>
                </a:solidFill>
                <a:latin typeface="Arial"/>
                <a:ea typeface="ＭＳ Ｐゴシック"/>
                <a:cs typeface="Arial"/>
              </a:rPr>
              <a:t>C(); </a:t>
            </a:r>
          </a:p>
          <a:p>
            <a:r>
              <a:rPr lang="en-US" sz="1200" dirty="0">
                <a:solidFill>
                  <a:schemeClr val="bg1"/>
                </a:solidFill>
                <a:latin typeface="Arial"/>
                <a:ea typeface="ＭＳ Ｐゴシック"/>
                <a:cs typeface="Arial"/>
              </a:rPr>
              <a:t>           </a:t>
            </a:r>
            <a:r>
              <a:rPr lang="en-US" sz="1200" dirty="0" err="1">
                <a:solidFill>
                  <a:schemeClr val="bg1"/>
                </a:solidFill>
                <a:latin typeface="Arial"/>
                <a:ea typeface="ＭＳ Ｐゴシック"/>
                <a:cs typeface="Arial"/>
              </a:rPr>
              <a:t>c.</a:t>
            </a:r>
            <a:r>
              <a:rPr lang="en-US" sz="1200" dirty="0" err="1">
                <a:solidFill>
                  <a:srgbClr val="E2001A"/>
                </a:solidFill>
                <a:latin typeface="Arial"/>
                <a:ea typeface="ＭＳ Ｐゴシック"/>
                <a:cs typeface="Arial"/>
              </a:rPr>
              <a:t>show</a:t>
            </a:r>
            <a:r>
              <a:rPr lang="en-US" sz="1200" dirty="0">
                <a:solidFill>
                  <a:schemeClr val="bg1"/>
                </a:solidFill>
                <a:latin typeface="Arial"/>
                <a:ea typeface="ＭＳ Ｐゴシック"/>
                <a:cs typeface="Arial"/>
              </a:rPr>
              <a:t>();</a:t>
            </a:r>
          </a:p>
          <a:p>
            <a:r>
              <a:rPr lang="en-US" sz="1200" dirty="0">
                <a:solidFill>
                  <a:schemeClr val="bg1"/>
                </a:solidFill>
                <a:latin typeface="Arial"/>
                <a:ea typeface="ＭＳ Ｐゴシック"/>
                <a:cs typeface="Arial"/>
              </a:rPr>
              <a:t>   }</a:t>
            </a:r>
          </a:p>
          <a:p>
            <a:r>
              <a:rPr lang="en-US" sz="1200" dirty="0">
                <a:solidFill>
                  <a:schemeClr val="bg1"/>
                </a:solidFill>
                <a:latin typeface="Arial"/>
                <a:ea typeface="ＭＳ Ｐゴシック"/>
                <a:cs typeface="Arial"/>
              </a:rPr>
              <a:t>}</a:t>
            </a:r>
          </a:p>
        </p:txBody>
      </p:sp>
      <p:sp>
        <p:nvSpPr>
          <p:cNvPr id="8" name="ZoneTexte 7">
            <a:extLst>
              <a:ext uri="{FF2B5EF4-FFF2-40B4-BE49-F238E27FC236}">
                <a16:creationId xmlns:a16="http://schemas.microsoft.com/office/drawing/2014/main" id="{567E5B62-7D33-BF71-6DB1-72D404EDE79C}"/>
              </a:ext>
            </a:extLst>
          </p:cNvPr>
          <p:cNvSpPr txBox="1"/>
          <p:nvPr/>
        </p:nvSpPr>
        <p:spPr>
          <a:xfrm>
            <a:off x="6297561" y="1314461"/>
            <a:ext cx="2286000" cy="5078313"/>
          </a:xfrm>
          <a:prstGeom prst="rect">
            <a:avLst/>
          </a:prstGeom>
          <a:solidFill>
            <a:schemeClr val="tx1">
              <a:lumMod val="95000"/>
              <a:lumOff val="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chemeClr val="bg1"/>
                </a:solidFill>
                <a:latin typeface="Consolas"/>
                <a:ea typeface="ＭＳ Ｐゴシック"/>
                <a:cs typeface="Arial"/>
              </a:rPr>
              <a:t>Je suis la méthode show() de la classe mère A.</a:t>
            </a:r>
            <a:endParaRPr lang="fr-FR" dirty="0" err="1">
              <a:solidFill>
                <a:schemeClr val="bg1"/>
              </a:solidFill>
              <a:cs typeface="Arial"/>
            </a:endParaRPr>
          </a:p>
          <a:p>
            <a:r>
              <a:rPr lang="fr-FR" dirty="0">
                <a:solidFill>
                  <a:schemeClr val="bg1"/>
                </a:solidFill>
                <a:latin typeface="Consolas"/>
                <a:ea typeface="ＭＳ Ｐゴシック"/>
                <a:cs typeface="Arial"/>
              </a:rPr>
              <a:t>
Je suis la méthode show() de la classe mère A.
</a:t>
            </a:r>
          </a:p>
          <a:p>
            <a:r>
              <a:rPr lang="fr-FR" dirty="0">
                <a:solidFill>
                  <a:schemeClr val="bg1"/>
                </a:solidFill>
                <a:latin typeface="Consolas"/>
                <a:ea typeface="ＭＳ Ｐゴシック"/>
                <a:cs typeface="Arial"/>
              </a:rPr>
              <a:t>je suis la méthode show() de la classe fille C.</a:t>
            </a: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a:p>
            <a:endParaRPr lang="fr-FR" dirty="0">
              <a:solidFill>
                <a:schemeClr val="bg1"/>
              </a:solidFill>
              <a:latin typeface="Consolas"/>
              <a:cs typeface="Arial"/>
            </a:endParaRPr>
          </a:p>
        </p:txBody>
      </p:sp>
    </p:spTree>
    <p:extLst>
      <p:ext uri="{BB962C8B-B14F-4D97-AF65-F5344CB8AC3E}">
        <p14:creationId xmlns:p14="http://schemas.microsoft.com/office/powerpoint/2010/main" val="2275952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3" name="ZoneTexte 2">
            <a:extLst>
              <a:ext uri="{FF2B5EF4-FFF2-40B4-BE49-F238E27FC236}">
                <a16:creationId xmlns:a16="http://schemas.microsoft.com/office/drawing/2014/main" id="{34270B04-DE60-6D0D-07CA-66BEB68CF466}"/>
              </a:ext>
            </a:extLst>
          </p:cNvPr>
          <p:cNvSpPr txBox="1"/>
          <p:nvPr/>
        </p:nvSpPr>
        <p:spPr>
          <a:xfrm>
            <a:off x="563128" y="1932038"/>
            <a:ext cx="74436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400">
                <a:latin typeface="Arial"/>
                <a:ea typeface="ＭＳ Ｐゴシック"/>
                <a:cs typeface="Arial"/>
              </a:rPr>
              <a:t>Lorsque le type de l'objet est déterminé </a:t>
            </a:r>
            <a:r>
              <a:rPr lang="fr-FR" sz="2400">
                <a:solidFill>
                  <a:srgbClr val="FF0000"/>
                </a:solidFill>
                <a:latin typeface="Arial"/>
                <a:ea typeface="ＭＳ Ｐゴシック"/>
                <a:cs typeface="Arial"/>
              </a:rPr>
              <a:t>au moment de la compilation</a:t>
            </a:r>
            <a:r>
              <a:rPr lang="fr-FR" sz="2400">
                <a:latin typeface="Arial"/>
                <a:ea typeface="ＭＳ Ｐゴシック"/>
                <a:cs typeface="Arial"/>
              </a:rPr>
              <a:t>, on parle de liaison statique.</a:t>
            </a:r>
          </a:p>
          <a:p>
            <a:pPr algn="just"/>
            <a:endParaRPr lang="fr-FR" sz="2400">
              <a:latin typeface="Arial"/>
              <a:ea typeface="ＭＳ Ｐゴシック"/>
              <a:cs typeface="Arial"/>
            </a:endParaRPr>
          </a:p>
          <a:p>
            <a:pPr algn="just"/>
            <a:r>
              <a:rPr lang="fr-FR" sz="2400">
                <a:latin typeface="Arial"/>
                <a:ea typeface="ＭＳ Ｐゴシック"/>
                <a:cs typeface="Arial"/>
              </a:rPr>
              <a:t>Également, s'il existe une méthode </a:t>
            </a:r>
            <a:r>
              <a:rPr lang="fr-FR" sz="2400" err="1">
                <a:solidFill>
                  <a:srgbClr val="FF0000"/>
                </a:solidFill>
                <a:latin typeface="Arial"/>
                <a:ea typeface="ＭＳ Ｐゴシック"/>
                <a:cs typeface="Arial"/>
              </a:rPr>
              <a:t>private</a:t>
            </a:r>
            <a:r>
              <a:rPr lang="fr-FR" sz="2400">
                <a:solidFill>
                  <a:srgbClr val="FF0000"/>
                </a:solidFill>
                <a:latin typeface="Arial"/>
                <a:ea typeface="ＭＳ Ｐゴシック"/>
                <a:cs typeface="Arial"/>
              </a:rPr>
              <a:t>, final ou </a:t>
            </a:r>
            <a:r>
              <a:rPr lang="fr-FR" sz="2400" err="1">
                <a:solidFill>
                  <a:srgbClr val="FF0000"/>
                </a:solidFill>
                <a:latin typeface="Arial"/>
                <a:ea typeface="ＭＳ Ｐゴシック"/>
                <a:cs typeface="Arial"/>
              </a:rPr>
              <a:t>static</a:t>
            </a:r>
            <a:r>
              <a:rPr lang="fr-FR" sz="2400">
                <a:latin typeface="Arial"/>
                <a:ea typeface="ＭＳ Ｐゴシック"/>
                <a:cs typeface="Arial"/>
              </a:rPr>
              <a:t> dans une classe, on dit alors qu'il existe une liaison statique.</a:t>
            </a:r>
          </a:p>
          <a:p>
            <a:pPr algn="l"/>
            <a:endParaRPr lang="fr-FR" sz="2400">
              <a:cs typeface="Arial"/>
            </a:endParaRPr>
          </a:p>
        </p:txBody>
      </p:sp>
    </p:spTree>
    <p:extLst>
      <p:ext uri="{BB962C8B-B14F-4D97-AF65-F5344CB8AC3E}">
        <p14:creationId xmlns:p14="http://schemas.microsoft.com/office/powerpoint/2010/main" val="603845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1119203"/>
            <a:ext cx="50994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statique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728608" y="1650336"/>
            <a:ext cx="1520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695288" y="2187340"/>
            <a:ext cx="6063030" cy="384720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solidFill>
                  <a:schemeClr val="accent1">
                    <a:lumMod val="75000"/>
                  </a:schemeClr>
                </a:solidFill>
                <a:latin typeface="Consolas"/>
                <a:ea typeface="ＭＳ Ｐゴシック"/>
              </a:rPr>
              <a:t>class </a:t>
            </a:r>
            <a:r>
              <a:rPr lang="fr-FR">
                <a:solidFill>
                  <a:schemeClr val="bg1"/>
                </a:solidFill>
                <a:latin typeface="Consolas"/>
                <a:ea typeface="ＭＳ Ｐゴシック"/>
              </a:rPr>
              <a:t>Animal</a:t>
            </a:r>
            <a:r>
              <a:rPr lang="fr-FR">
                <a:solidFill>
                  <a:srgbClr val="FFFF99"/>
                </a:solidFill>
                <a:latin typeface="Consolas"/>
                <a:ea typeface="ＭＳ Ｐゴシック"/>
              </a:rPr>
              <a:t>{</a:t>
            </a:r>
            <a:endParaRPr lang="fr-FR" b="1">
              <a:solidFill>
                <a:srgbClr val="FFFF99"/>
              </a:solidFill>
              <a:ea typeface="ＭＳ Ｐゴシック"/>
              <a:cs typeface="Arial"/>
            </a:endParaRPr>
          </a:p>
          <a:p>
            <a:br>
              <a:rPr lang="fr-FR">
                <a:latin typeface="Consolas"/>
              </a:rPr>
            </a:br>
            <a:r>
              <a:rPr lang="fr-FR">
                <a:solidFill>
                  <a:schemeClr val="accent3"/>
                </a:solidFill>
                <a:latin typeface="Consolas"/>
                <a:ea typeface="ＭＳ Ｐゴシック"/>
              </a:rPr>
              <a:t> </a:t>
            </a:r>
            <a:r>
              <a:rPr lang="fr-FR" err="1">
                <a:solidFill>
                  <a:srgbClr val="FF0000"/>
                </a:solidFill>
                <a:latin typeface="Consolas"/>
                <a:ea typeface="ＭＳ Ｐゴシック"/>
              </a:rPr>
              <a:t>private</a:t>
            </a:r>
            <a:r>
              <a:rPr lang="fr-FR">
                <a:solidFill>
                  <a:srgbClr val="FF0000"/>
                </a:solidFill>
                <a:latin typeface="Consolas"/>
                <a:ea typeface="ＭＳ Ｐゴシック"/>
              </a:rPr>
              <a:t> </a:t>
            </a:r>
            <a:r>
              <a:rPr lang="fr-FR" err="1">
                <a:solidFill>
                  <a:srgbClr val="FFC000"/>
                </a:solidFill>
                <a:latin typeface="Consolas"/>
                <a:ea typeface="ＭＳ Ｐゴシック"/>
              </a:rPr>
              <a:t>void</a:t>
            </a:r>
            <a:r>
              <a:rPr lang="fr-FR">
                <a:solidFill>
                  <a:srgbClr val="FFC000"/>
                </a:solidFill>
                <a:latin typeface="Consolas"/>
                <a:ea typeface="ＭＳ Ｐゴシック"/>
              </a:rPr>
              <a:t> </a:t>
            </a:r>
            <a:r>
              <a:rPr lang="fr-FR" err="1">
                <a:solidFill>
                  <a:schemeClr val="accent3"/>
                </a:solidFill>
                <a:latin typeface="Consolas"/>
                <a:ea typeface="ＭＳ Ｐゴシック"/>
              </a:rPr>
              <a:t>eat</a:t>
            </a:r>
            <a:r>
              <a:rPr lang="fr-FR">
                <a:solidFill>
                  <a:schemeClr val="accent3"/>
                </a:solidFill>
                <a:latin typeface="Consolas"/>
                <a:ea typeface="ＭＳ Ｐゴシック"/>
              </a:rPr>
              <a:t>() </a:t>
            </a:r>
            <a:r>
              <a:rPr lang="fr-FR">
                <a:solidFill>
                  <a:srgbClr val="FFFF99"/>
                </a:solidFill>
                <a:latin typeface="Consolas"/>
                <a:ea typeface="ＭＳ Ｐゴシック"/>
              </a:rPr>
              <a:t>{</a:t>
            </a:r>
            <a:br>
              <a:rPr lang="fr-FR">
                <a:latin typeface="Consolas"/>
                <a:ea typeface="ＭＳ Ｐゴシック"/>
              </a:rPr>
            </a:br>
            <a:r>
              <a:rPr lang="fr-FR">
                <a:solidFill>
                  <a:srgbClr val="FFFF99"/>
                </a:solidFill>
                <a:latin typeface="Consolas"/>
                <a:ea typeface="ＭＳ Ｐゴシック"/>
              </a:rPr>
              <a:t>    </a:t>
            </a:r>
            <a:r>
              <a:rPr lang="fr-FR" err="1">
                <a:solidFill>
                  <a:schemeClr val="accent1">
                    <a:lumMod val="75000"/>
                  </a:schemeClr>
                </a:solidFill>
                <a:latin typeface="Consolas"/>
                <a:ea typeface="ＭＳ Ｐゴシック"/>
              </a:rPr>
              <a:t>System.out.println</a:t>
            </a:r>
            <a:r>
              <a:rPr lang="fr-FR">
                <a:solidFill>
                  <a:schemeClr val="accent3"/>
                </a:solidFill>
                <a:latin typeface="Consolas"/>
                <a:ea typeface="ＭＳ Ｐゴシック"/>
              </a:rPr>
              <a:t>(</a:t>
            </a:r>
            <a:r>
              <a:rPr lang="fr-FR">
                <a:solidFill>
                  <a:srgbClr val="FFFF00"/>
                </a:solidFill>
                <a:latin typeface="Consolas"/>
                <a:ea typeface="ＭＳ Ｐゴシック"/>
              </a:rPr>
              <a:t>"Le cochon mange."</a:t>
            </a:r>
            <a:r>
              <a:rPr lang="fr-FR">
                <a:solidFill>
                  <a:schemeClr val="accent3"/>
                </a:solidFill>
                <a:latin typeface="Consolas"/>
                <a:ea typeface="ＭＳ Ｐゴシック"/>
              </a:rPr>
              <a:t>);</a:t>
            </a:r>
            <a:br>
              <a:rPr lang="fr-FR">
                <a:latin typeface="Consolas"/>
                <a:ea typeface="ＭＳ Ｐゴシック"/>
              </a:rPr>
            </a:br>
            <a:r>
              <a:rPr lang="fr-FR">
                <a:solidFill>
                  <a:schemeClr val="accent3"/>
                </a:solidFill>
                <a:latin typeface="Consolas"/>
                <a:ea typeface="ＭＳ Ｐゴシック"/>
              </a:rPr>
              <a:t> </a:t>
            </a:r>
            <a:r>
              <a:rPr lang="fr-FR">
                <a:solidFill>
                  <a:srgbClr val="FFFF99"/>
                </a:solidFill>
                <a:latin typeface="Consolas"/>
                <a:ea typeface="ＭＳ Ｐゴシック"/>
              </a:rPr>
              <a:t> }</a:t>
            </a:r>
            <a:endParaRPr lang="fr-FR">
              <a:solidFill>
                <a:schemeClr val="accent3"/>
              </a:solidFill>
              <a:latin typeface="Consolas"/>
              <a:ea typeface="ＭＳ Ｐゴシック"/>
              <a:cs typeface="Arial"/>
            </a:endParaRPr>
          </a:p>
          <a:p>
            <a:endParaRPr lang="fr-FR" sz="2000">
              <a:solidFill>
                <a:schemeClr val="accent3"/>
              </a:solidFill>
              <a:cs typeface="Arial" charset="0"/>
            </a:endParaRPr>
          </a:p>
          <a:p>
            <a:r>
              <a:rPr lang="fr-FR" sz="2000">
                <a:solidFill>
                  <a:schemeClr val="accent3"/>
                </a:solidFill>
                <a:latin typeface="Consolas"/>
                <a:ea typeface="ＭＳ Ｐゴシック"/>
                <a:cs typeface="Arial"/>
              </a:rPr>
              <a:t> </a:t>
            </a:r>
            <a:r>
              <a:rPr lang="fr-FR" sz="2000">
                <a:solidFill>
                  <a:srgbClr val="FF0000"/>
                </a:solidFill>
                <a:latin typeface="Consolas"/>
                <a:ea typeface="ＭＳ Ｐゴシック"/>
                <a:cs typeface="Arial"/>
              </a:rPr>
              <a:t>public </a:t>
            </a:r>
            <a:r>
              <a:rPr lang="fr-FR" sz="2000" err="1">
                <a:solidFill>
                  <a:srgbClr val="FFC000"/>
                </a:solidFill>
                <a:latin typeface="Consolas"/>
                <a:ea typeface="ＭＳ Ｐゴシック"/>
                <a:cs typeface="Arial"/>
              </a:rPr>
              <a:t>static</a:t>
            </a:r>
            <a:r>
              <a:rPr lang="fr-FR" sz="2000">
                <a:solidFill>
                  <a:srgbClr val="FFC000"/>
                </a:solidFill>
                <a:latin typeface="Consolas"/>
                <a:ea typeface="ＭＳ Ｐゴシック"/>
                <a:cs typeface="Arial"/>
              </a:rPr>
              <a:t> </a:t>
            </a:r>
            <a:r>
              <a:rPr lang="fr-FR" sz="2000" err="1">
                <a:solidFill>
                  <a:srgbClr val="FFC000"/>
                </a:solidFill>
                <a:latin typeface="Consolas"/>
                <a:ea typeface="ＭＳ Ｐゴシック"/>
                <a:cs typeface="Arial"/>
              </a:rPr>
              <a:t>void</a:t>
            </a:r>
            <a:r>
              <a:rPr lang="fr-FR" sz="2000">
                <a:solidFill>
                  <a:srgbClr val="FFC000"/>
                </a:solidFill>
                <a:latin typeface="Consolas"/>
                <a:ea typeface="ＭＳ Ｐゴシック"/>
                <a:cs typeface="Arial"/>
              </a:rPr>
              <a:t> main</a:t>
            </a:r>
            <a:r>
              <a:rPr lang="fr-FR" sz="2000">
                <a:solidFill>
                  <a:schemeClr val="accent3"/>
                </a:solidFill>
                <a:latin typeface="Consolas"/>
                <a:ea typeface="ＭＳ Ｐゴシック"/>
                <a:cs typeface="Arial"/>
              </a:rPr>
              <a:t>(</a:t>
            </a:r>
            <a:r>
              <a:rPr lang="fr-FR" sz="2000">
                <a:solidFill>
                  <a:schemeClr val="accent1">
                    <a:lumMod val="50000"/>
                  </a:schemeClr>
                </a:solidFill>
                <a:latin typeface="Consolas"/>
                <a:ea typeface="ＭＳ Ｐゴシック"/>
                <a:cs typeface="Arial"/>
              </a:rPr>
              <a:t>String</a:t>
            </a:r>
            <a:r>
              <a:rPr lang="fr-FR" sz="2000">
                <a:solidFill>
                  <a:schemeClr val="accent3"/>
                </a:solidFill>
                <a:latin typeface="Consolas"/>
                <a:ea typeface="ＭＳ Ｐゴシック"/>
                <a:cs typeface="Arial"/>
              </a:rPr>
              <a:t> args[]) </a:t>
            </a:r>
            <a:r>
              <a:rPr lang="fr-FR" sz="2000">
                <a:solidFill>
                  <a:srgbClr val="FFFF99"/>
                </a:solidFill>
                <a:latin typeface="Consolas"/>
                <a:ea typeface="ＭＳ Ｐゴシック"/>
                <a:cs typeface="Arial"/>
              </a:rPr>
              <a:t>{</a:t>
            </a:r>
            <a:br>
              <a:rPr lang="fr-FR" sz="2000">
                <a:latin typeface="Consolas"/>
                <a:ea typeface="ＭＳ Ｐゴシック"/>
                <a:cs typeface="Arial"/>
              </a:rPr>
            </a:br>
            <a:r>
              <a:rPr lang="fr-FR" sz="2000">
                <a:solidFill>
                  <a:srgbClr val="FFFF99"/>
                </a:solidFill>
                <a:latin typeface="Consolas"/>
                <a:ea typeface="ＭＳ Ｐゴシック"/>
                <a:cs typeface="Arial"/>
              </a:rPr>
              <a:t>    </a:t>
            </a:r>
            <a:r>
              <a:rPr lang="fr-FR" sz="2000">
                <a:solidFill>
                  <a:schemeClr val="accent3"/>
                </a:solidFill>
                <a:latin typeface="Consolas"/>
                <a:ea typeface="ＭＳ Ｐゴシック"/>
                <a:cs typeface="Arial"/>
              </a:rPr>
              <a:t>Animal a1 = </a:t>
            </a:r>
            <a:r>
              <a:rPr lang="fr-FR" sz="2000">
                <a:solidFill>
                  <a:srgbClr val="FF0000"/>
                </a:solidFill>
                <a:latin typeface="Consolas"/>
                <a:ea typeface="ＭＳ Ｐゴシック"/>
                <a:cs typeface="Arial"/>
              </a:rPr>
              <a:t>new </a:t>
            </a:r>
            <a:r>
              <a:rPr lang="fr-FR" sz="2000">
                <a:solidFill>
                  <a:schemeClr val="accent3"/>
                </a:solidFill>
                <a:latin typeface="Consolas"/>
                <a:ea typeface="ＭＳ Ｐゴシック"/>
                <a:cs typeface="Arial"/>
              </a:rPr>
              <a:t>Animal();</a:t>
            </a:r>
            <a:endParaRPr lang="fr-FR" sz="2000">
              <a:solidFill>
                <a:schemeClr val="accent3"/>
              </a:solidFill>
              <a:latin typeface="Arial"/>
              <a:ea typeface="ＭＳ Ｐゴシック"/>
              <a:cs typeface="Arial"/>
            </a:endParaRPr>
          </a:p>
          <a:p>
            <a:r>
              <a:rPr lang="fr-FR" sz="2000">
                <a:solidFill>
                  <a:schemeClr val="accent3"/>
                </a:solidFill>
                <a:latin typeface="Consolas"/>
                <a:ea typeface="ＭＳ Ｐゴシック"/>
                <a:cs typeface="Arial"/>
              </a:rPr>
              <a:t>    a1.eat();</a:t>
            </a:r>
            <a:br>
              <a:rPr lang="fr-FR" sz="2000">
                <a:latin typeface="Consolas"/>
                <a:ea typeface="ＭＳ Ｐゴシック"/>
                <a:cs typeface="Arial"/>
              </a:rPr>
            </a:br>
            <a:r>
              <a:rPr lang="fr-FR" sz="2000">
                <a:solidFill>
                  <a:schemeClr val="accent3"/>
                </a:solidFill>
                <a:latin typeface="Consolas"/>
                <a:ea typeface="ＭＳ Ｐゴシック"/>
                <a:cs typeface="Arial"/>
              </a:rPr>
              <a:t> </a:t>
            </a:r>
            <a:r>
              <a:rPr lang="fr-FR" sz="2000">
                <a:solidFill>
                  <a:srgbClr val="FFFF99"/>
                </a:solidFill>
                <a:latin typeface="Consolas"/>
                <a:ea typeface="ＭＳ Ｐゴシック"/>
                <a:cs typeface="Arial"/>
              </a:rPr>
              <a:t> }</a:t>
            </a:r>
            <a:br>
              <a:rPr lang="fr-FR">
                <a:latin typeface="Consolas"/>
              </a:rPr>
            </a:b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a:p>
            <a:pPr algn="l"/>
            <a:endParaRPr lang="fr-FR">
              <a:solidFill>
                <a:schemeClr val="accent3"/>
              </a:solidFill>
              <a:cs typeface="Arial"/>
            </a:endParaRPr>
          </a:p>
        </p:txBody>
      </p:sp>
      <p:cxnSp>
        <p:nvCxnSpPr>
          <p:cNvPr id="9" name="Connecteur droit avec flèche 8">
            <a:extLst>
              <a:ext uri="{FF2B5EF4-FFF2-40B4-BE49-F238E27FC236}">
                <a16:creationId xmlns:a16="http://schemas.microsoft.com/office/drawing/2014/main" id="{29697220-E7E8-CB2B-4261-84EE8AA978B2}"/>
              </a:ext>
            </a:extLst>
          </p:cNvPr>
          <p:cNvCxnSpPr/>
          <p:nvPr/>
        </p:nvCxnSpPr>
        <p:spPr>
          <a:xfrm flipV="1">
            <a:off x="1199124" y="2914308"/>
            <a:ext cx="668005" cy="1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064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646568" y="1119203"/>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5" name="ZoneTexte 4">
            <a:extLst>
              <a:ext uri="{FF2B5EF4-FFF2-40B4-BE49-F238E27FC236}">
                <a16:creationId xmlns:a16="http://schemas.microsoft.com/office/drawing/2014/main" id="{D8C6DA97-F20B-CBDA-A0D1-071231FB400B}"/>
              </a:ext>
            </a:extLst>
          </p:cNvPr>
          <p:cNvSpPr txBox="1"/>
          <p:nvPr/>
        </p:nvSpPr>
        <p:spPr>
          <a:xfrm>
            <a:off x="687542" y="2499030"/>
            <a:ext cx="68933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Arial"/>
                <a:ea typeface="ＭＳ Ｐゴシック"/>
                <a:cs typeface="Arial"/>
              </a:rPr>
              <a:t>On parle de résolution dynamique des liens lorsque le type est déterminé </a:t>
            </a:r>
            <a:r>
              <a:rPr lang="fr-FR" sz="2400">
                <a:solidFill>
                  <a:srgbClr val="FF0000"/>
                </a:solidFill>
                <a:latin typeface="Arial"/>
                <a:ea typeface="ＭＳ Ｐゴシック"/>
                <a:cs typeface="Arial"/>
              </a:rPr>
              <a:t>lors de l'exécution</a:t>
            </a:r>
            <a:r>
              <a:rPr lang="fr-FR" sz="2400">
                <a:latin typeface="Arial"/>
                <a:ea typeface="ＭＳ Ｐゴシック"/>
                <a:cs typeface="Arial"/>
              </a:rPr>
              <a:t> du programme</a:t>
            </a:r>
            <a:endParaRPr lang="fr-FR" sz="2400">
              <a:cs typeface="Arial"/>
            </a:endParaRPr>
          </a:p>
        </p:txBody>
      </p:sp>
      <p:sp>
        <p:nvSpPr>
          <p:cNvPr id="3" name="ZoneTexte 2">
            <a:extLst>
              <a:ext uri="{FF2B5EF4-FFF2-40B4-BE49-F238E27FC236}">
                <a16:creationId xmlns:a16="http://schemas.microsoft.com/office/drawing/2014/main" id="{02AA9A79-0D74-BE3E-39F4-AB2C2329C0CB}"/>
              </a:ext>
            </a:extLst>
          </p:cNvPr>
          <p:cNvSpPr txBox="1"/>
          <p:nvPr/>
        </p:nvSpPr>
        <p:spPr>
          <a:xfrm>
            <a:off x="687633" y="2104783"/>
            <a:ext cx="17172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latin typeface="Arial"/>
                <a:ea typeface="ＭＳ Ｐゴシック"/>
                <a:cs typeface="Arial"/>
              </a:rPr>
              <a:t>Définition </a:t>
            </a:r>
            <a:endParaRPr lang="fr-FR" sz="2000">
              <a:cs typeface="Arial"/>
            </a:endParaRPr>
          </a:p>
        </p:txBody>
      </p:sp>
    </p:spTree>
    <p:extLst>
      <p:ext uri="{BB962C8B-B14F-4D97-AF65-F5344CB8AC3E}">
        <p14:creationId xmlns:p14="http://schemas.microsoft.com/office/powerpoint/2010/main" val="55513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4148083" cy="461665"/>
          </a:xfrm>
          <a:prstGeom prst="rect">
            <a:avLst/>
          </a:prstGeom>
        </p:spPr>
        <p:txBody>
          <a:bodyPr wrap="square" lIns="91440" tIns="45720" rIns="91440" bIns="45720" anchor="t">
            <a:spAutoFit/>
          </a:bodyPr>
          <a:lstStyle/>
          <a:p>
            <a:pPr marL="742950" lvl="1" indent="-285750">
              <a:buFont typeface="Wingdings"/>
              <a:buChar char="q"/>
            </a:pPr>
            <a:r>
              <a:rPr lang="fr-FR" sz="2400" b="1">
                <a:solidFill>
                  <a:srgbClr val="FF0000"/>
                </a:solidFill>
                <a:latin typeface="Arial"/>
                <a:ea typeface="ＭＳ Ｐゴシック"/>
                <a:cs typeface="Arial"/>
              </a:rPr>
              <a:t>Apparition de la POO</a:t>
            </a:r>
          </a:p>
        </p:txBody>
      </p:sp>
      <p:pic>
        <p:nvPicPr>
          <p:cNvPr id="4" name="Image 6" descr="Une image contenant texte&#10;&#10;Description générée automatiquement">
            <a:extLst>
              <a:ext uri="{FF2B5EF4-FFF2-40B4-BE49-F238E27FC236}">
                <a16:creationId xmlns:a16="http://schemas.microsoft.com/office/drawing/2014/main" id="{60534CC8-131E-B51E-9621-ECA3F67020E1}"/>
              </a:ext>
            </a:extLst>
          </p:cNvPr>
          <p:cNvPicPr>
            <a:picLocks noChangeAspect="1"/>
          </p:cNvPicPr>
          <p:nvPr/>
        </p:nvPicPr>
        <p:blipFill>
          <a:blip r:embed="rId3"/>
          <a:stretch>
            <a:fillRect/>
          </a:stretch>
        </p:blipFill>
        <p:spPr>
          <a:xfrm>
            <a:off x="835573" y="1771112"/>
            <a:ext cx="6947336" cy="4353671"/>
          </a:xfrm>
          <a:prstGeom prst="rect">
            <a:avLst/>
          </a:prstGeom>
        </p:spPr>
      </p:pic>
    </p:spTree>
    <p:extLst>
      <p:ext uri="{BB962C8B-B14F-4D97-AF65-F5344CB8AC3E}">
        <p14:creationId xmlns:p14="http://schemas.microsoft.com/office/powerpoint/2010/main" val="1837388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564436" y="941251"/>
            <a:ext cx="59333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fr-FR" sz="2400" b="1">
                <a:solidFill>
                  <a:srgbClr val="FF0000"/>
                </a:solidFill>
                <a:latin typeface="Arial"/>
                <a:ea typeface="ＭＳ Ｐゴシック"/>
                <a:cs typeface="Arial"/>
              </a:rPr>
              <a:t>Résolution dynamique des liens </a:t>
            </a:r>
            <a:endParaRPr lang="fr-FR" sz="2400">
              <a:solidFill>
                <a:srgbClr val="FF0000"/>
              </a:solidFill>
              <a:cs typeface="Arial"/>
            </a:endParaRPr>
          </a:p>
        </p:txBody>
      </p:sp>
      <p:sp>
        <p:nvSpPr>
          <p:cNvPr id="8" name="ZoneTexte 7">
            <a:extLst>
              <a:ext uri="{FF2B5EF4-FFF2-40B4-BE49-F238E27FC236}">
                <a16:creationId xmlns:a16="http://schemas.microsoft.com/office/drawing/2014/main" id="{18BCAF5B-B90D-B543-5F3C-BC609AC95908}"/>
              </a:ext>
            </a:extLst>
          </p:cNvPr>
          <p:cNvSpPr txBox="1"/>
          <p:nvPr/>
        </p:nvSpPr>
        <p:spPr>
          <a:xfrm>
            <a:off x="1368224" y="1558783"/>
            <a:ext cx="6692706" cy="492442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eat</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ea typeface="ＭＳ Ｐゴシック"/>
              </a:rPr>
            </a:br>
            <a:r>
              <a:rPr lang="fr-FR" sz="1600">
                <a:solidFill>
                  <a:srgbClr val="FFFF99"/>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"L'animal mange."</a:t>
            </a:r>
            <a:r>
              <a:rPr lang="fr-FR" sz="1600">
                <a:solidFill>
                  <a:schemeClr val="accent3"/>
                </a:solidFill>
                <a:latin typeface="Consolas"/>
                <a:ea typeface="ＭＳ Ｐゴシック"/>
              </a:rPr>
              <a:t>);</a:t>
            </a:r>
            <a:br>
              <a:rPr lang="fr-FR" sz="1600">
                <a:latin typeface="Consolas"/>
                <a:ea typeface="ＭＳ Ｐゴシック"/>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endParaRPr lang="fr-FR" sz="1600">
              <a:solidFill>
                <a:schemeClr val="accent3"/>
              </a:solidFill>
              <a:latin typeface="Consolas"/>
              <a:ea typeface="ＭＳ Ｐゴシック"/>
              <a:cs typeface="Arial"/>
            </a:endParaRPr>
          </a:p>
          <a:p>
            <a:r>
              <a:rPr lang="fr-FR">
                <a:solidFill>
                  <a:srgbClr val="FFFF99"/>
                </a:solidFill>
                <a:latin typeface="Consolas"/>
                <a:ea typeface="ＭＳ Ｐゴシック"/>
                <a:cs typeface="Arial"/>
              </a:rPr>
              <a:t>}</a:t>
            </a:r>
            <a:endParaRPr lang="fr-FR">
              <a:ea typeface="ＭＳ Ｐゴシック"/>
              <a:cs typeface="Arial"/>
            </a:endParaRPr>
          </a:p>
          <a:p>
            <a:endParaRPr lang="fr-FR">
              <a:solidFill>
                <a:srgbClr val="FFFF99"/>
              </a:solidFill>
              <a:latin typeface="Consolas"/>
              <a:ea typeface="ＭＳ Ｐゴシック"/>
              <a:cs typeface="Arial"/>
            </a:endParaRPr>
          </a:p>
          <a:p>
            <a:r>
              <a:rPr lang="fr-FR">
                <a:solidFill>
                  <a:schemeClr val="accent1">
                    <a:lumMod val="75000"/>
                  </a:schemeClr>
                </a:solidFill>
                <a:latin typeface="Consolas"/>
                <a:ea typeface="ＭＳ Ｐゴシック"/>
                <a:cs typeface="Arial"/>
              </a:rPr>
              <a:t>class </a:t>
            </a:r>
            <a:r>
              <a:rPr lang="fr-FR">
                <a:solidFill>
                  <a:schemeClr val="bg1"/>
                </a:solidFill>
                <a:latin typeface="Consolas"/>
                <a:ea typeface="ＭＳ Ｐゴシック"/>
                <a:cs typeface="Arial"/>
              </a:rPr>
              <a:t>Cat </a:t>
            </a:r>
            <a:r>
              <a:rPr lang="fr-FR" err="1">
                <a:solidFill>
                  <a:srgbClr val="FF0000"/>
                </a:solidFill>
                <a:latin typeface="Consolas"/>
                <a:ea typeface="ＭＳ Ｐゴシック"/>
                <a:cs typeface="Arial"/>
              </a:rPr>
              <a:t>extends</a:t>
            </a:r>
            <a:r>
              <a:rPr lang="fr-FR">
                <a:solidFill>
                  <a:srgbClr val="FF0000"/>
                </a:solidFill>
                <a:latin typeface="Consolas"/>
                <a:ea typeface="ＭＳ Ｐゴシック"/>
                <a:cs typeface="Arial"/>
              </a:rPr>
              <a:t> </a:t>
            </a:r>
            <a:r>
              <a:rPr lang="fr-FR">
                <a:solidFill>
                  <a:schemeClr val="bg1"/>
                </a:solidFill>
                <a:latin typeface="Consolas"/>
                <a:ea typeface="ＭＳ Ｐゴシック"/>
                <a:cs typeface="Arial"/>
              </a:rPr>
              <a:t>Animal</a:t>
            </a:r>
            <a:r>
              <a:rPr lang="fr-FR">
                <a:solidFill>
                  <a:srgbClr val="FFFF99"/>
                </a:solidFill>
                <a:latin typeface="Consolas"/>
                <a:ea typeface="ＭＳ Ｐゴシック"/>
                <a:cs typeface="Arial"/>
              </a:rPr>
              <a:t>{</a:t>
            </a:r>
            <a:endParaRPr lang="fr-FR">
              <a:latin typeface="Arial"/>
              <a:ea typeface="ＭＳ Ｐゴシック"/>
              <a:cs typeface="Arial"/>
            </a:endParaRPr>
          </a:p>
          <a:p>
            <a:br>
              <a:rPr lang="fr-FR">
                <a:latin typeface="Arial"/>
                <a:ea typeface="ＭＳ Ｐゴシック"/>
                <a:cs typeface="Arial"/>
              </a:rPr>
            </a:br>
            <a:r>
              <a:rPr lang="fr-FR">
                <a:solidFill>
                  <a:schemeClr val="accent3"/>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a:t>
            </a:r>
            <a:r>
              <a:rPr lang="fr-FR" err="1">
                <a:solidFill>
                  <a:schemeClr val="accent3"/>
                </a:solidFill>
                <a:latin typeface="Consolas"/>
                <a:ea typeface="ＭＳ Ｐゴシック"/>
                <a:cs typeface="Arial"/>
              </a:rPr>
              <a:t>eat</a:t>
            </a: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err="1">
                <a:solidFill>
                  <a:schemeClr val="accent1">
                    <a:lumMod val="75000"/>
                  </a:schemeClr>
                </a:solidFill>
                <a:latin typeface="Consolas"/>
                <a:ea typeface="ＭＳ Ｐゴシック"/>
                <a:cs typeface="Arial"/>
              </a:rPr>
              <a:t>System.out.println</a:t>
            </a:r>
            <a:r>
              <a:rPr lang="fr-FR">
                <a:solidFill>
                  <a:schemeClr val="accent3"/>
                </a:solidFill>
                <a:latin typeface="Consolas"/>
                <a:ea typeface="ＭＳ Ｐゴシック"/>
                <a:cs typeface="Arial"/>
              </a:rPr>
              <a:t>(</a:t>
            </a:r>
            <a:r>
              <a:rPr lang="fr-FR">
                <a:solidFill>
                  <a:srgbClr val="FFFF00"/>
                </a:solidFill>
                <a:latin typeface="Consolas"/>
                <a:ea typeface="ＭＳ Ｐゴシック"/>
                <a:cs typeface="Arial"/>
              </a:rPr>
              <a:t>"Le chat mange."</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endParaRPr lang="fr-FR">
              <a:latin typeface="Arial"/>
              <a:ea typeface="ＭＳ Ｐゴシック"/>
              <a:cs typeface="Arial"/>
            </a:endParaRPr>
          </a:p>
          <a:p>
            <a:endParaRPr lang="fr-FR">
              <a:solidFill>
                <a:srgbClr val="FFFF99"/>
              </a:solidFill>
              <a:latin typeface="Consolas"/>
              <a:cs typeface="Arial"/>
            </a:endParaRPr>
          </a:p>
          <a:p>
            <a:r>
              <a:rPr lang="fr-FR">
                <a:solidFill>
                  <a:schemeClr val="accent3"/>
                </a:solidFill>
                <a:latin typeface="Consolas"/>
                <a:ea typeface="ＭＳ Ｐゴシック"/>
                <a:cs typeface="Arial"/>
              </a:rPr>
              <a:t> </a:t>
            </a:r>
            <a:r>
              <a:rPr lang="fr-FR">
                <a:solidFill>
                  <a:srgbClr val="FF0000"/>
                </a:solidFill>
                <a:latin typeface="Consolas"/>
                <a:ea typeface="ＭＳ Ｐゴシック"/>
                <a:cs typeface="Arial"/>
              </a:rPr>
              <a:t>public </a:t>
            </a:r>
            <a:r>
              <a:rPr lang="fr-FR" err="1">
                <a:solidFill>
                  <a:srgbClr val="FFC000"/>
                </a:solidFill>
                <a:latin typeface="Consolas"/>
                <a:ea typeface="ＭＳ Ｐゴシック"/>
                <a:cs typeface="Arial"/>
              </a:rPr>
              <a:t>static</a:t>
            </a:r>
            <a:r>
              <a:rPr lang="fr-FR">
                <a:solidFill>
                  <a:srgbClr val="FFC000"/>
                </a:solidFill>
                <a:latin typeface="Consolas"/>
                <a:ea typeface="ＭＳ Ｐゴシック"/>
                <a:cs typeface="Arial"/>
              </a:rPr>
              <a:t> </a:t>
            </a:r>
            <a:r>
              <a:rPr lang="fr-FR" err="1">
                <a:solidFill>
                  <a:srgbClr val="FFC000"/>
                </a:solidFill>
                <a:latin typeface="Consolas"/>
                <a:ea typeface="ＭＳ Ｐゴシック"/>
                <a:cs typeface="Arial"/>
              </a:rPr>
              <a:t>void</a:t>
            </a:r>
            <a:r>
              <a:rPr lang="fr-FR">
                <a:solidFill>
                  <a:srgbClr val="FFC000"/>
                </a:solidFill>
                <a:latin typeface="Consolas"/>
                <a:ea typeface="ＭＳ Ｐゴシック"/>
                <a:cs typeface="Arial"/>
              </a:rPr>
              <a:t> main</a:t>
            </a:r>
            <a:r>
              <a:rPr lang="fr-FR">
                <a:solidFill>
                  <a:schemeClr val="accent3"/>
                </a:solidFill>
                <a:latin typeface="Consolas"/>
                <a:ea typeface="ＭＳ Ｐゴシック"/>
                <a:cs typeface="Arial"/>
              </a:rPr>
              <a:t>(</a:t>
            </a:r>
            <a:r>
              <a:rPr lang="fr-FR">
                <a:solidFill>
                  <a:schemeClr val="accent1">
                    <a:lumMod val="50000"/>
                  </a:schemeClr>
                </a:solidFill>
                <a:latin typeface="Consolas"/>
                <a:ea typeface="ＭＳ Ｐゴシック"/>
                <a:cs typeface="Arial"/>
              </a:rPr>
              <a:t>String</a:t>
            </a:r>
            <a:r>
              <a:rPr lang="fr-FR">
                <a:solidFill>
                  <a:schemeClr val="accent3"/>
                </a:solidFill>
                <a:latin typeface="Consolas"/>
                <a:ea typeface="ＭＳ Ｐゴシック"/>
                <a:cs typeface="Arial"/>
              </a:rPr>
              <a:t> args[]) </a:t>
            </a:r>
            <a:r>
              <a:rPr lang="fr-FR">
                <a:solidFill>
                  <a:srgbClr val="FFFF99"/>
                </a:solidFill>
                <a:latin typeface="Consolas"/>
                <a:ea typeface="ＭＳ Ｐゴシック"/>
                <a:cs typeface="Arial"/>
              </a:rPr>
              <a:t>{</a:t>
            </a:r>
            <a:br>
              <a:rPr lang="fr-FR">
                <a:latin typeface="Consolas"/>
                <a:ea typeface="ＭＳ Ｐゴシック"/>
                <a:cs typeface="Arial"/>
              </a:rPr>
            </a:br>
            <a:r>
              <a:rPr lang="fr-FR">
                <a:solidFill>
                  <a:srgbClr val="FFFF99"/>
                </a:solidFill>
                <a:latin typeface="Consolas"/>
                <a:ea typeface="ＭＳ Ｐゴシック"/>
                <a:cs typeface="Arial"/>
              </a:rPr>
              <a:t>    </a:t>
            </a:r>
            <a:r>
              <a:rPr lang="fr-FR">
                <a:solidFill>
                  <a:schemeClr val="accent3"/>
                </a:solidFill>
                <a:latin typeface="Consolas"/>
                <a:ea typeface="ＭＳ Ｐゴシック"/>
                <a:cs typeface="Arial"/>
              </a:rPr>
              <a:t>Animal cat = </a:t>
            </a:r>
            <a:r>
              <a:rPr lang="fr-FR">
                <a:solidFill>
                  <a:srgbClr val="FF0000"/>
                </a:solidFill>
                <a:latin typeface="Consolas"/>
                <a:ea typeface="ＭＳ Ｐゴシック"/>
                <a:cs typeface="Arial"/>
              </a:rPr>
              <a:t>new </a:t>
            </a:r>
            <a:r>
              <a:rPr lang="fr-FR">
                <a:solidFill>
                  <a:schemeClr val="accent3"/>
                </a:solidFill>
                <a:latin typeface="Consolas"/>
                <a:ea typeface="ＭＳ Ｐゴシック"/>
                <a:cs typeface="Arial"/>
              </a:rPr>
              <a:t>Animal();</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a:t>
            </a:r>
            <a:r>
              <a:rPr lang="fr-FR" err="1">
                <a:solidFill>
                  <a:schemeClr val="accent3"/>
                </a:solidFill>
                <a:latin typeface="Consolas"/>
                <a:ea typeface="ＭＳ Ｐゴシック"/>
                <a:cs typeface="Arial"/>
              </a:rPr>
              <a:t>cat.eat</a:t>
            </a:r>
            <a:r>
              <a:rPr lang="fr-FR">
                <a:solidFill>
                  <a:schemeClr val="accent3"/>
                </a:solidFill>
                <a:latin typeface="Consolas"/>
                <a:ea typeface="ＭＳ Ｐゴシック"/>
                <a:cs typeface="Arial"/>
              </a:rPr>
              <a:t>();</a:t>
            </a:r>
            <a:br>
              <a:rPr lang="fr-FR">
                <a:latin typeface="Consolas"/>
                <a:ea typeface="ＭＳ Ｐゴシック"/>
                <a:cs typeface="Arial"/>
              </a:rPr>
            </a:br>
            <a:r>
              <a:rPr lang="fr-FR">
                <a:solidFill>
                  <a:schemeClr val="accent3"/>
                </a:solidFill>
                <a:latin typeface="Consolas"/>
                <a:ea typeface="ＭＳ Ｐゴシック"/>
                <a:cs typeface="Arial"/>
              </a:rPr>
              <a:t> </a:t>
            </a:r>
            <a:r>
              <a:rPr lang="fr-FR">
                <a:solidFill>
                  <a:srgbClr val="FFFF99"/>
                </a:solidFill>
                <a:latin typeface="Consolas"/>
                <a:ea typeface="ＭＳ Ｐゴシック"/>
                <a:cs typeface="Arial"/>
              </a:rPr>
              <a:t> }</a:t>
            </a:r>
            <a:br>
              <a:rPr lang="fr-FR">
                <a:latin typeface="Consolas"/>
              </a:rPr>
            </a:br>
            <a:r>
              <a:rPr lang="fr-FR">
                <a:solidFill>
                  <a:srgbClr val="FFFF99"/>
                </a:solidFill>
                <a:latin typeface="Consolas"/>
                <a:ea typeface="ＭＳ Ｐゴシック"/>
              </a:rPr>
              <a:t>}</a:t>
            </a:r>
            <a:endParaRPr lang="fr-FR" b="1">
              <a:solidFill>
                <a:srgbClr val="FFFF99"/>
              </a:solidFill>
              <a:ea typeface="ＭＳ Ｐゴシック"/>
              <a:cs typeface="Arial"/>
            </a:endParaRPr>
          </a:p>
        </p:txBody>
      </p:sp>
      <p:sp>
        <p:nvSpPr>
          <p:cNvPr id="6" name="ZoneTexte 5">
            <a:extLst>
              <a:ext uri="{FF2B5EF4-FFF2-40B4-BE49-F238E27FC236}">
                <a16:creationId xmlns:a16="http://schemas.microsoft.com/office/drawing/2014/main" id="{AC35E0D2-E185-3C29-2A66-87D1C36E0416}"/>
              </a:ext>
            </a:extLst>
          </p:cNvPr>
          <p:cNvSpPr txBox="1"/>
          <p:nvPr/>
        </p:nvSpPr>
        <p:spPr>
          <a:xfrm>
            <a:off x="6638983" y="1081400"/>
            <a:ext cx="12486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Arial"/>
                <a:ea typeface="ＭＳ Ｐゴシック"/>
                <a:cs typeface="Arial"/>
              </a:rPr>
              <a:t>Exemple</a:t>
            </a:r>
            <a:endParaRPr lang="fr-FR" sz="2000" b="1">
              <a:cs typeface="Arial"/>
            </a:endParaRPr>
          </a:p>
        </p:txBody>
      </p:sp>
    </p:spTree>
    <p:extLst>
      <p:ext uri="{BB962C8B-B14F-4D97-AF65-F5344CB8AC3E}">
        <p14:creationId xmlns:p14="http://schemas.microsoft.com/office/powerpoint/2010/main" val="2244624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15108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a:t>
            </a:r>
            <a:endParaRPr lang="fr-FR" b="1">
              <a:solidFill>
                <a:srgbClr val="000000"/>
              </a:solidFill>
              <a:cs typeface="Arial" charset="0"/>
            </a:endParaRPr>
          </a:p>
        </p:txBody>
      </p:sp>
      <p:sp>
        <p:nvSpPr>
          <p:cNvPr id="6" name="ZoneTexte 5">
            <a:extLst>
              <a:ext uri="{FF2B5EF4-FFF2-40B4-BE49-F238E27FC236}">
                <a16:creationId xmlns:a16="http://schemas.microsoft.com/office/drawing/2014/main" id="{741B2224-9A65-DB6D-A96F-C8A42DEB3468}"/>
              </a:ext>
            </a:extLst>
          </p:cNvPr>
          <p:cNvSpPr txBox="1"/>
          <p:nvPr/>
        </p:nvSpPr>
        <p:spPr>
          <a:xfrm>
            <a:off x="775137" y="1655378"/>
            <a:ext cx="7396655" cy="452431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bg1"/>
                </a:solidFill>
                <a:latin typeface="Consolas"/>
                <a:ea typeface="ＭＳ Ｐゴシック"/>
              </a:rPr>
              <a:t>animalSound</a:t>
            </a:r>
            <a:r>
              <a:rPr lang="fr-FR" sz="1600">
                <a:solidFill>
                  <a:schemeClr val="accent3"/>
                </a:solidFill>
                <a:latin typeface="Consolas"/>
                <a:ea typeface="ＭＳ Ｐゴシック"/>
              </a:rPr>
              <a:t>() {</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cris des animaux"</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cochon ronfle"</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br>
              <a:rPr lang="fr-FR" sz="1600">
                <a:latin typeface="Consolas"/>
              </a:rPr>
            </a:br>
            <a:br>
              <a:rPr lang="fr-FR" sz="1600">
                <a:latin typeface="Consolas"/>
              </a:rPr>
            </a:br>
            <a:r>
              <a:rPr lang="fr-FR" sz="1600">
                <a:solidFill>
                  <a:schemeClr val="accent1">
                    <a:lumMod val="75000"/>
                  </a:schemeClr>
                </a:solidFill>
                <a:latin typeface="Consolas"/>
                <a:ea typeface="ＭＳ Ｐゴシック"/>
              </a:rPr>
              <a:t>class </a:t>
            </a:r>
            <a:r>
              <a:rPr lang="fr-FR" sz="1600">
                <a:solidFill>
                  <a:schemeClr val="accent3"/>
                </a:solidFill>
                <a:latin typeface="Consolas"/>
                <a:ea typeface="ＭＳ Ｐゴシック"/>
              </a:rPr>
              <a:t>Cat </a:t>
            </a:r>
            <a:r>
              <a:rPr lang="fr-FR" sz="1600" err="1">
                <a:solidFill>
                  <a:srgbClr val="FF0000"/>
                </a:solidFill>
                <a:latin typeface="Consolas"/>
                <a:ea typeface="ＭＳ Ｐゴシック"/>
              </a:rPr>
              <a:t>extends</a:t>
            </a:r>
            <a:r>
              <a:rPr lang="fr-FR" sz="1600">
                <a:solidFill>
                  <a:srgbClr val="FF0000"/>
                </a:solidFill>
                <a:latin typeface="Consolas"/>
                <a:ea typeface="ＭＳ Ｐゴシック"/>
              </a:rPr>
              <a:t> </a:t>
            </a:r>
            <a:r>
              <a:rPr lang="fr-FR" sz="1600">
                <a:solidFill>
                  <a:schemeClr val="accent3"/>
                </a:solidFill>
                <a:latin typeface="Consolas"/>
                <a:ea typeface="ＭＳ Ｐゴシック"/>
              </a:rPr>
              <a:t>Animal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err="1">
                <a:solidFill>
                  <a:schemeClr val="accent3"/>
                </a:solidFill>
                <a:latin typeface="Consolas"/>
                <a:ea typeface="ＭＳ Ｐゴシック"/>
              </a:rPr>
              <a:t>animalSound</a:t>
            </a: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err="1">
                <a:solidFill>
                  <a:schemeClr val="accent1">
                    <a:lumMod val="75000"/>
                  </a:schemeClr>
                </a:solidFill>
                <a:latin typeface="Consolas"/>
                <a:ea typeface="ＭＳ Ｐゴシック"/>
              </a:rPr>
              <a:t>System.out.println</a:t>
            </a:r>
            <a:r>
              <a:rPr lang="fr-FR" sz="1600">
                <a:solidFill>
                  <a:schemeClr val="accent3"/>
                </a:solidFill>
                <a:latin typeface="Consolas"/>
                <a:ea typeface="ＭＳ Ｐゴシック"/>
              </a:rPr>
              <a:t>(</a:t>
            </a:r>
            <a:r>
              <a:rPr lang="fr-FR" sz="1600">
                <a:solidFill>
                  <a:srgbClr val="FFFF00"/>
                </a:solidFill>
                <a:latin typeface="Consolas"/>
                <a:ea typeface="ＭＳ Ｐゴシック"/>
              </a:rPr>
              <a:t>"le chat miaule "</a:t>
            </a:r>
            <a:r>
              <a:rPr lang="fr-FR" sz="1600">
                <a:solidFill>
                  <a:schemeClr val="accent3"/>
                </a:solidFill>
                <a:latin typeface="Consolas"/>
                <a:ea typeface="ＭＳ Ｐゴシック"/>
              </a:rPr>
              <a:t>);</a:t>
            </a:r>
            <a:br>
              <a:rPr lang="fr-FR" sz="1600">
                <a:latin typeface="Consolas"/>
              </a:rPr>
            </a:br>
            <a:r>
              <a:rPr lang="fr-FR" sz="1600">
                <a:solidFill>
                  <a:schemeClr val="accent3"/>
                </a:solidFill>
                <a:latin typeface="Consolas"/>
                <a:ea typeface="ＭＳ Ｐゴシック"/>
              </a:rPr>
              <a:t>  </a:t>
            </a:r>
            <a:r>
              <a:rPr lang="fr-FR" sz="1600">
                <a:solidFill>
                  <a:srgbClr val="FFFF99"/>
                </a:solidFill>
                <a:latin typeface="Consolas"/>
                <a:ea typeface="ＭＳ Ｐゴシック"/>
              </a:rPr>
              <a:t>}</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Tree>
    <p:extLst>
      <p:ext uri="{BB962C8B-B14F-4D97-AF65-F5344CB8AC3E}">
        <p14:creationId xmlns:p14="http://schemas.microsoft.com/office/powerpoint/2010/main" val="1927676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POLYMORPHISME</a:t>
            </a:r>
            <a:endParaRPr lang="fr-CA">
              <a:solidFill>
                <a:srgbClr val="FF0000"/>
              </a:solidFill>
            </a:endParaRPr>
          </a:p>
        </p:txBody>
      </p:sp>
      <p:sp>
        <p:nvSpPr>
          <p:cNvPr id="2" name="ZoneTexte 1">
            <a:extLst>
              <a:ext uri="{FF2B5EF4-FFF2-40B4-BE49-F238E27FC236}">
                <a16:creationId xmlns:a16="http://schemas.microsoft.com/office/drawing/2014/main" id="{404BCF4B-D4A8-AF4E-0E63-F154518EAD8F}"/>
              </a:ext>
            </a:extLst>
          </p:cNvPr>
          <p:cNvSpPr txBox="1"/>
          <p:nvPr/>
        </p:nvSpPr>
        <p:spPr>
          <a:xfrm>
            <a:off x="722587" y="1090448"/>
            <a:ext cx="2399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solidFill>
                  <a:srgbClr val="000000"/>
                </a:solidFill>
                <a:latin typeface="Arial"/>
                <a:ea typeface="ＭＳ Ｐゴシック"/>
                <a:cs typeface="Arial"/>
              </a:rPr>
              <a:t>Exemple 1 ( suite )</a:t>
            </a:r>
            <a:endParaRPr lang="fr-FR" b="1">
              <a:solidFill>
                <a:srgbClr val="000000"/>
              </a:solidFill>
              <a:cs typeface="Arial" charset="0"/>
            </a:endParaRPr>
          </a:p>
        </p:txBody>
      </p:sp>
      <p:sp>
        <p:nvSpPr>
          <p:cNvPr id="5" name="ZoneTexte 4">
            <a:extLst>
              <a:ext uri="{FF2B5EF4-FFF2-40B4-BE49-F238E27FC236}">
                <a16:creationId xmlns:a16="http://schemas.microsoft.com/office/drawing/2014/main" id="{84ABC702-AA22-115D-FDD4-97EDA6BBFEF6}"/>
              </a:ext>
            </a:extLst>
          </p:cNvPr>
          <p:cNvSpPr txBox="1"/>
          <p:nvPr/>
        </p:nvSpPr>
        <p:spPr>
          <a:xfrm>
            <a:off x="775137" y="1655378"/>
            <a:ext cx="4769069" cy="415498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solidFill>
                  <a:schemeClr val="accent1">
                    <a:lumMod val="75000"/>
                  </a:schemeClr>
                </a:solidFill>
                <a:latin typeface="Consolas"/>
                <a:ea typeface="ＭＳ Ｐゴシック"/>
              </a:rPr>
              <a:t>class </a:t>
            </a:r>
            <a:r>
              <a:rPr lang="fr-FR" sz="1600">
                <a:solidFill>
                  <a:schemeClr val="bg1"/>
                </a:solidFill>
                <a:latin typeface="Consolas"/>
                <a:ea typeface="ＭＳ Ｐゴシック"/>
              </a:rPr>
              <a:t>Main </a:t>
            </a: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endParaRPr lang="fr-FR" sz="1600">
              <a:solidFill>
                <a:srgbClr val="FFFF99"/>
              </a:solidFill>
              <a:latin typeface="Consolas"/>
              <a:ea typeface="ＭＳ Ｐゴシック"/>
            </a:endParaRPr>
          </a:p>
          <a:p>
            <a:r>
              <a:rPr lang="fr-FR" sz="1600">
                <a:solidFill>
                  <a:srgbClr val="FF0000"/>
                </a:solidFill>
                <a:latin typeface="Consolas"/>
                <a:ea typeface="ＭＳ Ｐゴシック"/>
              </a:rPr>
              <a:t>public </a:t>
            </a:r>
            <a:r>
              <a:rPr lang="fr-FR" sz="1600" err="1">
                <a:solidFill>
                  <a:srgbClr val="FFC000"/>
                </a:solidFill>
                <a:latin typeface="Consolas"/>
                <a:ea typeface="ＭＳ Ｐゴシック"/>
              </a:rPr>
              <a:t>static</a:t>
            </a:r>
            <a:r>
              <a:rPr lang="fr-FR" sz="1600">
                <a:solidFill>
                  <a:srgbClr val="FFC000"/>
                </a:solidFill>
                <a:latin typeface="Consolas"/>
                <a:ea typeface="ＭＳ Ｐゴシック"/>
              </a:rPr>
              <a:t> </a:t>
            </a:r>
            <a:r>
              <a:rPr lang="fr-FR" sz="1600" err="1">
                <a:solidFill>
                  <a:srgbClr val="FFC000"/>
                </a:solidFill>
                <a:latin typeface="Consolas"/>
                <a:ea typeface="ＭＳ Ｐゴシック"/>
              </a:rPr>
              <a:t>void</a:t>
            </a:r>
            <a:r>
              <a:rPr lang="fr-FR" sz="1600">
                <a:solidFill>
                  <a:srgbClr val="FFC000"/>
                </a:solidFill>
                <a:latin typeface="Consolas"/>
                <a:ea typeface="ＭＳ Ｐゴシック"/>
              </a:rPr>
              <a:t> </a:t>
            </a:r>
            <a:r>
              <a:rPr lang="fr-FR" sz="1600">
                <a:solidFill>
                  <a:schemeClr val="bg1"/>
                </a:solidFill>
                <a:latin typeface="Consolas"/>
                <a:ea typeface="ＭＳ Ｐゴシック"/>
              </a:rPr>
              <a:t>main</a:t>
            </a:r>
            <a:r>
              <a:rPr lang="fr-FR" sz="1600">
                <a:solidFill>
                  <a:srgbClr val="FFFF99"/>
                </a:solidFill>
                <a:latin typeface="Consolas"/>
                <a:ea typeface="ＭＳ Ｐゴシック"/>
              </a:rPr>
              <a:t>(</a:t>
            </a:r>
            <a:r>
              <a:rPr lang="fr-FR" sz="1600">
                <a:solidFill>
                  <a:schemeClr val="accent1">
                    <a:lumMod val="75000"/>
                  </a:schemeClr>
                </a:solidFill>
                <a:latin typeface="Consolas"/>
                <a:ea typeface="ＭＳ Ｐゴシック"/>
              </a:rPr>
              <a:t>String</a:t>
            </a:r>
            <a:r>
              <a:rPr lang="fr-FR" sz="1600">
                <a:solidFill>
                  <a:srgbClr val="FFFF99"/>
                </a:solidFill>
                <a:latin typeface="Consolas"/>
                <a:ea typeface="ＭＳ Ｐゴシック"/>
              </a:rPr>
              <a:t>[] ) {</a:t>
            </a:r>
            <a:endParaRPr lang="fr-FR" sz="1600" b="1">
              <a:solidFill>
                <a:srgbClr val="FFFF99"/>
              </a:solidFill>
              <a:ea typeface="ＭＳ Ｐゴシック"/>
              <a:cs typeface="Arial"/>
            </a:endParaRPr>
          </a:p>
          <a:p>
            <a:br>
              <a:rPr lang="fr-FR" sz="1600">
                <a:latin typeface="Consolas"/>
              </a:rPr>
            </a:br>
            <a:r>
              <a:rPr lang="fr-FR" sz="1600">
                <a:solidFill>
                  <a:schemeClr val="accent3"/>
                </a:solidFill>
                <a:latin typeface="Consolas"/>
                <a:ea typeface="ＭＳ Ｐゴシック"/>
              </a:rPr>
              <a:t> Animal crisAnimaux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Animal();</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a:t>
            </a:r>
            <a:r>
              <a:rPr lang="fr-FR" sz="1600" err="1">
                <a:solidFill>
                  <a:schemeClr val="accent3"/>
                </a:solidFill>
                <a:latin typeface="Consolas"/>
                <a:ea typeface="ＭＳ Ｐゴシック"/>
              </a:rPr>
              <a:t>myPig</a:t>
            </a:r>
            <a:r>
              <a:rPr lang="fr-FR" sz="1600">
                <a:solidFill>
                  <a:schemeClr val="accent3"/>
                </a:solidFill>
                <a:latin typeface="Consolas"/>
                <a:ea typeface="ＭＳ Ｐゴシック"/>
              </a:rPr>
              <a:t> =  </a:t>
            </a:r>
            <a:r>
              <a:rPr lang="fr-FR" sz="1600">
                <a:solidFill>
                  <a:srgbClr val="FF0000"/>
                </a:solidFill>
                <a:latin typeface="Consolas"/>
                <a:ea typeface="ＭＳ Ｐゴシック"/>
              </a:rPr>
              <a:t>new </a:t>
            </a:r>
            <a:r>
              <a:rPr lang="fr-FR" sz="1600" err="1">
                <a:solidFill>
                  <a:schemeClr val="accent3"/>
                </a:solidFill>
                <a:latin typeface="Consolas"/>
                <a:ea typeface="ＭＳ Ｐゴシック"/>
              </a:rPr>
              <a:t>Pig</a:t>
            </a:r>
            <a:r>
              <a:rPr lang="fr-FR" sz="1600">
                <a:solidFill>
                  <a:schemeClr val="accent3"/>
                </a:solidFill>
                <a:latin typeface="Consolas"/>
                <a:ea typeface="ＭＳ Ｐゴシック"/>
              </a:rPr>
              <a:t>();</a:t>
            </a:r>
            <a:endParaRPr lang="fr-FR" sz="1600" b="1">
              <a:solidFill>
                <a:schemeClr val="accent3"/>
              </a:solidFill>
              <a:ea typeface="ＭＳ Ｐゴシック"/>
              <a:cs typeface="Arial"/>
            </a:endParaRPr>
          </a:p>
          <a:p>
            <a:r>
              <a:rPr lang="fr-FR" sz="1600">
                <a:solidFill>
                  <a:schemeClr val="accent3"/>
                </a:solidFill>
                <a:latin typeface="Consolas"/>
                <a:ea typeface="ＭＳ Ｐゴシック"/>
              </a:rPr>
              <a:t> Animal myCat =  </a:t>
            </a:r>
            <a:r>
              <a:rPr lang="fr-FR" sz="1600">
                <a:solidFill>
                  <a:srgbClr val="FF0000"/>
                </a:solidFill>
                <a:latin typeface="Consolas"/>
                <a:ea typeface="ＭＳ Ｐゴシック"/>
              </a:rPr>
              <a:t>new </a:t>
            </a:r>
            <a:r>
              <a:rPr lang="fr-FR" sz="1600">
                <a:solidFill>
                  <a:schemeClr val="accent3"/>
                </a:solidFill>
                <a:latin typeface="Consolas"/>
                <a:ea typeface="ＭＳ Ｐゴシック"/>
              </a:rPr>
              <a:t>Cat();</a:t>
            </a:r>
            <a:endParaRPr lang="fr-FR" sz="1600" b="1">
              <a:solidFill>
                <a:schemeClr val="accent3"/>
              </a:solidFill>
              <a:ea typeface="ＭＳ Ｐゴシック"/>
              <a:cs typeface="Arial"/>
            </a:endParaRPr>
          </a:p>
          <a:p>
            <a:endParaRPr lang="fr-FR">
              <a:solidFill>
                <a:schemeClr val="accent3"/>
              </a:solidFill>
              <a:cs typeface="Arial" charset="0"/>
            </a:endParaRPr>
          </a:p>
          <a:p>
            <a:r>
              <a:rPr lang="fr-FR">
                <a:solidFill>
                  <a:schemeClr val="accent3"/>
                </a:solidFill>
                <a:latin typeface="Consolas"/>
                <a:ea typeface="ＭＳ Ｐゴシック"/>
                <a:cs typeface="Arial"/>
              </a:rPr>
              <a:t> crisAnimaux.animalSound();</a:t>
            </a:r>
            <a:endParaRPr lang="fr-FR">
              <a:solidFill>
                <a:schemeClr val="accent3"/>
              </a:solidFill>
              <a:latin typeface="Arial"/>
              <a:ea typeface="ＭＳ Ｐゴシック"/>
              <a:cs typeface="Arial"/>
            </a:endParaRPr>
          </a:p>
          <a:p>
            <a:r>
              <a:rPr lang="fr-FR">
                <a:solidFill>
                  <a:schemeClr val="accent3"/>
                </a:solidFill>
                <a:latin typeface="Consolas"/>
                <a:ea typeface="ＭＳ Ｐゴシック"/>
                <a:cs typeface="Arial"/>
              </a:rPr>
              <a:t> myPig.animalSound();</a:t>
            </a:r>
          </a:p>
          <a:p>
            <a:r>
              <a:rPr lang="fr-FR">
                <a:solidFill>
                  <a:schemeClr val="accent3"/>
                </a:solidFill>
                <a:latin typeface="Consolas"/>
                <a:ea typeface="ＭＳ Ｐゴシック"/>
                <a:cs typeface="Arial"/>
              </a:rPr>
              <a:t> myCat.animalSound();</a:t>
            </a:r>
          </a:p>
          <a:p>
            <a:r>
              <a:rPr lang="fr-FR" sz="1600">
                <a:latin typeface="Consolas"/>
                <a:ea typeface="ＭＳ Ｐゴシック"/>
              </a:rPr>
              <a:t>a</a:t>
            </a:r>
            <a:br>
              <a:rPr lang="fr-FR" sz="1600">
                <a:latin typeface="Consolas"/>
              </a:rPr>
            </a:br>
            <a:br>
              <a:rPr lang="fr-FR" sz="1600">
                <a:latin typeface="Consolas"/>
              </a:rPr>
            </a:br>
            <a:r>
              <a:rPr lang="fr-FR" sz="1600">
                <a:solidFill>
                  <a:srgbClr val="FFFF99"/>
                </a:solidFill>
                <a:latin typeface="Consolas"/>
                <a:ea typeface="ＭＳ Ｐゴシック"/>
              </a:rPr>
              <a:t>  }</a:t>
            </a:r>
            <a:br>
              <a:rPr lang="fr-FR" sz="1600">
                <a:latin typeface="Consolas"/>
              </a:rPr>
            </a:br>
            <a:r>
              <a:rPr lang="fr-FR" sz="1600">
                <a:solidFill>
                  <a:srgbClr val="FFFF99"/>
                </a:solidFill>
                <a:latin typeface="Consolas"/>
                <a:ea typeface="ＭＳ Ｐゴシック"/>
              </a:rPr>
              <a:t>}</a:t>
            </a:r>
            <a:endParaRPr lang="fr-FR" sz="1600" b="1">
              <a:solidFill>
                <a:srgbClr val="FFFF99"/>
              </a:solidFill>
              <a:ea typeface="ＭＳ Ｐゴシック"/>
              <a:cs typeface="Arial"/>
            </a:endParaRPr>
          </a:p>
          <a:p>
            <a:pPr algn="l"/>
            <a:endParaRPr lang="fr-FR" sz="1600">
              <a:solidFill>
                <a:schemeClr val="accent3"/>
              </a:solidFill>
              <a:cs typeface="Arial"/>
            </a:endParaRPr>
          </a:p>
        </p:txBody>
      </p:sp>
      <p:sp>
        <p:nvSpPr>
          <p:cNvPr id="7" name="ZoneTexte 6">
            <a:extLst>
              <a:ext uri="{FF2B5EF4-FFF2-40B4-BE49-F238E27FC236}">
                <a16:creationId xmlns:a16="http://schemas.microsoft.com/office/drawing/2014/main" id="{35FBBC32-7B19-6921-75E0-92AA26717C76}"/>
              </a:ext>
            </a:extLst>
          </p:cNvPr>
          <p:cNvSpPr txBox="1"/>
          <p:nvPr/>
        </p:nvSpPr>
        <p:spPr>
          <a:xfrm>
            <a:off x="5977759" y="1655380"/>
            <a:ext cx="2850929" cy="397031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solidFill>
                <a:schemeClr val="accent3"/>
              </a:solidFill>
              <a:latin typeface="Consolas"/>
              <a:cs typeface="Arial"/>
            </a:endParaRPr>
          </a:p>
          <a:p>
            <a:r>
              <a:rPr lang="fr-FR">
                <a:solidFill>
                  <a:schemeClr val="accent3"/>
                </a:solidFill>
                <a:latin typeface="Consolas"/>
                <a:ea typeface="ＭＳ Ｐゴシック"/>
              </a:rPr>
              <a:t>Le cris des animaux</a:t>
            </a:r>
            <a:endParaRPr lang="fr-FR">
              <a:solidFill>
                <a:schemeClr val="accent3"/>
              </a:solidFill>
              <a:cs typeface="Arial"/>
            </a:endParaRPr>
          </a:p>
          <a:p>
            <a:endParaRPr lang="fr-FR">
              <a:solidFill>
                <a:schemeClr val="accent3"/>
              </a:solidFill>
              <a:latin typeface="Consolas"/>
            </a:endParaRPr>
          </a:p>
          <a:p>
            <a:r>
              <a:rPr lang="fr-FR">
                <a:solidFill>
                  <a:schemeClr val="accent3"/>
                </a:solidFill>
                <a:latin typeface="Consolas"/>
                <a:ea typeface="ＭＳ Ｐゴシック"/>
              </a:rPr>
              <a:t>Le cochon ronfle </a:t>
            </a:r>
            <a:endParaRPr lang="fr-FR">
              <a:solidFill>
                <a:schemeClr val="accent3"/>
              </a:solidFill>
              <a:cs typeface="Arial"/>
            </a:endParaRPr>
          </a:p>
          <a:p>
            <a:endParaRPr lang="fr-FR">
              <a:solidFill>
                <a:schemeClr val="accent3"/>
              </a:solidFill>
              <a:latin typeface="Consolas"/>
              <a:ea typeface="ＭＳ Ｐゴシック"/>
            </a:endParaRPr>
          </a:p>
          <a:p>
            <a:r>
              <a:rPr lang="fr-FR">
                <a:solidFill>
                  <a:schemeClr val="accent3"/>
                </a:solidFill>
                <a:latin typeface="Consolas"/>
                <a:ea typeface="ＭＳ Ｐゴシック"/>
              </a:rPr>
              <a:t>Le chat miaule</a:t>
            </a:r>
            <a:endParaRPr lang="fr-FR">
              <a:solidFill>
                <a:schemeClr val="accent3"/>
              </a:solidFill>
              <a:cs typeface="Arial"/>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endParaRPr lang="fr-FR">
              <a:latin typeface="Consolas"/>
            </a:endParaRPr>
          </a:p>
          <a:p>
            <a:br>
              <a:rPr lang="fr-FR">
                <a:latin typeface="Consolas"/>
              </a:rPr>
            </a:br>
            <a:endParaRPr lang="fr-FR">
              <a:solidFill>
                <a:schemeClr val="accent3"/>
              </a:solidFill>
              <a:cs typeface="Arial"/>
            </a:endParaRPr>
          </a:p>
        </p:txBody>
      </p:sp>
    </p:spTree>
    <p:extLst>
      <p:ext uri="{BB962C8B-B14F-4D97-AF65-F5344CB8AC3E}">
        <p14:creationId xmlns:p14="http://schemas.microsoft.com/office/powerpoint/2010/main" val="1150471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747" y="1346747"/>
            <a:ext cx="8539464" cy="2985433"/>
          </a:xfrm>
          <a:prstGeom prst="rect">
            <a:avLst/>
          </a:prstGeom>
        </p:spPr>
        <p:txBody>
          <a:bodyPr wrap="square" lIns="91440" tIns="45720" rIns="91440" bIns="45720" anchor="t">
            <a:spAutoFit/>
          </a:bodyPr>
          <a:lstStyle/>
          <a:p>
            <a:pPr marL="457200" indent="-457200" algn="just">
              <a:buAutoNum type="arabicPeriod"/>
            </a:pPr>
            <a:r>
              <a:rPr lang="fr-FR" sz="2400" b="1">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Définition</a:t>
            </a:r>
          </a:p>
          <a:p>
            <a:pPr algn="just"/>
            <a:r>
              <a:rPr lang="fr-FR" sz="2000">
                <a:latin typeface="Helvetica" panose="020B0604020202020204" pitchFamily="34" charset="0"/>
                <a:cs typeface="Helvetica" panose="020B0604020202020204" pitchFamily="34" charset="0"/>
              </a:rPr>
              <a:t>Lors de l'exécution du code Java, différentes erreurs peuvent survenir : erreurs de codage faites par le programmeur, erreurs dues à une mauvaise saisie ou autres choses imprévisibles.</a:t>
            </a:r>
          </a:p>
          <a:p>
            <a:pPr algn="just"/>
            <a:r>
              <a:rPr lang="fr-FR" sz="2000"/>
              <a:t>Lorsqu'une erreur se produit, Java s'arrête normalement et génère un message d'erreur. Le terme technique pour cela est : Java lèvera une </a:t>
            </a:r>
            <a:r>
              <a:rPr lang="fr-FR" sz="2000" b="1"/>
              <a:t>exception</a:t>
            </a:r>
            <a:r>
              <a:rPr lang="fr-FR" sz="2000"/>
              <a:t> (lancera une erreur).</a:t>
            </a:r>
          </a:p>
          <a:p>
            <a:pPr algn="just"/>
            <a:r>
              <a:rPr lang="fr-FR" sz="2400" b="1">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2. Syntaxe</a:t>
            </a:r>
          </a:p>
          <a:p>
            <a:pPr algn="just"/>
            <a:endParaRPr lang="fr-FR" sz="2000">
              <a:latin typeface="Helvetica" panose="020B0604020202020204" pitchFamily="34" charset="0"/>
              <a:ea typeface="ＭＳ Ｐゴシック"/>
              <a:cs typeface="Helvetica" panose="020B0604020202020204" pitchFamily="34" charset="0"/>
            </a:endParaRPr>
          </a:p>
        </p:txBody>
      </p:sp>
      <p:sp>
        <p:nvSpPr>
          <p:cNvPr id="7" name="Rectangle 3">
            <a:extLst>
              <a:ext uri="{FF2B5EF4-FFF2-40B4-BE49-F238E27FC236}">
                <a16:creationId xmlns:a16="http://schemas.microsoft.com/office/drawing/2014/main" id="{FC669748-36F8-4D44-8C53-9696CE8DB24F}"/>
              </a:ext>
            </a:extLst>
          </p:cNvPr>
          <p:cNvSpPr>
            <a:spLocks noChangeArrowheads="1"/>
          </p:cNvSpPr>
          <p:nvPr/>
        </p:nvSpPr>
        <p:spPr bwMode="auto">
          <a:xfrm>
            <a:off x="755598" y="4233641"/>
            <a:ext cx="8064851"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000">
                <a:solidFill>
                  <a:srgbClr val="708090"/>
                </a:solidFill>
                <a:latin typeface="Helvetica" panose="020B0604020202020204" pitchFamily="34" charset="0"/>
                <a:cs typeface="Helvetica" panose="020B0604020202020204" pitchFamily="34" charset="0"/>
              </a:rPr>
              <a:t>        </a:t>
            </a:r>
            <a:r>
              <a:rPr kumimoji="0" lang="fr-FR" altLang="fr-FR" sz="2000" b="0" i="1" u="none" strike="noStrike" cap="none" normalizeH="0" baseline="0">
                <a:ln>
                  <a:noFill/>
                </a:ln>
                <a:solidFill>
                  <a:srgbClr val="708090"/>
                </a:solidFill>
                <a:effectLst/>
                <a:latin typeface="Helvetica" panose="020B0604020202020204" pitchFamily="34" charset="0"/>
                <a:cs typeface="Helvetica" panose="020B0604020202020204" pitchFamily="34" charset="0"/>
              </a:rPr>
              <a:t>Block of code to try</a:t>
            </a:r>
            <a:r>
              <a:rPr kumimoji="0" lang="fr-FR" altLang="fr-FR" sz="2000" b="0" i="1"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lang="fr-FR" altLang="fr-FR" sz="2000" i="1">
                <a:solidFill>
                  <a:schemeClr val="bg1"/>
                </a:solidFill>
                <a:latin typeface="Helvetica" panose="020B0604020202020204" pitchFamily="34" charset="0"/>
                <a:cs typeface="Helvetica" panose="020B0604020202020204" pitchFamily="34" charset="0"/>
              </a:rPr>
              <a:t>e</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1" u="none" strike="noStrike" cap="none" normalizeH="0" baseline="0">
                <a:ln>
                  <a:noFill/>
                </a:ln>
                <a:solidFill>
                  <a:srgbClr val="708090"/>
                </a:solidFill>
                <a:effectLst/>
                <a:latin typeface="Helvetica" panose="020B0604020202020204" pitchFamily="34" charset="0"/>
                <a:cs typeface="Helvetica" panose="020B0604020202020204" pitchFamily="34" charset="0"/>
              </a:rPr>
              <a:t>Block of code to handle errors</a:t>
            </a:r>
            <a:endParaRPr lang="fr-FR" altLang="fr-FR" sz="2000" i="1">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2840162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280510"/>
            <a:ext cx="8950122" cy="830997"/>
          </a:xfrm>
          <a:prstGeom prst="rect">
            <a:avLst/>
          </a:prstGeom>
        </p:spPr>
        <p:txBody>
          <a:bodyPr wrap="square" lIns="91440" tIns="45720" rIns="91440" bIns="45720" anchor="t">
            <a:spAutoFit/>
          </a:bodyPr>
          <a:lstStyle/>
          <a:p>
            <a:pPr algn="ctr"/>
            <a:r>
              <a:rPr lang="fr-FR" sz="2400" b="1">
                <a:effectLst>
                  <a:outerShdw blurRad="38100" dist="38100" dir="2700000" algn="tl">
                    <a:srgbClr val="000000">
                      <a:alpha val="43137"/>
                    </a:srgbClr>
                  </a:outerShdw>
                </a:effectLst>
                <a:latin typeface="Helvetica"/>
                <a:ea typeface="ＭＳ Ｐゴシック"/>
                <a:cs typeface="Helvetica"/>
              </a:rPr>
              <a:t> Exemple</a:t>
            </a:r>
          </a:p>
          <a:p>
            <a:pPr algn="just"/>
            <a:endParaRPr lang="fr-FR" sz="2400" b="1">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7C9F6E1A-4F64-41E0-9B09-1867F60B2075}"/>
              </a:ext>
            </a:extLst>
          </p:cNvPr>
          <p:cNvSpPr>
            <a:spLocks noChangeArrowheads="1"/>
          </p:cNvSpPr>
          <p:nvPr/>
        </p:nvSpPr>
        <p:spPr bwMode="auto">
          <a:xfrm>
            <a:off x="683568" y="1862729"/>
            <a:ext cx="6665496" cy="2167159"/>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err="1">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err="1">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err="1">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err="1">
                <a:ln>
                  <a:noFill/>
                </a:ln>
                <a:solidFill>
                  <a:srgbClr val="708090"/>
                </a:solidFill>
                <a:effectLst/>
                <a:latin typeface="Helvetica" panose="020B0604020202020204" pitchFamily="34" charset="0"/>
                <a:cs typeface="Helvetica" panose="020B0604020202020204" pitchFamily="34" charset="0"/>
              </a:rPr>
              <a:t>error</a:t>
            </a:r>
            <a:r>
              <a:rPr kumimoji="0" lang="fr-FR" altLang="fr-FR" sz="2000"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61BAD777-A338-4459-82B3-324D58682F27}"/>
              </a:ext>
            </a:extLst>
          </p:cNvPr>
          <p:cNvSpPr txBox="1"/>
          <p:nvPr/>
        </p:nvSpPr>
        <p:spPr>
          <a:xfrm>
            <a:off x="2894532" y="4150442"/>
            <a:ext cx="3291233"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FR" sz="2000">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2DCEBE8F-6970-4387-A633-BD4440559FB1}"/>
              </a:ext>
            </a:extLst>
          </p:cNvPr>
          <p:cNvSpPr/>
          <p:nvPr/>
        </p:nvSpPr>
        <p:spPr>
          <a:xfrm>
            <a:off x="65089" y="4612107"/>
            <a:ext cx="8827392" cy="707886"/>
          </a:xfrm>
          <a:prstGeom prst="rect">
            <a:avLst/>
          </a:prstGeom>
          <a:solidFill>
            <a:schemeClr val="tx1"/>
          </a:solidFill>
        </p:spPr>
        <p:txBody>
          <a:bodyPr wrap="square">
            <a:spAutoFit/>
          </a:bodyPr>
          <a:lstStyle/>
          <a:p>
            <a:r>
              <a:rPr lang="en-US" sz="2000">
                <a:solidFill>
                  <a:srgbClr val="FFFFFF"/>
                </a:solidFill>
                <a:latin typeface="Helvetica" panose="020B0604020202020204" pitchFamily="34" charset="0"/>
                <a:cs typeface="Helvetica" panose="020B0604020202020204" pitchFamily="34" charset="0"/>
              </a:rPr>
              <a:t>Exception in threat "main“ java.lang.ArrayIndexOutOfBoundsException: 10</a:t>
            </a:r>
            <a:br>
              <a:rPr lang="en-US" sz="2000">
                <a:latin typeface="Helvetica" panose="020B0604020202020204" pitchFamily="34" charset="0"/>
                <a:cs typeface="Helvetica" panose="020B0604020202020204" pitchFamily="34" charset="0"/>
              </a:rPr>
            </a:br>
            <a:r>
              <a:rPr lang="en-US" sz="2000">
                <a:solidFill>
                  <a:srgbClr val="FFFFFF"/>
                </a:solidFill>
                <a:latin typeface="Helvetica" panose="020B0604020202020204" pitchFamily="34" charset="0"/>
                <a:cs typeface="Helvetica" panose="020B0604020202020204" pitchFamily="34" charset="0"/>
              </a:rPr>
              <a:t>        at Main.main(Main.java:4)</a:t>
            </a:r>
            <a:endParaRPr lang="fr-CI" sz="2000">
              <a:latin typeface="Helvetica" panose="020B0604020202020204" pitchFamily="34" charset="0"/>
              <a:cs typeface="Helvetica" panose="020B0604020202020204" pitchFamily="34" charset="0"/>
            </a:endParaRPr>
          </a:p>
        </p:txBody>
      </p:sp>
      <p:sp>
        <p:nvSpPr>
          <p:cNvPr id="8" name="ZoneTexte 7">
            <a:extLst>
              <a:ext uri="{FF2B5EF4-FFF2-40B4-BE49-F238E27FC236}">
                <a16:creationId xmlns:a16="http://schemas.microsoft.com/office/drawing/2014/main" id="{A2CCCC77-2C82-4753-B4EF-C30CFF42CC96}"/>
              </a:ext>
            </a:extLst>
          </p:cNvPr>
          <p:cNvSpPr txBox="1"/>
          <p:nvPr/>
        </p:nvSpPr>
        <p:spPr>
          <a:xfrm>
            <a:off x="194873" y="5636302"/>
            <a:ext cx="8394492" cy="707886"/>
          </a:xfrm>
          <a:prstGeom prst="rect">
            <a:avLst/>
          </a:prstGeom>
          <a:noFill/>
        </p:spPr>
        <p:txBody>
          <a:bodyPr wrap="square" rtlCol="0">
            <a:spAutoFit/>
          </a:bodyPr>
          <a:lstStyle/>
          <a:p>
            <a:r>
              <a:rPr lang="fr-FR" sz="2000">
                <a:latin typeface="Helvetica" panose="020B0604020202020204" pitchFamily="34" charset="0"/>
                <a:cs typeface="Helvetica" panose="020B0604020202020204" pitchFamily="34" charset="0"/>
              </a:rPr>
              <a:t>C’est-à-dire que Java va générer un code d’erreur, car </a:t>
            </a:r>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myNumbers</a:t>
            </a:r>
            <a:r>
              <a:rPr lang="fr-FR" sz="200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[10] </a:t>
            </a:r>
            <a:r>
              <a:rPr lang="fr-FR" sz="2000">
                <a:latin typeface="Helvetica" panose="020B0604020202020204" pitchFamily="34" charset="0"/>
                <a:cs typeface="Helvetica" panose="020B0604020202020204" pitchFamily="34" charset="0"/>
              </a:rPr>
              <a:t>n’existe pas dans la programmation.</a:t>
            </a:r>
            <a:endParaRPr lang="fr-CI" sz="2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13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1039304"/>
            <a:ext cx="8950122" cy="1384995"/>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a:effectLst>
                  <a:outerShdw blurRad="38100" dist="38100" dir="2700000" algn="tl">
                    <a:srgbClr val="000000">
                      <a:alpha val="43137"/>
                    </a:srgbClr>
                  </a:outerShdw>
                </a:effectLst>
                <a:latin typeface="Helvetica"/>
                <a:ea typeface="ＭＳ Ｐゴシック"/>
                <a:cs typeface="Helvetica"/>
              </a:rPr>
              <a:t>Mot-clé try… catch</a:t>
            </a:r>
          </a:p>
          <a:p>
            <a:pPr algn="just"/>
            <a:r>
              <a:rPr lang="fr-FR" sz="2000">
                <a:latin typeface="Helvetica"/>
                <a:ea typeface="ＭＳ Ｐゴシック"/>
                <a:cs typeface="Helvetica"/>
              </a:rPr>
              <a:t>Alors si une erreur se produit, nous pouvons utiliser </a:t>
            </a:r>
            <a:r>
              <a:rPr lang="fr-FR" sz="2000">
                <a:solidFill>
                  <a:srgbClr val="FF0000"/>
                </a:solidFill>
                <a:effectLst>
                  <a:outerShdw blurRad="38100" dist="38100" dir="2700000" algn="tl">
                    <a:srgbClr val="000000">
                      <a:alpha val="43137"/>
                    </a:srgbClr>
                  </a:outerShdw>
                </a:effectLst>
                <a:latin typeface="Helvetica"/>
                <a:ea typeface="ＭＳ Ｐゴシック"/>
                <a:cs typeface="Helvetica"/>
              </a:rPr>
              <a:t>try… catch </a:t>
            </a:r>
            <a:r>
              <a:rPr lang="fr-FR" sz="2000">
                <a:latin typeface="Helvetica"/>
                <a:ea typeface="ＭＳ Ｐゴシック"/>
                <a:cs typeface="Helvetica"/>
              </a:rPr>
              <a:t>intercepter l’erreur et exécuter un code pour la gérer :</a:t>
            </a:r>
          </a:p>
          <a:p>
            <a:pPr algn="just"/>
            <a:endParaRPr lang="fr-FR" sz="2000">
              <a:solidFill>
                <a:srgbClr val="FF0000"/>
              </a:solidFill>
              <a:effectLst>
                <a:outerShdw blurRad="38100" dist="38100" dir="2700000" algn="tl">
                  <a:srgbClr val="000000">
                    <a:alpha val="43137"/>
                  </a:srgbClr>
                </a:outerShdw>
              </a:effectLst>
              <a:latin typeface="Helvetica"/>
              <a:ea typeface="ＭＳ Ｐゴシック"/>
              <a:cs typeface="Helvetica"/>
            </a:endParaRPr>
          </a:p>
        </p:txBody>
      </p:sp>
      <p:sp>
        <p:nvSpPr>
          <p:cNvPr id="4" name="Rectangle 2">
            <a:extLst>
              <a:ext uri="{FF2B5EF4-FFF2-40B4-BE49-F238E27FC236}">
                <a16:creationId xmlns:a16="http://schemas.microsoft.com/office/drawing/2014/main" id="{E1C6D365-C80C-49FE-B4A6-5530F4132DAD}"/>
              </a:ext>
            </a:extLst>
          </p:cNvPr>
          <p:cNvSpPr>
            <a:spLocks noChangeArrowheads="1"/>
          </p:cNvSpPr>
          <p:nvPr/>
        </p:nvSpPr>
        <p:spPr bwMode="auto">
          <a:xfrm>
            <a:off x="899411" y="2863240"/>
            <a:ext cx="7195278" cy="3398265"/>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try</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2</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3</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10</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catch</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Exception</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e</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sz="2000"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sz="2000"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sz="2000" b="0" i="0" u="none" strike="noStrike" cap="none" normalizeH="0" baseline="0">
                <a:ln>
                  <a:noFill/>
                </a:ln>
                <a:solidFill>
                  <a:schemeClr val="bg1">
                    <a:lumMod val="65000"/>
                  </a:schemeClr>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6600"/>
                </a:solidFill>
                <a:effectLst/>
                <a:latin typeface="Helvetica" panose="020B0604020202020204" pitchFamily="34" charset="0"/>
                <a:cs typeface="Helvetica" panose="020B0604020202020204" pitchFamily="34" charset="0"/>
              </a:rPr>
              <a:t>"Something went wrong</a:t>
            </a:r>
            <a:r>
              <a:rPr kumimoji="0" lang="fr-FR" altLang="fr-FR" sz="2000" b="0" i="0" u="none" strike="noStrike" cap="none" normalizeH="0" baseline="0">
                <a:ln>
                  <a:noFill/>
                </a:ln>
                <a:solidFill>
                  <a:srgbClr val="006600"/>
                </a:solidFill>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999999"/>
                </a:solidFill>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sz="2000"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
        <p:nvSpPr>
          <p:cNvPr id="6" name="ZoneTexte 5">
            <a:extLst>
              <a:ext uri="{FF2B5EF4-FFF2-40B4-BE49-F238E27FC236}">
                <a16:creationId xmlns:a16="http://schemas.microsoft.com/office/drawing/2014/main" id="{222EAC4B-6866-4C4A-A4BC-D602E57E6BA4}"/>
              </a:ext>
            </a:extLst>
          </p:cNvPr>
          <p:cNvSpPr txBox="1"/>
          <p:nvPr/>
        </p:nvSpPr>
        <p:spPr>
          <a:xfrm>
            <a:off x="2188565" y="2401575"/>
            <a:ext cx="3822492"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endParaRPr lang="fr-CI"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92166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EXCEPTION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8" y="916806"/>
            <a:ext cx="8950122" cy="461665"/>
          </a:xfrm>
          <a:prstGeom prst="rect">
            <a:avLst/>
          </a:prstGeom>
        </p:spPr>
        <p:txBody>
          <a:bodyPr wrap="square" lIns="91440" tIns="45720" rIns="91440" bIns="45720" anchor="t">
            <a:spAutoFit/>
          </a:bodyPr>
          <a:lstStyle/>
          <a:p>
            <a:pPr algn="ctr"/>
            <a:r>
              <a:rPr lang="fr-FR" sz="2400" b="1">
                <a:effectLst>
                  <a:outerShdw blurRad="38100" dist="38100" dir="2700000" algn="tl">
                    <a:srgbClr val="000000">
                      <a:alpha val="43137"/>
                    </a:srgbClr>
                  </a:outerShdw>
                </a:effectLst>
                <a:latin typeface="Helvetica"/>
                <a:ea typeface="ＭＳ Ｐゴシック"/>
                <a:cs typeface="Helvetica"/>
              </a:rPr>
              <a:t>Résultat</a:t>
            </a:r>
          </a:p>
        </p:txBody>
      </p:sp>
      <p:sp>
        <p:nvSpPr>
          <p:cNvPr id="8" name="ZoneTexte 7">
            <a:extLst>
              <a:ext uri="{FF2B5EF4-FFF2-40B4-BE49-F238E27FC236}">
                <a16:creationId xmlns:a16="http://schemas.microsoft.com/office/drawing/2014/main" id="{E489C2A2-0D6F-4089-B274-DE00DDE7A2CA}"/>
              </a:ext>
            </a:extLst>
          </p:cNvPr>
          <p:cNvSpPr txBox="1"/>
          <p:nvPr/>
        </p:nvSpPr>
        <p:spPr>
          <a:xfrm>
            <a:off x="2285999" y="1459380"/>
            <a:ext cx="4572000" cy="400110"/>
          </a:xfrm>
          <a:prstGeom prst="rect">
            <a:avLst/>
          </a:prstGeom>
          <a:solidFill>
            <a:schemeClr val="tx1"/>
          </a:solidFill>
        </p:spPr>
        <p:txBody>
          <a:bodyPr wrap="square" rtlCol="0">
            <a:spAutoFit/>
          </a:bodyPr>
          <a:lstStyle/>
          <a:p>
            <a:r>
              <a:rPr lang="fr-CI" sz="2000">
                <a:solidFill>
                  <a:schemeClr val="bg1"/>
                </a:solidFill>
                <a:latin typeface="Helvetica" panose="020B0604020202020204" pitchFamily="34" charset="0"/>
                <a:cs typeface="Helvetica" panose="020B0604020202020204" pitchFamily="34" charset="0"/>
              </a:rPr>
              <a:t>Something went wrong.</a:t>
            </a:r>
          </a:p>
        </p:txBody>
      </p:sp>
      <p:sp>
        <p:nvSpPr>
          <p:cNvPr id="9" name="ZoneTexte 8">
            <a:extLst>
              <a:ext uri="{FF2B5EF4-FFF2-40B4-BE49-F238E27FC236}">
                <a16:creationId xmlns:a16="http://schemas.microsoft.com/office/drawing/2014/main" id="{94A82C98-86DF-422F-98E2-76D2365989F7}"/>
              </a:ext>
            </a:extLst>
          </p:cNvPr>
          <p:cNvSpPr txBox="1"/>
          <p:nvPr/>
        </p:nvSpPr>
        <p:spPr>
          <a:xfrm>
            <a:off x="544189" y="1940399"/>
            <a:ext cx="7800747" cy="1077218"/>
          </a:xfrm>
          <a:prstGeom prst="rect">
            <a:avLst/>
          </a:prstGeom>
          <a:noFill/>
        </p:spPr>
        <p:txBody>
          <a:bodyPr wrap="square" rtlCol="0">
            <a:spAutoFit/>
          </a:bodyPr>
          <a:lstStyle/>
          <a:p>
            <a:r>
              <a:rPr lang="fr-FR" sz="2000">
                <a:latin typeface="Helvetica" panose="020B0604020202020204" pitchFamily="34" charset="0"/>
                <a:cs typeface="Helvetica" panose="020B0604020202020204" pitchFamily="34" charset="0"/>
              </a:rPr>
              <a:t>L’instruction </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finally</a:t>
            </a:r>
            <a:r>
              <a:rPr lang="fr-FR" sz="2000">
                <a:latin typeface="Helvetica" panose="020B0604020202020204" pitchFamily="34" charset="0"/>
                <a:cs typeface="Helvetica" panose="020B0604020202020204" pitchFamily="34" charset="0"/>
              </a:rPr>
              <a:t> permet d’exécuter un code, après </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try… catch</a:t>
            </a:r>
            <a:r>
              <a:rPr lang="fr-FR" sz="2000">
                <a:latin typeface="Helvetica" panose="020B0604020202020204" pitchFamily="34" charset="0"/>
                <a:cs typeface="Helvetica" panose="020B0604020202020204" pitchFamily="34" charset="0"/>
              </a:rPr>
              <a:t>, quel que soit le résultat:</a:t>
            </a:r>
          </a:p>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r>
              <a:rPr lang="fr-FR"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a:t>
            </a:r>
            <a:endParaRPr lang="fr-CI" sz="2000" b="1">
              <a:solidFill>
                <a:srgbClr val="FF0000"/>
              </a:solidFill>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
        <p:nvSpPr>
          <p:cNvPr id="10" name="Rectangle 2">
            <a:extLst>
              <a:ext uri="{FF2B5EF4-FFF2-40B4-BE49-F238E27FC236}">
                <a16:creationId xmlns:a16="http://schemas.microsoft.com/office/drawing/2014/main" id="{43ED4FB8-8DD3-4CFF-9471-50199CAA2EB3}"/>
              </a:ext>
            </a:extLst>
          </p:cNvPr>
          <p:cNvSpPr>
            <a:spLocks noChangeArrowheads="1"/>
          </p:cNvSpPr>
          <p:nvPr/>
        </p:nvSpPr>
        <p:spPr bwMode="auto">
          <a:xfrm>
            <a:off x="607235" y="2954872"/>
            <a:ext cx="7724197" cy="3644486"/>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try</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77AA"/>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2</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3</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myNumbers</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10</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catch</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Exception</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B050"/>
                </a:solidFill>
                <a:effectLst/>
                <a:latin typeface="Helvetica" panose="020B0604020202020204" pitchFamily="34" charset="0"/>
                <a:cs typeface="Helvetica" panose="020B0604020202020204" pitchFamily="34" charset="0"/>
              </a:rPr>
              <a:t>"Something went wrong."</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 finally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B050"/>
                </a:solidFill>
                <a:effectLst/>
                <a:latin typeface="Helvetica" panose="020B0604020202020204" pitchFamily="34" charset="0"/>
                <a:cs typeface="Helvetica" panose="020B0604020202020204" pitchFamily="34" charset="0"/>
              </a:rPr>
              <a:t>"The 'try catch' is finished."</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endParaRPr lang="fr-FR" altLang="fr-FR">
              <a:solidFill>
                <a:srgbClr val="000000"/>
              </a:solidFill>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3227291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latin typeface="Helvetica" panose="020B0604020202020204" pitchFamily="34" charset="0"/>
                <a:cs typeface="Helvetica" panose="020B0604020202020204" pitchFamily="34" charset="0"/>
              </a:rPr>
              <a:t>EXCEPTION</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868855"/>
            <a:ext cx="9078911" cy="2062103"/>
          </a:xfrm>
          <a:prstGeom prst="rect">
            <a:avLst/>
          </a:prstGeom>
        </p:spPr>
        <p:txBody>
          <a:bodyPr wrap="square" lIns="91440" tIns="45720" rIns="91440" bIns="45720" anchor="t">
            <a:spAutoFit/>
          </a:bodyPr>
          <a:lstStyle/>
          <a:p>
            <a:pPr marL="800100" lvl="1" indent="-342900" algn="just">
              <a:buFont typeface="Wingdings" panose="05000000000000000000" pitchFamily="2" charset="2"/>
              <a:buChar char="Ø"/>
            </a:pPr>
            <a:r>
              <a:rPr lang="fr-FR" sz="2400" b="1">
                <a:effectLst>
                  <a:outerShdw blurRad="38100" dist="38100" dir="2700000" algn="tl">
                    <a:srgbClr val="000000">
                      <a:alpha val="43137"/>
                    </a:srgbClr>
                  </a:outerShdw>
                </a:effectLst>
                <a:latin typeface="Helvetica"/>
                <a:ea typeface="ＭＳ Ｐゴシック"/>
                <a:cs typeface="Helvetica"/>
              </a:rPr>
              <a:t>Autres mots-clés</a:t>
            </a:r>
          </a:p>
          <a:p>
            <a:pPr algn="just"/>
            <a:r>
              <a:rPr lang="fr-FR" sz="2000">
                <a:latin typeface="Helvetica"/>
                <a:ea typeface="ＭＳ Ｐゴシック"/>
                <a:cs typeface="Helvetica"/>
              </a:rPr>
              <a:t>L’instruction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throw</a:t>
            </a:r>
            <a:r>
              <a:rPr lang="fr-FR" sz="2000">
                <a:latin typeface="Helvetica"/>
                <a:ea typeface="ＭＳ Ｐゴシック"/>
                <a:cs typeface="Helvetica"/>
              </a:rPr>
              <a:t> permet de créer une erreur personnalisée. Il est créé avec un </a:t>
            </a:r>
            <a:r>
              <a:rPr lang="fr-FR" sz="2000" b="1">
                <a:latin typeface="Helvetica"/>
                <a:ea typeface="ＭＳ Ｐゴシック"/>
                <a:cs typeface="Helvetica"/>
              </a:rPr>
              <a:t>type d’exception. </a:t>
            </a:r>
            <a:r>
              <a:rPr lang="fr-FR" sz="2000">
                <a:latin typeface="Helvetica"/>
                <a:ea typeface="ＭＳ Ｐゴシック"/>
                <a:cs typeface="Helvetica"/>
              </a:rPr>
              <a:t>il existe plusieurs types d’exceptions disponibles en Java:</a:t>
            </a:r>
            <a:r>
              <a:rPr lang="fr-FR" sz="2000" b="1">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ArithmeticException</a:t>
            </a:r>
            <a:r>
              <a:rPr lang="fr-FR" sz="2000">
                <a:latin typeface="Helvetica"/>
                <a:ea typeface="ＭＳ Ｐゴシック"/>
                <a:cs typeface="Helvetica"/>
              </a:rPr>
              <a:t>,</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FileNotFoundException</a:t>
            </a:r>
            <a:r>
              <a:rPr lang="fr-FR" sz="2000">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ArrayIndexOutOfBoundsException</a:t>
            </a:r>
            <a:r>
              <a:rPr lang="fr-FR" sz="2000">
                <a:latin typeface="Helvetica"/>
                <a:ea typeface="ＭＳ Ｐゴシック"/>
                <a:cs typeface="Helvetica"/>
              </a:rPr>
              <a:t> ,</a:t>
            </a:r>
            <a:r>
              <a:rPr lang="fr-FR" sz="2000" b="1">
                <a:solidFill>
                  <a:srgbClr val="FF0000"/>
                </a:solidFill>
                <a:effectLst>
                  <a:outerShdw blurRad="38100" dist="38100" dir="2700000" algn="tl">
                    <a:srgbClr val="000000">
                      <a:alpha val="43137"/>
                    </a:srgbClr>
                  </a:outerShdw>
                </a:effectLst>
                <a:latin typeface="Helvetica"/>
                <a:ea typeface="ＭＳ Ｐゴシック"/>
                <a:cs typeface="Helvetica"/>
              </a:rPr>
              <a:t> SecurityException</a:t>
            </a:r>
            <a:r>
              <a:rPr lang="fr-FR" sz="2000">
                <a:latin typeface="Helvetica"/>
                <a:ea typeface="ＭＳ Ｐゴシック"/>
                <a:cs typeface="Helvetica"/>
              </a:rPr>
              <a:t>, etc.</a:t>
            </a:r>
          </a:p>
          <a:p>
            <a:pPr algn="ctr"/>
            <a:r>
              <a:rPr lang="fr-FR" sz="2400" b="1">
                <a:effectLst>
                  <a:outerShdw blurRad="38100" dist="38100" dir="2700000" algn="tl">
                    <a:srgbClr val="000000">
                      <a:alpha val="43137"/>
                    </a:srgbClr>
                  </a:outerShdw>
                </a:effectLst>
                <a:latin typeface="Helvetica"/>
                <a:ea typeface="ＭＳ Ｐゴシック"/>
                <a:cs typeface="Helvetica"/>
              </a:rPr>
              <a:t>Exemple</a:t>
            </a:r>
          </a:p>
        </p:txBody>
      </p:sp>
      <p:sp>
        <p:nvSpPr>
          <p:cNvPr id="6" name="Rectangle 2">
            <a:extLst>
              <a:ext uri="{FF2B5EF4-FFF2-40B4-BE49-F238E27FC236}">
                <a16:creationId xmlns:a16="http://schemas.microsoft.com/office/drawing/2014/main" id="{652E4A00-C0C9-4144-9D18-94514FA44AFB}"/>
              </a:ext>
            </a:extLst>
          </p:cNvPr>
          <p:cNvSpPr>
            <a:spLocks noChangeArrowheads="1"/>
          </p:cNvSpPr>
          <p:nvPr/>
        </p:nvSpPr>
        <p:spPr bwMode="auto">
          <a:xfrm>
            <a:off x="226551" y="3033312"/>
            <a:ext cx="8690897" cy="3367488"/>
          </a:xfrm>
          <a:prstGeom prst="rect">
            <a:avLst/>
          </a:prstGeom>
          <a:solidFill>
            <a:schemeClr val="tx1"/>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class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static void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int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if</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age</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A6E3A"/>
                </a:solidFill>
                <a:effectLst/>
                <a:latin typeface="Helvetica" panose="020B0604020202020204" pitchFamily="34" charset="0"/>
                <a:cs typeface="Helvetica" panose="020B0604020202020204" pitchFamily="34" charset="0"/>
              </a:rPr>
              <a:t>&lt;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18</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throw new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ArithmeticException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669900"/>
                </a:solidFill>
                <a:effectLst/>
                <a:latin typeface="Helvetica" panose="020B0604020202020204" pitchFamily="34" charset="0"/>
                <a:cs typeface="Helvetica" panose="020B0604020202020204" pitchFamily="34" charset="0"/>
              </a:rPr>
              <a:t>"Access denied - You must be at least 18 years old."</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err="1">
                <a:ln>
                  <a:noFill/>
                </a:ln>
                <a:solidFill>
                  <a:srgbClr val="00B0F0"/>
                </a:solidFill>
                <a:effectLst/>
                <a:latin typeface="Helvetica" panose="020B0604020202020204" pitchFamily="34" charset="0"/>
                <a:cs typeface="Helvetica" panose="020B0604020202020204" pitchFamily="34" charset="0"/>
              </a:rPr>
              <a:t>else</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System</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.out.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println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669900"/>
                </a:solidFill>
                <a:effectLst/>
                <a:latin typeface="Helvetica" panose="020B0604020202020204" pitchFamily="34" charset="0"/>
                <a:cs typeface="Helvetica" panose="020B0604020202020204" pitchFamily="34" charset="0"/>
              </a:rPr>
              <a:t>"Access granted - You are old enough!"</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00B0F0"/>
                </a:solidFill>
                <a:effectLst/>
                <a:latin typeface="Helvetica" panose="020B0604020202020204" pitchFamily="34" charset="0"/>
                <a:cs typeface="Helvetica" panose="020B0604020202020204" pitchFamily="34" charset="0"/>
              </a:rPr>
              <a:t>public static void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main</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String</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chemeClr val="bg1"/>
                </a:solidFill>
                <a:effectLst/>
                <a:latin typeface="Helvetica" panose="020B0604020202020204" pitchFamily="34" charset="0"/>
                <a:cs typeface="Helvetica" panose="020B0604020202020204" pitchFamily="34" charset="0"/>
              </a:rPr>
              <a:t>args</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FF0000"/>
                </a:solidFill>
                <a:effectLst/>
                <a:latin typeface="Helvetica" panose="020B0604020202020204" pitchFamily="34" charset="0"/>
                <a:cs typeface="Helvetica" panose="020B0604020202020204" pitchFamily="34" charset="0"/>
              </a:rPr>
              <a:t>checkAge</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990055"/>
                </a:solidFill>
                <a:effectLst/>
                <a:latin typeface="Helvetica" panose="020B0604020202020204" pitchFamily="34" charset="0"/>
                <a:cs typeface="Helvetica" panose="020B0604020202020204" pitchFamily="34" charset="0"/>
              </a:rPr>
              <a:t>15</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708090"/>
                </a:solidFill>
                <a:effectLst/>
                <a:latin typeface="Helvetica" panose="020B0604020202020204" pitchFamily="34" charset="0"/>
                <a:cs typeface="Helvetica" panose="020B0604020202020204" pitchFamily="34" charset="0"/>
              </a:rPr>
              <a:t>// Set age to 15 (which is below 18...)</a:t>
            </a:r>
            <a:r>
              <a:rPr kumimoji="0" lang="fr-FR" altLang="fr-FR" b="0" i="0" u="none" strike="noStrike" cap="none" normalizeH="0" baseline="0">
                <a:ln>
                  <a:noFill/>
                </a:ln>
                <a:solidFill>
                  <a:srgbClr val="000000"/>
                </a:solidFill>
                <a:effectLst/>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a:solidFill>
                  <a:srgbClr val="000000"/>
                </a:solidFill>
                <a:latin typeface="Helvetica" panose="020B0604020202020204" pitchFamily="34" charset="0"/>
                <a:cs typeface="Helvetica" panose="020B0604020202020204" pitchFamily="34" charset="0"/>
              </a:rPr>
              <a:t> </a:t>
            </a: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a:ln>
                  <a:noFill/>
                </a:ln>
                <a:solidFill>
                  <a:srgbClr val="999999"/>
                </a:solidFill>
                <a:effectLst/>
                <a:latin typeface="Helvetica" panose="020B0604020202020204" pitchFamily="34" charset="0"/>
                <a:cs typeface="Helvetica" panose="020B0604020202020204" pitchFamily="34" charset="0"/>
              </a:rPr>
              <a:t>}</a:t>
            </a:r>
            <a:r>
              <a:rPr kumimoji="0" lang="fr-FR" altLang="fr-FR" b="0" i="0" u="none" strike="noStrike" cap="none" normalizeH="0" baseline="0">
                <a:ln>
                  <a:noFill/>
                </a:ln>
                <a:solidFill>
                  <a:schemeClr val="tx1"/>
                </a:solidFill>
                <a:effectLst/>
                <a:latin typeface="Helvetica" panose="020B0604020202020204" pitchFamily="34" charset="0"/>
                <a:cs typeface="Helvetica" panose="020B0604020202020204" pitchFamily="34" charset="0"/>
              </a:rPr>
              <a:t> </a:t>
            </a:r>
          </a:p>
        </p:txBody>
      </p:sp>
    </p:spTree>
    <p:extLst>
      <p:ext uri="{BB962C8B-B14F-4D97-AF65-F5344CB8AC3E}">
        <p14:creationId xmlns:p14="http://schemas.microsoft.com/office/powerpoint/2010/main" val="510063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EXCEPTION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544" y="1761642"/>
            <a:ext cx="9078911" cy="1323439"/>
          </a:xfrm>
          <a:prstGeom prst="rect">
            <a:avLst/>
          </a:prstGeom>
          <a:solidFill>
            <a:schemeClr val="tx1"/>
          </a:solidFill>
        </p:spPr>
        <p:txBody>
          <a:bodyPr wrap="square" lIns="91440" tIns="45720" rIns="91440" bIns="45720" anchor="t">
            <a:spAutoFit/>
          </a:bodyPr>
          <a:lstStyle/>
          <a:p>
            <a:r>
              <a:rPr lang="en-US" sz="2000">
                <a:solidFill>
                  <a:schemeClr val="bg1"/>
                </a:solidFill>
                <a:latin typeface="Helvetica" panose="020B0604020202020204" pitchFamily="34" charset="0"/>
                <a:cs typeface="Helvetica" panose="020B0604020202020204" pitchFamily="34" charset="0"/>
              </a:rPr>
              <a:t>Exception in thread "main" </a:t>
            </a:r>
            <a:r>
              <a:rPr lang="en-US" sz="2000" err="1">
                <a:solidFill>
                  <a:schemeClr val="bg1"/>
                </a:solidFill>
                <a:latin typeface="Helvetica" panose="020B0604020202020204" pitchFamily="34" charset="0"/>
                <a:cs typeface="Helvetica" panose="020B0604020202020204" pitchFamily="34" charset="0"/>
              </a:rPr>
              <a:t>java.lang.ArithmeticException</a:t>
            </a:r>
            <a:r>
              <a:rPr lang="en-US" sz="2000">
                <a:solidFill>
                  <a:schemeClr val="bg1"/>
                </a:solidFill>
                <a:latin typeface="Helvetica" panose="020B0604020202020204" pitchFamily="34" charset="0"/>
                <a:cs typeface="Helvetica" panose="020B0604020202020204" pitchFamily="34" charset="0"/>
              </a:rPr>
              <a:t>: Access denied - You must be at least 18 years old.</a:t>
            </a:r>
            <a:br>
              <a:rPr lang="en-US" sz="2000">
                <a:solidFill>
                  <a:schemeClr val="bg1"/>
                </a:solidFill>
                <a:latin typeface="Helvetica" panose="020B0604020202020204" pitchFamily="34" charset="0"/>
                <a:cs typeface="Helvetica" panose="020B0604020202020204" pitchFamily="34" charset="0"/>
              </a:rPr>
            </a:br>
            <a:r>
              <a:rPr lang="en-US" sz="2000">
                <a:solidFill>
                  <a:schemeClr val="bg1"/>
                </a:solidFill>
                <a:latin typeface="Helvetica" panose="020B0604020202020204" pitchFamily="34" charset="0"/>
                <a:cs typeface="Helvetica" panose="020B0604020202020204" pitchFamily="34" charset="0"/>
              </a:rPr>
              <a:t>        at </a:t>
            </a:r>
            <a:r>
              <a:rPr lang="en-US" sz="2000" err="1">
                <a:solidFill>
                  <a:schemeClr val="bg1"/>
                </a:solidFill>
                <a:latin typeface="Helvetica" panose="020B0604020202020204" pitchFamily="34" charset="0"/>
                <a:cs typeface="Helvetica" panose="020B0604020202020204" pitchFamily="34" charset="0"/>
              </a:rPr>
              <a:t>Main.checkAge</a:t>
            </a:r>
            <a:r>
              <a:rPr lang="en-US" sz="2000">
                <a:solidFill>
                  <a:schemeClr val="bg1"/>
                </a:solidFill>
                <a:latin typeface="Helvetica" panose="020B0604020202020204" pitchFamily="34" charset="0"/>
                <a:cs typeface="Helvetica" panose="020B0604020202020204" pitchFamily="34" charset="0"/>
              </a:rPr>
              <a:t>(Main.java:4)</a:t>
            </a:r>
            <a:br>
              <a:rPr lang="en-US" sz="2000">
                <a:solidFill>
                  <a:schemeClr val="bg1"/>
                </a:solidFill>
                <a:latin typeface="Helvetica" panose="020B0604020202020204" pitchFamily="34" charset="0"/>
                <a:cs typeface="Helvetica" panose="020B0604020202020204" pitchFamily="34" charset="0"/>
              </a:rPr>
            </a:br>
            <a:r>
              <a:rPr lang="en-US" sz="2000">
                <a:solidFill>
                  <a:schemeClr val="bg1"/>
                </a:solidFill>
                <a:latin typeface="Helvetica" panose="020B0604020202020204" pitchFamily="34" charset="0"/>
                <a:cs typeface="Helvetica" panose="020B0604020202020204" pitchFamily="34" charset="0"/>
              </a:rPr>
              <a:t>        at Main.main(Main.java:12)</a:t>
            </a:r>
            <a:endParaRPr lang="fr-FR" sz="2000" b="1">
              <a:solidFill>
                <a:schemeClr val="bg1"/>
              </a:solidFill>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p:txBody>
      </p:sp>
      <p:sp>
        <p:nvSpPr>
          <p:cNvPr id="4" name="ZoneTexte 3">
            <a:extLst>
              <a:ext uri="{FF2B5EF4-FFF2-40B4-BE49-F238E27FC236}">
                <a16:creationId xmlns:a16="http://schemas.microsoft.com/office/drawing/2014/main" id="{29AF0B09-CFD8-4578-9B23-145C4A2CEDFD}"/>
              </a:ext>
            </a:extLst>
          </p:cNvPr>
          <p:cNvSpPr txBox="1"/>
          <p:nvPr/>
        </p:nvSpPr>
        <p:spPr>
          <a:xfrm>
            <a:off x="1469036" y="996337"/>
            <a:ext cx="4736892" cy="461665"/>
          </a:xfrm>
          <a:prstGeom prst="rect">
            <a:avLst/>
          </a:prstGeom>
          <a:noFill/>
        </p:spPr>
        <p:txBody>
          <a:bodyPr wrap="square" rtlCol="0">
            <a:spAutoFit/>
          </a:bodyPr>
          <a:lstStyle/>
          <a:p>
            <a:pPr algn="ctr"/>
            <a:r>
              <a:rPr lang="fr-FR"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Résultat</a:t>
            </a:r>
            <a:endParaRPr lang="fr-CI" sz="24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3095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CONCLUSION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898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cs typeface="Arial"/>
              </a:rPr>
              <a:t>I. HISTORIQUE</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164" y="992737"/>
            <a:ext cx="3774273" cy="400110"/>
          </a:xfrm>
          <a:prstGeom prst="rect">
            <a:avLst/>
          </a:prstGeom>
        </p:spPr>
        <p:txBody>
          <a:bodyPr wrap="square" lIns="91440" tIns="45720" rIns="91440" bIns="45720" anchor="t">
            <a:spAutoFit/>
          </a:bodyPr>
          <a:lstStyle/>
          <a:p>
            <a:pPr marL="742950" lvl="1" indent="-285750">
              <a:buFont typeface="Wingdings"/>
              <a:buChar char="q"/>
            </a:pPr>
            <a:r>
              <a:rPr lang="fr-FR" sz="2000" b="1">
                <a:solidFill>
                  <a:srgbClr val="FF0000"/>
                </a:solidFill>
                <a:latin typeface="Arial"/>
                <a:ea typeface="ＭＳ Ｐゴシック"/>
                <a:cs typeface="Arial"/>
              </a:rPr>
              <a:t>Importance de  la POO </a:t>
            </a:r>
            <a:r>
              <a:rPr lang="en-US" sz="2000">
                <a:solidFill>
                  <a:srgbClr val="FF0000"/>
                </a:solidFill>
                <a:latin typeface="Arial"/>
                <a:ea typeface="ＭＳ Ｐゴシック"/>
                <a:cs typeface="Arial"/>
              </a:rPr>
              <a:t>​</a:t>
            </a:r>
          </a:p>
        </p:txBody>
      </p:sp>
      <p:pic>
        <p:nvPicPr>
          <p:cNvPr id="6" name="Image 6">
            <a:extLst>
              <a:ext uri="{FF2B5EF4-FFF2-40B4-BE49-F238E27FC236}">
                <a16:creationId xmlns:a16="http://schemas.microsoft.com/office/drawing/2014/main" id="{008826F8-C9F8-D312-EFB9-8245815379A4}"/>
              </a:ext>
            </a:extLst>
          </p:cNvPr>
          <p:cNvPicPr>
            <a:picLocks noChangeAspect="1"/>
          </p:cNvPicPr>
          <p:nvPr/>
        </p:nvPicPr>
        <p:blipFill>
          <a:blip r:embed="rId3"/>
          <a:stretch>
            <a:fillRect/>
          </a:stretch>
        </p:blipFill>
        <p:spPr>
          <a:xfrm>
            <a:off x="842515" y="1714551"/>
            <a:ext cx="7372707" cy="4133387"/>
          </a:xfrm>
          <a:prstGeom prst="rect">
            <a:avLst/>
          </a:prstGeom>
        </p:spPr>
      </p:pic>
    </p:spTree>
    <p:extLst>
      <p:ext uri="{BB962C8B-B14F-4D97-AF65-F5344CB8AC3E}">
        <p14:creationId xmlns:p14="http://schemas.microsoft.com/office/powerpoint/2010/main" val="1330995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a:effectLst>
                  <a:outerShdw blurRad="38100" dist="38100" dir="2700000" algn="tl">
                    <a:srgbClr val="000000">
                      <a:alpha val="43137"/>
                    </a:srgbClr>
                  </a:outerShdw>
                </a:effectLst>
                <a:latin typeface="Helvetica"/>
                <a:ea typeface="ＭＳ Ｐゴシック"/>
                <a:cs typeface="Helvetica"/>
              </a:rPr>
              <a:t>Définition</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a:latin typeface="Helvetica"/>
                <a:ea typeface="ＭＳ Ｐゴシック"/>
                <a:cs typeface="Helvetica"/>
              </a:rPr>
              <a:t>Un objet est une entité qui a un état et un comportement, par exemple: une chaise, une voiture, un livre etc.</a:t>
            </a:r>
          </a:p>
          <a:p>
            <a:r>
              <a:rPr lang="fr-FR">
                <a:latin typeface="Helvetica"/>
                <a:ea typeface="ＭＳ Ｐゴシック"/>
                <a:cs typeface="Helvetica"/>
              </a:rPr>
              <a:t>On dit donc que l'objet a trois (3) caractéristiques:</a:t>
            </a:r>
          </a:p>
          <a:p>
            <a:r>
              <a:rPr lang="fr-FR">
                <a:effectLst>
                  <a:outerShdw blurRad="38100" dist="38100" dir="2700000" algn="tl">
                    <a:srgbClr val="000000">
                      <a:alpha val="43137"/>
                    </a:srgbClr>
                  </a:outerShdw>
                </a:effectLst>
                <a:latin typeface="Helvetica"/>
                <a:ea typeface="ＭＳ Ｐゴシック"/>
                <a:cs typeface="Helvetica"/>
              </a:rPr>
              <a:t>Un état: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les données (valeur) d'un objet;</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 comportement:</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représente le comportement (fonctionnalité) d'un objet tel que déposer, retirer, etc;</a:t>
            </a:r>
            <a:endPar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a:effectLst>
                  <a:outerShdw blurRad="38100" dist="38100" dir="2700000" algn="tl">
                    <a:srgbClr val="000000">
                      <a:alpha val="43137"/>
                    </a:srgbClr>
                  </a:outerShdw>
                </a:effectLst>
                <a:latin typeface="Helvetica"/>
                <a:ea typeface="ＭＳ Ｐゴシック"/>
                <a:cs typeface="Helvetica"/>
              </a:rPr>
              <a:t>Une identité:</a:t>
            </a:r>
            <a:r>
              <a:rPr lang="fr-FR">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a:latin typeface="Helvetica" panose="020B0604020202020204" pitchFamily="34" charset="0"/>
                <a:cs typeface="Helvetica" panose="020B0604020202020204" pitchFamily="34" charset="0"/>
              </a:rPr>
              <a:t>une identité d'objet est un identifiant unique.</a:t>
            </a:r>
            <a:endParaRPr lang="fr-FR" sz="200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a:effectLst>
                <a:outerShdw blurRad="38100" dist="38100" dir="2700000" algn="tl">
                  <a:srgbClr val="000000">
                    <a:alpha val="43137"/>
                  </a:srgbClr>
                </a:outerShdw>
              </a:effectLst>
              <a:latin typeface="Helvetica"/>
              <a:ea typeface="ＭＳ Ｐゴシック"/>
              <a:cs typeface="Helvetica"/>
            </a:endParaRPr>
          </a:p>
          <a:p>
            <a:endParaRPr lang="fr-FR" sz="20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II.  </a:t>
            </a:r>
            <a:r>
              <a:rPr lang="fr-CA" sz="3600" cap="none">
                <a:solidFill>
                  <a:srgbClr val="FF0000"/>
                </a:solidFill>
                <a:ea typeface="+mj-lt"/>
                <a:cs typeface="+mj-lt"/>
              </a:rPr>
              <a:t>OBJETS ET CLASSES</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832092"/>
          </a:xfrm>
          <a:prstGeom prst="rect">
            <a:avLst/>
          </a:prstGeom>
        </p:spPr>
        <p:txBody>
          <a:bodyPr wrap="square" lIns="91440" tIns="45720" rIns="91440" bIns="45720" anchor="t">
            <a:spAutoFit/>
          </a:bodyPr>
          <a:lstStyle/>
          <a:p>
            <a:pPr marL="457200" indent="-457200">
              <a:buAutoNum type="arabicPeriod"/>
            </a:pPr>
            <a:r>
              <a:rPr lang="fr-FR" sz="2800" b="1">
                <a:effectLst>
                  <a:outerShdw blurRad="38100" dist="38100" dir="2700000" algn="tl">
                    <a:srgbClr val="000000">
                      <a:alpha val="43137"/>
                    </a:srgbClr>
                  </a:outerShdw>
                </a:effectLst>
                <a:latin typeface="Helvetica"/>
                <a:ea typeface="ＭＳ Ｐゴシック"/>
                <a:cs typeface="Helvetica"/>
              </a:rPr>
              <a:t>Définition d’une classe</a:t>
            </a:r>
            <a:endParaRPr lang="fr-FR" sz="2400" b="1">
              <a:effectLst>
                <a:outerShdw blurRad="38100" dist="38100" dir="2700000" algn="tl">
                  <a:srgbClr val="000000">
                    <a:alpha val="43137"/>
                  </a:srgbClr>
                </a:outerShdw>
              </a:effectLst>
              <a:latin typeface="Helvetica"/>
              <a:ea typeface="ＭＳ Ｐゴシック"/>
              <a:cs typeface="Helvetica"/>
            </a:endParaRPr>
          </a:p>
          <a:p>
            <a:r>
              <a:rPr lang="fr-FR" sz="2000">
                <a:latin typeface="Helvetica"/>
                <a:ea typeface="ＭＳ Ｐゴシック"/>
                <a:cs typeface="Helvetica"/>
              </a:rPr>
              <a:t>Une classe est un groupe d'objets qui ont des propriétés communes. Il s'agit d'un modèle ou d'un plan à partir duquel des objets sont créés. C'est une entité logique. Ça ne peut pas être physique.</a:t>
            </a:r>
            <a:endParaRPr lang="fr-CI" sz="2000">
              <a:latin typeface="Helvetica"/>
              <a:ea typeface="ＭＳ Ｐゴシック"/>
              <a:cs typeface="Helvetica"/>
            </a:endParaRPr>
          </a:p>
          <a:p>
            <a:endParaRPr lang="fr-FR" sz="2000">
              <a:latin typeface="Helvetica"/>
              <a:ea typeface="ＭＳ Ｐゴシック"/>
              <a:cs typeface="Helvetica"/>
            </a:endParaRPr>
          </a:p>
          <a:p>
            <a:r>
              <a:rPr lang="fr-FR" sz="2000">
                <a:latin typeface="Helvetica"/>
                <a:ea typeface="ＭＳ Ｐゴシック"/>
                <a:cs typeface="Helvetica"/>
              </a:rPr>
              <a:t>Une classe en Java peut contenir :</a:t>
            </a:r>
            <a:endParaRPr lang="fr-CI" sz="2000">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champs; 	</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méthodes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a:t>
            </a:r>
            <a:r>
              <a:rPr lang="en-GB" sz="2000" err="1">
                <a:effectLst>
                  <a:outerShdw blurRad="38100" dist="38100" dir="2700000" algn="tl">
                    <a:srgbClr val="000000">
                      <a:alpha val="43137"/>
                    </a:srgbClr>
                  </a:outerShdw>
                </a:effectLst>
                <a:latin typeface="Helvetica"/>
                <a:ea typeface="ＭＳ Ｐゴシック"/>
                <a:cs typeface="Helvetica"/>
              </a:rPr>
              <a:t>constructeurs</a:t>
            </a:r>
            <a:r>
              <a:rPr lang="en-GB" sz="2000">
                <a:effectLst>
                  <a:outerShdw blurRad="38100" dist="38100" dir="2700000" algn="tl">
                    <a:srgbClr val="000000">
                      <a:alpha val="43137"/>
                    </a:srgbClr>
                  </a:outerShdw>
                </a:effectLst>
                <a:latin typeface="Helvetica"/>
                <a:ea typeface="ＭＳ Ｐゴシック"/>
                <a:cs typeface="Helvetica"/>
              </a:rPr>
              <a:t>;</a:t>
            </a:r>
            <a:endParaRPr lang="fr-CI" sz="2000">
              <a:effectLst>
                <a:outerShdw blurRad="38100" dist="38100" dir="2700000" algn="tl">
                  <a:srgbClr val="000000">
                    <a:alpha val="43137"/>
                  </a:srgbClr>
                </a:outerShdw>
              </a:effectLst>
              <a:latin typeface="Helvetica"/>
              <a:ea typeface="ＭＳ Ｐゴシック"/>
              <a:cs typeface="Helvetica"/>
            </a:endParaRPr>
          </a:p>
          <a:p>
            <a:pPr marL="34290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blocs;</a:t>
            </a:r>
            <a:endParaRPr lang="fr-CI" sz="2000">
              <a:effectLst>
                <a:outerShdw blurRad="38100" dist="38100" dir="2700000" algn="tl">
                  <a:srgbClr val="000000">
                    <a:alpha val="43137"/>
                  </a:srgbClr>
                </a:outerShdw>
              </a:effectLst>
              <a:latin typeface="Helvetica"/>
              <a:ea typeface="ＭＳ Ｐゴシック"/>
              <a:cs typeface="Helvetica"/>
            </a:endParaRPr>
          </a:p>
          <a:p>
            <a:pPr marL="342900" lvl="0" indent="-342900">
              <a:buFont typeface="Wingdings"/>
              <a:buChar char="Ø"/>
            </a:pPr>
            <a:r>
              <a:rPr lang="en-GB" sz="2000">
                <a:effectLst>
                  <a:outerShdw blurRad="38100" dist="38100" dir="2700000" algn="tl">
                    <a:srgbClr val="000000">
                      <a:alpha val="43137"/>
                    </a:srgbClr>
                  </a:outerShdw>
                </a:effectLst>
                <a:latin typeface="Helvetica"/>
                <a:ea typeface="ＭＳ Ｐゴシック"/>
                <a:cs typeface="Helvetica"/>
              </a:rPr>
              <a:t>des classes et interfaces </a:t>
            </a:r>
            <a:r>
              <a:rPr lang="en-GB" sz="2000" err="1">
                <a:effectLst>
                  <a:outerShdw blurRad="38100" dist="38100" dir="2700000" algn="tl">
                    <a:srgbClr val="000000">
                      <a:alpha val="43137"/>
                    </a:srgbClr>
                  </a:outerShdw>
                </a:effectLst>
                <a:latin typeface="Helvetica"/>
                <a:ea typeface="ＭＳ Ｐゴシック"/>
                <a:cs typeface="Helvetica"/>
              </a:rPr>
              <a:t>imbriquées</a:t>
            </a:r>
            <a:r>
              <a:rPr lang="en-GB" sz="2000" b="1">
                <a:latin typeface="Helvetica"/>
                <a:ea typeface="ＭＳ Ｐゴシック"/>
                <a:cs typeface="Helvetica"/>
              </a:rPr>
              <a:t>;</a:t>
            </a:r>
          </a:p>
          <a:p>
            <a:pPr lvl="0"/>
            <a:endParaRPr lang="en-GB" sz="2000" b="1">
              <a:latin typeface="Helvetica" panose="020B0604020202020204" pitchFamily="34" charset="0"/>
              <a:cs typeface="Helvetica" panose="020B0604020202020204" pitchFamily="34" charset="0"/>
            </a:endParaRPr>
          </a:p>
          <a:p>
            <a:pPr lvl="0"/>
            <a:endParaRPr lang="fr-CI" sz="2000">
              <a:latin typeface="Helvetica" panose="020B0604020202020204" pitchFamily="34" charset="0"/>
              <a:cs typeface="Helvetica" panose="020B0604020202020204" pitchFamily="34" charset="0"/>
            </a:endParaRPr>
          </a:p>
          <a:p>
            <a:endParaRPr lang="fr-FR" sz="200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Affichage à l'écran (4:3)</PresentationFormat>
  <Slides>61</Slides>
  <Notes>1</Notes>
  <HiddenSlides>0</HiddenSlides>
  <ScaleCrop>false</ScaleCrop>
  <HeadingPairs>
    <vt:vector size="4" baseType="variant">
      <vt:variant>
        <vt:lpstr>Thème</vt:lpstr>
      </vt:variant>
      <vt:variant>
        <vt:i4>1</vt:i4>
      </vt:variant>
      <vt:variant>
        <vt:lpstr>Titres des diapositives</vt:lpstr>
      </vt:variant>
      <vt:variant>
        <vt:i4>61</vt:i4>
      </vt:variant>
    </vt:vector>
  </HeadingPairs>
  <TitlesOfParts>
    <vt:vector size="62" baseType="lpstr">
      <vt:lpstr>Section OIM</vt:lpstr>
      <vt:lpstr>POO(programmation orientée objet) en JAVA</vt:lpstr>
      <vt:lpstr>SYLLABUS</vt:lpstr>
      <vt:lpstr>SYLLABUS</vt:lpstr>
      <vt:lpstr>INTRODUCTION</vt:lpstr>
      <vt:lpstr>I. HISTORIQUE</vt:lpstr>
      <vt:lpstr>I. HISTORIQUE</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  OBJETS ET CLASSES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III. LES METHODES</vt:lpstr>
      <vt:lpstr>ENCAPSULATION</vt:lpstr>
      <vt:lpstr>ENCAPSULATION</vt:lpstr>
      <vt:lpstr>ENCAPSULATION</vt:lpstr>
      <vt:lpstr>ABSTRACTION</vt:lpstr>
      <vt:lpstr>ABSTRACTION</vt:lpstr>
      <vt:lpstr>ABSTRACTION</vt:lpstr>
      <vt:lpstr>ABSTRACTION</vt:lpstr>
      <vt:lpstr>ABSTRACTION</vt:lpstr>
      <vt:lpstr>ABSTRACTION</vt:lpstr>
      <vt:lpstr>ABSTRACTION</vt:lpstr>
      <vt:lpstr>HERITAGE</vt:lpstr>
      <vt:lpstr>HERITAGE</vt:lpstr>
      <vt:lpstr>HERITAGE </vt:lpstr>
      <vt:lpstr>HERITAGE</vt:lpstr>
      <vt:lpstr>HERITAGE </vt:lpstr>
      <vt:lpstr>POLYMORPHISME</vt:lpstr>
      <vt:lpstr>POLYMORPHISME</vt:lpstr>
      <vt:lpstr>POLYMORPHISME</vt:lpstr>
      <vt:lpstr>POLYMORPHISME</vt:lpstr>
      <vt:lpstr>POLYMORPHISME</vt:lpstr>
      <vt:lpstr>POLYMORPHISME</vt:lpstr>
      <vt:lpstr>POLYMORPHISME</vt:lpstr>
      <vt:lpstr>POLYMORPHISME</vt:lpstr>
      <vt:lpstr>POLYMORPHISME</vt:lpstr>
      <vt:lpstr>EXCEPTION</vt:lpstr>
      <vt:lpstr>EXCEPTION</vt:lpstr>
      <vt:lpstr>EXCEPTION</vt:lpstr>
      <vt:lpstr>EXCEPTION</vt:lpstr>
      <vt:lpstr>EXCEPTION</vt:lpstr>
      <vt:lpstr>EXCEPTION</vt:lpstr>
      <vt:lpstr>CONCLUSION</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revision>474</cp:revision>
  <dcterms:created xsi:type="dcterms:W3CDTF">2010-02-03T20:06:36Z</dcterms:created>
  <dcterms:modified xsi:type="dcterms:W3CDTF">2022-08-22T19:00:36Z</dcterms:modified>
</cp:coreProperties>
</file>