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78" r:id="rId14"/>
    <p:sldId id="379" r:id="rId15"/>
    <p:sldId id="381" r:id="rId16"/>
    <p:sldId id="382" r:id="rId17"/>
    <p:sldId id="383" r:id="rId18"/>
    <p:sldId id="366" r:id="rId19"/>
    <p:sldId id="345" r:id="rId20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89339-DDC5-49B7-9795-BE5D39E6A1DD}" v="3" dt="2022-08-18T12:48:18.968"/>
    <p1510:client id="{18444539-B928-4433-9615-5883B10F92AF}" v="735" dt="2022-07-20T09:46:12.099"/>
    <p1510:client id="{22B0A339-FF1B-4DE5-A87E-38A812B5531B}" v="181" dt="2022-08-11T10:21:32.619"/>
    <p1510:client id="{3041C01C-36D9-4668-959E-E05AB73D87E7}" v="71" dt="2022-08-18T10:51:23.798"/>
    <p1510:client id="{3C8466A4-5C93-4E44-BBD9-78E05F92B964}" v="64" dt="2022-08-17T16:02:16.582"/>
    <p1510:client id="{3E691BBC-5168-424C-B8A8-FE14B3E54A46}" v="726" dt="2022-08-18T14:10:59.531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0154" y="938978"/>
            <a:ext cx="332522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2. Syntaxe d’une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B51B83-98B3-483D-89E9-1F54F24F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1272600"/>
            <a:ext cx="5982535" cy="15100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559625-95C1-4045-9F43-52670826DFAF}"/>
              </a:ext>
            </a:extLst>
          </p:cNvPr>
          <p:cNvSpPr txBox="1"/>
          <p:nvPr/>
        </p:nvSpPr>
        <p:spPr>
          <a:xfrm>
            <a:off x="2484733" y="2437353"/>
            <a:ext cx="332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3. Exemple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BC2672-9A67-4EA5-A766-6E5546718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99" y="2984134"/>
            <a:ext cx="5982534" cy="19731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00AFC9-002E-42A1-BE11-25F161EB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4914907"/>
            <a:ext cx="5982534" cy="15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  <a:cs typeface="Arial"/>
              </a:rPr>
              <a:t>HERITAGE</a:t>
            </a:r>
            <a:endParaRPr lang="fr-FR" dirty="0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6FBAF6AD-566D-D62D-E726-2197DB60B739}"/>
              </a:ext>
            </a:extLst>
          </p:cNvPr>
          <p:cNvSpPr txBox="1"/>
          <p:nvPr/>
        </p:nvSpPr>
        <p:spPr>
          <a:xfrm>
            <a:off x="893936" y="975740"/>
            <a:ext cx="639639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just">
              <a:buFont typeface="Wingdings"/>
              <a:buChar char="q"/>
            </a:pPr>
            <a:r>
              <a:rPr lang="fr-FR" sz="24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Définition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E80B6219-9B66-278D-74E7-C14FF08DBF5F}"/>
              </a:ext>
            </a:extLst>
          </p:cNvPr>
          <p:cNvSpPr txBox="1"/>
          <p:nvPr/>
        </p:nvSpPr>
        <p:spPr>
          <a:xfrm>
            <a:off x="952152" y="2436358"/>
            <a:ext cx="7737521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fr-FR" sz="2000" b="1">
                <a:latin typeface="Arial"/>
                <a:ea typeface="ＭＳ Ｐゴシック"/>
                <a:cs typeface="Arial"/>
              </a:rPr>
              <a:t>L'héritage en Java </a:t>
            </a:r>
            <a:r>
              <a:rPr lang="fr-FR" sz="2000">
                <a:latin typeface="Arial"/>
                <a:ea typeface="ＭＳ Ｐゴシック"/>
                <a:cs typeface="Arial"/>
              </a:rPr>
              <a:t>est un mécanisme dans lequel un objet acquiert toutes les propriétés et les fonctionnalités d'un autre Objet (parent)</a:t>
            </a:r>
          </a:p>
          <a:p>
            <a:pPr algn="just"/>
            <a:endParaRPr lang="fr-FR" sz="20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sz="2000">
                <a:latin typeface="Arial"/>
                <a:ea typeface="ＭＳ Ｐゴシック"/>
                <a:cs typeface="Arial"/>
              </a:rPr>
              <a:t>Il représente la relation "EST-UN" </a:t>
            </a:r>
          </a:p>
          <a:p>
            <a:pPr algn="l"/>
            <a:endParaRPr lang="fr-F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861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  <a:cs typeface="Arial"/>
              </a:rPr>
              <a:t>HERITAGE</a:t>
            </a:r>
            <a:endParaRPr lang="fr-FR" dirty="0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6FBAF6AD-566D-D62D-E726-2197DB60B739}"/>
              </a:ext>
            </a:extLst>
          </p:cNvPr>
          <p:cNvSpPr txBox="1"/>
          <p:nvPr/>
        </p:nvSpPr>
        <p:spPr>
          <a:xfrm>
            <a:off x="893936" y="975740"/>
            <a:ext cx="639639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just">
              <a:buFont typeface="Wingdings"/>
              <a:buChar char="q"/>
            </a:pPr>
            <a:r>
              <a:rPr lang="fr-FR" sz="240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Termes et mots clés utilisés dans Héritage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576EB206-1181-AE1D-1E92-54EAD694BFEC}"/>
              </a:ext>
            </a:extLst>
          </p:cNvPr>
          <p:cNvSpPr txBox="1"/>
          <p:nvPr/>
        </p:nvSpPr>
        <p:spPr>
          <a:xfrm>
            <a:off x="1254821" y="2156248"/>
            <a:ext cx="6436865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Classe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Sous-classe/classe enfant 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Super classe/classe parent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Réutilisabilité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Extends</a:t>
            </a:r>
            <a:endParaRPr lang="fr-FR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2510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HERITAGE </a:t>
            </a:r>
            <a:endParaRPr lang="fr-FR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F8B59F-B102-7155-58EA-6E5E871649E6}"/>
              </a:ext>
            </a:extLst>
          </p:cNvPr>
          <p:cNvSpPr txBox="1"/>
          <p:nvPr/>
        </p:nvSpPr>
        <p:spPr>
          <a:xfrm>
            <a:off x="1035727" y="933600"/>
            <a:ext cx="21659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q"/>
            </a:pPr>
            <a:r>
              <a:rPr lang="fr-FR" sz="240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Exemples</a:t>
            </a:r>
            <a:endParaRPr lang="fr-FR" sz="2400">
              <a:solidFill>
                <a:srgbClr val="FF0000"/>
              </a:solidFill>
              <a:cs typeface="Arial"/>
            </a:endParaRPr>
          </a:p>
          <a:p>
            <a:endParaRPr lang="fr-FR" sz="2400">
              <a:latin typeface="Helvetica"/>
              <a:cs typeface="Helvetica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8D4FBAA-A6B5-685A-5648-96F5CF9E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4" y="1464385"/>
            <a:ext cx="4557547" cy="4927710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1C38C8-E505-1C19-3664-23B6D1C3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6" y="1642735"/>
            <a:ext cx="3227332" cy="45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20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HERITAGE </a:t>
            </a:r>
            <a:endParaRPr lang="fr-FR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F8B59F-B102-7155-58EA-6E5E871649E6}"/>
              </a:ext>
            </a:extLst>
          </p:cNvPr>
          <p:cNvSpPr txBox="1"/>
          <p:nvPr/>
        </p:nvSpPr>
        <p:spPr>
          <a:xfrm>
            <a:off x="1035727" y="933600"/>
            <a:ext cx="21659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q"/>
            </a:pPr>
            <a:r>
              <a:rPr lang="fr-FR" sz="24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Syntaxe</a:t>
            </a:r>
            <a:endParaRPr lang="fr-FR" sz="2400" dirty="0">
              <a:solidFill>
                <a:srgbClr val="FF0000"/>
              </a:solidFill>
              <a:cs typeface="Arial"/>
            </a:endParaRPr>
          </a:p>
          <a:p>
            <a:endParaRPr lang="fr-FR" sz="2400">
              <a:latin typeface="Helvetica"/>
              <a:cs typeface="Helvetica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B34EE6-CBC9-1010-FADE-D37F38E8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80169"/>
              </p:ext>
            </p:extLst>
          </p:nvPr>
        </p:nvGraphicFramePr>
        <p:xfrm>
          <a:off x="1315370" y="1839100"/>
          <a:ext cx="62505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30">
                  <a:extLst>
                    <a:ext uri="{9D8B030D-6E8A-4147-A177-3AD203B41FA5}">
                      <a16:colId xmlns:a16="http://schemas.microsoft.com/office/drawing/2014/main" val="2502537242"/>
                    </a:ext>
                  </a:extLst>
                </a:gridCol>
              </a:tblGrid>
              <a:tr h="1064561">
                <a:tc>
                  <a:txBody>
                    <a:bodyPr/>
                    <a:lstStyle/>
                    <a:p>
                      <a:r>
                        <a:rPr lang="fr-FR" sz="2800" dirty="0">
                          <a:solidFill>
                            <a:srgbClr val="FF0000"/>
                          </a:solidFill>
                        </a:rPr>
                        <a:t>class </a:t>
                      </a:r>
                      <a:r>
                        <a:rPr lang="fr-FR" sz="2800" dirty="0"/>
                        <a:t>Moto </a:t>
                      </a:r>
                      <a:r>
                        <a:rPr lang="fr-FR" sz="2800" dirty="0" err="1">
                          <a:solidFill>
                            <a:srgbClr val="FF0000"/>
                          </a:solidFill>
                        </a:rPr>
                        <a:t>extends</a:t>
                      </a:r>
                      <a:r>
                        <a:rPr lang="fr-FR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2800" dirty="0" err="1"/>
                        <a:t>Vehicule</a:t>
                      </a:r>
                      <a:r>
                        <a:rPr lang="fr-FR" sz="2800" dirty="0"/>
                        <a:t> {</a:t>
                      </a:r>
                    </a:p>
                    <a:p>
                      <a:pPr lvl="0">
                        <a:buNone/>
                      </a:pPr>
                      <a:endParaRPr lang="fr-FR" sz="2800" dirty="0"/>
                    </a:p>
                    <a:p>
                      <a:pPr lvl="0">
                        <a:buNone/>
                      </a:pPr>
                      <a:endParaRPr lang="fr-FR" sz="2800" dirty="0"/>
                    </a:p>
                    <a:p>
                      <a:pPr lvl="0">
                        <a:buNone/>
                      </a:pPr>
                      <a:r>
                        <a:rPr lang="fr-FR" sz="2800" dirty="0"/>
                        <a:t>}</a:t>
                      </a:r>
                    </a:p>
                    <a:p>
                      <a:pPr lvl="0">
                        <a:buNone/>
                      </a:pPr>
                      <a:endParaRPr lang="fr-FR" sz="2800" dirty="0"/>
                    </a:p>
                    <a:p>
                      <a:pPr lvl="0">
                        <a:buNone/>
                      </a:pPr>
                      <a:r>
                        <a:rPr lang="fr-FR" sz="2800" b="1" i="0" u="none" strike="noStrike" noProof="0" dirty="0">
                          <a:solidFill>
                            <a:srgbClr val="FF0000"/>
                          </a:solidFill>
                          <a:latin typeface="Trebuchet MS"/>
                        </a:rPr>
                        <a:t>class </a:t>
                      </a:r>
                      <a:r>
                        <a:rPr lang="fr-FR" sz="2800" b="1" i="0" u="none" strike="noStrike" noProof="0" dirty="0">
                          <a:latin typeface="Trebuchet MS"/>
                        </a:rPr>
                        <a:t>Voiture  </a:t>
                      </a:r>
                      <a:r>
                        <a:rPr lang="fr-FR" sz="2800" b="1" i="0" u="none" strike="noStrike" noProof="0" err="1">
                          <a:solidFill>
                            <a:srgbClr val="FF0000"/>
                          </a:solidFill>
                          <a:latin typeface="Trebuchet MS"/>
                        </a:rPr>
                        <a:t>extends</a:t>
                      </a:r>
                      <a:r>
                        <a:rPr lang="fr-FR" sz="2800" b="1" i="0" u="none" strike="noStrike" noProof="0" dirty="0">
                          <a:solidFill>
                            <a:srgbClr val="FF0000"/>
                          </a:solidFill>
                          <a:latin typeface="Trebuchet MS"/>
                        </a:rPr>
                        <a:t> </a:t>
                      </a:r>
                      <a:r>
                        <a:rPr lang="fr-FR" sz="2800" b="1" i="0" u="none" strike="noStrike" noProof="0" err="1">
                          <a:latin typeface="Trebuchet MS"/>
                        </a:rPr>
                        <a:t>Vehicule</a:t>
                      </a:r>
                      <a:r>
                        <a:rPr lang="fr-FR" sz="2800" b="1" i="0" u="none" strike="noStrike" noProof="0" dirty="0">
                          <a:latin typeface="Trebuchet MS"/>
                        </a:rPr>
                        <a:t> {</a:t>
                      </a:r>
                      <a:endParaRPr lang="en-US" sz="2800" b="1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fr-FR" sz="2800" b="1" i="0" u="none" strike="noStrike" noProof="0" dirty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fr-FR" sz="2800" b="1" i="0" u="none" strike="noStrike" noProof="0" dirty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fr-FR" sz="2800" b="1" i="0" u="none" strike="noStrike" noProof="0" dirty="0">
                          <a:latin typeface="Trebuchet MS"/>
                        </a:rPr>
                        <a:t>}</a:t>
                      </a:r>
                      <a:endParaRPr lang="fr-FR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31264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  <a:cs typeface="Arial"/>
              </a:rPr>
              <a:t>HERITAGE 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257AA88-E51B-077F-4414-A752F4C24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fr-FR" sz="2000" b="1" dirty="0">
                <a:solidFill>
                  <a:srgbClr val="0070C0"/>
                </a:solidFill>
                <a:latin typeface="Arial"/>
                <a:cs typeface="Arial"/>
              </a:rPr>
              <a:t>Héritage multiniveau</a:t>
            </a:r>
            <a:endParaRPr lang="fr-FR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985347E4-9C18-7802-BBD2-CB2C6C9A3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fr-FR" sz="2000" b="1" dirty="0">
                <a:solidFill>
                  <a:srgbClr val="0070C0"/>
                </a:solidFill>
                <a:latin typeface="Arial"/>
                <a:cs typeface="Arial"/>
              </a:rPr>
              <a:t>        Héritage hiérarchique</a:t>
            </a:r>
            <a:endParaRPr lang="fr-FR" sz="2000" b="1" dirty="0" err="1">
              <a:ea typeface="+mn-lt"/>
              <a:cs typeface="+mn-lt"/>
            </a:endParaRPr>
          </a:p>
          <a:p>
            <a:endParaRPr lang="fr-FR" sz="2400" dirty="0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F8B59F-B102-7155-58EA-6E5E871649E6}"/>
              </a:ext>
            </a:extLst>
          </p:cNvPr>
          <p:cNvSpPr txBox="1"/>
          <p:nvPr/>
        </p:nvSpPr>
        <p:spPr>
          <a:xfrm>
            <a:off x="1035727" y="959875"/>
            <a:ext cx="31119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q"/>
            </a:pPr>
            <a:r>
              <a:rPr lang="fr-FR" sz="24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Types d'héritages</a:t>
            </a:r>
            <a:endParaRPr lang="fr-FR" sz="24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D456BD-8661-B9B3-9DD1-2BAE7AECCCEE}"/>
              </a:ext>
            </a:extLst>
          </p:cNvPr>
          <p:cNvSpPr txBox="1"/>
          <p:nvPr/>
        </p:nvSpPr>
        <p:spPr>
          <a:xfrm>
            <a:off x="775137" y="2391103"/>
            <a:ext cx="1208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802B0-C2FE-CE94-9BDA-A02BA752D6D0}"/>
              </a:ext>
            </a:extLst>
          </p:cNvPr>
          <p:cNvSpPr txBox="1"/>
          <p:nvPr/>
        </p:nvSpPr>
        <p:spPr>
          <a:xfrm>
            <a:off x="748862" y="3428999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B</a:t>
            </a:r>
            <a:endParaRPr lang="fr-FR" b="1" dirty="0"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508D-99EE-EC97-ED94-6136865847C3}"/>
              </a:ext>
            </a:extLst>
          </p:cNvPr>
          <p:cNvSpPr txBox="1"/>
          <p:nvPr/>
        </p:nvSpPr>
        <p:spPr>
          <a:xfrm>
            <a:off x="801413" y="4493171"/>
            <a:ext cx="1208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C</a:t>
            </a:r>
            <a:endParaRPr lang="fr-FR" b="1" dirty="0">
              <a:cs typeface="Arial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93A93D9-6085-1614-BABB-BDA82CE5E9F0}"/>
              </a:ext>
            </a:extLst>
          </p:cNvPr>
          <p:cNvCxnSpPr/>
          <p:nvPr/>
        </p:nvCxnSpPr>
        <p:spPr>
          <a:xfrm flipH="1" flipV="1">
            <a:off x="1309521" y="2728419"/>
            <a:ext cx="5256" cy="70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745FBE2-A89A-7187-F45C-8CEC68C49DDD}"/>
              </a:ext>
            </a:extLst>
          </p:cNvPr>
          <p:cNvCxnSpPr>
            <a:cxnSpLocks/>
          </p:cNvCxnSpPr>
          <p:nvPr/>
        </p:nvCxnSpPr>
        <p:spPr>
          <a:xfrm flipH="1" flipV="1">
            <a:off x="1309521" y="3792591"/>
            <a:ext cx="5256" cy="70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6B9A464-ABC4-6AFE-ABC9-A0EFFAE6B8BA}"/>
              </a:ext>
            </a:extLst>
          </p:cNvPr>
          <p:cNvSpPr txBox="1"/>
          <p:nvPr/>
        </p:nvSpPr>
        <p:spPr>
          <a:xfrm>
            <a:off x="2772103" y="3428999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A</a:t>
            </a:r>
            <a:endParaRPr lang="fr-FR" b="1" dirty="0">
              <a:cs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823589-E538-B7EF-AFAF-BFA71F95AADC}"/>
              </a:ext>
            </a:extLst>
          </p:cNvPr>
          <p:cNvSpPr txBox="1"/>
          <p:nvPr/>
        </p:nvSpPr>
        <p:spPr>
          <a:xfrm>
            <a:off x="2811517" y="4493171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B</a:t>
            </a:r>
            <a:endParaRPr lang="fr-FR" b="1" dirty="0">
              <a:cs typeface="Arial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1D964B-D2FF-FBF0-0E14-5A3EDF8319BF}"/>
              </a:ext>
            </a:extLst>
          </p:cNvPr>
          <p:cNvCxnSpPr>
            <a:cxnSpLocks/>
          </p:cNvCxnSpPr>
          <p:nvPr/>
        </p:nvCxnSpPr>
        <p:spPr>
          <a:xfrm flipH="1" flipV="1">
            <a:off x="3372176" y="3792591"/>
            <a:ext cx="5256" cy="70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B0F4301-501D-C191-C5CD-EB9D4E4765CE}"/>
              </a:ext>
            </a:extLst>
          </p:cNvPr>
          <p:cNvSpPr txBox="1"/>
          <p:nvPr/>
        </p:nvSpPr>
        <p:spPr>
          <a:xfrm>
            <a:off x="2377966" y="5018689"/>
            <a:ext cx="21152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Arial"/>
                <a:ea typeface="ＭＳ Ｐゴシック"/>
                <a:cs typeface="Arial"/>
              </a:rPr>
              <a:t>Héritage Simple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2AD97A-C08C-56F6-8806-E8B20CD44D10}"/>
              </a:ext>
            </a:extLst>
          </p:cNvPr>
          <p:cNvSpPr txBox="1"/>
          <p:nvPr/>
        </p:nvSpPr>
        <p:spPr>
          <a:xfrm>
            <a:off x="5990896" y="2391102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B</a:t>
            </a:r>
            <a:endParaRPr lang="fr-FR" b="1" dirty="0">
              <a:cs typeface="Arial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46B33C-4560-7F92-A58A-E415387F141A}"/>
              </a:ext>
            </a:extLst>
          </p:cNvPr>
          <p:cNvSpPr txBox="1"/>
          <p:nvPr/>
        </p:nvSpPr>
        <p:spPr>
          <a:xfrm>
            <a:off x="4729654" y="3534102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C</a:t>
            </a:r>
            <a:endParaRPr lang="fr-FR" b="1" dirty="0">
              <a:cs typeface="Arial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899883-D7E1-F931-39EE-C97C5EBD6272}"/>
              </a:ext>
            </a:extLst>
          </p:cNvPr>
          <p:cNvSpPr txBox="1"/>
          <p:nvPr/>
        </p:nvSpPr>
        <p:spPr>
          <a:xfrm>
            <a:off x="7580585" y="3389584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A</a:t>
            </a:r>
            <a:endParaRPr lang="fr-FR" b="1" dirty="0">
              <a:cs typeface="Arial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7F772B-208F-EEEE-07B9-BF45CAC950FE}"/>
              </a:ext>
            </a:extLst>
          </p:cNvPr>
          <p:cNvSpPr txBox="1"/>
          <p:nvPr/>
        </p:nvSpPr>
        <p:spPr>
          <a:xfrm>
            <a:off x="5990896" y="4650826"/>
            <a:ext cx="1261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"/>
                <a:ea typeface="ＭＳ Ｐゴシック"/>
                <a:cs typeface="Arial"/>
              </a:rPr>
              <a:t>Class D</a:t>
            </a:r>
            <a:endParaRPr lang="fr-FR" b="1" dirty="0">
              <a:cs typeface="Arial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005542-970A-8AAF-521D-C9FC2DEFAE94}"/>
              </a:ext>
            </a:extLst>
          </p:cNvPr>
          <p:cNvCxnSpPr>
            <a:cxnSpLocks/>
          </p:cNvCxnSpPr>
          <p:nvPr/>
        </p:nvCxnSpPr>
        <p:spPr>
          <a:xfrm flipV="1">
            <a:off x="5689708" y="2767833"/>
            <a:ext cx="388881" cy="767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E89C7EB-5CCD-AEB8-7330-974F10F491A1}"/>
              </a:ext>
            </a:extLst>
          </p:cNvPr>
          <p:cNvCxnSpPr>
            <a:cxnSpLocks/>
          </p:cNvCxnSpPr>
          <p:nvPr/>
        </p:nvCxnSpPr>
        <p:spPr>
          <a:xfrm flipH="1" flipV="1">
            <a:off x="5605624" y="3897696"/>
            <a:ext cx="898636" cy="754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B5ADF49-5E49-6695-9742-7B2E3EF39034}"/>
              </a:ext>
            </a:extLst>
          </p:cNvPr>
          <p:cNvCxnSpPr>
            <a:cxnSpLocks/>
          </p:cNvCxnSpPr>
          <p:nvPr/>
        </p:nvCxnSpPr>
        <p:spPr>
          <a:xfrm flipH="1">
            <a:off x="6932554" y="3771571"/>
            <a:ext cx="1043153" cy="874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370C667-BBF5-3D1E-B0A8-357B8A03B6CD}"/>
              </a:ext>
            </a:extLst>
          </p:cNvPr>
          <p:cNvCxnSpPr>
            <a:cxnSpLocks/>
          </p:cNvCxnSpPr>
          <p:nvPr/>
        </p:nvCxnSpPr>
        <p:spPr>
          <a:xfrm>
            <a:off x="6977226" y="2786227"/>
            <a:ext cx="1124603" cy="58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184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881363"/>
            <a:ext cx="440579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Définition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Mots clés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8517727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voiture, un livre etc.</a:t>
            </a: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On dit donc que l'objet a trois (3) caractéristiques: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les données (valeur) d'un objet;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comportement: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 comportement (fonctionnalité) d'un objet tel que déposer, retirer, etc;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Une identité: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une identité d'objet est un identifiant unique.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C0CC16-4376-4B0F-9FDB-57C68054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8" y="1688124"/>
            <a:ext cx="6298042" cy="37842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C721-62CE-4B02-8A89-49753B40FE14}"/>
              </a:ext>
            </a:extLst>
          </p:cNvPr>
          <p:cNvSpPr txBox="1"/>
          <p:nvPr/>
        </p:nvSpPr>
        <p:spPr>
          <a:xfrm>
            <a:off x="1899138" y="942344"/>
            <a:ext cx="267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2. Syntaxe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7953494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 d’une classe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est un groupe d'objets qui ont des propriétés communes. Il s'agit d'un modèle ou d'un plan à partir duquel des objets sont créés. C'est une entité logique. Ça ne peut pas être physique.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en Java peut contenir :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champs; 	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méthodes;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constructeurs;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blocs;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classes et interfaces imbriquées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0"/>
            <a:endParaRPr lang="en-GB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339</Words>
  <Application>Microsoft Office PowerPoint</Application>
  <PresentationFormat>Affichage à l'écran (4:3)</PresentationFormat>
  <Paragraphs>78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HERITAGE</vt:lpstr>
      <vt:lpstr>HERITAGE</vt:lpstr>
      <vt:lpstr>HERITAGE </vt:lpstr>
      <vt:lpstr>HERITAGE </vt:lpstr>
      <vt:lpstr>HERITAGE 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224</cp:revision>
  <dcterms:created xsi:type="dcterms:W3CDTF">2010-02-03T20:06:36Z</dcterms:created>
  <dcterms:modified xsi:type="dcterms:W3CDTF">2022-08-18T14:14:23Z</dcterms:modified>
</cp:coreProperties>
</file>