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ja">
                <a:solidFill>
                  <a:srgbClr val="222222"/>
                </a:solidFill>
              </a:rPr>
              <a:t>これから、浜本風海のphp開発演習プレゼンを始めさせて頂きます。</a:t>
            </a:r>
            <a:endParaRPr>
              <a:solidFill>
                <a:srgbClr val="222222"/>
              </a:solidFill>
            </a:endParaRPr>
          </a:p>
          <a:p>
            <a:pPr indent="0" lvl="0" marL="0" rtl="0" algn="l">
              <a:lnSpc>
                <a:spcPct val="115000"/>
              </a:lnSpc>
              <a:spcBef>
                <a:spcPts val="1000"/>
              </a:spcBef>
              <a:spcAft>
                <a:spcPts val="1000"/>
              </a:spcAft>
              <a:buClr>
                <a:schemeClr val="dk1"/>
              </a:buClr>
              <a:buSzPts val="1100"/>
              <a:buFont typeface="Arial"/>
              <a:buNone/>
            </a:pPr>
            <a:r>
              <a:rPr lang="ja">
                <a:solidFill>
                  <a:srgbClr val="222222"/>
                </a:solidFill>
              </a:rPr>
              <a:t>よろしくお願いいたします.。</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3b7b9a2f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3b7b9a2f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222222"/>
                </a:solidFill>
              </a:rPr>
              <a:t>はじめに、今回作成したアプリケーションの要件定義から紹介させていただきます。</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3b7b9a2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3b7b9a2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ja"/>
              <a:t>今回作成したアプリケーションはアットホーム求人です。</a:t>
            </a:r>
            <a:endParaRPr/>
          </a:p>
          <a:p>
            <a:pPr indent="0" lvl="0" marL="0" rtl="0" algn="l">
              <a:lnSpc>
                <a:spcPct val="115000"/>
              </a:lnSpc>
              <a:spcBef>
                <a:spcPts val="1200"/>
              </a:spcBef>
              <a:spcAft>
                <a:spcPts val="0"/>
              </a:spcAft>
              <a:buClr>
                <a:schemeClr val="dk1"/>
              </a:buClr>
              <a:buSzPts val="1100"/>
              <a:buFont typeface="Arial"/>
              <a:buNone/>
            </a:pPr>
            <a:r>
              <a:rPr lang="ja"/>
              <a:t>名前の通り、アルバイトの求人情報を管理することを目的としたアプリケーションで、様々なサービスを展開するアットホームが、もしアルバイト求人情報管理のサービスをリリースしたら、という仮想のシステムになっております。今見ていただいているスライド資料や、後ほど紹介させていただくサイトもアットホームに繋げたデザインを実装させていただきました。先ほどから登場しているウォーリーの画像はアットホームのCサイトから拝借させていただきました。</a:t>
            </a:r>
            <a:endParaRPr/>
          </a:p>
          <a:p>
            <a:pPr indent="0" lvl="0" marL="0" rtl="0" algn="l">
              <a:lnSpc>
                <a:spcPct val="115000"/>
              </a:lnSpc>
              <a:spcBef>
                <a:spcPts val="1200"/>
              </a:spcBef>
              <a:spcAft>
                <a:spcPts val="0"/>
              </a:spcAft>
              <a:buClr>
                <a:schemeClr val="dk1"/>
              </a:buClr>
              <a:buSzPts val="1100"/>
              <a:buFont typeface="Arial"/>
              <a:buNone/>
            </a:pPr>
            <a:r>
              <a:rPr lang="ja"/>
              <a:t>サイトの目的は、2点あり、1点目が、管理者が求人情報の管理を容易にできること、2点目が、ユーザーが条件にあった求人情報を正確に検索し、申し込みができることです。</a:t>
            </a:r>
            <a:endParaRPr/>
          </a:p>
          <a:p>
            <a:pPr indent="0" lvl="0" marL="0" rtl="0" algn="l">
              <a:lnSpc>
                <a:spcPct val="115000"/>
              </a:lnSpc>
              <a:spcBef>
                <a:spcPts val="1200"/>
              </a:spcBef>
              <a:spcAft>
                <a:spcPts val="1200"/>
              </a:spcAft>
              <a:buNone/>
            </a:pPr>
            <a:r>
              <a:rPr lang="ja"/>
              <a:t>ターゲットは求人情報管理のアプリケーションを求めている方と、全国のアルバイトを探している方です。</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3b7b9a2f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3b7b9a2f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222222"/>
                </a:solidFill>
              </a:rPr>
              <a:t>次に、本システムの機能紹介にうつります。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3b7b9a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3b7b9a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ja"/>
              <a:t>実装した機能はこちらのようになっていて、管理者画面では、必須要件であった、ログイン画面機能 、データベースを連携させた情報登録、削除、編集機能とデータの一覧表示に加えて、追加でログアウト機能とユーザー画面への遷移の機能がついてます。</a:t>
            </a:r>
            <a:endParaRPr/>
          </a:p>
          <a:p>
            <a:pPr indent="0" lvl="0" marL="0" rtl="0" algn="l">
              <a:lnSpc>
                <a:spcPct val="115000"/>
              </a:lnSpc>
              <a:spcBef>
                <a:spcPts val="1200"/>
              </a:spcBef>
              <a:spcAft>
                <a:spcPts val="1200"/>
              </a:spcAft>
              <a:buNone/>
            </a:pPr>
            <a:r>
              <a:rPr lang="ja"/>
              <a:t>今回追加で実装したユーザー画面では、求人情報の一覧表示、フリーワード検索、並べ替え、申し込み機能、検索やページ最下部に行った際のトップ画面への遷移、管理者画面への画面遷移の機能がついていま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3b7b9a2f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3b7b9a2f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ja"/>
              <a:t>次に、実際のシステムを使ってデモンストレーションを行って行きたいと思います。</a:t>
            </a:r>
            <a:endParaRPr/>
          </a:p>
          <a:p>
            <a:pPr indent="0" lvl="0" marL="0" rtl="0" algn="l">
              <a:lnSpc>
                <a:spcPct val="115000"/>
              </a:lnSpc>
              <a:spcBef>
                <a:spcPts val="1200"/>
              </a:spcBef>
              <a:spcAft>
                <a:spcPts val="0"/>
              </a:spcAft>
              <a:buNone/>
            </a:pPr>
            <a:r>
              <a:rPr lang="ja"/>
              <a:t>こちらがログイン画面です。</a:t>
            </a:r>
            <a:endParaRPr/>
          </a:p>
          <a:p>
            <a:pPr indent="0" lvl="0" marL="0" rtl="0" algn="l">
              <a:lnSpc>
                <a:spcPct val="115000"/>
              </a:lnSpc>
              <a:spcBef>
                <a:spcPts val="1200"/>
              </a:spcBef>
              <a:spcAft>
                <a:spcPts val="0"/>
              </a:spcAft>
              <a:buNone/>
            </a:pPr>
            <a:r>
              <a:rPr lang="ja"/>
              <a:t>ユーザーネームとパスワードを入力してボタンを押すとログインされます。</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ja"/>
              <a:t>こちらが管理者画面です。</a:t>
            </a:r>
            <a:endParaRPr/>
          </a:p>
          <a:p>
            <a:pPr indent="0" lvl="0" marL="0" rtl="0" algn="l">
              <a:lnSpc>
                <a:spcPct val="115000"/>
              </a:lnSpc>
              <a:spcBef>
                <a:spcPts val="1200"/>
              </a:spcBef>
              <a:spcAft>
                <a:spcPts val="0"/>
              </a:spcAft>
              <a:buNone/>
            </a:pPr>
            <a:r>
              <a:rPr lang="ja"/>
              <a:t>管理者画面には求人の登録機能と求人の一覧を閲覧する機能があります。</a:t>
            </a:r>
            <a:endParaRPr/>
          </a:p>
          <a:p>
            <a:pPr indent="0" lvl="0" marL="0" rtl="0" algn="l">
              <a:lnSpc>
                <a:spcPct val="115000"/>
              </a:lnSpc>
              <a:spcBef>
                <a:spcPts val="1200"/>
              </a:spcBef>
              <a:spcAft>
                <a:spcPts val="0"/>
              </a:spcAft>
              <a:buNone/>
            </a:pPr>
            <a:r>
              <a:rPr lang="ja"/>
              <a:t>登録をする場合は、こちらのフォームに情報を入力してもらって（しながら）登録ボタンをおすと、一覧の一番下に追加されます。</a:t>
            </a:r>
            <a:endParaRPr/>
          </a:p>
          <a:p>
            <a:pPr indent="0" lvl="0" marL="0" rtl="0" algn="l">
              <a:lnSpc>
                <a:spcPct val="115000"/>
              </a:lnSpc>
              <a:spcBef>
                <a:spcPts val="1200"/>
              </a:spcBef>
              <a:spcAft>
                <a:spcPts val="0"/>
              </a:spcAft>
              <a:buNone/>
            </a:pPr>
            <a:r>
              <a:rPr lang="ja"/>
              <a:t>このフォームは全て入力必須になっているのでなにも書かずに登録しようとするとエラーが表示されます。</a:t>
            </a:r>
            <a:endParaRPr/>
          </a:p>
          <a:p>
            <a:pPr indent="0" lvl="0" marL="0" rtl="0" algn="l">
              <a:lnSpc>
                <a:spcPct val="115000"/>
              </a:lnSpc>
              <a:spcBef>
                <a:spcPts val="1200"/>
              </a:spcBef>
              <a:spcAft>
                <a:spcPts val="0"/>
              </a:spcAft>
              <a:buNone/>
            </a:pPr>
            <a:r>
              <a:rPr lang="ja"/>
              <a:t>求人情報一覧では、このように今まで追加した求人情報がテーブルによって管理されていて、右側の削除ボタンを押すと情報の削除がされます。</a:t>
            </a:r>
            <a:endParaRPr/>
          </a:p>
          <a:p>
            <a:pPr indent="0" lvl="0" marL="0" rtl="0" algn="l">
              <a:lnSpc>
                <a:spcPct val="115000"/>
              </a:lnSpc>
              <a:spcBef>
                <a:spcPts val="1200"/>
              </a:spcBef>
              <a:spcAft>
                <a:spcPts val="0"/>
              </a:spcAft>
              <a:buNone/>
            </a:pPr>
            <a:r>
              <a:rPr lang="ja"/>
              <a:t>隣の編集ボタンを押すと、選択した情報が編集専用のフォームに送られ、編集することができます。</a:t>
            </a:r>
            <a:endParaRPr/>
          </a:p>
          <a:p>
            <a:pPr indent="0" lvl="0" marL="0" rtl="0" algn="l">
              <a:lnSpc>
                <a:spcPct val="115000"/>
              </a:lnSpc>
              <a:spcBef>
                <a:spcPts val="1200"/>
              </a:spcBef>
              <a:spcAft>
                <a:spcPts val="0"/>
              </a:spcAft>
              <a:buNone/>
            </a:pPr>
            <a:r>
              <a:rPr lang="ja"/>
              <a:t>このように情報を変えて更新ボタンを押すと、先ほど編集したデータが反映されています。</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ja"/>
              <a:t>ヘッダーには、ログアウトボタンとユーザー画面に飛ぶことができるボタンを設置していて、ログアウトボタンを押すと最初にお見せしたログインページに、こちらのボタンを押すと、ユーザー画面に飛ぶことができます。</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ja"/>
              <a:t>ユーザー画面では、検索と、</a:t>
            </a:r>
            <a:r>
              <a:rPr lang="ja">
                <a:solidFill>
                  <a:schemeClr val="dk1"/>
                </a:solidFill>
              </a:rPr>
              <a:t>求人の一覧を閲覧する機能があります。</a:t>
            </a:r>
            <a:endParaRPr>
              <a:solidFill>
                <a:schemeClr val="dk1"/>
              </a:solidFill>
            </a:endParaRPr>
          </a:p>
          <a:p>
            <a:pPr indent="0" lvl="0" marL="0" rtl="0" algn="l">
              <a:lnSpc>
                <a:spcPct val="115000"/>
              </a:lnSpc>
              <a:spcBef>
                <a:spcPts val="1200"/>
              </a:spcBef>
              <a:spcAft>
                <a:spcPts val="0"/>
              </a:spcAft>
              <a:buNone/>
            </a:pPr>
            <a:r>
              <a:rPr lang="ja">
                <a:solidFill>
                  <a:schemeClr val="dk1"/>
                </a:solidFill>
              </a:rPr>
              <a:t>こちらの検索機能はフリーワード検索になっているので、最寄り駅や職種、時給など自分が見たい情報のキーワードを入力していただくだけで検索することができます。</a:t>
            </a:r>
            <a:endParaRPr>
              <a:solidFill>
                <a:schemeClr val="dk1"/>
              </a:solidFill>
            </a:endParaRPr>
          </a:p>
          <a:p>
            <a:pPr indent="0" lvl="0" marL="0" rtl="0" algn="l">
              <a:lnSpc>
                <a:spcPct val="115000"/>
              </a:lnSpc>
              <a:spcBef>
                <a:spcPts val="1200"/>
              </a:spcBef>
              <a:spcAft>
                <a:spcPts val="0"/>
              </a:spcAft>
              <a:buNone/>
            </a:pPr>
            <a:r>
              <a:rPr lang="ja">
                <a:solidFill>
                  <a:schemeClr val="dk1"/>
                </a:solidFill>
              </a:rPr>
              <a:t>一覧の上にある並べ替え機能で、登録された情報順と時給が高い順で並べ替えることができます。</a:t>
            </a:r>
            <a:endParaRPr>
              <a:solidFill>
                <a:schemeClr val="dk1"/>
              </a:solidFill>
            </a:endParaRPr>
          </a:p>
          <a:p>
            <a:pPr indent="0" lvl="0" marL="0" rtl="0" algn="l">
              <a:lnSpc>
                <a:spcPct val="115000"/>
              </a:lnSpc>
              <a:spcBef>
                <a:spcPts val="1200"/>
              </a:spcBef>
              <a:spcAft>
                <a:spcPts val="0"/>
              </a:spcAft>
              <a:buNone/>
            </a:pPr>
            <a:r>
              <a:rPr lang="ja">
                <a:solidFill>
                  <a:schemeClr val="dk1"/>
                </a:solidFill>
              </a:rPr>
              <a:t>検索や並べ替えをした後は、一番下にあるトップに戻るボタンで一覧表示に戻ることができます。</a:t>
            </a:r>
            <a:endParaRPr>
              <a:solidFill>
                <a:schemeClr val="dk1"/>
              </a:solidFill>
            </a:endParaRPr>
          </a:p>
          <a:p>
            <a:pPr indent="0" lvl="0" marL="0" rtl="0" algn="l">
              <a:lnSpc>
                <a:spcPct val="115000"/>
              </a:lnSpc>
              <a:spcBef>
                <a:spcPts val="1200"/>
              </a:spcBef>
              <a:spcAft>
                <a:spcPts val="0"/>
              </a:spcAft>
              <a:buNone/>
            </a:pPr>
            <a:r>
              <a:rPr lang="ja">
                <a:solidFill>
                  <a:schemeClr val="dk1"/>
                </a:solidFill>
              </a:rPr>
              <a:t>申し込みたい求人があれば、ここの申し込みボタンから申し込むことができます。</a:t>
            </a:r>
            <a:endParaRPr>
              <a:solidFill>
                <a:schemeClr val="dk1"/>
              </a:solidFill>
            </a:endParaRPr>
          </a:p>
          <a:p>
            <a:pPr indent="0" lvl="0" marL="0" rtl="0" algn="l">
              <a:lnSpc>
                <a:spcPct val="115000"/>
              </a:lnSpc>
              <a:spcBef>
                <a:spcPts val="1200"/>
              </a:spcBef>
              <a:spcAft>
                <a:spcPts val="0"/>
              </a:spcAft>
              <a:buNone/>
            </a:pPr>
            <a:r>
              <a:rPr lang="ja">
                <a:solidFill>
                  <a:schemeClr val="dk1"/>
                </a:solidFill>
              </a:rPr>
              <a:t>こちらに自分の情報を入力して、下のボタンを押すと確認画面が表示され、送信すると申し込みが完了します。</a:t>
            </a:r>
            <a:endParaRPr>
              <a:solidFill>
                <a:schemeClr val="dk1"/>
              </a:solidFill>
            </a:endParaRPr>
          </a:p>
          <a:p>
            <a:pPr indent="0" lvl="0" marL="0" rtl="0" algn="l">
              <a:lnSpc>
                <a:spcPct val="115000"/>
              </a:lnSpc>
              <a:spcBef>
                <a:spcPts val="1200"/>
              </a:spcBef>
              <a:spcAft>
                <a:spcPts val="0"/>
              </a:spcAft>
              <a:buNone/>
            </a:pPr>
            <a:r>
              <a:rPr lang="ja">
                <a:solidFill>
                  <a:schemeClr val="dk1"/>
                </a:solidFill>
              </a:rPr>
              <a:t>こちらの画面もヘッダー部分に管理者ページに飛ぶことができるボタンが設置されています。</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rPr lang="ja">
                <a:solidFill>
                  <a:schemeClr val="dk1"/>
                </a:solidFill>
              </a:rPr>
              <a:t>これにてデモンストレーションを終了します。スライドに戻らせていただきます。</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3b7b9a2f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3b7b9a2f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222222"/>
                </a:solidFill>
              </a:rPr>
              <a:t>最後に今回の開発演習のまとめを発表させていただきます。</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3b7b9a2f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3b7b9a2f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まず、本システムで力を入れた点です。★</a:t>
            </a:r>
            <a:endParaRPr/>
          </a:p>
          <a:p>
            <a:pPr indent="0" lvl="0" marL="0" rtl="0" algn="l">
              <a:spcBef>
                <a:spcPts val="0"/>
              </a:spcBef>
              <a:spcAft>
                <a:spcPts val="0"/>
              </a:spcAft>
              <a:buNone/>
            </a:pPr>
            <a:r>
              <a:rPr lang="ja"/>
              <a:t>管理者画面では、</a:t>
            </a:r>
            <a:r>
              <a:rPr lang="ja">
                <a:solidFill>
                  <a:schemeClr val="dk1"/>
                </a:solidFill>
              </a:rPr>
              <a:t>アニメーションを取り入れた点です。</a:t>
            </a:r>
            <a:endParaRPr>
              <a:solidFill>
                <a:schemeClr val="dk1"/>
              </a:solidFill>
            </a:endParaRPr>
          </a:p>
          <a:p>
            <a:pPr indent="0" lvl="0" marL="0" rtl="0" algn="l">
              <a:spcBef>
                <a:spcPts val="0"/>
              </a:spcBef>
              <a:spcAft>
                <a:spcPts val="0"/>
              </a:spcAft>
              <a:buNone/>
            </a:pPr>
            <a:r>
              <a:rPr lang="ja"/>
              <a:t>管理者は情報管理のため、クリック動作が多くなると考え、今どの情報を選択しているのか即</a:t>
            </a:r>
            <a:r>
              <a:rPr lang="ja"/>
              <a:t>座に判断していただける</a:t>
            </a:r>
            <a:r>
              <a:rPr lang="ja"/>
              <a:t>ようにマウスを乗せた際のアニメーションを多く取り入れました。アニメーションを多く使いすぎると逆に使いずらさを感じてしまうと考え、</a:t>
            </a:r>
            <a:r>
              <a:rPr lang="ja">
                <a:solidFill>
                  <a:schemeClr val="dk1"/>
                </a:solidFill>
              </a:rPr>
              <a:t>適切な量、速度を意識して実装しました。</a:t>
            </a:r>
            <a:endParaRPr>
              <a:solidFill>
                <a:schemeClr val="dk1"/>
              </a:solidFill>
            </a:endParaRPr>
          </a:p>
          <a:p>
            <a:pPr indent="0" lvl="0" marL="0" rtl="0" algn="l">
              <a:spcBef>
                <a:spcPts val="0"/>
              </a:spcBef>
              <a:spcAft>
                <a:spcPts val="0"/>
              </a:spcAft>
              <a:buNone/>
            </a:pPr>
            <a:r>
              <a:rPr lang="ja"/>
              <a:t>また、</a:t>
            </a:r>
            <a:r>
              <a:rPr lang="ja"/>
              <a:t>編集機能で、選択した情報が編集用のフォームにデフォルトで入るように実装した点も力を入れた部分になります。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ユーザー画面では、ユーザーが入力したわずかなキーワードで適切な情報を閲覧することができる点と、沢山の方に利用していただくことを考え、興味関心を引くデザインにした点です。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サイト全体では、どの画面にいても違うページに飛ぶことができる画面遷移と、管理者、ユーザーどちらも見やすく使いやすいシステムを心がけた点です。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今後追加していきたい機能としては、管理者側は勤務時間や写真などの求人情報拡張や管理者の登録機能です。</a:t>
            </a:r>
            <a:endParaRPr/>
          </a:p>
          <a:p>
            <a:pPr indent="0" lvl="0" marL="0" rtl="0" algn="l">
              <a:spcBef>
                <a:spcPts val="0"/>
              </a:spcBef>
              <a:spcAft>
                <a:spcPts val="0"/>
              </a:spcAft>
              <a:buNone/>
            </a:pPr>
            <a:r>
              <a:rPr lang="ja"/>
              <a:t>ユーザー側は、求人情報のお気に入り機能、より細かい条件での検索や、絞り込み機能の拡張や、アンケート機能、ユーザーの登録機能に連携した動的コンテンツの実装です。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最後にこの開発演習を通した反省点・改善点です。</a:t>
            </a:r>
            <a:endParaRPr/>
          </a:p>
          <a:p>
            <a:pPr indent="0" lvl="0" marL="0" rtl="0" algn="l">
              <a:spcBef>
                <a:spcPts val="0"/>
              </a:spcBef>
              <a:spcAft>
                <a:spcPts val="0"/>
              </a:spcAft>
              <a:buNone/>
            </a:pPr>
            <a:r>
              <a:rPr lang="ja"/>
              <a:t>一つ目は時間管理です。限られた時間の中で最初に決めたスケジュールどおりに行かなくなったときに全ての作業が押してしまって、自分の納得のいくシステムまで辿り着く</a:t>
            </a:r>
            <a:r>
              <a:rPr lang="ja"/>
              <a:t>ことができずに終わってしまいました。</a:t>
            </a:r>
            <a:endParaRPr/>
          </a:p>
          <a:p>
            <a:pPr indent="0" lvl="0" marL="0" rtl="0" algn="l">
              <a:spcBef>
                <a:spcPts val="0"/>
              </a:spcBef>
              <a:spcAft>
                <a:spcPts val="0"/>
              </a:spcAft>
              <a:buNone/>
            </a:pPr>
            <a:r>
              <a:rPr lang="ja"/>
              <a:t>二つ目はコスト意識です。今回はあくまで設定でしたが、100万円で売れるほどのシステムは作ることができなかったと感じているので、実際の業務でコスト意識の面は向上していきたいと思っています。</a:t>
            </a:r>
            <a:endParaRPr/>
          </a:p>
          <a:p>
            <a:pPr indent="0" lvl="0" marL="0" rtl="0" algn="l">
              <a:spcBef>
                <a:spcPts val="0"/>
              </a:spcBef>
              <a:spcAft>
                <a:spcPts val="0"/>
              </a:spcAft>
              <a:buNone/>
            </a:pPr>
            <a:r>
              <a:rPr lang="ja"/>
              <a:t>三つめはチーム開発意識です。今回は個人開発になりましたが、これから複数人で同じシステムを作る</a:t>
            </a:r>
            <a:r>
              <a:rPr lang="ja"/>
              <a:t>にあたって</a:t>
            </a:r>
            <a:r>
              <a:rPr lang="ja"/>
              <a:t>見やすいソースコードを書くことを意識して業務に生かせるようにするべきだったと感じました。</a:t>
            </a:r>
            <a:endParaRPr/>
          </a:p>
          <a:p>
            <a:pPr indent="0" lvl="0" marL="0" rtl="0" algn="l">
              <a:spcBef>
                <a:spcPts val="0"/>
              </a:spcBef>
              <a:spcAft>
                <a:spcPts val="0"/>
              </a:spcAft>
              <a:buNone/>
            </a:pPr>
            <a:r>
              <a:rPr lang="ja"/>
              <a:t>最後に、デザイン面です。システム開発に苦戦してデザイン面が自分の納得のいくまで詰めることができませんでした。これは時間管理の面にも繋がることだと思うので、社会人で一番大事な時間管理の面で成長できるように精進していきたいと思っております。</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ja">
                <a:solidFill>
                  <a:schemeClr val="dk1"/>
                </a:solidFill>
              </a:rPr>
              <a:t>反省点は沢山あるのですが、</a:t>
            </a:r>
            <a:r>
              <a:rPr lang="ja">
                <a:solidFill>
                  <a:schemeClr val="dk1"/>
                </a:solidFill>
              </a:rPr>
              <a:t>phpがとても苦手な中で、一つのアプリケーションを作るという経験をしてシステムエンジニアとして大きな成長ができたと思います。</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671a831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671a831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1"/>
                </a:solidFill>
              </a:rPr>
              <a:t>ここで質疑応答に入らせていただきます。</a:t>
            </a:r>
            <a:endParaRPr>
              <a:solidFill>
                <a:schemeClr val="dk1"/>
              </a:solidFill>
            </a:endParaRPr>
          </a:p>
          <a:p>
            <a:pPr indent="0" lvl="0" marL="0" rtl="0" algn="l">
              <a:spcBef>
                <a:spcPts val="0"/>
              </a:spcBef>
              <a:spcAft>
                <a:spcPts val="0"/>
              </a:spcAft>
              <a:buNone/>
            </a:pPr>
            <a:r>
              <a:rPr lang="ja">
                <a:solidFill>
                  <a:schemeClr val="dk1"/>
                </a:solidFill>
              </a:rPr>
              <a:t>はい、ありがとうございます。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今はフリーワード検索で、テキストボックスを使用したものになっているのですが、様々な項目の条件をラジオボタンやチェックボックスを使った選択式でより細かく情報を検索できるように拡張したいと考えています。</a:t>
            </a:r>
            <a:endParaRPr>
              <a:solidFill>
                <a:schemeClr val="dk1"/>
              </a:solidFill>
            </a:endParaRPr>
          </a:p>
          <a:p>
            <a:pPr indent="0" lvl="0" marL="0" rtl="0" algn="l">
              <a:spcBef>
                <a:spcPts val="0"/>
              </a:spcBef>
              <a:spcAft>
                <a:spcPts val="0"/>
              </a:spcAft>
              <a:buNone/>
            </a:pPr>
            <a:r>
              <a:rPr lang="ja"/>
              <a:t>これでphp開発演習のプレゼンを終わらせていただきます。</a:t>
            </a:r>
            <a:endParaRPr/>
          </a:p>
          <a:p>
            <a:pPr indent="0" lvl="0" marL="0" rtl="0" algn="l">
              <a:spcBef>
                <a:spcPts val="0"/>
              </a:spcBef>
              <a:spcAft>
                <a:spcPts val="0"/>
              </a:spcAft>
              <a:buNone/>
            </a:pPr>
            <a:r>
              <a:rPr lang="ja"/>
              <a:t>時間になりましたので終わらせていただきます。ご清聴ありがとうございました。</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localhost/php_kaihatu/job/logi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705350" y="2175450"/>
            <a:ext cx="57333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ja" sz="4811">
                <a:solidFill>
                  <a:schemeClr val="lt1"/>
                </a:solidFill>
                <a:latin typeface="Meiryo"/>
                <a:ea typeface="Meiryo"/>
                <a:cs typeface="Meiryo"/>
                <a:sym typeface="Meiryo"/>
              </a:rPr>
              <a:t>php</a:t>
            </a:r>
            <a:r>
              <a:rPr b="1" lang="ja" sz="4811">
                <a:solidFill>
                  <a:schemeClr val="lt1"/>
                </a:solidFill>
                <a:latin typeface="Meiryo"/>
                <a:ea typeface="Meiryo"/>
                <a:cs typeface="Meiryo"/>
                <a:sym typeface="Meiryo"/>
              </a:rPr>
              <a:t>システム開発研修</a:t>
            </a:r>
            <a:endParaRPr b="1" sz="4811">
              <a:solidFill>
                <a:schemeClr val="lt1"/>
              </a:solidFill>
              <a:latin typeface="Meiryo"/>
              <a:ea typeface="Meiryo"/>
              <a:cs typeface="Meiryo"/>
              <a:sym typeface="Meiryo"/>
            </a:endParaRPr>
          </a:p>
        </p:txBody>
      </p:sp>
      <p:sp>
        <p:nvSpPr>
          <p:cNvPr id="55" name="Google Shape;55;p13"/>
          <p:cNvSpPr txBox="1"/>
          <p:nvPr>
            <p:ph idx="1" type="subTitle"/>
          </p:nvPr>
        </p:nvSpPr>
        <p:spPr>
          <a:xfrm>
            <a:off x="7192375" y="3999450"/>
            <a:ext cx="1684200" cy="792600"/>
          </a:xfrm>
          <a:prstGeom prst="rect">
            <a:avLst/>
          </a:prstGeom>
        </p:spPr>
        <p:txBody>
          <a:bodyPr anchorCtr="0" anchor="t" bIns="91425" lIns="91425" spcFirstLastPara="1" rIns="91425" wrap="square" tIns="91425">
            <a:normAutofit fontScale="70000" lnSpcReduction="20000"/>
          </a:bodyPr>
          <a:lstStyle/>
          <a:p>
            <a:pPr indent="0" lvl="0" marL="0" rtl="0" algn="r">
              <a:lnSpc>
                <a:spcPct val="115000"/>
              </a:lnSpc>
              <a:spcBef>
                <a:spcPts val="0"/>
              </a:spcBef>
              <a:spcAft>
                <a:spcPts val="0"/>
              </a:spcAft>
              <a:buNone/>
            </a:pPr>
            <a:r>
              <a:rPr lang="ja">
                <a:solidFill>
                  <a:schemeClr val="lt1"/>
                </a:solidFill>
                <a:latin typeface="Meiryo"/>
                <a:ea typeface="Meiryo"/>
                <a:cs typeface="Meiryo"/>
                <a:sym typeface="Meiryo"/>
              </a:rPr>
              <a:t>2024/6/26</a:t>
            </a:r>
            <a:endParaRPr>
              <a:solidFill>
                <a:schemeClr val="lt1"/>
              </a:solidFill>
              <a:latin typeface="Meiryo"/>
              <a:ea typeface="Meiryo"/>
              <a:cs typeface="Meiryo"/>
              <a:sym typeface="Meiryo"/>
            </a:endParaRPr>
          </a:p>
          <a:p>
            <a:pPr indent="0" lvl="0" marL="0" rtl="0" algn="r">
              <a:lnSpc>
                <a:spcPct val="115000"/>
              </a:lnSpc>
              <a:spcBef>
                <a:spcPts val="0"/>
              </a:spcBef>
              <a:spcAft>
                <a:spcPts val="0"/>
              </a:spcAft>
              <a:buNone/>
            </a:pPr>
            <a:r>
              <a:rPr lang="ja">
                <a:solidFill>
                  <a:schemeClr val="lt1"/>
                </a:solidFill>
                <a:latin typeface="Meiryo"/>
                <a:ea typeface="Meiryo"/>
                <a:cs typeface="Meiryo"/>
                <a:sym typeface="Meiryo"/>
              </a:rPr>
              <a:t>濵本 風海</a:t>
            </a:r>
            <a:endParaRPr>
              <a:solidFill>
                <a:schemeClr val="lt1"/>
              </a:solidFill>
              <a:latin typeface="Meiryo"/>
              <a:ea typeface="Meiryo"/>
              <a:cs typeface="Meiryo"/>
              <a:sym typeface="Meiryo"/>
            </a:endParaRPr>
          </a:p>
        </p:txBody>
      </p:sp>
      <p:pic>
        <p:nvPicPr>
          <p:cNvPr id="56" name="Google Shape;56;p13"/>
          <p:cNvPicPr preferRelativeResize="0"/>
          <p:nvPr/>
        </p:nvPicPr>
        <p:blipFill>
          <a:blip r:embed="rId3">
            <a:alphaModFix/>
          </a:blip>
          <a:stretch>
            <a:fillRect/>
          </a:stretch>
        </p:blipFill>
        <p:spPr>
          <a:xfrm>
            <a:off x="232400" y="1906825"/>
            <a:ext cx="1385300" cy="323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60" name="Shape 60"/>
        <p:cNvGrpSpPr/>
        <p:nvPr/>
      </p:nvGrpSpPr>
      <p:grpSpPr>
        <a:xfrm>
          <a:off x="0" y="0"/>
          <a:ext cx="0" cy="0"/>
          <a:chOff x="0" y="0"/>
          <a:chExt cx="0" cy="0"/>
        </a:xfrm>
      </p:grpSpPr>
      <p:sp>
        <p:nvSpPr>
          <p:cNvPr id="61" name="Google Shape;61;p14"/>
          <p:cNvSpPr txBox="1"/>
          <p:nvPr/>
        </p:nvSpPr>
        <p:spPr>
          <a:xfrm>
            <a:off x="3252600" y="2156550"/>
            <a:ext cx="26388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4800">
                <a:solidFill>
                  <a:schemeClr val="lt1"/>
                </a:solidFill>
              </a:rPr>
              <a:t>要件定義</a:t>
            </a:r>
            <a:endParaRPr sz="4800">
              <a:solidFill>
                <a:schemeClr val="lt1"/>
              </a:solidFill>
            </a:endParaRPr>
          </a:p>
        </p:txBody>
      </p:sp>
      <p:pic>
        <p:nvPicPr>
          <p:cNvPr id="62" name="Google Shape;62;p14"/>
          <p:cNvPicPr preferRelativeResize="0"/>
          <p:nvPr/>
        </p:nvPicPr>
        <p:blipFill>
          <a:blip r:embed="rId3">
            <a:alphaModFix/>
          </a:blip>
          <a:stretch>
            <a:fillRect/>
          </a:stretch>
        </p:blipFill>
        <p:spPr>
          <a:xfrm rot="622196">
            <a:off x="2141650" y="1043825"/>
            <a:ext cx="2026776" cy="1229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77650" y="1329450"/>
            <a:ext cx="7988700" cy="24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900">
                <a:solidFill>
                  <a:schemeClr val="dk2"/>
                </a:solidFill>
              </a:rPr>
              <a:t>システム名：athome求人</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rPr lang="ja" sz="1900">
                <a:solidFill>
                  <a:schemeClr val="dk2"/>
                </a:solidFill>
              </a:rPr>
              <a:t>目的　　　：管理者が求人情報の管理ができること</a:t>
            </a:r>
            <a:endParaRPr sz="1900">
              <a:solidFill>
                <a:schemeClr val="dk2"/>
              </a:solidFill>
            </a:endParaRPr>
          </a:p>
          <a:p>
            <a:pPr indent="0" lvl="0" marL="0" rtl="0" algn="l">
              <a:spcBef>
                <a:spcPts val="0"/>
              </a:spcBef>
              <a:spcAft>
                <a:spcPts val="0"/>
              </a:spcAft>
              <a:buNone/>
            </a:pPr>
            <a:r>
              <a:rPr lang="ja" sz="1900">
                <a:solidFill>
                  <a:schemeClr val="dk2"/>
                </a:solidFill>
              </a:rPr>
              <a:t>	　　　　 ユーザーが条件に合った求人情報を正確に検索できること</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rPr lang="ja" sz="1900">
                <a:solidFill>
                  <a:schemeClr val="dk2"/>
                </a:solidFill>
              </a:rPr>
              <a:t>ターゲット：求人情報管理のアプリケーションを求めている方</a:t>
            </a:r>
            <a:endParaRPr sz="1900">
              <a:solidFill>
                <a:schemeClr val="dk2"/>
              </a:solidFill>
            </a:endParaRPr>
          </a:p>
          <a:p>
            <a:pPr indent="457200" lvl="0" marL="914400" rtl="0" algn="l">
              <a:spcBef>
                <a:spcPts val="0"/>
              </a:spcBef>
              <a:spcAft>
                <a:spcPts val="0"/>
              </a:spcAft>
              <a:buNone/>
            </a:pPr>
            <a:r>
              <a:rPr lang="ja" sz="1900">
                <a:solidFill>
                  <a:schemeClr val="dk2"/>
                </a:solidFill>
              </a:rPr>
              <a:t> 全国のバイトを探している方</a:t>
            </a:r>
            <a:endParaRPr sz="1900">
              <a:solidFill>
                <a:schemeClr val="dk2"/>
              </a:solidFill>
            </a:endParaRPr>
          </a:p>
        </p:txBody>
      </p:sp>
      <p:sp>
        <p:nvSpPr>
          <p:cNvPr id="68" name="Google Shape;68;p15"/>
          <p:cNvSpPr/>
          <p:nvPr/>
        </p:nvSpPr>
        <p:spPr>
          <a:xfrm>
            <a:off x="483750" y="1379700"/>
            <a:ext cx="93900" cy="378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5"/>
          <p:cNvSpPr/>
          <p:nvPr/>
        </p:nvSpPr>
        <p:spPr>
          <a:xfrm>
            <a:off x="483750" y="2246050"/>
            <a:ext cx="93900" cy="378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p:nvPr/>
        </p:nvSpPr>
        <p:spPr>
          <a:xfrm>
            <a:off x="483750" y="3389475"/>
            <a:ext cx="93900" cy="378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p:nvPr/>
        </p:nvSpPr>
        <p:spPr>
          <a:xfrm>
            <a:off x="0" y="0"/>
            <a:ext cx="9144000" cy="440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p:nvPr/>
        </p:nvSpPr>
        <p:spPr>
          <a:xfrm>
            <a:off x="0" y="4703400"/>
            <a:ext cx="9144000" cy="440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76" name="Shape 76"/>
        <p:cNvGrpSpPr/>
        <p:nvPr/>
      </p:nvGrpSpPr>
      <p:grpSpPr>
        <a:xfrm>
          <a:off x="0" y="0"/>
          <a:ext cx="0" cy="0"/>
          <a:chOff x="0" y="0"/>
          <a:chExt cx="0" cy="0"/>
        </a:xfrm>
      </p:grpSpPr>
      <p:sp>
        <p:nvSpPr>
          <p:cNvPr id="77" name="Google Shape;77;p16"/>
          <p:cNvSpPr txBox="1"/>
          <p:nvPr/>
        </p:nvSpPr>
        <p:spPr>
          <a:xfrm>
            <a:off x="3252600" y="2156550"/>
            <a:ext cx="26388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4800">
                <a:solidFill>
                  <a:schemeClr val="lt1"/>
                </a:solidFill>
                <a:latin typeface="Meiryo"/>
                <a:ea typeface="Meiryo"/>
                <a:cs typeface="Meiryo"/>
                <a:sym typeface="Meiryo"/>
              </a:rPr>
              <a:t>機能紹介</a:t>
            </a:r>
            <a:endParaRPr sz="4800">
              <a:solidFill>
                <a:schemeClr val="lt1"/>
              </a:solidFill>
              <a:latin typeface="Meiryo"/>
              <a:ea typeface="Meiryo"/>
              <a:cs typeface="Meiryo"/>
              <a:sym typeface="Meiryo"/>
            </a:endParaRPr>
          </a:p>
        </p:txBody>
      </p:sp>
      <p:pic>
        <p:nvPicPr>
          <p:cNvPr id="78" name="Google Shape;78;p16"/>
          <p:cNvPicPr preferRelativeResize="0"/>
          <p:nvPr/>
        </p:nvPicPr>
        <p:blipFill>
          <a:blip r:embed="rId3">
            <a:alphaModFix/>
          </a:blip>
          <a:stretch>
            <a:fillRect/>
          </a:stretch>
        </p:blipFill>
        <p:spPr>
          <a:xfrm>
            <a:off x="3706100" y="3549550"/>
            <a:ext cx="1731800" cy="159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p:nvPr/>
        </p:nvSpPr>
        <p:spPr>
          <a:xfrm>
            <a:off x="5035750" y="956213"/>
            <a:ext cx="3308400" cy="3616500"/>
          </a:xfrm>
          <a:prstGeom prst="roundRect">
            <a:avLst>
              <a:gd fmla="val 16667" name="adj"/>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7"/>
          <p:cNvSpPr/>
          <p:nvPr/>
        </p:nvSpPr>
        <p:spPr>
          <a:xfrm>
            <a:off x="799850" y="956213"/>
            <a:ext cx="3308400" cy="3616500"/>
          </a:xfrm>
          <a:prstGeom prst="roundRect">
            <a:avLst>
              <a:gd fmla="val 16667" name="adj"/>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7"/>
          <p:cNvSpPr txBox="1"/>
          <p:nvPr>
            <p:ph type="title"/>
          </p:nvPr>
        </p:nvSpPr>
        <p:spPr>
          <a:xfrm>
            <a:off x="1458350" y="570763"/>
            <a:ext cx="2009100" cy="639900"/>
          </a:xfrm>
          <a:prstGeom prst="rect">
            <a:avLst/>
          </a:prstGeom>
          <a:solidFill>
            <a:srgbClr val="CC0000"/>
          </a:solidFill>
          <a:ln cap="flat" cmpd="sng" w="38100">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lt1"/>
                </a:solidFill>
                <a:latin typeface="Meiryo"/>
                <a:ea typeface="Meiryo"/>
                <a:cs typeface="Meiryo"/>
                <a:sym typeface="Meiryo"/>
              </a:rPr>
              <a:t>管理者画面</a:t>
            </a:r>
            <a:endParaRPr>
              <a:solidFill>
                <a:schemeClr val="lt1"/>
              </a:solidFill>
              <a:latin typeface="Meiryo"/>
              <a:ea typeface="Meiryo"/>
              <a:cs typeface="Meiryo"/>
              <a:sym typeface="Meiryo"/>
            </a:endParaRPr>
          </a:p>
        </p:txBody>
      </p:sp>
      <p:sp>
        <p:nvSpPr>
          <p:cNvPr id="86" name="Google Shape;86;p17"/>
          <p:cNvSpPr txBox="1"/>
          <p:nvPr>
            <p:ph idx="1" type="body"/>
          </p:nvPr>
        </p:nvSpPr>
        <p:spPr>
          <a:xfrm>
            <a:off x="1199150" y="1286888"/>
            <a:ext cx="2527500" cy="32631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ja" sz="2000">
                <a:latin typeface="Meiryo"/>
                <a:ea typeface="Meiryo"/>
                <a:cs typeface="Meiryo"/>
                <a:sym typeface="Meiryo"/>
              </a:rPr>
              <a:t>・ログイン</a:t>
            </a:r>
            <a:endParaRPr sz="2000">
              <a:latin typeface="Meiryo"/>
              <a:ea typeface="Meiryo"/>
              <a:cs typeface="Meiryo"/>
              <a:sym typeface="Meiryo"/>
            </a:endParaRPr>
          </a:p>
          <a:p>
            <a:pPr indent="0" lvl="0" marL="0" rtl="0" algn="l">
              <a:lnSpc>
                <a:spcPct val="100000"/>
              </a:lnSpc>
              <a:spcBef>
                <a:spcPts val="1200"/>
              </a:spcBef>
              <a:spcAft>
                <a:spcPts val="0"/>
              </a:spcAft>
              <a:buNone/>
            </a:pPr>
            <a:r>
              <a:rPr lang="ja" sz="2000">
                <a:latin typeface="Meiryo"/>
                <a:ea typeface="Meiryo"/>
                <a:cs typeface="Meiryo"/>
                <a:sym typeface="Meiryo"/>
              </a:rPr>
              <a:t>・</a:t>
            </a:r>
            <a:r>
              <a:rPr lang="ja" sz="2000">
                <a:latin typeface="Meiryo"/>
                <a:ea typeface="Meiryo"/>
                <a:cs typeface="Meiryo"/>
                <a:sym typeface="Meiryo"/>
              </a:rPr>
              <a:t>求人情報登録</a:t>
            </a:r>
            <a:endParaRPr sz="2000">
              <a:latin typeface="Meiryo"/>
              <a:ea typeface="Meiryo"/>
              <a:cs typeface="Meiryo"/>
              <a:sym typeface="Meiryo"/>
            </a:endParaRPr>
          </a:p>
          <a:p>
            <a:pPr indent="0" lvl="0" marL="0" rtl="0" algn="l">
              <a:lnSpc>
                <a:spcPct val="100000"/>
              </a:lnSpc>
              <a:spcBef>
                <a:spcPts val="1200"/>
              </a:spcBef>
              <a:spcAft>
                <a:spcPts val="0"/>
              </a:spcAft>
              <a:buNone/>
            </a:pPr>
            <a:r>
              <a:rPr lang="ja" sz="2000">
                <a:latin typeface="Meiryo"/>
                <a:ea typeface="Meiryo"/>
                <a:cs typeface="Meiryo"/>
                <a:sym typeface="Meiryo"/>
              </a:rPr>
              <a:t>・求人情報削除</a:t>
            </a:r>
            <a:endParaRPr sz="2000">
              <a:latin typeface="Meiryo"/>
              <a:ea typeface="Meiryo"/>
              <a:cs typeface="Meiryo"/>
              <a:sym typeface="Meiryo"/>
            </a:endParaRPr>
          </a:p>
          <a:p>
            <a:pPr indent="0" lvl="0" marL="0" rtl="0" algn="l">
              <a:lnSpc>
                <a:spcPct val="100000"/>
              </a:lnSpc>
              <a:spcBef>
                <a:spcPts val="1200"/>
              </a:spcBef>
              <a:spcAft>
                <a:spcPts val="0"/>
              </a:spcAft>
              <a:buNone/>
            </a:pPr>
            <a:r>
              <a:rPr lang="ja" sz="2000">
                <a:latin typeface="Meiryo"/>
                <a:ea typeface="Meiryo"/>
                <a:cs typeface="Meiryo"/>
                <a:sym typeface="Meiryo"/>
              </a:rPr>
              <a:t>・求人情報編集</a:t>
            </a:r>
            <a:endParaRPr sz="2000">
              <a:latin typeface="Meiryo"/>
              <a:ea typeface="Meiryo"/>
              <a:cs typeface="Meiryo"/>
              <a:sym typeface="Meiryo"/>
            </a:endParaRPr>
          </a:p>
          <a:p>
            <a:pPr indent="0" lvl="0" marL="0" rtl="0" algn="l">
              <a:lnSpc>
                <a:spcPct val="100000"/>
              </a:lnSpc>
              <a:spcBef>
                <a:spcPts val="1200"/>
              </a:spcBef>
              <a:spcAft>
                <a:spcPts val="0"/>
              </a:spcAft>
              <a:buNone/>
            </a:pPr>
            <a:r>
              <a:rPr lang="ja" sz="2000">
                <a:latin typeface="Meiryo"/>
                <a:ea typeface="Meiryo"/>
                <a:cs typeface="Meiryo"/>
                <a:sym typeface="Meiryo"/>
              </a:rPr>
              <a:t>・求人情報一覧表示</a:t>
            </a:r>
            <a:endParaRPr sz="2000">
              <a:latin typeface="Meiryo"/>
              <a:ea typeface="Meiryo"/>
              <a:cs typeface="Meiryo"/>
              <a:sym typeface="Meiryo"/>
            </a:endParaRPr>
          </a:p>
          <a:p>
            <a:pPr indent="0" lvl="0" marL="0" rtl="0" algn="l">
              <a:lnSpc>
                <a:spcPct val="100000"/>
              </a:lnSpc>
              <a:spcBef>
                <a:spcPts val="1200"/>
              </a:spcBef>
              <a:spcAft>
                <a:spcPts val="0"/>
              </a:spcAft>
              <a:buClr>
                <a:schemeClr val="dk1"/>
              </a:buClr>
              <a:buSzPts val="1100"/>
              <a:buFont typeface="Arial"/>
              <a:buNone/>
            </a:pPr>
            <a:r>
              <a:rPr lang="ja" sz="2000">
                <a:latin typeface="Meiryo"/>
                <a:ea typeface="Meiryo"/>
                <a:cs typeface="Meiryo"/>
                <a:sym typeface="Meiryo"/>
              </a:rPr>
              <a:t>・ログアウト</a:t>
            </a:r>
            <a:endParaRPr sz="2000">
              <a:latin typeface="Meiryo"/>
              <a:ea typeface="Meiryo"/>
              <a:cs typeface="Meiryo"/>
              <a:sym typeface="Meiryo"/>
            </a:endParaRPr>
          </a:p>
          <a:p>
            <a:pPr indent="0" lvl="0" marL="0" rtl="0" algn="l">
              <a:lnSpc>
                <a:spcPct val="100000"/>
              </a:lnSpc>
              <a:spcBef>
                <a:spcPts val="1200"/>
              </a:spcBef>
              <a:spcAft>
                <a:spcPts val="1200"/>
              </a:spcAft>
              <a:buNone/>
            </a:pPr>
            <a:r>
              <a:rPr lang="ja" sz="2000">
                <a:latin typeface="Meiryo"/>
                <a:ea typeface="Meiryo"/>
                <a:cs typeface="Meiryo"/>
                <a:sym typeface="Meiryo"/>
              </a:rPr>
              <a:t>・ユーザー画面遷移</a:t>
            </a:r>
            <a:endParaRPr/>
          </a:p>
        </p:txBody>
      </p:sp>
      <p:sp>
        <p:nvSpPr>
          <p:cNvPr id="87" name="Google Shape;87;p17"/>
          <p:cNvSpPr txBox="1"/>
          <p:nvPr/>
        </p:nvSpPr>
        <p:spPr>
          <a:xfrm>
            <a:off x="5426200" y="1517738"/>
            <a:ext cx="25275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ja" sz="2000">
                <a:solidFill>
                  <a:schemeClr val="dk2"/>
                </a:solidFill>
              </a:rPr>
              <a:t>・求人情報一覧表示</a:t>
            </a:r>
            <a:endParaRPr sz="2000">
              <a:solidFill>
                <a:schemeClr val="dk2"/>
              </a:solidFill>
            </a:endParaRPr>
          </a:p>
          <a:p>
            <a:pPr indent="0" lvl="0" marL="0" rtl="0" algn="l">
              <a:lnSpc>
                <a:spcPct val="150000"/>
              </a:lnSpc>
              <a:spcBef>
                <a:spcPts val="0"/>
              </a:spcBef>
              <a:spcAft>
                <a:spcPts val="0"/>
              </a:spcAft>
              <a:buNone/>
            </a:pPr>
            <a:r>
              <a:rPr lang="ja" sz="2000">
                <a:solidFill>
                  <a:schemeClr val="dk2"/>
                </a:solidFill>
              </a:rPr>
              <a:t>・フリーワード検索</a:t>
            </a:r>
            <a:endParaRPr sz="2000">
              <a:solidFill>
                <a:schemeClr val="dk2"/>
              </a:solidFill>
            </a:endParaRPr>
          </a:p>
          <a:p>
            <a:pPr indent="0" lvl="0" marL="0" rtl="0" algn="l">
              <a:lnSpc>
                <a:spcPct val="150000"/>
              </a:lnSpc>
              <a:spcBef>
                <a:spcPts val="0"/>
              </a:spcBef>
              <a:spcAft>
                <a:spcPts val="0"/>
              </a:spcAft>
              <a:buNone/>
            </a:pPr>
            <a:r>
              <a:rPr lang="ja" sz="2000">
                <a:solidFill>
                  <a:schemeClr val="dk2"/>
                </a:solidFill>
              </a:rPr>
              <a:t>・並べ替え</a:t>
            </a:r>
            <a:endParaRPr sz="2000">
              <a:solidFill>
                <a:schemeClr val="dk2"/>
              </a:solidFill>
            </a:endParaRPr>
          </a:p>
          <a:p>
            <a:pPr indent="0" lvl="0" marL="0" rtl="0" algn="l">
              <a:lnSpc>
                <a:spcPct val="150000"/>
              </a:lnSpc>
              <a:spcBef>
                <a:spcPts val="0"/>
              </a:spcBef>
              <a:spcAft>
                <a:spcPts val="0"/>
              </a:spcAft>
              <a:buNone/>
            </a:pPr>
            <a:r>
              <a:rPr lang="ja" sz="2000">
                <a:solidFill>
                  <a:schemeClr val="dk2"/>
                </a:solidFill>
              </a:rPr>
              <a:t>・申し込み</a:t>
            </a:r>
            <a:endParaRPr sz="2000">
              <a:solidFill>
                <a:schemeClr val="dk2"/>
              </a:solidFill>
            </a:endParaRPr>
          </a:p>
          <a:p>
            <a:pPr indent="0" lvl="0" marL="0" rtl="0" algn="l">
              <a:lnSpc>
                <a:spcPct val="150000"/>
              </a:lnSpc>
              <a:spcBef>
                <a:spcPts val="0"/>
              </a:spcBef>
              <a:spcAft>
                <a:spcPts val="0"/>
              </a:spcAft>
              <a:buNone/>
            </a:pPr>
            <a:r>
              <a:rPr lang="ja" sz="2000">
                <a:solidFill>
                  <a:schemeClr val="dk2"/>
                </a:solidFill>
              </a:rPr>
              <a:t>・トップ画面遷移</a:t>
            </a:r>
            <a:endParaRPr sz="2000">
              <a:solidFill>
                <a:schemeClr val="dk2"/>
              </a:solidFill>
            </a:endParaRPr>
          </a:p>
          <a:p>
            <a:pPr indent="0" lvl="0" marL="0" rtl="0" algn="l">
              <a:lnSpc>
                <a:spcPct val="150000"/>
              </a:lnSpc>
              <a:spcBef>
                <a:spcPts val="0"/>
              </a:spcBef>
              <a:spcAft>
                <a:spcPts val="0"/>
              </a:spcAft>
              <a:buNone/>
            </a:pPr>
            <a:r>
              <a:rPr lang="ja" sz="2000">
                <a:solidFill>
                  <a:schemeClr val="dk2"/>
                </a:solidFill>
              </a:rPr>
              <a:t>・管理者画面遷移</a:t>
            </a:r>
            <a:endParaRPr sz="2000">
              <a:solidFill>
                <a:schemeClr val="dk2"/>
              </a:solidFill>
            </a:endParaRPr>
          </a:p>
        </p:txBody>
      </p:sp>
      <p:sp>
        <p:nvSpPr>
          <p:cNvPr id="88" name="Google Shape;88;p17"/>
          <p:cNvSpPr txBox="1"/>
          <p:nvPr>
            <p:ph type="title"/>
          </p:nvPr>
        </p:nvSpPr>
        <p:spPr>
          <a:xfrm>
            <a:off x="5506300" y="570788"/>
            <a:ext cx="2367300" cy="639900"/>
          </a:xfrm>
          <a:prstGeom prst="rect">
            <a:avLst/>
          </a:prstGeom>
          <a:solidFill>
            <a:srgbClr val="CC0000"/>
          </a:solidFill>
          <a:ln cap="flat" cmpd="sng" w="38100">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lt1"/>
                </a:solidFill>
                <a:latin typeface="Meiryo"/>
                <a:ea typeface="Meiryo"/>
                <a:cs typeface="Meiryo"/>
                <a:sym typeface="Meiryo"/>
              </a:rPr>
              <a:t>ユーザー画面</a:t>
            </a:r>
            <a:endParaRPr>
              <a:solidFill>
                <a:schemeClr val="lt1"/>
              </a:solidFill>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92" name="Shape 92"/>
        <p:cNvGrpSpPr/>
        <p:nvPr/>
      </p:nvGrpSpPr>
      <p:grpSpPr>
        <a:xfrm>
          <a:off x="0" y="0"/>
          <a:ext cx="0" cy="0"/>
          <a:chOff x="0" y="0"/>
          <a:chExt cx="0" cy="0"/>
        </a:xfrm>
      </p:grpSpPr>
      <p:sp>
        <p:nvSpPr>
          <p:cNvPr id="93" name="Google Shape;93;p18"/>
          <p:cNvSpPr txBox="1"/>
          <p:nvPr/>
        </p:nvSpPr>
        <p:spPr>
          <a:xfrm>
            <a:off x="1417650" y="2122950"/>
            <a:ext cx="63087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4800">
                <a:solidFill>
                  <a:schemeClr val="lt1"/>
                </a:solidFill>
                <a:latin typeface="Meiryo"/>
                <a:ea typeface="Meiryo"/>
                <a:cs typeface="Meiryo"/>
                <a:sym typeface="Meiryo"/>
              </a:rPr>
              <a:t>デモンストレーション</a:t>
            </a:r>
            <a:endParaRPr sz="4800">
              <a:solidFill>
                <a:schemeClr val="lt1"/>
              </a:solidFill>
              <a:latin typeface="Meiryo"/>
              <a:ea typeface="Meiryo"/>
              <a:cs typeface="Meiryo"/>
              <a:sym typeface="Meiryo"/>
            </a:endParaRPr>
          </a:p>
        </p:txBody>
      </p:sp>
      <p:pic>
        <p:nvPicPr>
          <p:cNvPr id="94" name="Google Shape;94;p18"/>
          <p:cNvPicPr preferRelativeResize="0"/>
          <p:nvPr/>
        </p:nvPicPr>
        <p:blipFill>
          <a:blip r:embed="rId3">
            <a:alphaModFix/>
          </a:blip>
          <a:stretch>
            <a:fillRect/>
          </a:stretch>
        </p:blipFill>
        <p:spPr>
          <a:xfrm>
            <a:off x="6721499" y="3138975"/>
            <a:ext cx="2082600" cy="2004526"/>
          </a:xfrm>
          <a:prstGeom prst="rect">
            <a:avLst/>
          </a:prstGeom>
          <a:noFill/>
          <a:ln>
            <a:noFill/>
          </a:ln>
        </p:spPr>
      </p:pic>
      <p:sp>
        <p:nvSpPr>
          <p:cNvPr id="95" name="Google Shape;95;p18"/>
          <p:cNvSpPr txBox="1"/>
          <p:nvPr/>
        </p:nvSpPr>
        <p:spPr>
          <a:xfrm>
            <a:off x="2667750" y="3138975"/>
            <a:ext cx="38085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500" u="sng">
                <a:solidFill>
                  <a:schemeClr val="hlink"/>
                </a:solidFill>
                <a:hlinkClick r:id="rId4"/>
              </a:rPr>
              <a:t>http://localhost/php_kaihatu/job/login.html</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99" name="Shape 99"/>
        <p:cNvGrpSpPr/>
        <p:nvPr/>
      </p:nvGrpSpPr>
      <p:grpSpPr>
        <a:xfrm>
          <a:off x="0" y="0"/>
          <a:ext cx="0" cy="0"/>
          <a:chOff x="0" y="0"/>
          <a:chExt cx="0" cy="0"/>
        </a:xfrm>
      </p:grpSpPr>
      <p:sp>
        <p:nvSpPr>
          <p:cNvPr id="100" name="Google Shape;100;p19"/>
          <p:cNvSpPr txBox="1"/>
          <p:nvPr/>
        </p:nvSpPr>
        <p:spPr>
          <a:xfrm>
            <a:off x="3493800" y="2169900"/>
            <a:ext cx="21564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4800">
                <a:solidFill>
                  <a:schemeClr val="lt1"/>
                </a:solidFill>
                <a:latin typeface="Meiryo"/>
                <a:ea typeface="Meiryo"/>
                <a:cs typeface="Meiryo"/>
                <a:sym typeface="Meiryo"/>
              </a:rPr>
              <a:t>まとめ</a:t>
            </a:r>
            <a:endParaRPr sz="4800">
              <a:solidFill>
                <a:schemeClr val="lt1"/>
              </a:solidFill>
              <a:latin typeface="Meiryo"/>
              <a:ea typeface="Meiryo"/>
              <a:cs typeface="Meiryo"/>
              <a:sym typeface="Meiryo"/>
            </a:endParaRPr>
          </a:p>
        </p:txBody>
      </p:sp>
      <p:pic>
        <p:nvPicPr>
          <p:cNvPr id="101" name="Google Shape;101;p19"/>
          <p:cNvPicPr preferRelativeResize="0"/>
          <p:nvPr/>
        </p:nvPicPr>
        <p:blipFill>
          <a:blip r:embed="rId3">
            <a:alphaModFix/>
          </a:blip>
          <a:stretch>
            <a:fillRect/>
          </a:stretch>
        </p:blipFill>
        <p:spPr>
          <a:xfrm>
            <a:off x="870625" y="1752575"/>
            <a:ext cx="1905324" cy="339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p:nvPr/>
        </p:nvSpPr>
        <p:spPr>
          <a:xfrm>
            <a:off x="0" y="0"/>
            <a:ext cx="9144000" cy="440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20"/>
          <p:cNvSpPr/>
          <p:nvPr/>
        </p:nvSpPr>
        <p:spPr>
          <a:xfrm>
            <a:off x="0" y="4703400"/>
            <a:ext cx="9144000" cy="440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8" name="Google Shape;108;p20"/>
          <p:cNvGrpSpPr/>
          <p:nvPr/>
        </p:nvGrpSpPr>
        <p:grpSpPr>
          <a:xfrm>
            <a:off x="4703850" y="851900"/>
            <a:ext cx="4191000" cy="3566700"/>
            <a:chOff x="4687400" y="863575"/>
            <a:chExt cx="4191000" cy="3566700"/>
          </a:xfrm>
        </p:grpSpPr>
        <p:sp>
          <p:nvSpPr>
            <p:cNvPr id="109" name="Google Shape;109;p20"/>
            <p:cNvSpPr/>
            <p:nvPr/>
          </p:nvSpPr>
          <p:spPr>
            <a:xfrm>
              <a:off x="4687400" y="863575"/>
              <a:ext cx="4191000" cy="3566700"/>
            </a:xfrm>
            <a:prstGeom prst="wedgeRoundRectCallout">
              <a:avLst>
                <a:gd fmla="val -72715" name="adj1"/>
                <a:gd fmla="val -33097" name="adj2"/>
                <a:gd fmla="val 0" name="adj3"/>
              </a:avLst>
            </a:prstGeom>
            <a:solidFill>
              <a:schemeClr val="lt1"/>
            </a:solid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0"/>
            <p:cNvSpPr txBox="1"/>
            <p:nvPr/>
          </p:nvSpPr>
          <p:spPr>
            <a:xfrm>
              <a:off x="4856550" y="1037150"/>
              <a:ext cx="4021800" cy="31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solidFill>
                    <a:schemeClr val="dk2"/>
                  </a:solidFill>
                </a:rPr>
                <a:t>管理者画面</a:t>
              </a:r>
              <a:endParaRPr b="1" sz="1800">
                <a:solidFill>
                  <a:schemeClr val="dk2"/>
                </a:solidFill>
              </a:endParaRPr>
            </a:p>
            <a:p>
              <a:pPr indent="0" lvl="0" marL="0" rtl="0" algn="l">
                <a:spcBef>
                  <a:spcPts val="0"/>
                </a:spcBef>
                <a:spcAft>
                  <a:spcPts val="0"/>
                </a:spcAft>
                <a:buNone/>
              </a:pPr>
              <a:r>
                <a:rPr lang="ja" sz="1800">
                  <a:solidFill>
                    <a:schemeClr val="dk2"/>
                  </a:solidFill>
                </a:rPr>
                <a:t>　・適切なアニメーション</a:t>
              </a:r>
              <a:endParaRPr sz="1800">
                <a:solidFill>
                  <a:schemeClr val="dk2"/>
                </a:solidFill>
              </a:endParaRPr>
            </a:p>
            <a:p>
              <a:pPr indent="0" lvl="0" marL="0" rtl="0" algn="l">
                <a:spcBef>
                  <a:spcPts val="0"/>
                </a:spcBef>
                <a:spcAft>
                  <a:spcPts val="0"/>
                </a:spcAft>
                <a:buNone/>
              </a:pPr>
              <a:r>
                <a:rPr lang="ja" sz="1800">
                  <a:solidFill>
                    <a:schemeClr val="dk2"/>
                  </a:solidFill>
                </a:rPr>
                <a:t>　・編集機能</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ja" sz="1800">
                  <a:solidFill>
                    <a:schemeClr val="dk2"/>
                  </a:solidFill>
                </a:rPr>
                <a:t>ユーザー画面</a:t>
              </a:r>
              <a:endParaRPr b="1" sz="1800">
                <a:solidFill>
                  <a:schemeClr val="dk2"/>
                </a:solidFill>
              </a:endParaRPr>
            </a:p>
            <a:p>
              <a:pPr indent="0" lvl="0" marL="0" rtl="0" algn="l">
                <a:spcBef>
                  <a:spcPts val="0"/>
                </a:spcBef>
                <a:spcAft>
                  <a:spcPts val="0"/>
                </a:spcAft>
                <a:buNone/>
              </a:pPr>
              <a:r>
                <a:rPr lang="ja" sz="1800">
                  <a:solidFill>
                    <a:schemeClr val="dk2"/>
                  </a:solidFill>
                </a:rPr>
                <a:t>　・わずかなキーワードで検索可能</a:t>
              </a:r>
              <a:endParaRPr sz="1800">
                <a:solidFill>
                  <a:schemeClr val="dk2"/>
                </a:solidFill>
              </a:endParaRPr>
            </a:p>
            <a:p>
              <a:pPr indent="0" lvl="0" marL="0" rtl="0" algn="l">
                <a:spcBef>
                  <a:spcPts val="0"/>
                </a:spcBef>
                <a:spcAft>
                  <a:spcPts val="0"/>
                </a:spcAft>
                <a:buNone/>
              </a:pPr>
              <a:r>
                <a:rPr lang="ja" sz="1800">
                  <a:solidFill>
                    <a:schemeClr val="dk2"/>
                  </a:solidFill>
                </a:rPr>
                <a:t>　・興味を引くデザイン</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ja" sz="1800">
                  <a:solidFill>
                    <a:schemeClr val="dk2"/>
                  </a:solidFill>
                </a:rPr>
                <a:t>全体</a:t>
              </a:r>
              <a:endParaRPr b="1" sz="1800">
                <a:solidFill>
                  <a:schemeClr val="dk2"/>
                </a:solidFill>
              </a:endParaRPr>
            </a:p>
            <a:p>
              <a:pPr indent="0" lvl="0" marL="0" rtl="0" algn="l">
                <a:spcBef>
                  <a:spcPts val="0"/>
                </a:spcBef>
                <a:spcAft>
                  <a:spcPts val="0"/>
                </a:spcAft>
                <a:buNone/>
              </a:pPr>
              <a:r>
                <a:rPr lang="ja" sz="1800">
                  <a:solidFill>
                    <a:schemeClr val="dk2"/>
                  </a:solidFill>
                </a:rPr>
                <a:t>　・画面遷移</a:t>
              </a:r>
              <a:endParaRPr sz="1800">
                <a:solidFill>
                  <a:schemeClr val="dk2"/>
                </a:solidFill>
              </a:endParaRPr>
            </a:p>
            <a:p>
              <a:pPr indent="0" lvl="0" marL="0" rtl="0" algn="l">
                <a:spcBef>
                  <a:spcPts val="0"/>
                </a:spcBef>
                <a:spcAft>
                  <a:spcPts val="0"/>
                </a:spcAft>
                <a:buClr>
                  <a:schemeClr val="dk1"/>
                </a:buClr>
                <a:buSzPts val="1100"/>
                <a:buFont typeface="Arial"/>
                <a:buNone/>
              </a:pPr>
              <a:r>
                <a:rPr lang="ja" sz="1800">
                  <a:solidFill>
                    <a:schemeClr val="dk2"/>
                  </a:solidFill>
                </a:rPr>
                <a:t>　</a:t>
              </a:r>
              <a:r>
                <a:rPr lang="ja" sz="1800">
                  <a:solidFill>
                    <a:schemeClr val="dk2"/>
                  </a:solidFill>
                </a:rPr>
                <a:t>・見やすく、使いやすいシステム</a:t>
              </a:r>
              <a:endParaRPr sz="1800">
                <a:solidFill>
                  <a:schemeClr val="dk2"/>
                </a:solidFill>
              </a:endParaRPr>
            </a:p>
          </p:txBody>
        </p:sp>
      </p:grpSp>
      <p:sp>
        <p:nvSpPr>
          <p:cNvPr id="111" name="Google Shape;111;p20"/>
          <p:cNvSpPr txBox="1"/>
          <p:nvPr/>
        </p:nvSpPr>
        <p:spPr>
          <a:xfrm>
            <a:off x="437425" y="1233975"/>
            <a:ext cx="234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400">
                <a:solidFill>
                  <a:schemeClr val="dk2"/>
                </a:solidFill>
              </a:rPr>
              <a:t>▶力を入れた点</a:t>
            </a:r>
            <a:endParaRPr sz="2400">
              <a:solidFill>
                <a:schemeClr val="dk2"/>
              </a:solidFill>
            </a:endParaRPr>
          </a:p>
        </p:txBody>
      </p:sp>
      <p:sp>
        <p:nvSpPr>
          <p:cNvPr id="112" name="Google Shape;112;p20"/>
          <p:cNvSpPr txBox="1"/>
          <p:nvPr/>
        </p:nvSpPr>
        <p:spPr>
          <a:xfrm>
            <a:off x="437425" y="2358200"/>
            <a:ext cx="325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400">
                <a:solidFill>
                  <a:schemeClr val="dk2"/>
                </a:solidFill>
              </a:rPr>
              <a:t>▶今後追加したい機能</a:t>
            </a:r>
            <a:endParaRPr sz="2400">
              <a:solidFill>
                <a:schemeClr val="dk2"/>
              </a:solidFill>
            </a:endParaRPr>
          </a:p>
        </p:txBody>
      </p:sp>
      <p:sp>
        <p:nvSpPr>
          <p:cNvPr id="113" name="Google Shape;113;p20"/>
          <p:cNvSpPr txBox="1"/>
          <p:nvPr/>
        </p:nvSpPr>
        <p:spPr>
          <a:xfrm>
            <a:off x="437425" y="3482425"/>
            <a:ext cx="263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400">
                <a:solidFill>
                  <a:schemeClr val="dk2"/>
                </a:solidFill>
              </a:rPr>
              <a:t>▶反省点・改善点</a:t>
            </a:r>
            <a:endParaRPr sz="2400">
              <a:solidFill>
                <a:schemeClr val="dk2"/>
              </a:solidFill>
            </a:endParaRPr>
          </a:p>
        </p:txBody>
      </p:sp>
      <p:sp>
        <p:nvSpPr>
          <p:cNvPr id="114" name="Google Shape;114;p20"/>
          <p:cNvSpPr txBox="1"/>
          <p:nvPr/>
        </p:nvSpPr>
        <p:spPr>
          <a:xfrm>
            <a:off x="437425" y="1233975"/>
            <a:ext cx="234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400">
                <a:solidFill>
                  <a:schemeClr val="dk2"/>
                </a:solidFill>
              </a:rPr>
              <a:t>▶力を入れた点</a:t>
            </a:r>
            <a:endParaRPr b="1" sz="2400">
              <a:solidFill>
                <a:schemeClr val="dk2"/>
              </a:solidFill>
            </a:endParaRPr>
          </a:p>
        </p:txBody>
      </p:sp>
      <p:sp>
        <p:nvSpPr>
          <p:cNvPr id="115" name="Google Shape;115;p20"/>
          <p:cNvSpPr txBox="1"/>
          <p:nvPr/>
        </p:nvSpPr>
        <p:spPr>
          <a:xfrm>
            <a:off x="437425" y="2358200"/>
            <a:ext cx="325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400">
                <a:solidFill>
                  <a:schemeClr val="dk2"/>
                </a:solidFill>
              </a:rPr>
              <a:t>▶今後追加したい機能</a:t>
            </a:r>
            <a:endParaRPr b="1" sz="2400">
              <a:solidFill>
                <a:schemeClr val="dk2"/>
              </a:solidFill>
            </a:endParaRPr>
          </a:p>
        </p:txBody>
      </p:sp>
      <p:grpSp>
        <p:nvGrpSpPr>
          <p:cNvPr id="116" name="Google Shape;116;p20"/>
          <p:cNvGrpSpPr/>
          <p:nvPr/>
        </p:nvGrpSpPr>
        <p:grpSpPr>
          <a:xfrm>
            <a:off x="4703850" y="851900"/>
            <a:ext cx="4191000" cy="3566700"/>
            <a:chOff x="-2117850" y="780100"/>
            <a:chExt cx="4191000" cy="3566700"/>
          </a:xfrm>
        </p:grpSpPr>
        <p:sp>
          <p:nvSpPr>
            <p:cNvPr id="117" name="Google Shape;117;p20"/>
            <p:cNvSpPr/>
            <p:nvPr/>
          </p:nvSpPr>
          <p:spPr>
            <a:xfrm>
              <a:off x="-2117850" y="780100"/>
              <a:ext cx="4191000" cy="3566700"/>
            </a:xfrm>
            <a:prstGeom prst="wedgeRoundRectCallout">
              <a:avLst>
                <a:gd fmla="val -72079" name="adj1"/>
                <a:gd fmla="val -387" name="adj2"/>
                <a:gd fmla="val 0" name="adj3"/>
              </a:avLst>
            </a:prstGeom>
            <a:solidFill>
              <a:schemeClr val="lt1"/>
            </a:solid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0"/>
            <p:cNvSpPr txBox="1"/>
            <p:nvPr/>
          </p:nvSpPr>
          <p:spPr>
            <a:xfrm>
              <a:off x="-1948650" y="1109725"/>
              <a:ext cx="4021800" cy="30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solidFill>
                    <a:schemeClr val="dk2"/>
                  </a:solidFill>
                </a:rPr>
                <a:t>管理者画面</a:t>
              </a:r>
              <a:endParaRPr b="1" sz="1800">
                <a:solidFill>
                  <a:schemeClr val="dk2"/>
                </a:solidFill>
              </a:endParaRPr>
            </a:p>
            <a:p>
              <a:pPr indent="0" lvl="0" marL="0" rtl="0" algn="l">
                <a:spcBef>
                  <a:spcPts val="0"/>
                </a:spcBef>
                <a:spcAft>
                  <a:spcPts val="0"/>
                </a:spcAft>
                <a:buNone/>
              </a:pPr>
              <a:r>
                <a:rPr lang="ja" sz="1800">
                  <a:solidFill>
                    <a:schemeClr val="dk2"/>
                  </a:solidFill>
                </a:rPr>
                <a:t>　・</a:t>
              </a:r>
              <a:r>
                <a:rPr lang="ja" sz="1800">
                  <a:solidFill>
                    <a:schemeClr val="dk2"/>
                  </a:solidFill>
                </a:rPr>
                <a:t>求人情報拡張</a:t>
              </a:r>
              <a:endParaRPr sz="1800">
                <a:solidFill>
                  <a:schemeClr val="dk2"/>
                </a:solidFill>
              </a:endParaRPr>
            </a:p>
            <a:p>
              <a:pPr indent="0" lvl="0" marL="0" rtl="0" algn="l">
                <a:spcBef>
                  <a:spcPts val="0"/>
                </a:spcBef>
                <a:spcAft>
                  <a:spcPts val="0"/>
                </a:spcAft>
                <a:buNone/>
              </a:pPr>
              <a:r>
                <a:rPr lang="ja" sz="1800">
                  <a:solidFill>
                    <a:schemeClr val="dk2"/>
                  </a:solidFill>
                </a:rPr>
                <a:t>　・</a:t>
              </a:r>
              <a:r>
                <a:rPr lang="ja" sz="1800">
                  <a:solidFill>
                    <a:schemeClr val="dk2"/>
                  </a:solidFill>
                </a:rPr>
                <a:t>管理者新規登録</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ja" sz="1800">
                  <a:solidFill>
                    <a:schemeClr val="dk2"/>
                  </a:solidFill>
                </a:rPr>
                <a:t>ユーザー画面</a:t>
              </a:r>
              <a:endParaRPr b="1" sz="1800">
                <a:solidFill>
                  <a:schemeClr val="dk2"/>
                </a:solidFill>
              </a:endParaRPr>
            </a:p>
            <a:p>
              <a:pPr indent="0" lvl="0" marL="0" rtl="0" algn="l">
                <a:spcBef>
                  <a:spcPts val="0"/>
                </a:spcBef>
                <a:spcAft>
                  <a:spcPts val="0"/>
                </a:spcAft>
                <a:buNone/>
              </a:pPr>
              <a:r>
                <a:rPr lang="ja" sz="1800">
                  <a:solidFill>
                    <a:schemeClr val="dk2"/>
                  </a:solidFill>
                </a:rPr>
                <a:t>　・</a:t>
              </a:r>
              <a:r>
                <a:rPr lang="ja" sz="1800">
                  <a:solidFill>
                    <a:schemeClr val="dk2"/>
                  </a:solidFill>
                </a:rPr>
                <a:t>お気に入り機能、一覧表示</a:t>
              </a:r>
              <a:endParaRPr sz="1800">
                <a:solidFill>
                  <a:schemeClr val="dk2"/>
                </a:solidFill>
              </a:endParaRPr>
            </a:p>
            <a:p>
              <a:pPr indent="0" lvl="0" marL="0" rtl="0" algn="l">
                <a:spcBef>
                  <a:spcPts val="0"/>
                </a:spcBef>
                <a:spcAft>
                  <a:spcPts val="0"/>
                </a:spcAft>
                <a:buNone/>
              </a:pPr>
              <a:r>
                <a:rPr lang="ja" sz="1800">
                  <a:solidFill>
                    <a:schemeClr val="dk2"/>
                  </a:solidFill>
                </a:rPr>
                <a:t>　・</a:t>
              </a:r>
              <a:r>
                <a:rPr lang="ja" sz="1800">
                  <a:solidFill>
                    <a:schemeClr val="dk2"/>
                  </a:solidFill>
                </a:rPr>
                <a:t>検索・絞り込み機能拡張</a:t>
              </a:r>
              <a:endParaRPr sz="1800">
                <a:solidFill>
                  <a:schemeClr val="dk2"/>
                </a:solidFill>
              </a:endParaRPr>
            </a:p>
            <a:p>
              <a:pPr indent="0" lvl="0" marL="0" rtl="0" algn="l">
                <a:spcBef>
                  <a:spcPts val="0"/>
                </a:spcBef>
                <a:spcAft>
                  <a:spcPts val="0"/>
                </a:spcAft>
                <a:buClr>
                  <a:schemeClr val="dk1"/>
                </a:buClr>
                <a:buSzPts val="1100"/>
                <a:buFont typeface="Arial"/>
                <a:buNone/>
              </a:pPr>
              <a:r>
                <a:rPr lang="ja" sz="1800">
                  <a:solidFill>
                    <a:schemeClr val="dk2"/>
                  </a:solidFill>
                </a:rPr>
                <a:t>　・アンケート</a:t>
              </a:r>
              <a:endParaRPr sz="1800">
                <a:solidFill>
                  <a:schemeClr val="dk2"/>
                </a:solidFill>
              </a:endParaRPr>
            </a:p>
            <a:p>
              <a:pPr indent="0" lvl="0" marL="0" rtl="0" algn="l">
                <a:spcBef>
                  <a:spcPts val="0"/>
                </a:spcBef>
                <a:spcAft>
                  <a:spcPts val="0"/>
                </a:spcAft>
                <a:buNone/>
              </a:pPr>
              <a:r>
                <a:rPr lang="ja" sz="1800">
                  <a:solidFill>
                    <a:schemeClr val="dk2"/>
                  </a:solidFill>
                </a:rPr>
                <a:t>　・ユーザー登録機能</a:t>
              </a:r>
              <a:endParaRPr sz="1800">
                <a:solidFill>
                  <a:schemeClr val="dk2"/>
                </a:solidFill>
              </a:endParaRPr>
            </a:p>
            <a:p>
              <a:pPr indent="0" lvl="0" marL="0" rtl="0" algn="l">
                <a:spcBef>
                  <a:spcPts val="0"/>
                </a:spcBef>
                <a:spcAft>
                  <a:spcPts val="0"/>
                </a:spcAft>
                <a:buNone/>
              </a:pPr>
              <a:r>
                <a:rPr lang="ja" sz="1800">
                  <a:solidFill>
                    <a:schemeClr val="dk2"/>
                  </a:solidFill>
                </a:rPr>
                <a:t>　・動的コンテンツ</a:t>
              </a:r>
              <a:endParaRPr sz="1800">
                <a:solidFill>
                  <a:schemeClr val="dk2"/>
                </a:solidFill>
              </a:endParaRPr>
            </a:p>
          </p:txBody>
        </p:sp>
      </p:grpSp>
      <p:sp>
        <p:nvSpPr>
          <p:cNvPr id="119" name="Google Shape;119;p20"/>
          <p:cNvSpPr txBox="1"/>
          <p:nvPr/>
        </p:nvSpPr>
        <p:spPr>
          <a:xfrm>
            <a:off x="437425" y="3482425"/>
            <a:ext cx="263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400">
                <a:solidFill>
                  <a:schemeClr val="dk2"/>
                </a:solidFill>
              </a:rPr>
              <a:t>▶反省点・改善点</a:t>
            </a:r>
            <a:endParaRPr b="1" sz="2400">
              <a:solidFill>
                <a:schemeClr val="dk2"/>
              </a:solidFill>
            </a:endParaRPr>
          </a:p>
        </p:txBody>
      </p:sp>
      <p:grpSp>
        <p:nvGrpSpPr>
          <p:cNvPr id="120" name="Google Shape;120;p20"/>
          <p:cNvGrpSpPr/>
          <p:nvPr/>
        </p:nvGrpSpPr>
        <p:grpSpPr>
          <a:xfrm>
            <a:off x="4703850" y="851900"/>
            <a:ext cx="4191000" cy="3566700"/>
            <a:chOff x="4687400" y="863575"/>
            <a:chExt cx="4191000" cy="3566700"/>
          </a:xfrm>
        </p:grpSpPr>
        <p:sp>
          <p:nvSpPr>
            <p:cNvPr id="121" name="Google Shape;121;p20"/>
            <p:cNvSpPr/>
            <p:nvPr/>
          </p:nvSpPr>
          <p:spPr>
            <a:xfrm>
              <a:off x="4687400" y="863575"/>
              <a:ext cx="4191000" cy="3566700"/>
            </a:xfrm>
            <a:prstGeom prst="wedgeRoundRectCallout">
              <a:avLst>
                <a:gd fmla="val -67529" name="adj1"/>
                <a:gd fmla="val 33380" name="adj2"/>
                <a:gd fmla="val 0" name="adj3"/>
              </a:avLst>
            </a:prstGeom>
            <a:solidFill>
              <a:schemeClr val="lt1"/>
            </a:solid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0"/>
            <p:cNvSpPr txBox="1"/>
            <p:nvPr/>
          </p:nvSpPr>
          <p:spPr>
            <a:xfrm>
              <a:off x="5142225" y="1560175"/>
              <a:ext cx="2919600" cy="2173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ja" sz="1800">
                  <a:solidFill>
                    <a:schemeClr val="dk2"/>
                  </a:solidFill>
                </a:rPr>
                <a:t>・時間管理</a:t>
              </a:r>
              <a:endParaRPr sz="1800">
                <a:solidFill>
                  <a:schemeClr val="dk2"/>
                </a:solidFill>
              </a:endParaRPr>
            </a:p>
            <a:p>
              <a:pPr indent="0" lvl="0" marL="0" rtl="0" algn="l">
                <a:lnSpc>
                  <a:spcPct val="200000"/>
                </a:lnSpc>
                <a:spcBef>
                  <a:spcPts val="0"/>
                </a:spcBef>
                <a:spcAft>
                  <a:spcPts val="0"/>
                </a:spcAft>
                <a:buNone/>
              </a:pPr>
              <a:r>
                <a:rPr lang="ja" sz="1800">
                  <a:solidFill>
                    <a:schemeClr val="dk2"/>
                  </a:solidFill>
                </a:rPr>
                <a:t>・コスト意識</a:t>
              </a:r>
              <a:endParaRPr sz="1800">
                <a:solidFill>
                  <a:schemeClr val="dk2"/>
                </a:solidFill>
              </a:endParaRPr>
            </a:p>
            <a:p>
              <a:pPr indent="0" lvl="0" marL="0" rtl="0" algn="l">
                <a:lnSpc>
                  <a:spcPct val="200000"/>
                </a:lnSpc>
                <a:spcBef>
                  <a:spcPts val="0"/>
                </a:spcBef>
                <a:spcAft>
                  <a:spcPts val="0"/>
                </a:spcAft>
                <a:buNone/>
              </a:pPr>
              <a:r>
                <a:rPr lang="ja" sz="1800">
                  <a:solidFill>
                    <a:schemeClr val="dk2"/>
                  </a:solidFill>
                </a:rPr>
                <a:t>・チーム開発意識</a:t>
              </a:r>
              <a:endParaRPr sz="1800">
                <a:solidFill>
                  <a:schemeClr val="dk2"/>
                </a:solidFill>
              </a:endParaRPr>
            </a:p>
            <a:p>
              <a:pPr indent="0" lvl="0" marL="0" rtl="0" algn="l">
                <a:lnSpc>
                  <a:spcPct val="200000"/>
                </a:lnSpc>
                <a:spcBef>
                  <a:spcPts val="0"/>
                </a:spcBef>
                <a:spcAft>
                  <a:spcPts val="0"/>
                </a:spcAft>
                <a:buNone/>
              </a:pPr>
              <a:r>
                <a:rPr lang="ja" sz="1800">
                  <a:solidFill>
                    <a:schemeClr val="dk2"/>
                  </a:solidFill>
                </a:rPr>
                <a:t>・デザイン向上</a:t>
              </a:r>
              <a:endParaRPr sz="1800">
                <a:solidFill>
                  <a:schemeClr val="dk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4"/>
                                        </p:tgtEl>
                                      </p:cBhvr>
                                    </p:animEffect>
                                    <p:set>
                                      <p:cBhvr>
                                        <p:cTn dur="1" fill="hold">
                                          <p:stCondLst>
                                            <p:cond delay="500"/>
                                          </p:stCondLst>
                                        </p:cTn>
                                        <p:tgtEl>
                                          <p:spTgt spid="1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8"/>
                                        </p:tgtEl>
                                      </p:cBhvr>
                                    </p:animEffect>
                                    <p:set>
                                      <p:cBhvr>
                                        <p:cTn dur="1" fill="hold">
                                          <p:stCondLst>
                                            <p:cond delay="500"/>
                                          </p:stCondLst>
                                        </p:cTn>
                                        <p:tgtEl>
                                          <p:spTgt spid="1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5"/>
                                        </p:tgtEl>
                                      </p:cBhvr>
                                    </p:animEffect>
                                    <p:set>
                                      <p:cBhvr>
                                        <p:cTn dur="1" fill="hold">
                                          <p:stCondLst>
                                            <p:cond delay="500"/>
                                          </p:stCondLst>
                                        </p:cTn>
                                        <p:tgtEl>
                                          <p:spTgt spid="1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6"/>
                                        </p:tgtEl>
                                      </p:cBhvr>
                                    </p:animEffect>
                                    <p:set>
                                      <p:cBhvr>
                                        <p:cTn dur="1" fill="hold">
                                          <p:stCondLst>
                                            <p:cond delay="500"/>
                                          </p:stCondLst>
                                        </p:cTn>
                                        <p:tgtEl>
                                          <p:spTgt spid="1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126" name="Shape 126"/>
        <p:cNvGrpSpPr/>
        <p:nvPr/>
      </p:nvGrpSpPr>
      <p:grpSpPr>
        <a:xfrm>
          <a:off x="0" y="0"/>
          <a:ext cx="0" cy="0"/>
          <a:chOff x="0" y="0"/>
          <a:chExt cx="0" cy="0"/>
        </a:xfrm>
      </p:grpSpPr>
      <p:sp>
        <p:nvSpPr>
          <p:cNvPr id="127" name="Google Shape;127;p21"/>
          <p:cNvSpPr txBox="1"/>
          <p:nvPr/>
        </p:nvSpPr>
        <p:spPr>
          <a:xfrm>
            <a:off x="1243488" y="1236225"/>
            <a:ext cx="6657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3600">
                <a:solidFill>
                  <a:schemeClr val="lt1"/>
                </a:solidFill>
              </a:rPr>
              <a:t>ご清聴ありがとうございました</a:t>
            </a:r>
            <a:endParaRPr sz="3600">
              <a:solidFill>
                <a:schemeClr val="lt1"/>
              </a:solidFill>
            </a:endParaRPr>
          </a:p>
        </p:txBody>
      </p:sp>
      <p:pic>
        <p:nvPicPr>
          <p:cNvPr id="128" name="Google Shape;128;p21"/>
          <p:cNvPicPr preferRelativeResize="0"/>
          <p:nvPr/>
        </p:nvPicPr>
        <p:blipFill>
          <a:blip r:embed="rId3">
            <a:alphaModFix/>
          </a:blip>
          <a:stretch>
            <a:fillRect/>
          </a:stretch>
        </p:blipFill>
        <p:spPr>
          <a:xfrm>
            <a:off x="2550387" y="2200050"/>
            <a:ext cx="4043214" cy="294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