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26" r:id="rId2"/>
    <p:sldId id="474" r:id="rId3"/>
    <p:sldId id="480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5" r:id="rId15"/>
    <p:sldId id="476" r:id="rId16"/>
    <p:sldId id="477" r:id="rId17"/>
    <p:sldId id="478" r:id="rId18"/>
    <p:sldId id="481" r:id="rId19"/>
    <p:sldId id="482" r:id="rId20"/>
    <p:sldId id="483" r:id="rId21"/>
    <p:sldId id="484" r:id="rId22"/>
    <p:sldId id="438" r:id="rId23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4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D"/>
    <a:srgbClr val="FFB871"/>
    <a:srgbClr val="FF0000"/>
    <a:srgbClr val="5A4694"/>
    <a:srgbClr val="292929"/>
    <a:srgbClr val="4D4D4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7" autoAdjust="0"/>
    <p:restoredTop sz="79408" autoAdjust="0"/>
  </p:normalViewPr>
  <p:slideViewPr>
    <p:cSldViewPr snapToGrid="0">
      <p:cViewPr varScale="1">
        <p:scale>
          <a:sx n="55" d="100"/>
          <a:sy n="55" d="100"/>
        </p:scale>
        <p:origin x="1986" y="96"/>
      </p:cViewPr>
      <p:guideLst>
        <p:guide orient="horz" pos="2160"/>
        <p:guide pos="44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033B86B-C44A-453D-A6A3-FA4F5B465046}" type="datetimeFigureOut">
              <a:rPr lang="ru-RU"/>
              <a:pPr>
                <a:defRPr/>
              </a:pPr>
              <a:t>01.05.2019</a:t>
            </a:fld>
            <a:endParaRPr lang="ru-RU" dirty="0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5C24D42-77B0-455B-B536-E4295FD0921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721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D076CAA6-E55D-42B3-894B-399E79E425B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9142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7F021-5802-45E2-8D0B-9CC7379BC1A3}" type="slidenum">
              <a:rPr lang="ru-RU" smtClean="0"/>
              <a:pPr/>
              <a:t>1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45217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0F820-9900-4879-8F69-5DFB100A502E}" type="slidenum">
              <a:rPr lang="ru-RU" smtClean="0">
                <a:latin typeface="Arial" pitchFamily="34" charset="0"/>
              </a:rPr>
              <a:pPr/>
              <a:t>14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10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7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6EEE2-793B-4DB2-B2A5-D39F814D3136}" type="slidenum">
              <a:rPr lang="ru-RU" smtClean="0">
                <a:latin typeface="Arial" pitchFamily="34" charset="0"/>
              </a:rPr>
              <a:pPr/>
              <a:t>16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ru-RU" sz="900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4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1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AD7DDA-011D-4D3F-B72B-D0471B4E27BB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878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4AED40-76D2-4DD8-ADB6-D53ED2F78A2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7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CCF8A1-A2A3-427D-8F46-73BC3A9E205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03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013C60-4FE3-436C-BB98-EF80798EC6E9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46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81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10035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8EC28-0AA2-4907-888B-30DFB9310EA3}" type="slidenum">
              <a:rPr lang="ru-RU" smtClean="0">
                <a:latin typeface="Arial" pitchFamily="34" charset="0"/>
              </a:rPr>
              <a:pPr/>
              <a:t>2</a:t>
            </a:fld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3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C53086-00F0-443E-B165-0252E75C043A}" type="slidenum">
              <a:rPr lang="ru-RU" smtClean="0"/>
              <a:pPr/>
              <a:t>3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200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1BF8A-1E31-43F0-8B08-122D6A11E8FB}" type="slidenum">
              <a:rPr lang="ru-RU" smtClean="0">
                <a:latin typeface="Arial" pitchFamily="34" charset="0"/>
              </a:rPr>
              <a:pPr/>
              <a:t>4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sz="700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3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E6795-0ED1-4492-80EF-38D147F26435}" type="slidenum">
              <a:rPr lang="ru-RU" smtClean="0">
                <a:latin typeface="Arial" pitchFamily="34" charset="0"/>
              </a:rPr>
              <a:pPr/>
              <a:t>5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ru-RU" sz="10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3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FD925-CA62-4389-A4F1-B6D0795E1D27}" type="slidenum">
              <a:rPr lang="ru-RU" smtClean="0">
                <a:latin typeface="Arial" pitchFamily="34" charset="0"/>
              </a:rPr>
              <a:pPr/>
              <a:t>6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ru-RU" sz="1000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9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B812EF-59A7-41CE-94CE-682B6ED69EF9}" type="slidenum">
              <a:rPr lang="ru-RU" smtClean="0">
                <a:latin typeface="Arial" pitchFamily="34" charset="0"/>
              </a:rPr>
              <a:pPr/>
              <a:t>7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5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8145F-FAA7-4561-ABD7-AF69B2C5FDA4}" type="slidenum">
              <a:rPr lang="ru-RU" smtClean="0">
                <a:latin typeface="Arial" pitchFamily="34" charset="0"/>
              </a:rPr>
              <a:pPr/>
              <a:t>8</a:t>
            </a:fld>
            <a:endParaRPr lang="ru-RU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  <p:sp>
        <p:nvSpPr>
          <p:cNvPr id="993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0029B-D456-4245-886E-04EAA3D2F4A4}" type="slidenum">
              <a:rPr lang="ru-RU" smtClean="0">
                <a:latin typeface="Arial" pitchFamily="34" charset="0"/>
              </a:rPr>
              <a:pPr/>
              <a:t>9</a:t>
            </a:fld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13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85161-C95D-4F6A-80E8-1F5128E2953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115DC-4F34-4491-A371-21EB647E0C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EB337-6D2D-485F-9DD8-8C8A167B84C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19C91-FABF-44C5-B8A1-1F433691C92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E30D8-BC63-4A11-AFD8-E052A7F80F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D2736-ECDF-49DE-B718-596A1115F89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625A8-B207-4B7B-8384-0CD8039B9D8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8F024-A65C-4666-A791-996873181AC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0B78-0C07-4028-A07D-9277543A0A9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DFDF6-BBAF-41D4-BD3D-CA3AFF30F15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34BEC-33A0-4E14-A935-76E99ECB762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14F5F-42D0-47FA-9DDE-BDD5E168066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40BBC-E267-4338-8BE7-68F5AA797EE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Arial" charset="0"/>
              </a:defRPr>
            </a:lvl1pPr>
          </a:lstStyle>
          <a:p>
            <a:pPr>
              <a:defRPr/>
            </a:pPr>
            <a:fld id="{5A485D15-DA11-438C-BC3D-0108489C9C5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6"/>
          <p:cNvSpPr>
            <a:spLocks noChangeArrowheads="1"/>
          </p:cNvSpPr>
          <p:nvPr/>
        </p:nvSpPr>
        <p:spPr bwMode="auto">
          <a:xfrm>
            <a:off x="2100263" y="704850"/>
            <a:ext cx="6845300" cy="4592638"/>
          </a:xfrm>
          <a:prstGeom prst="roundRect">
            <a:avLst>
              <a:gd name="adj" fmla="val 3565"/>
            </a:avLst>
          </a:prstGeom>
          <a:solidFill>
            <a:srgbClr val="80808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12"/>
          <p:cNvSpPr>
            <a:spLocks noChangeArrowheads="1"/>
          </p:cNvSpPr>
          <p:nvPr/>
        </p:nvSpPr>
        <p:spPr bwMode="auto">
          <a:xfrm>
            <a:off x="425112" y="985134"/>
            <a:ext cx="8202612" cy="5565568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Line 10"/>
          <p:cNvSpPr>
            <a:spLocks noChangeShapeType="1"/>
          </p:cNvSpPr>
          <p:nvPr/>
        </p:nvSpPr>
        <p:spPr bwMode="auto">
          <a:xfrm>
            <a:off x="804863" y="590550"/>
            <a:ext cx="780097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" name="TextBox 11"/>
          <p:cNvSpPr txBox="1">
            <a:spLocks noChangeArrowheads="1"/>
          </p:cNvSpPr>
          <p:nvPr/>
        </p:nvSpPr>
        <p:spPr bwMode="auto">
          <a:xfrm>
            <a:off x="500063" y="1454150"/>
            <a:ext cx="63354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bg2"/>
                </a:solidFill>
              </a:rPr>
              <a:t>Кредитный </a:t>
            </a:r>
            <a:r>
              <a:rPr lang="ru-RU" sz="3200" b="1" dirty="0" err="1" smtClean="0">
                <a:solidFill>
                  <a:schemeClr val="bg2"/>
                </a:solidFill>
              </a:rPr>
              <a:t>скоринг</a:t>
            </a:r>
            <a:r>
              <a:rPr lang="ru-RU" sz="3200" b="1" dirty="0" smtClean="0">
                <a:solidFill>
                  <a:schemeClr val="bg2"/>
                </a:solidFill>
              </a:rPr>
              <a:t> и искусственный интеллект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055" name="Rectangle 12"/>
          <p:cNvSpPr>
            <a:spLocks noChangeArrowheads="1"/>
          </p:cNvSpPr>
          <p:nvPr/>
        </p:nvSpPr>
        <p:spPr bwMode="auto">
          <a:xfrm>
            <a:off x="4794278" y="5760906"/>
            <a:ext cx="36290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80" tIns="43640" rIns="87280" bIns="43640" anchor="ctr"/>
          <a:lstStyle/>
          <a:p>
            <a:pPr algn="r" eaLnBrk="0" hangingPunct="0">
              <a:buClr>
                <a:srgbClr val="FF9900"/>
              </a:buClr>
              <a:buFont typeface="Wingdings" pitchFamily="2" charset="2"/>
              <a:buNone/>
            </a:pPr>
            <a:r>
              <a:rPr lang="ru-RU" sz="2400" dirty="0" smtClean="0">
                <a:solidFill>
                  <a:schemeClr val="bg2"/>
                </a:solidFill>
              </a:rPr>
              <a:t>Дмитрий Вороненко</a:t>
            </a:r>
            <a:br>
              <a:rPr lang="ru-RU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Scorto Solutions</a:t>
            </a:r>
          </a:p>
          <a:p>
            <a:pPr algn="r" eaLnBrk="0" hangingPunct="0">
              <a:buClr>
                <a:srgbClr val="FF9900"/>
              </a:buClr>
              <a:buFont typeface="Wingdings" pitchFamily="2" charset="2"/>
              <a:buNone/>
            </a:pP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500188" y="71438"/>
            <a:ext cx="723106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80" tIns="43640" rIns="87280" bIns="43640" anchor="ctr"/>
          <a:lstStyle/>
          <a:p>
            <a:pPr algn="r" eaLnBrk="0" hangingPunct="0">
              <a:buClr>
                <a:srgbClr val="FF9900"/>
              </a:buClr>
              <a:defRPr/>
            </a:pPr>
            <a:endParaRPr lang="ru-RU" sz="1600" dirty="0">
              <a:solidFill>
                <a:schemeClr val="bg1"/>
              </a:solidFill>
              <a:latin typeface="+mj-lt"/>
              <a:ea typeface="Kozuka Mincho Pro L" pitchFamily="18" charset="-128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036606" y="291996"/>
            <a:ext cx="3629025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80" tIns="43640" rIns="87280" bIns="43640" anchor="ctr"/>
          <a:lstStyle/>
          <a:p>
            <a:pPr algn="r" eaLnBrk="0" hangingPunct="0">
              <a:buClr>
                <a:srgbClr val="FF9900"/>
              </a:buClr>
              <a:buFont typeface="Wingdings" pitchFamily="2" charset="2"/>
              <a:buNone/>
            </a:pPr>
            <a:r>
              <a:rPr lang="en-US" b="1" i="0" dirty="0" smtClean="0">
                <a:solidFill>
                  <a:schemeClr val="bg1"/>
                </a:solidFill>
              </a:rPr>
              <a:t>Kharkov AI Club #6</a:t>
            </a:r>
            <a:endParaRPr lang="ru-RU" b="1" i="0" dirty="0">
              <a:solidFill>
                <a:schemeClr val="bg1"/>
              </a:solidFill>
            </a:endParaRPr>
          </a:p>
        </p:txBody>
      </p:sp>
      <p:pic>
        <p:nvPicPr>
          <p:cNvPr id="17" name="Picture 17" descr="anom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7728" y="2737023"/>
            <a:ext cx="2948066" cy="2313413"/>
          </a:xfrm>
          <a:prstGeom prst="rect">
            <a:avLst/>
          </a:prstGeom>
          <a:noFill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600" y="2752569"/>
            <a:ext cx="4429125" cy="2971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-209860" y="0"/>
            <a:ext cx="9144000" cy="457200"/>
          </a:xfrm>
        </p:spPr>
        <p:txBody>
          <a:bodyPr/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Application Scoring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sz="half" idx="2"/>
          </p:nvPr>
        </p:nvSpPr>
        <p:spPr>
          <a:xfrm>
            <a:off x="419724" y="2971800"/>
            <a:ext cx="8419475" cy="35052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ru-RU" sz="2600" b="1" dirty="0" smtClean="0"/>
              <a:t>О</a:t>
            </a:r>
            <a:r>
              <a:rPr lang="uk-UA" sz="2600" b="1" dirty="0" err="1" smtClean="0"/>
              <a:t>пределяет</a:t>
            </a:r>
            <a:r>
              <a:rPr lang="uk-UA" sz="2600" b="1" dirty="0" smtClean="0"/>
              <a:t> риски,</a:t>
            </a:r>
            <a:r>
              <a:rPr lang="en-US" sz="2600" b="1" dirty="0" smtClean="0"/>
              <a:t> </a:t>
            </a:r>
            <a:r>
              <a:rPr lang="ru-RU" sz="2600" b="1" dirty="0" smtClean="0"/>
              <a:t>связанные с кредитными заявками, </a:t>
            </a:r>
            <a:r>
              <a:rPr lang="ru-RU" sz="2600" dirty="0" smtClean="0"/>
              <a:t>путем оценки</a:t>
            </a:r>
            <a:r>
              <a:rPr lang="en-US" sz="2600" dirty="0" smtClean="0"/>
              <a:t> </a:t>
            </a:r>
            <a:r>
              <a:rPr lang="uk-UA" sz="2600" dirty="0" err="1" smtClean="0"/>
              <a:t>социальной</a:t>
            </a:r>
            <a:r>
              <a:rPr lang="uk-UA" sz="2600" dirty="0" smtClean="0"/>
              <a:t>, </a:t>
            </a:r>
            <a:r>
              <a:rPr lang="uk-UA" sz="2600" dirty="0" err="1" smtClean="0"/>
              <a:t>демографической</a:t>
            </a:r>
            <a:r>
              <a:rPr lang="uk-UA" sz="2600" dirty="0" smtClean="0"/>
              <a:t>, </a:t>
            </a:r>
            <a:r>
              <a:rPr lang="uk-UA" sz="2600" dirty="0" err="1" smtClean="0"/>
              <a:t>финансовой</a:t>
            </a:r>
            <a:r>
              <a:rPr lang="uk-UA" sz="2600" dirty="0" smtClean="0"/>
              <a:t> и</a:t>
            </a:r>
            <a:r>
              <a:rPr lang="en-US" sz="2600" dirty="0" smtClean="0"/>
              <a:t> </a:t>
            </a:r>
            <a:r>
              <a:rPr lang="ru-RU" sz="2600" dirty="0" smtClean="0"/>
              <a:t>другой информации, полученной при заполнении</a:t>
            </a:r>
            <a:r>
              <a:rPr lang="en-US" sz="2600" dirty="0" smtClean="0"/>
              <a:t> </a:t>
            </a:r>
            <a:r>
              <a:rPr lang="uk-UA" sz="2600" dirty="0" smtClean="0"/>
              <a:t>заявки.</a:t>
            </a:r>
          </a:p>
          <a:p>
            <a:pPr>
              <a:spcAft>
                <a:spcPts val="1800"/>
              </a:spcAft>
            </a:pPr>
            <a:r>
              <a:rPr lang="ru-RU" sz="2600" b="1" dirty="0" smtClean="0"/>
              <a:t>Помогает легко и быстро принимать решения</a:t>
            </a:r>
            <a:r>
              <a:rPr lang="en-US" sz="2600" b="1" dirty="0" smtClean="0"/>
              <a:t> </a:t>
            </a:r>
            <a:r>
              <a:rPr lang="ru-RU" sz="2600" dirty="0" smtClean="0"/>
              <a:t>по конкретному клиенту. Применяемый в</a:t>
            </a:r>
            <a:r>
              <a:rPr lang="en-US" sz="2600" dirty="0" smtClean="0"/>
              <a:t> </a:t>
            </a:r>
            <a:r>
              <a:rPr lang="uk-UA" sz="2600" dirty="0" smtClean="0"/>
              <a:t>системах </a:t>
            </a:r>
            <a:r>
              <a:rPr lang="uk-UA" sz="2600" dirty="0" err="1" smtClean="0"/>
              <a:t>обработки</a:t>
            </a:r>
            <a:r>
              <a:rPr lang="uk-UA" sz="2600" dirty="0" smtClean="0"/>
              <a:t> заявок, </a:t>
            </a:r>
            <a:r>
              <a:rPr lang="uk-UA" sz="2600" dirty="0" err="1" smtClean="0"/>
              <a:t>позволяет</a:t>
            </a:r>
            <a:r>
              <a:rPr lang="uk-UA" sz="2600" dirty="0" smtClean="0"/>
              <a:t> </a:t>
            </a:r>
            <a:r>
              <a:rPr lang="uk-UA" sz="2600" dirty="0" err="1" smtClean="0"/>
              <a:t>автоматизировать</a:t>
            </a:r>
            <a:r>
              <a:rPr lang="uk-UA" sz="2600" dirty="0" smtClean="0"/>
              <a:t> </a:t>
            </a:r>
            <a:r>
              <a:rPr lang="uk-UA" sz="2600" dirty="0" err="1" smtClean="0"/>
              <a:t>процесс</a:t>
            </a:r>
            <a:r>
              <a:rPr lang="uk-UA" sz="2600" dirty="0" smtClean="0"/>
              <a:t> </a:t>
            </a:r>
            <a:r>
              <a:rPr lang="uk-UA" sz="2600" dirty="0" err="1" smtClean="0"/>
              <a:t>получения</a:t>
            </a:r>
            <a:r>
              <a:rPr lang="en-US" sz="2600" dirty="0" smtClean="0"/>
              <a:t> </a:t>
            </a:r>
            <a:r>
              <a:rPr lang="uk-UA" sz="2600" dirty="0" err="1" smtClean="0"/>
              <a:t>кредита</a:t>
            </a:r>
            <a:r>
              <a:rPr lang="uk-UA" sz="2600" dirty="0" smtClean="0"/>
              <a:t>.</a:t>
            </a:r>
            <a:endParaRPr lang="en-US" sz="26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4800" y="914400"/>
            <a:ext cx="8534400" cy="15113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-254830" y="0"/>
            <a:ext cx="9144000" cy="457200"/>
          </a:xfrm>
        </p:spPr>
        <p:txBody>
          <a:bodyPr/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Behavioral Scoring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ru-RU" sz="2200" b="1" dirty="0" smtClean="0"/>
              <a:t>Оценивает поведение заемщиков </a:t>
            </a:r>
            <a:r>
              <a:rPr lang="ru-RU" sz="2200" dirty="0" smtClean="0"/>
              <a:t>с целью</a:t>
            </a:r>
            <a:r>
              <a:rPr lang="en-US" sz="2200" dirty="0" smtClean="0"/>
              <a:t> </a:t>
            </a:r>
            <a:r>
              <a:rPr lang="uk-UA" sz="2200" dirty="0" err="1" smtClean="0"/>
              <a:t>улучшить</a:t>
            </a:r>
            <a:r>
              <a:rPr lang="uk-UA" sz="2200" dirty="0" smtClean="0"/>
              <a:t> </a:t>
            </a:r>
            <a:r>
              <a:rPr lang="uk-UA" sz="2200" dirty="0" err="1" smtClean="0"/>
              <a:t>управление</a:t>
            </a:r>
            <a:r>
              <a:rPr lang="uk-UA" sz="2200" dirty="0" smtClean="0"/>
              <a:t> </a:t>
            </a:r>
            <a:r>
              <a:rPr lang="uk-UA" sz="2200" dirty="0" err="1" smtClean="0"/>
              <a:t>кредитным</a:t>
            </a:r>
            <a:r>
              <a:rPr lang="uk-UA" sz="2200" dirty="0" smtClean="0"/>
              <a:t> портфелем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ru-RU" sz="2200" dirty="0" err="1" smtClean="0"/>
              <a:t>клиенсткой</a:t>
            </a:r>
            <a:r>
              <a:rPr lang="ru-RU" sz="2200" dirty="0" smtClean="0"/>
              <a:t> базой. Помогает Вам лучше понять Ваших заемщиков,</a:t>
            </a:r>
            <a:r>
              <a:rPr lang="en-US" sz="2200" dirty="0" smtClean="0"/>
              <a:t> </a:t>
            </a:r>
            <a:r>
              <a:rPr lang="ru-RU" sz="2200" dirty="0" smtClean="0"/>
              <a:t>и, чем лучше Вы понимаете их, тем более</a:t>
            </a:r>
            <a:r>
              <a:rPr lang="en-US" sz="2200" dirty="0" smtClean="0"/>
              <a:t> </a:t>
            </a:r>
            <a:r>
              <a:rPr lang="ru-RU" sz="2200" dirty="0" smtClean="0"/>
              <a:t>эффективно Вы можете реагировать на их</a:t>
            </a:r>
            <a:r>
              <a:rPr lang="en-US" sz="2200" dirty="0" smtClean="0"/>
              <a:t> </a:t>
            </a:r>
            <a:r>
              <a:rPr lang="ru-RU" sz="2200" dirty="0" smtClean="0"/>
              <a:t>индивидуальные потребности и, тем самым,</a:t>
            </a:r>
            <a:r>
              <a:rPr lang="en-US" sz="2200" dirty="0" smtClean="0"/>
              <a:t> </a:t>
            </a:r>
            <a:r>
              <a:rPr lang="uk-UA" sz="2200" dirty="0" err="1" smtClean="0"/>
              <a:t>увеличивать</a:t>
            </a:r>
            <a:r>
              <a:rPr lang="uk-UA" sz="2200" dirty="0" smtClean="0"/>
              <a:t> Вашу </a:t>
            </a:r>
            <a:r>
              <a:rPr lang="uk-UA" sz="2200" dirty="0" err="1" smtClean="0"/>
              <a:t>прибыль</a:t>
            </a:r>
            <a:r>
              <a:rPr lang="uk-UA" sz="22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ru-RU" sz="2200" dirty="0" smtClean="0"/>
              <a:t>Облегчает принятие решений при управлении </a:t>
            </a:r>
            <a:r>
              <a:rPr lang="ru-RU" sz="2200" dirty="0" err="1" smtClean="0"/>
              <a:t>клиенсткой</a:t>
            </a:r>
            <a:r>
              <a:rPr lang="ru-RU" sz="2200" dirty="0" smtClean="0"/>
              <a:t> базой. Используемый в системах управления кредитами или обработки кредитных </a:t>
            </a:r>
            <a:r>
              <a:rPr lang="uk-UA" sz="2200" dirty="0" err="1" smtClean="0"/>
              <a:t>портфелей</a:t>
            </a:r>
            <a:r>
              <a:rPr lang="uk-UA" sz="2200" dirty="0" smtClean="0"/>
              <a:t>, </a:t>
            </a:r>
            <a:r>
              <a:rPr lang="uk-UA" sz="2200" dirty="0" err="1" smtClean="0"/>
              <a:t>помогает</a:t>
            </a:r>
            <a:r>
              <a:rPr lang="uk-UA" sz="2200" dirty="0" smtClean="0"/>
              <a:t> </a:t>
            </a:r>
            <a:r>
              <a:rPr lang="uk-UA" sz="2200" dirty="0" err="1" smtClean="0"/>
              <a:t>автоматически</a:t>
            </a:r>
            <a:r>
              <a:rPr lang="uk-UA" sz="2200" dirty="0" smtClean="0"/>
              <a:t> </a:t>
            </a:r>
            <a:r>
              <a:rPr lang="uk-UA" sz="2200" dirty="0" err="1" smtClean="0"/>
              <a:t>сегментировать</a:t>
            </a:r>
            <a:r>
              <a:rPr lang="uk-UA" sz="2200" dirty="0" smtClean="0"/>
              <a:t> </a:t>
            </a:r>
            <a:r>
              <a:rPr lang="ru-RU" sz="2200" dirty="0" smtClean="0"/>
              <a:t> заемщиков, что позволяет эффективно управлять как кредитными счетами отдельных заемщиков, так и кредитным </a:t>
            </a:r>
            <a:r>
              <a:rPr lang="uk-UA" sz="2200" dirty="0" smtClean="0"/>
              <a:t>портфелем.</a:t>
            </a:r>
            <a:endParaRPr lang="en-US" sz="22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04800" y="685800"/>
            <a:ext cx="8534400" cy="15113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-269820" y="0"/>
            <a:ext cx="9144000" cy="457200"/>
          </a:xfrm>
        </p:spPr>
        <p:txBody>
          <a:bodyPr/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Collection Scoring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9488"/>
            <a:ext cx="8229600" cy="429736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ru-RU" sz="2200" b="1" dirty="0" smtClean="0"/>
              <a:t>О</a:t>
            </a:r>
            <a:r>
              <a:rPr lang="uk-UA" sz="2200" b="1" dirty="0" err="1" smtClean="0"/>
              <a:t>пределяет</a:t>
            </a:r>
            <a:r>
              <a:rPr lang="uk-UA" sz="2200" b="1" dirty="0" smtClean="0"/>
              <a:t> </a:t>
            </a:r>
            <a:r>
              <a:rPr lang="uk-UA" sz="2200" b="1" dirty="0" err="1" smtClean="0"/>
              <a:t>вероятность</a:t>
            </a:r>
            <a:r>
              <a:rPr lang="uk-UA" sz="2200" b="1" dirty="0" smtClean="0"/>
              <a:t> </a:t>
            </a:r>
            <a:r>
              <a:rPr lang="uk-UA" sz="2200" b="1" dirty="0" err="1" smtClean="0"/>
              <a:t>возврата</a:t>
            </a:r>
            <a:r>
              <a:rPr lang="uk-UA" sz="2200" b="1" dirty="0" smtClean="0"/>
              <a:t> </a:t>
            </a:r>
            <a:r>
              <a:rPr lang="uk-UA" sz="2200" b="1" dirty="0" err="1" smtClean="0"/>
              <a:t>непогашенной</a:t>
            </a:r>
            <a:r>
              <a:rPr lang="uk-UA" sz="2200" b="1" dirty="0" smtClean="0"/>
              <a:t> </a:t>
            </a:r>
            <a:r>
              <a:rPr lang="uk-UA" sz="2200" b="1" dirty="0" err="1" smtClean="0"/>
              <a:t>задолженности</a:t>
            </a:r>
            <a:r>
              <a:rPr lang="uk-UA" sz="2200" b="1" dirty="0" smtClean="0"/>
              <a:t>. </a:t>
            </a:r>
            <a:r>
              <a:rPr lang="uk-UA" sz="2200" dirty="0" err="1" smtClean="0"/>
              <a:t>Коллекторская</a:t>
            </a:r>
            <a:r>
              <a:rPr lang="uk-UA" sz="2200" dirty="0" smtClean="0"/>
              <a:t> </a:t>
            </a:r>
            <a:r>
              <a:rPr lang="uk-UA" sz="2200" dirty="0" err="1" smtClean="0"/>
              <a:t>скоринговая</a:t>
            </a:r>
            <a:r>
              <a:rPr lang="uk-UA" sz="2200" dirty="0" smtClean="0"/>
              <a:t> карта </a:t>
            </a:r>
            <a:r>
              <a:rPr lang="uk-UA" sz="2200" dirty="0" err="1" smtClean="0"/>
              <a:t>статистически</a:t>
            </a:r>
            <a:r>
              <a:rPr lang="uk-UA" sz="2200" dirty="0" smtClean="0"/>
              <a:t> </a:t>
            </a:r>
            <a:r>
              <a:rPr lang="ru-RU" sz="2200" dirty="0" smtClean="0"/>
              <a:t>оценивает готовность должника платить и его </a:t>
            </a:r>
            <a:r>
              <a:rPr lang="uk-UA" sz="2200" dirty="0" err="1" smtClean="0"/>
              <a:t>платежеспособность</a:t>
            </a:r>
            <a:r>
              <a:rPr lang="uk-UA" sz="2200" dirty="0" smtClean="0"/>
              <a:t>, тем </a:t>
            </a:r>
            <a:r>
              <a:rPr lang="uk-UA" sz="2200" dirty="0" err="1" smtClean="0"/>
              <a:t>самым</a:t>
            </a:r>
            <a:r>
              <a:rPr lang="uk-UA" sz="2200" dirty="0" smtClean="0"/>
              <a:t>, </a:t>
            </a:r>
            <a:r>
              <a:rPr lang="uk-UA" sz="2200" dirty="0" err="1" smtClean="0"/>
              <a:t>позволяя</a:t>
            </a:r>
            <a:r>
              <a:rPr lang="uk-UA" sz="2200" dirty="0" smtClean="0"/>
              <a:t> </a:t>
            </a:r>
            <a:r>
              <a:rPr lang="ru-RU" sz="2200" dirty="0" smtClean="0"/>
              <a:t>определить, какие действия должны быть </a:t>
            </a:r>
            <a:r>
              <a:rPr lang="uk-UA" sz="2200" dirty="0" err="1" smtClean="0"/>
              <a:t>предприняты</a:t>
            </a:r>
            <a:r>
              <a:rPr lang="uk-UA" sz="2200" dirty="0" smtClean="0"/>
              <a:t> для </a:t>
            </a:r>
            <a:r>
              <a:rPr lang="uk-UA" sz="2200" dirty="0" err="1" smtClean="0"/>
              <a:t>увеличения</a:t>
            </a:r>
            <a:r>
              <a:rPr lang="uk-UA" sz="2200" dirty="0" smtClean="0"/>
              <a:t> </a:t>
            </a:r>
            <a:r>
              <a:rPr lang="uk-UA" sz="2200" dirty="0" err="1" smtClean="0"/>
              <a:t>эффективности</a:t>
            </a:r>
            <a:r>
              <a:rPr lang="uk-UA" sz="2200" dirty="0" smtClean="0"/>
              <a:t> </a:t>
            </a:r>
            <a:r>
              <a:rPr lang="uk-UA" sz="2200" dirty="0" err="1" smtClean="0"/>
              <a:t>сбора</a:t>
            </a:r>
            <a:r>
              <a:rPr lang="uk-UA" sz="2200" dirty="0" smtClean="0"/>
              <a:t> </a:t>
            </a:r>
            <a:r>
              <a:rPr lang="uk-UA" sz="2200" dirty="0" err="1" smtClean="0"/>
              <a:t>просроченной</a:t>
            </a:r>
            <a:r>
              <a:rPr lang="uk-UA" sz="2200" dirty="0" smtClean="0"/>
              <a:t> </a:t>
            </a:r>
            <a:r>
              <a:rPr lang="uk-UA" sz="2200" dirty="0" err="1" smtClean="0"/>
              <a:t>задолженности</a:t>
            </a:r>
            <a:r>
              <a:rPr lang="uk-UA" sz="22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ru-RU" sz="2200" dirty="0" smtClean="0"/>
              <a:t>Облегчает принятие решений по управлению долгами. Используемый в системах взыскания </a:t>
            </a:r>
            <a:r>
              <a:rPr lang="uk-UA" sz="2200" dirty="0" err="1" smtClean="0"/>
              <a:t>задолженностей</a:t>
            </a:r>
            <a:r>
              <a:rPr lang="uk-UA" sz="2200" dirty="0" smtClean="0"/>
              <a:t>, </a:t>
            </a:r>
            <a:r>
              <a:rPr lang="uk-UA" sz="2200" dirty="0" err="1" smtClean="0"/>
              <a:t>позволяет</a:t>
            </a:r>
            <a:r>
              <a:rPr lang="uk-UA" sz="2200" dirty="0" smtClean="0"/>
              <a:t> </a:t>
            </a:r>
            <a:r>
              <a:rPr lang="ru-RU" sz="2200" dirty="0" smtClean="0"/>
              <a:t>повысить эффективность работы с должниками, </a:t>
            </a:r>
            <a:r>
              <a:rPr lang="uk-UA" sz="2200" dirty="0" err="1" smtClean="0"/>
              <a:t>оптимизировать</a:t>
            </a:r>
            <a:r>
              <a:rPr lang="uk-UA" sz="2200" dirty="0" smtClean="0"/>
              <a:t> </a:t>
            </a:r>
            <a:r>
              <a:rPr lang="uk-UA" sz="2200" dirty="0" err="1" smtClean="0"/>
              <a:t>использование</a:t>
            </a:r>
            <a:r>
              <a:rPr lang="uk-UA" sz="2200" dirty="0" smtClean="0"/>
              <a:t> </a:t>
            </a:r>
            <a:r>
              <a:rPr lang="uk-UA" sz="2200" dirty="0" err="1" smtClean="0"/>
              <a:t>рабочего</a:t>
            </a:r>
            <a:r>
              <a:rPr lang="uk-UA" sz="2200" dirty="0" smtClean="0"/>
              <a:t> </a:t>
            </a:r>
            <a:r>
              <a:rPr lang="ru-RU" sz="2200" dirty="0" smtClean="0"/>
              <a:t>времени специалистов и сократить накладные </a:t>
            </a:r>
            <a:r>
              <a:rPr lang="uk-UA" sz="2200" dirty="0" err="1" smtClean="0"/>
              <a:t>расходы</a:t>
            </a:r>
            <a:r>
              <a:rPr lang="uk-UA" sz="2200" dirty="0" smtClean="0"/>
              <a:t>.</a:t>
            </a:r>
            <a:endParaRPr lang="en-US" sz="22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4800" y="685800"/>
            <a:ext cx="8534400" cy="15113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-224850" y="0"/>
            <a:ext cx="9144000" cy="457200"/>
          </a:xfrm>
        </p:spPr>
        <p:txBody>
          <a:bodyPr/>
          <a:lstStyle/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Fraud Scoring</a:t>
            </a:r>
          </a:p>
        </p:txBody>
      </p:sp>
      <p:sp>
        <p:nvSpPr>
          <p:cNvPr id="21507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789238"/>
            <a:ext cx="8610600" cy="3535362"/>
          </a:xfrm>
        </p:spPr>
        <p:txBody>
          <a:bodyPr/>
          <a:lstStyle/>
          <a:p>
            <a:r>
              <a:rPr lang="ru-RU" sz="2000" b="1" smtClean="0"/>
              <a:t>О</a:t>
            </a:r>
            <a:r>
              <a:rPr lang="uk-UA" sz="2000" b="1" smtClean="0"/>
              <a:t>пределяет вероятность </a:t>
            </a:r>
            <a:r>
              <a:rPr lang="ru-RU" sz="2000" b="1" smtClean="0"/>
              <a:t>мошеннических действий со стороны заемщиков </a:t>
            </a:r>
            <a:r>
              <a:rPr lang="ru-RU" sz="2000" smtClean="0"/>
              <a:t>и предупреждает о потенциальных случаях </a:t>
            </a:r>
            <a:r>
              <a:rPr lang="uk-UA" sz="2000" smtClean="0"/>
              <a:t>мошенничества до предоставления кредита.</a:t>
            </a:r>
            <a:endParaRPr lang="en-US" sz="2000" smtClean="0"/>
          </a:p>
          <a:p>
            <a:endParaRPr lang="uk-UA" sz="2000" smtClean="0"/>
          </a:p>
          <a:p>
            <a:r>
              <a:rPr lang="ru-RU" sz="2000" smtClean="0"/>
              <a:t>Позволяет выявить и предотвратить </a:t>
            </a:r>
            <a:r>
              <a:rPr lang="uk-UA" sz="2000" smtClean="0"/>
              <a:t>попытки мошенничества, помогая принимать </a:t>
            </a:r>
            <a:r>
              <a:rPr lang="ru-RU" sz="2000" smtClean="0"/>
              <a:t>незамедлительные решения по определению тех заемщиков, чьи обращения по выдаче кредита должны быть отклонены либо отложены для </a:t>
            </a:r>
            <a:r>
              <a:rPr lang="uk-UA" sz="2000" smtClean="0"/>
              <a:t>более детального рассмотрения. Используемый </a:t>
            </a:r>
            <a:r>
              <a:rPr lang="ru-RU" sz="2000" smtClean="0"/>
              <a:t>в качестве дополнения к системам оценки кредитозаемщика и принятия решений, помогает выявлять мошенничество на наиболее раннем этапе «жизни» кредита.</a:t>
            </a:r>
            <a:endParaRPr lang="en-US" sz="2000" smtClean="0"/>
          </a:p>
        </p:txBody>
      </p:sp>
      <p:sp>
        <p:nvSpPr>
          <p:cNvPr id="4" name="Rounded Rectangle 3"/>
          <p:cNvSpPr/>
          <p:nvPr/>
        </p:nvSpPr>
        <p:spPr>
          <a:xfrm>
            <a:off x="1676400" y="914400"/>
            <a:ext cx="5715000" cy="15113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-239840" y="-74950"/>
            <a:ext cx="9144000" cy="762000"/>
          </a:xfrm>
        </p:spPr>
        <p:txBody>
          <a:bodyPr/>
          <a:lstStyle/>
          <a:p>
            <a:pPr algn="r" eaLnBrk="1" hangingPunct="1">
              <a:defRPr/>
            </a:pPr>
            <a:r>
              <a:rPr lang="ru-RU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Разработка моделей</a:t>
            </a:r>
            <a: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 автоматизация оценки рисков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 rot="16200000">
            <a:off x="-1665288" y="3094038"/>
            <a:ext cx="5129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КРЕДИТНЫЙ СКОРИНГ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1524000" y="3913188"/>
            <a:ext cx="2895600" cy="116998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300" b="1" dirty="0"/>
              <a:t>АВТ. ОЦЕНКИ РИСКОВ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5486400" y="3865563"/>
            <a:ext cx="3733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sz="2000" dirty="0"/>
              <a:t> Использование модели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000" dirty="0"/>
              <a:t> Отслеживание действий кредитных инспекторов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000" dirty="0"/>
              <a:t> Отслеживание </a:t>
            </a:r>
            <a:r>
              <a:rPr lang="ru-RU" sz="2000" dirty="0" smtClean="0"/>
              <a:t>адекватности системы</a:t>
            </a:r>
            <a:endParaRPr lang="ru-RU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000" dirty="0"/>
              <a:t> Формирование кредитной политики</a:t>
            </a:r>
          </a:p>
        </p:txBody>
      </p:sp>
      <p:pic>
        <p:nvPicPr>
          <p:cNvPr id="83974" name="Picture 6" descr="cashi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125" y="3789363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5" name="Picture 7" descr="ch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2488" y="4103688"/>
            <a:ext cx="617537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8" descr="line-char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97425" y="4419600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7" name="Picture 9" descr="note_pinne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4645025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8" name="AutoShape 10"/>
          <p:cNvSpPr>
            <a:spLocks noChangeArrowheads="1"/>
          </p:cNvSpPr>
          <p:nvPr/>
        </p:nvSpPr>
        <p:spPr bwMode="auto">
          <a:xfrm>
            <a:off x="1524000" y="1698625"/>
            <a:ext cx="2895600" cy="116998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300" b="1" dirty="0"/>
              <a:t>РАЗРАБОТК А МОДЕЛЕЙ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5518150" y="1524000"/>
            <a:ext cx="347345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ru-RU" sz="2000"/>
              <a:t> Задание критериев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000"/>
              <a:t> Создание модели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000"/>
              <a:t> Оценка эффективности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ru-RU" sz="2000"/>
              <a:t> Анализ портфеля</a:t>
            </a:r>
          </a:p>
        </p:txBody>
      </p:sp>
      <p:pic>
        <p:nvPicPr>
          <p:cNvPr id="83980" name="Picture 12" descr="cubes_yellow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46575" y="158432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81" name="Picture 13" descr="cube_molecul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97425" y="174307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82" name="Picture 14" descr="gaug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81513" y="2160588"/>
            <a:ext cx="617537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83" name="Picture 15" descr="workplace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99025" y="2463800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457200" y="1133475"/>
            <a:ext cx="765175" cy="4814888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3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3" grpId="0"/>
      <p:bldP spid="83978" grpId="0" animBg="1"/>
      <p:bldP spid="839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8"/>
          <p:cNvSpPr>
            <a:spLocks noChangeArrowheads="1"/>
          </p:cNvSpPr>
          <p:nvPr/>
        </p:nvSpPr>
        <p:spPr bwMode="auto">
          <a:xfrm>
            <a:off x="225425" y="3241675"/>
            <a:ext cx="5721350" cy="3330575"/>
          </a:xfrm>
          <a:prstGeom prst="roundRect">
            <a:avLst>
              <a:gd name="adj" fmla="val 3565"/>
            </a:avLst>
          </a:prstGeom>
          <a:solidFill>
            <a:srgbClr val="80808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AutoShape 9"/>
          <p:cNvSpPr>
            <a:spLocks noChangeArrowheads="1"/>
          </p:cNvSpPr>
          <p:nvPr/>
        </p:nvSpPr>
        <p:spPr bwMode="auto">
          <a:xfrm>
            <a:off x="2157413" y="676275"/>
            <a:ext cx="6845300" cy="4592638"/>
          </a:xfrm>
          <a:prstGeom prst="roundRect">
            <a:avLst>
              <a:gd name="adj" fmla="val 3565"/>
            </a:avLst>
          </a:prstGeom>
          <a:solidFill>
            <a:srgbClr val="80808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AutoShape 10"/>
          <p:cNvSpPr>
            <a:spLocks noChangeArrowheads="1"/>
          </p:cNvSpPr>
          <p:nvPr/>
        </p:nvSpPr>
        <p:spPr bwMode="auto">
          <a:xfrm>
            <a:off x="452438" y="922338"/>
            <a:ext cx="8343900" cy="5273675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24"/>
          <p:cNvSpPr>
            <a:spLocks noChangeArrowheads="1"/>
          </p:cNvSpPr>
          <p:nvPr/>
        </p:nvSpPr>
        <p:spPr bwMode="auto">
          <a:xfrm>
            <a:off x="2598738" y="0"/>
            <a:ext cx="6516687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7280" tIns="43640" rIns="87280" bIns="43640" anchor="ctr"/>
          <a:lstStyle/>
          <a:p>
            <a:pPr eaLnBrk="0" hangingPunct="0">
              <a:buClr>
                <a:srgbClr val="FF9900"/>
              </a:buClr>
              <a:buFont typeface="Wingdings" pitchFamily="2" charset="2"/>
              <a:buNone/>
            </a:pPr>
            <a:endParaRPr lang="ru-RU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5606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Clr>
                <a:srgbClr val="4D4D4D"/>
              </a:buClr>
              <a:buFont typeface="Wingdings" pitchFamily="2" charset="2"/>
              <a:buNone/>
            </a:pPr>
            <a:r>
              <a:rPr lang="ru-RU" sz="2400" i="0" dirty="0">
                <a:solidFill>
                  <a:schemeClr val="bg1"/>
                </a:solidFill>
              </a:rPr>
              <a:t>Процесс разработки </a:t>
            </a:r>
            <a:r>
              <a:rPr lang="ru-RU" sz="2400" i="0" dirty="0" err="1">
                <a:solidFill>
                  <a:schemeClr val="bg1"/>
                </a:solidFill>
              </a:rPr>
              <a:t>скоринговой</a:t>
            </a:r>
            <a:r>
              <a:rPr lang="ru-RU" sz="2400" i="0" dirty="0">
                <a:solidFill>
                  <a:schemeClr val="bg1"/>
                </a:solidFill>
              </a:rPr>
              <a:t> карты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609600" y="1219200"/>
            <a:ext cx="5192713" cy="4608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0000"/>
              </a:spcBef>
              <a:spcAft>
                <a:spcPct val="40000"/>
              </a:spcAft>
              <a:buClr>
                <a:srgbClr val="FF9900"/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rgbClr val="FF8001"/>
                </a:solidFill>
              </a:rPr>
              <a:t>Визуальное разбиение переменных</a:t>
            </a:r>
            <a:r>
              <a:rPr lang="en-US" sz="1600" dirty="0">
                <a:solidFill>
                  <a:srgbClr val="FF8001"/>
                </a:solidFill>
              </a:rPr>
              <a:t>, </a:t>
            </a:r>
            <a:r>
              <a:rPr lang="ru-RU" sz="1600" dirty="0">
                <a:solidFill>
                  <a:srgbClr val="FF8001"/>
                </a:solidFill>
              </a:rPr>
              <a:t>создание выборок, определение важности входных переменных, работа с отклоненными заявками</a:t>
            </a:r>
            <a:endParaRPr lang="ru-RU" sz="1600" dirty="0"/>
          </a:p>
          <a:p>
            <a:pPr marL="342900" indent="-342900" eaLnBrk="0" hangingPunct="0">
              <a:spcBef>
                <a:spcPct val="40000"/>
              </a:spcBef>
              <a:spcAft>
                <a:spcPct val="40000"/>
              </a:spcAft>
              <a:buClr>
                <a:srgbClr val="FF9900"/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rgbClr val="FF8001"/>
                </a:solidFill>
              </a:rPr>
              <a:t>Современные методы моделирования</a:t>
            </a:r>
            <a:r>
              <a:rPr lang="en-US" sz="1600" dirty="0">
                <a:solidFill>
                  <a:srgbClr val="FF8001"/>
                </a:solidFill>
              </a:rPr>
              <a:t>: </a:t>
            </a:r>
            <a:r>
              <a:rPr lang="ru-RU" sz="1600" dirty="0" err="1">
                <a:solidFill>
                  <a:srgbClr val="4D4D4D"/>
                </a:solidFill>
              </a:rPr>
              <a:t>логистическая</a:t>
            </a:r>
            <a:r>
              <a:rPr lang="ru-RU" sz="1600" dirty="0">
                <a:solidFill>
                  <a:srgbClr val="4D4D4D"/>
                </a:solidFill>
              </a:rPr>
              <a:t> регрессия</a:t>
            </a:r>
            <a:r>
              <a:rPr lang="en-US" sz="1600" dirty="0">
                <a:solidFill>
                  <a:srgbClr val="4D4D4D"/>
                </a:solidFill>
              </a:rPr>
              <a:t>, </a:t>
            </a:r>
            <a:r>
              <a:rPr lang="ru-RU" sz="1600" dirty="0" err="1">
                <a:solidFill>
                  <a:srgbClr val="4D4D4D"/>
                </a:solidFill>
              </a:rPr>
              <a:t>нейросети</a:t>
            </a:r>
            <a:r>
              <a:rPr lang="ru-RU" sz="1600" dirty="0">
                <a:solidFill>
                  <a:srgbClr val="4D4D4D"/>
                </a:solidFill>
              </a:rPr>
              <a:t>, деревья решений, самоорганизующиеся карты, </a:t>
            </a:r>
            <a:r>
              <a:rPr lang="ru-RU" sz="1600" dirty="0" smtClean="0">
                <a:solidFill>
                  <a:srgbClr val="4D4D4D"/>
                </a:solidFill>
              </a:rPr>
              <a:t>комитеты моделей</a:t>
            </a:r>
            <a:endParaRPr lang="ru-RU" sz="1600" dirty="0">
              <a:solidFill>
                <a:srgbClr val="4D4D4D"/>
              </a:solidFill>
            </a:endParaRPr>
          </a:p>
          <a:p>
            <a:pPr marL="342900" indent="-342900" eaLnBrk="0" hangingPunct="0">
              <a:spcBef>
                <a:spcPct val="40000"/>
              </a:spcBef>
              <a:spcAft>
                <a:spcPct val="40000"/>
              </a:spcAft>
              <a:buClr>
                <a:srgbClr val="FF9900"/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rgbClr val="FF8001"/>
                </a:solidFill>
              </a:rPr>
              <a:t>Отчеты и графики эффективности </a:t>
            </a:r>
            <a:r>
              <a:rPr lang="ru-RU" sz="1600" dirty="0" err="1">
                <a:solidFill>
                  <a:srgbClr val="FF8001"/>
                </a:solidFill>
              </a:rPr>
              <a:t>скоринговой</a:t>
            </a:r>
            <a:r>
              <a:rPr lang="ru-RU" sz="1600" dirty="0">
                <a:solidFill>
                  <a:srgbClr val="FF8001"/>
                </a:solidFill>
              </a:rPr>
              <a:t> модели</a:t>
            </a:r>
            <a:r>
              <a:rPr lang="en-US" sz="1600" dirty="0">
                <a:solidFill>
                  <a:srgbClr val="FF8001"/>
                </a:solidFill>
              </a:rPr>
              <a:t>: </a:t>
            </a:r>
            <a:r>
              <a:rPr lang="ru-RU" sz="1600" dirty="0">
                <a:solidFill>
                  <a:srgbClr val="4D4D4D"/>
                </a:solidFill>
              </a:rPr>
              <a:t>начиная от стратегической кривой и заканчивая </a:t>
            </a:r>
            <a:r>
              <a:rPr lang="en-US" sz="1600" dirty="0">
                <a:solidFill>
                  <a:srgbClr val="4D4D4D"/>
                </a:solidFill>
              </a:rPr>
              <a:t>3D </a:t>
            </a:r>
            <a:r>
              <a:rPr lang="ru-RU" sz="1600" dirty="0">
                <a:solidFill>
                  <a:srgbClr val="4D4D4D"/>
                </a:solidFill>
              </a:rPr>
              <a:t>моделированием точки отсечения</a:t>
            </a:r>
          </a:p>
          <a:p>
            <a:pPr marL="342900" indent="-342900" eaLnBrk="0" hangingPunct="0">
              <a:spcBef>
                <a:spcPct val="40000"/>
              </a:spcBef>
              <a:spcAft>
                <a:spcPct val="40000"/>
              </a:spcAft>
              <a:buClr>
                <a:srgbClr val="FF9900"/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rgbClr val="FF8001"/>
                </a:solidFill>
              </a:rPr>
              <a:t>Визуальное сравнения моделей</a:t>
            </a:r>
            <a:r>
              <a:rPr lang="en-US" sz="1600" dirty="0">
                <a:solidFill>
                  <a:srgbClr val="FF8001"/>
                </a:solidFill>
              </a:rPr>
              <a:t>:</a:t>
            </a:r>
            <a:r>
              <a:rPr lang="ru-RU" sz="1600" dirty="0"/>
              <a:t> </a:t>
            </a:r>
            <a:r>
              <a:rPr lang="en-US" sz="1600" dirty="0">
                <a:solidFill>
                  <a:srgbClr val="4D4D4D"/>
                </a:solidFill>
              </a:rPr>
              <a:t>c</a:t>
            </a:r>
            <a:r>
              <a:rPr lang="ru-RU" sz="1600" dirty="0">
                <a:solidFill>
                  <a:srgbClr val="4D4D4D"/>
                </a:solidFill>
              </a:rPr>
              <a:t>равнение </a:t>
            </a:r>
            <a:r>
              <a:rPr lang="ru-RU" sz="1600" dirty="0" err="1">
                <a:solidFill>
                  <a:srgbClr val="4D4D4D"/>
                </a:solidFill>
              </a:rPr>
              <a:t>коээффициентов</a:t>
            </a:r>
            <a:r>
              <a:rPr lang="en-US" sz="1600" dirty="0">
                <a:solidFill>
                  <a:srgbClr val="4D4D4D"/>
                </a:solidFill>
              </a:rPr>
              <a:t> </a:t>
            </a:r>
            <a:r>
              <a:rPr lang="en-US" sz="1600" dirty="0" err="1">
                <a:solidFill>
                  <a:srgbClr val="4D4D4D"/>
                </a:solidFill>
              </a:rPr>
              <a:t>Gini</a:t>
            </a:r>
            <a:r>
              <a:rPr lang="en-US" sz="1600" dirty="0">
                <a:solidFill>
                  <a:srgbClr val="4D4D4D"/>
                </a:solidFill>
              </a:rPr>
              <a:t>, K-S, ROC</a:t>
            </a:r>
            <a:r>
              <a:rPr lang="ru-RU" sz="1600" dirty="0">
                <a:solidFill>
                  <a:srgbClr val="4D4D4D"/>
                </a:solidFill>
              </a:rPr>
              <a:t>-кривых для различных моделей</a:t>
            </a:r>
            <a:endParaRPr lang="en-US" sz="1600" dirty="0"/>
          </a:p>
          <a:p>
            <a:pPr marL="342900" indent="-342900" eaLnBrk="0" hangingPunct="0">
              <a:spcBef>
                <a:spcPct val="40000"/>
              </a:spcBef>
              <a:spcAft>
                <a:spcPct val="40000"/>
              </a:spcAft>
              <a:buClr>
                <a:srgbClr val="FF9900"/>
              </a:buClr>
              <a:buFont typeface="Wingdings" pitchFamily="2" charset="2"/>
              <a:buChar char="§"/>
            </a:pPr>
            <a:r>
              <a:rPr lang="ru-RU" sz="1600" dirty="0">
                <a:solidFill>
                  <a:srgbClr val="FF8001"/>
                </a:solidFill>
              </a:rPr>
              <a:t>Постоянный мониторинг </a:t>
            </a:r>
            <a:r>
              <a:rPr lang="ru-RU" sz="1600" dirty="0" err="1">
                <a:solidFill>
                  <a:srgbClr val="FF8001"/>
                </a:solidFill>
              </a:rPr>
              <a:t>скоринговой</a:t>
            </a:r>
            <a:r>
              <a:rPr lang="ru-RU" sz="1600" dirty="0">
                <a:solidFill>
                  <a:srgbClr val="FF8001"/>
                </a:solidFill>
              </a:rPr>
              <a:t> </a:t>
            </a:r>
            <a:r>
              <a:rPr lang="ru-RU" sz="1600" dirty="0" err="1">
                <a:solidFill>
                  <a:srgbClr val="FF8001"/>
                </a:solidFill>
              </a:rPr>
              <a:t>моделе</a:t>
            </a:r>
            <a:r>
              <a:rPr lang="ru-RU" sz="1600" dirty="0">
                <a:solidFill>
                  <a:srgbClr val="FF8001"/>
                </a:solidFill>
              </a:rPr>
              <a:t> после внедрения</a:t>
            </a:r>
            <a:r>
              <a:rPr lang="en-US" sz="1600" dirty="0">
                <a:solidFill>
                  <a:srgbClr val="FF8001"/>
                </a:solidFill>
              </a:rPr>
              <a:t>: </a:t>
            </a:r>
            <a:r>
              <a:rPr lang="ru-RU" sz="1600" dirty="0">
                <a:solidFill>
                  <a:srgbClr val="4D4D4D"/>
                </a:solidFill>
              </a:rPr>
              <a:t>настроенные </a:t>
            </a:r>
            <a:r>
              <a:rPr lang="en-US" sz="1600" dirty="0">
                <a:solidFill>
                  <a:srgbClr val="4D4D4D"/>
                </a:solidFill>
              </a:rPr>
              <a:t>Front-end </a:t>
            </a:r>
            <a:r>
              <a:rPr lang="ru-RU" sz="1600" dirty="0">
                <a:solidFill>
                  <a:srgbClr val="4D4D4D"/>
                </a:solidFill>
              </a:rPr>
              <a:t>и</a:t>
            </a:r>
            <a:r>
              <a:rPr lang="en-US" sz="1600" dirty="0">
                <a:solidFill>
                  <a:srgbClr val="4D4D4D"/>
                </a:solidFill>
              </a:rPr>
              <a:t> Back-end </a:t>
            </a:r>
            <a:r>
              <a:rPr lang="ru-RU" sz="1600" dirty="0">
                <a:solidFill>
                  <a:srgbClr val="4D4D4D"/>
                </a:solidFill>
              </a:rPr>
              <a:t>отчеты</a:t>
            </a:r>
            <a:endParaRPr lang="en-US" sz="1600" dirty="0">
              <a:solidFill>
                <a:srgbClr val="4D4D4D"/>
              </a:solidFill>
            </a:endParaRPr>
          </a:p>
        </p:txBody>
      </p:sp>
      <p:pic>
        <p:nvPicPr>
          <p:cNvPr id="256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8650" y="1643063"/>
            <a:ext cx="30194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06488" y="2079625"/>
            <a:ext cx="7200900" cy="3644900"/>
            <a:chOff x="697" y="1310"/>
            <a:chExt cx="4536" cy="2296"/>
          </a:xfrm>
        </p:grpSpPr>
        <p:sp>
          <p:nvSpPr>
            <p:cNvPr id="26656" name="Line 3"/>
            <p:cNvSpPr>
              <a:spLocks noChangeShapeType="1"/>
            </p:cNvSpPr>
            <p:nvPr/>
          </p:nvSpPr>
          <p:spPr bwMode="auto">
            <a:xfrm>
              <a:off x="697" y="1310"/>
              <a:ext cx="450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4"/>
            <p:cNvSpPr>
              <a:spLocks noChangeShapeType="1"/>
            </p:cNvSpPr>
            <p:nvPr/>
          </p:nvSpPr>
          <p:spPr bwMode="auto">
            <a:xfrm>
              <a:off x="725" y="1593"/>
              <a:ext cx="450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5"/>
            <p:cNvSpPr>
              <a:spLocks noChangeShapeType="1"/>
            </p:cNvSpPr>
            <p:nvPr/>
          </p:nvSpPr>
          <p:spPr bwMode="auto">
            <a:xfrm>
              <a:off x="725" y="1877"/>
              <a:ext cx="450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6"/>
            <p:cNvSpPr>
              <a:spLocks noChangeShapeType="1"/>
            </p:cNvSpPr>
            <p:nvPr/>
          </p:nvSpPr>
          <p:spPr bwMode="auto">
            <a:xfrm>
              <a:off x="725" y="2160"/>
              <a:ext cx="450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7"/>
            <p:cNvSpPr>
              <a:spLocks noChangeShapeType="1"/>
            </p:cNvSpPr>
            <p:nvPr/>
          </p:nvSpPr>
          <p:spPr bwMode="auto">
            <a:xfrm>
              <a:off x="725" y="2443"/>
              <a:ext cx="450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8"/>
            <p:cNvSpPr>
              <a:spLocks noChangeShapeType="1"/>
            </p:cNvSpPr>
            <p:nvPr/>
          </p:nvSpPr>
          <p:spPr bwMode="auto">
            <a:xfrm>
              <a:off x="725" y="2727"/>
              <a:ext cx="450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9"/>
            <p:cNvSpPr>
              <a:spLocks noChangeShapeType="1"/>
            </p:cNvSpPr>
            <p:nvPr/>
          </p:nvSpPr>
          <p:spPr bwMode="auto">
            <a:xfrm>
              <a:off x="725" y="3039"/>
              <a:ext cx="450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0"/>
            <p:cNvSpPr>
              <a:spLocks noChangeShapeType="1"/>
            </p:cNvSpPr>
            <p:nvPr/>
          </p:nvSpPr>
          <p:spPr bwMode="auto">
            <a:xfrm>
              <a:off x="725" y="3322"/>
              <a:ext cx="450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11"/>
            <p:cNvSpPr>
              <a:spLocks noChangeShapeType="1"/>
            </p:cNvSpPr>
            <p:nvPr/>
          </p:nvSpPr>
          <p:spPr bwMode="auto">
            <a:xfrm>
              <a:off x="725" y="3606"/>
              <a:ext cx="4508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601788" y="1719263"/>
            <a:ext cx="6210300" cy="4454525"/>
            <a:chOff x="1009" y="1083"/>
            <a:chExt cx="3912" cy="2806"/>
          </a:xfrm>
        </p:grpSpPr>
        <p:sp>
          <p:nvSpPr>
            <p:cNvPr id="26648" name="Line 13"/>
            <p:cNvSpPr>
              <a:spLocks noChangeShapeType="1"/>
            </p:cNvSpPr>
            <p:nvPr/>
          </p:nvSpPr>
          <p:spPr bwMode="auto">
            <a:xfrm>
              <a:off x="2030" y="1111"/>
              <a:ext cx="0" cy="2778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14"/>
            <p:cNvSpPr>
              <a:spLocks noChangeShapeType="1"/>
            </p:cNvSpPr>
            <p:nvPr/>
          </p:nvSpPr>
          <p:spPr bwMode="auto">
            <a:xfrm>
              <a:off x="1463" y="1111"/>
              <a:ext cx="0" cy="2778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15"/>
            <p:cNvSpPr>
              <a:spLocks noChangeShapeType="1"/>
            </p:cNvSpPr>
            <p:nvPr/>
          </p:nvSpPr>
          <p:spPr bwMode="auto">
            <a:xfrm>
              <a:off x="2597" y="1111"/>
              <a:ext cx="0" cy="2778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16"/>
            <p:cNvSpPr>
              <a:spLocks noChangeShapeType="1"/>
            </p:cNvSpPr>
            <p:nvPr/>
          </p:nvSpPr>
          <p:spPr bwMode="auto">
            <a:xfrm>
              <a:off x="3192" y="1083"/>
              <a:ext cx="0" cy="2778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7"/>
            <p:cNvSpPr>
              <a:spLocks noChangeShapeType="1"/>
            </p:cNvSpPr>
            <p:nvPr/>
          </p:nvSpPr>
          <p:spPr bwMode="auto">
            <a:xfrm>
              <a:off x="3759" y="1083"/>
              <a:ext cx="0" cy="2778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18"/>
            <p:cNvSpPr>
              <a:spLocks noChangeShapeType="1"/>
            </p:cNvSpPr>
            <p:nvPr/>
          </p:nvSpPr>
          <p:spPr bwMode="auto">
            <a:xfrm>
              <a:off x="4326" y="1083"/>
              <a:ext cx="0" cy="2778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19"/>
            <p:cNvSpPr>
              <a:spLocks noChangeShapeType="1"/>
            </p:cNvSpPr>
            <p:nvPr/>
          </p:nvSpPr>
          <p:spPr bwMode="auto">
            <a:xfrm>
              <a:off x="4921" y="1083"/>
              <a:ext cx="0" cy="2778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20"/>
            <p:cNvSpPr>
              <a:spLocks noChangeShapeType="1"/>
            </p:cNvSpPr>
            <p:nvPr/>
          </p:nvSpPr>
          <p:spPr bwMode="auto">
            <a:xfrm>
              <a:off x="1009" y="1111"/>
              <a:ext cx="0" cy="2778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8" name="Rectangle 2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63550"/>
          </a:xfrm>
        </p:spPr>
        <p:txBody>
          <a:bodyPr/>
          <a:lstStyle/>
          <a:p>
            <a:pPr algn="r" eaLnBrk="1" hangingPunct="1"/>
            <a:r>
              <a:rPr lang="ru-RU" sz="2800" dirty="0" smtClean="0">
                <a:solidFill>
                  <a:schemeClr val="bg1"/>
                </a:solidFill>
              </a:rPr>
              <a:t>Методы построения модели</a:t>
            </a:r>
          </a:p>
        </p:txBody>
      </p:sp>
      <p:sp>
        <p:nvSpPr>
          <p:cNvPr id="26629" name="Text Box 22"/>
          <p:cNvSpPr txBox="1">
            <a:spLocks noChangeArrowheads="1"/>
          </p:cNvSpPr>
          <p:nvPr/>
        </p:nvSpPr>
        <p:spPr bwMode="auto">
          <a:xfrm>
            <a:off x="522288" y="1268413"/>
            <a:ext cx="832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>
                <a:solidFill>
                  <a:srgbClr val="A61202"/>
                </a:solidFill>
              </a:rPr>
              <a:t>Диаграмма распределения методов построения скоринговых моделей</a:t>
            </a:r>
          </a:p>
        </p:txBody>
      </p:sp>
      <p:sp>
        <p:nvSpPr>
          <p:cNvPr id="26630" name="Rectangle 23"/>
          <p:cNvSpPr>
            <a:spLocks noChangeArrowheads="1"/>
          </p:cNvSpPr>
          <p:nvPr/>
        </p:nvSpPr>
        <p:spPr bwMode="auto">
          <a:xfrm>
            <a:off x="1331913" y="1898650"/>
            <a:ext cx="6750050" cy="4005263"/>
          </a:xfrm>
          <a:prstGeom prst="rect">
            <a:avLst/>
          </a:prstGeom>
          <a:solidFill>
            <a:srgbClr val="C0C0C0">
              <a:alpha val="2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1511300" y="3608388"/>
            <a:ext cx="2609850" cy="20701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52%</a:t>
            </a:r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3941763" y="3473450"/>
            <a:ext cx="1485900" cy="1304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28%</a:t>
            </a:r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3627438" y="2933700"/>
            <a:ext cx="809625" cy="7651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8%</a:t>
            </a:r>
          </a:p>
        </p:txBody>
      </p:sp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5876925" y="2303463"/>
            <a:ext cx="809625" cy="7651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37372" dir="3378596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8%</a:t>
            </a:r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6867525" y="3429000"/>
            <a:ext cx="315913" cy="269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91581" dir="2021404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3%</a:t>
            </a:r>
          </a:p>
        </p:txBody>
      </p:sp>
      <p:sp>
        <p:nvSpPr>
          <p:cNvPr id="104477" name="Rectangle 29"/>
          <p:cNvSpPr>
            <a:spLocks noChangeArrowheads="1"/>
          </p:cNvSpPr>
          <p:nvPr/>
        </p:nvSpPr>
        <p:spPr bwMode="auto">
          <a:xfrm>
            <a:off x="7767638" y="1943100"/>
            <a:ext cx="225425" cy="1809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1320" dir="3080412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1%</a:t>
            </a:r>
          </a:p>
        </p:txBody>
      </p:sp>
      <p:sp>
        <p:nvSpPr>
          <p:cNvPr id="26637" name="Line 30"/>
          <p:cNvSpPr>
            <a:spLocks noChangeShapeType="1"/>
          </p:cNvSpPr>
          <p:nvPr/>
        </p:nvSpPr>
        <p:spPr bwMode="auto">
          <a:xfrm flipV="1">
            <a:off x="1331913" y="1898650"/>
            <a:ext cx="0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31"/>
          <p:cNvSpPr>
            <a:spLocks noChangeShapeType="1"/>
          </p:cNvSpPr>
          <p:nvPr/>
        </p:nvSpPr>
        <p:spPr bwMode="auto">
          <a:xfrm>
            <a:off x="6102350" y="5903913"/>
            <a:ext cx="1979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5741988" y="5903913"/>
            <a:ext cx="2744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СЛОЖНОСТЬ      100%</a:t>
            </a:r>
          </a:p>
        </p:txBody>
      </p:sp>
      <p:sp>
        <p:nvSpPr>
          <p:cNvPr id="104481" name="Text Box 33"/>
          <p:cNvSpPr txBox="1">
            <a:spLocks noChangeArrowheads="1"/>
          </p:cNvSpPr>
          <p:nvPr/>
        </p:nvSpPr>
        <p:spPr bwMode="auto">
          <a:xfrm rot="16200000">
            <a:off x="-126206" y="2728119"/>
            <a:ext cx="2295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КАЧЕСТВО   100%</a:t>
            </a:r>
          </a:p>
        </p:txBody>
      </p:sp>
      <p:sp>
        <p:nvSpPr>
          <p:cNvPr id="104482" name="Text Box 34"/>
          <p:cNvSpPr txBox="1">
            <a:spLocks noChangeArrowheads="1"/>
          </p:cNvSpPr>
          <p:nvPr/>
        </p:nvSpPr>
        <p:spPr bwMode="auto">
          <a:xfrm>
            <a:off x="1330325" y="5903913"/>
            <a:ext cx="1755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0%</a:t>
            </a:r>
          </a:p>
        </p:txBody>
      </p:sp>
      <p:sp>
        <p:nvSpPr>
          <p:cNvPr id="104483" name="AutoShape 35"/>
          <p:cNvSpPr>
            <a:spLocks noChangeArrowheads="1"/>
          </p:cNvSpPr>
          <p:nvPr/>
        </p:nvSpPr>
        <p:spPr bwMode="auto">
          <a:xfrm>
            <a:off x="3446463" y="5543550"/>
            <a:ext cx="2251075" cy="314325"/>
          </a:xfrm>
          <a:prstGeom prst="wedgeRectCallout">
            <a:avLst>
              <a:gd name="adj1" fmla="val -82440"/>
              <a:gd name="adj2" fmla="val -9040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000"/>
              <a:t>Экспертные системы и модели</a:t>
            </a:r>
          </a:p>
        </p:txBody>
      </p:sp>
      <p:sp>
        <p:nvSpPr>
          <p:cNvPr id="104484" name="AutoShape 36"/>
          <p:cNvSpPr>
            <a:spLocks noChangeArrowheads="1"/>
          </p:cNvSpPr>
          <p:nvPr/>
        </p:nvSpPr>
        <p:spPr bwMode="auto">
          <a:xfrm>
            <a:off x="5157788" y="4824413"/>
            <a:ext cx="1846262" cy="314325"/>
          </a:xfrm>
          <a:prstGeom prst="wedgeRectCallout">
            <a:avLst>
              <a:gd name="adj1" fmla="val -61093"/>
              <a:gd name="adj2" fmla="val -14141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000"/>
              <a:t>Логистическая регрессия</a:t>
            </a:r>
          </a:p>
        </p:txBody>
      </p:sp>
      <p:sp>
        <p:nvSpPr>
          <p:cNvPr id="104485" name="AutoShape 37"/>
          <p:cNvSpPr>
            <a:spLocks noChangeArrowheads="1"/>
          </p:cNvSpPr>
          <p:nvPr/>
        </p:nvSpPr>
        <p:spPr bwMode="auto">
          <a:xfrm>
            <a:off x="1962150" y="2528888"/>
            <a:ext cx="1846263" cy="314325"/>
          </a:xfrm>
          <a:prstGeom prst="wedgeRectCallout">
            <a:avLst>
              <a:gd name="adj1" fmla="val 46130"/>
              <a:gd name="adj2" fmla="val 10858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000"/>
              <a:t>Деревья решений</a:t>
            </a:r>
          </a:p>
        </p:txBody>
      </p:sp>
      <p:sp>
        <p:nvSpPr>
          <p:cNvPr id="104486" name="AutoShape 38"/>
          <p:cNvSpPr>
            <a:spLocks noChangeArrowheads="1"/>
          </p:cNvSpPr>
          <p:nvPr/>
        </p:nvSpPr>
        <p:spPr bwMode="auto">
          <a:xfrm>
            <a:off x="4302125" y="2033588"/>
            <a:ext cx="1395413" cy="314325"/>
          </a:xfrm>
          <a:prstGeom prst="wedgeRectCallout">
            <a:avLst>
              <a:gd name="adj1" fmla="val 70366"/>
              <a:gd name="adj2" fmla="val 8888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000"/>
              <a:t>Нейронные сети</a:t>
            </a:r>
          </a:p>
        </p:txBody>
      </p:sp>
      <p:sp>
        <p:nvSpPr>
          <p:cNvPr id="104487" name="AutoShape 39"/>
          <p:cNvSpPr>
            <a:spLocks noChangeArrowheads="1"/>
          </p:cNvSpPr>
          <p:nvPr/>
        </p:nvSpPr>
        <p:spPr bwMode="auto">
          <a:xfrm>
            <a:off x="6821488" y="3878263"/>
            <a:ext cx="1846262" cy="314325"/>
          </a:xfrm>
          <a:prstGeom prst="wedgeRectCallout">
            <a:avLst>
              <a:gd name="adj1" fmla="val -40199"/>
              <a:gd name="adj2" fmla="val -11414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000"/>
              <a:t>Кластерный анализ</a:t>
            </a:r>
          </a:p>
        </p:txBody>
      </p:sp>
      <p:sp>
        <p:nvSpPr>
          <p:cNvPr id="104488" name="AutoShape 40"/>
          <p:cNvSpPr>
            <a:spLocks noChangeArrowheads="1"/>
          </p:cNvSpPr>
          <p:nvPr/>
        </p:nvSpPr>
        <p:spPr bwMode="auto">
          <a:xfrm>
            <a:off x="7046913" y="2259013"/>
            <a:ext cx="1620837" cy="269875"/>
          </a:xfrm>
          <a:prstGeom prst="wedgeRectCallout">
            <a:avLst>
              <a:gd name="adj1" fmla="val -3769"/>
              <a:gd name="adj2" fmla="val -11706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000"/>
              <a:t>Комитеты моделей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8"/>
          <p:cNvSpPr>
            <a:spLocks noChangeArrowheads="1"/>
          </p:cNvSpPr>
          <p:nvPr/>
        </p:nvSpPr>
        <p:spPr bwMode="auto">
          <a:xfrm>
            <a:off x="225425" y="3241675"/>
            <a:ext cx="5721350" cy="3330575"/>
          </a:xfrm>
          <a:prstGeom prst="roundRect">
            <a:avLst>
              <a:gd name="adj" fmla="val 3565"/>
            </a:avLst>
          </a:prstGeom>
          <a:solidFill>
            <a:srgbClr val="80808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AutoShape 9"/>
          <p:cNvSpPr>
            <a:spLocks noChangeArrowheads="1"/>
          </p:cNvSpPr>
          <p:nvPr/>
        </p:nvSpPr>
        <p:spPr bwMode="auto">
          <a:xfrm>
            <a:off x="2157413" y="676275"/>
            <a:ext cx="6845300" cy="4592638"/>
          </a:xfrm>
          <a:prstGeom prst="roundRect">
            <a:avLst>
              <a:gd name="adj" fmla="val 3565"/>
            </a:avLst>
          </a:prstGeom>
          <a:solidFill>
            <a:srgbClr val="80808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AutoShape 10"/>
          <p:cNvSpPr>
            <a:spLocks noChangeArrowheads="1"/>
          </p:cNvSpPr>
          <p:nvPr/>
        </p:nvSpPr>
        <p:spPr bwMode="auto">
          <a:xfrm>
            <a:off x="452438" y="922338"/>
            <a:ext cx="8343900" cy="5273675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24"/>
          <p:cNvSpPr>
            <a:spLocks noChangeArrowheads="1"/>
          </p:cNvSpPr>
          <p:nvPr/>
        </p:nvSpPr>
        <p:spPr bwMode="auto">
          <a:xfrm>
            <a:off x="2598738" y="0"/>
            <a:ext cx="6516687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7280" tIns="43640" rIns="87280" bIns="43640" anchor="ctr"/>
          <a:lstStyle/>
          <a:p>
            <a:pPr eaLnBrk="0" hangingPunct="0">
              <a:buClr>
                <a:srgbClr val="FF9900"/>
              </a:buClr>
              <a:buFont typeface="Wingdings" pitchFamily="2" charset="2"/>
              <a:buNone/>
            </a:pPr>
            <a:endParaRPr lang="ru-RU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2774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buClr>
                <a:srgbClr val="4D4D4D"/>
              </a:buClr>
              <a:buFont typeface="Wingdings" pitchFamily="2" charset="2"/>
              <a:buNone/>
            </a:pPr>
            <a:r>
              <a:rPr lang="ru-RU" sz="2300" i="0" dirty="0" smtClean="0">
                <a:solidFill>
                  <a:schemeClr val="bg1"/>
                </a:solidFill>
              </a:rPr>
              <a:t>Анализ </a:t>
            </a:r>
            <a:r>
              <a:rPr lang="ru-RU" sz="2300" i="0" dirty="0">
                <a:solidFill>
                  <a:schemeClr val="bg1"/>
                </a:solidFill>
              </a:rPr>
              <a:t>эффективности скоринговых </a:t>
            </a:r>
            <a:r>
              <a:rPr lang="ru-RU" sz="2300" i="0" dirty="0" smtClean="0">
                <a:solidFill>
                  <a:schemeClr val="bg1"/>
                </a:solidFill>
              </a:rPr>
              <a:t>моделей</a:t>
            </a:r>
            <a:endParaRPr lang="ru-RU" sz="2300" i="0" dirty="0">
              <a:solidFill>
                <a:schemeClr val="bg1"/>
              </a:solidFill>
            </a:endParaRP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839788" y="1439863"/>
            <a:ext cx="4152900" cy="4559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40000"/>
              </a:spcBef>
              <a:spcAft>
                <a:spcPct val="40000"/>
              </a:spcAft>
              <a:buClr>
                <a:srgbClr val="FF9900"/>
              </a:buClr>
              <a:buFont typeface="Wingdings" pitchFamily="2" charset="2"/>
              <a:buChar char="§"/>
            </a:pPr>
            <a:endParaRPr lang="en-US" sz="1600">
              <a:solidFill>
                <a:srgbClr val="4D4D4D"/>
              </a:solidFill>
            </a:endParaRPr>
          </a:p>
          <a:p>
            <a:pPr marL="342900" indent="-342900" eaLnBrk="0" hangingPunct="0">
              <a:spcBef>
                <a:spcPct val="40000"/>
              </a:spcBef>
              <a:spcAft>
                <a:spcPct val="40000"/>
              </a:spcAft>
              <a:buClr>
                <a:srgbClr val="FF9900"/>
              </a:buClr>
              <a:buFont typeface="Wingdings" pitchFamily="2" charset="2"/>
              <a:buChar char="§"/>
            </a:pPr>
            <a:endParaRPr lang="en-US" sz="1600">
              <a:solidFill>
                <a:srgbClr val="4D4D4D"/>
              </a:solidFill>
            </a:endParaRPr>
          </a:p>
        </p:txBody>
      </p:sp>
      <p:pic>
        <p:nvPicPr>
          <p:cNvPr id="32776" name="Picture 13" descr="http://plug-n-score.com/image/learning/qa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90600"/>
            <a:ext cx="34290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7" name="Picture 15" descr="http://plug-n-score.com/image/learning/qa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419600"/>
            <a:ext cx="52197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17" descr="http://plug-n-score.com/image/learning/qa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1066800"/>
            <a:ext cx="37306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0"/>
            <a:ext cx="6516687" cy="69215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smtClean="0">
                <a:solidFill>
                  <a:schemeClr val="bg1"/>
                </a:solidFill>
                <a:latin typeface="Myriad Pro Black" pitchFamily="34" charset="0"/>
              </a:rPr>
              <a:t>Model Maestro: The Way It Works</a:t>
            </a:r>
            <a:endParaRPr lang="ru-RU" altLang="en-US" sz="2800" smtClean="0">
              <a:solidFill>
                <a:schemeClr val="bg1"/>
              </a:solidFill>
              <a:latin typeface="Myriad Pro Black" pitchFamily="34" charset="0"/>
            </a:endParaRPr>
          </a:p>
        </p:txBody>
      </p:sp>
      <p:pic>
        <p:nvPicPr>
          <p:cNvPr id="9219" name="Picture 5" descr="1-DataTransformationAndSam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908050"/>
            <a:ext cx="7056438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4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0"/>
            <a:ext cx="6516687" cy="69215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smtClean="0">
                <a:solidFill>
                  <a:schemeClr val="bg1"/>
                </a:solidFill>
                <a:latin typeface="Myriad Pro Black" pitchFamily="34" charset="0"/>
              </a:rPr>
              <a:t>Model Maestro: The Way It Works</a:t>
            </a:r>
            <a:endParaRPr lang="ru-RU" altLang="en-US" sz="2800" smtClean="0">
              <a:solidFill>
                <a:schemeClr val="bg1"/>
              </a:solidFill>
              <a:latin typeface="Myriad Pro Black" pitchFamily="34" charset="0"/>
            </a:endParaRPr>
          </a:p>
        </p:txBody>
      </p:sp>
      <p:pic>
        <p:nvPicPr>
          <p:cNvPr id="10243" name="Picture 4" descr="2-StatisticalAndGraphicalData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08050"/>
            <a:ext cx="6913562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64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3409" y="840546"/>
            <a:ext cx="8330870" cy="5017345"/>
          </a:xfrm>
          <a:prstGeom prst="roundRect">
            <a:avLst>
              <a:gd name="adj" fmla="val 1247"/>
            </a:avLst>
          </a:prstGeom>
          <a:blipFill dpi="0" rotWithShape="1">
            <a:blip r:embed="rId3"/>
            <a:srcRect/>
            <a:stretch>
              <a:fillRect l="-12000" r="-8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3" name="Title 1"/>
          <p:cNvSpPr>
            <a:spLocks noGrp="1"/>
          </p:cNvSpPr>
          <p:nvPr>
            <p:ph type="ctrTitle"/>
          </p:nvPr>
        </p:nvSpPr>
        <p:spPr>
          <a:xfrm>
            <a:off x="-233363" y="785813"/>
            <a:ext cx="6715126" cy="1093787"/>
          </a:xfrm>
        </p:spPr>
        <p:txBody>
          <a:bodyPr/>
          <a:lstStyle/>
          <a:p>
            <a:r>
              <a:rPr lang="ru-RU" sz="2800" smtClean="0"/>
              <a:t>Правильно оценивайте риски</a:t>
            </a:r>
            <a:endParaRPr lang="en-US" sz="2800" smtClean="0"/>
          </a:p>
        </p:txBody>
      </p:sp>
      <p:sp>
        <p:nvSpPr>
          <p:cNvPr id="22534" name="Subtitle 2"/>
          <p:cNvSpPr>
            <a:spLocks noGrp="1"/>
          </p:cNvSpPr>
          <p:nvPr>
            <p:ph type="subTitle" idx="1"/>
          </p:nvPr>
        </p:nvSpPr>
        <p:spPr>
          <a:xfrm>
            <a:off x="4143375" y="4627563"/>
            <a:ext cx="4349750" cy="1143000"/>
          </a:xfrm>
        </p:spPr>
        <p:txBody>
          <a:bodyPr/>
          <a:lstStyle/>
          <a:p>
            <a:pPr algn="l"/>
            <a:r>
              <a:rPr lang="ru-RU" smtClean="0">
                <a:solidFill>
                  <a:schemeClr val="bg1"/>
                </a:solidFill>
              </a:rPr>
              <a:t>и принимайте правильные решения</a:t>
            </a:r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87200" y="5884343"/>
            <a:ext cx="8229288" cy="57150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sz="1800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системы </a:t>
            </a:r>
            <a:r>
              <a:rPr lang="ru-RU" sz="18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управления </a:t>
            </a:r>
            <a:r>
              <a:rPr lang="ru-RU" sz="1800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рисками</a:t>
            </a:r>
            <a:r>
              <a:rPr lang="en-US" sz="1800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Scorto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sz="1800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системы</a:t>
            </a:r>
            <a:r>
              <a:rPr lang="ru-RU" sz="1800" dirty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автоматизирующие операционные </a:t>
            </a:r>
            <a:r>
              <a:rPr lang="ru-RU" sz="1800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решения</a:t>
            </a:r>
            <a:r>
              <a:rPr lang="en-US" sz="1800" dirty="0" smtClean="0">
                <a:solidFill>
                  <a:srgbClr val="FF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Scorto</a:t>
            </a:r>
            <a:endParaRPr lang="en-US" sz="1800" dirty="0">
              <a:solidFill>
                <a:srgbClr val="FF99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-29980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r>
              <a:rPr lang="ru-RU" sz="2400" i="0" kern="0" dirty="0" smtClean="0">
                <a:solidFill>
                  <a:schemeClr val="bg1"/>
                </a:solidFill>
                <a:ea typeface="+mj-ea"/>
                <a:cs typeface="Arial" pitchFamily="34" charset="0"/>
              </a:rPr>
              <a:t>Искусственный интеллект и риски   </a:t>
            </a:r>
            <a:endParaRPr lang="en-US" sz="2400" i="0" kern="0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0"/>
            <a:ext cx="6516687" cy="69215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smtClean="0">
                <a:solidFill>
                  <a:schemeClr val="bg1"/>
                </a:solidFill>
                <a:latin typeface="Myriad Pro Black" pitchFamily="34" charset="0"/>
              </a:rPr>
              <a:t>Model Maestro: The Way It Works</a:t>
            </a:r>
            <a:endParaRPr lang="ru-RU" altLang="en-US" sz="2800" smtClean="0">
              <a:solidFill>
                <a:schemeClr val="bg1"/>
              </a:solidFill>
              <a:latin typeface="Myriad Pro Black" pitchFamily="34" charset="0"/>
            </a:endParaRPr>
          </a:p>
        </p:txBody>
      </p:sp>
      <p:pic>
        <p:nvPicPr>
          <p:cNvPr id="11267" name="Picture 4" descr="3-ScoringModel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7056437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02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0"/>
            <a:ext cx="6516687" cy="69215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smtClean="0">
                <a:solidFill>
                  <a:schemeClr val="bg1"/>
                </a:solidFill>
                <a:latin typeface="Myriad Pro Black" pitchFamily="34" charset="0"/>
              </a:rPr>
              <a:t>Model Maestro: The Way It Works</a:t>
            </a:r>
            <a:endParaRPr lang="ru-RU" altLang="en-US" sz="2800" smtClean="0">
              <a:solidFill>
                <a:schemeClr val="bg1"/>
              </a:solidFill>
              <a:latin typeface="Myriad Pro Black" pitchFamily="34" charset="0"/>
            </a:endParaRPr>
          </a:p>
        </p:txBody>
      </p:sp>
      <p:pic>
        <p:nvPicPr>
          <p:cNvPr id="12291" name="Picture 4" descr="4-ModelAnalysisRepo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22338"/>
            <a:ext cx="7056438" cy="54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11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5"/>
          <p:cNvSpPr>
            <a:spLocks noChangeArrowheads="1"/>
          </p:cNvSpPr>
          <p:nvPr/>
        </p:nvSpPr>
        <p:spPr bwMode="auto">
          <a:xfrm>
            <a:off x="241300" y="3260725"/>
            <a:ext cx="5721350" cy="3330575"/>
          </a:xfrm>
          <a:prstGeom prst="roundRect">
            <a:avLst>
              <a:gd name="adj" fmla="val 3565"/>
            </a:avLst>
          </a:prstGeom>
          <a:solidFill>
            <a:srgbClr val="80808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AutoShape 16"/>
          <p:cNvSpPr>
            <a:spLocks noChangeArrowheads="1"/>
          </p:cNvSpPr>
          <p:nvPr/>
        </p:nvSpPr>
        <p:spPr bwMode="auto">
          <a:xfrm>
            <a:off x="2100263" y="704850"/>
            <a:ext cx="6845300" cy="4592638"/>
          </a:xfrm>
          <a:prstGeom prst="roundRect">
            <a:avLst>
              <a:gd name="adj" fmla="val 3565"/>
            </a:avLst>
          </a:prstGeom>
          <a:solidFill>
            <a:srgbClr val="808080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AutoShape 12"/>
          <p:cNvSpPr>
            <a:spLocks noChangeArrowheads="1"/>
          </p:cNvSpPr>
          <p:nvPr/>
        </p:nvSpPr>
        <p:spPr bwMode="auto">
          <a:xfrm>
            <a:off x="214313" y="1214437"/>
            <a:ext cx="8715375" cy="5643563"/>
          </a:xfrm>
          <a:prstGeom prst="roundRect">
            <a:avLst>
              <a:gd name="adj" fmla="val 3565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3"/>
          <p:cNvSpPr>
            <a:spLocks noChangeArrowheads="1"/>
          </p:cNvSpPr>
          <p:nvPr/>
        </p:nvSpPr>
        <p:spPr bwMode="auto">
          <a:xfrm>
            <a:off x="2447431" y="0"/>
            <a:ext cx="651668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80" tIns="43640" rIns="87280" bIns="43640" anchor="ctr"/>
          <a:lstStyle/>
          <a:p>
            <a:pPr algn="r" eaLnBrk="0" hangingPunct="0">
              <a:buClr>
                <a:srgbClr val="FF9900"/>
              </a:buClr>
              <a:buFont typeface="Wingdings" pitchFamily="2" charset="2"/>
              <a:buNone/>
            </a:pPr>
            <a:r>
              <a:rPr lang="ru-RU" sz="3400" b="1" i="0" dirty="0" smtClean="0">
                <a:solidFill>
                  <a:schemeClr val="bg1"/>
                </a:solidFill>
                <a:latin typeface="Arial Narrow" pitchFamily="34" charset="0"/>
              </a:rPr>
              <a:t>Вопросы и ответы</a:t>
            </a:r>
            <a:endParaRPr lang="en-US" sz="3400" b="1" i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7443" y="1346744"/>
            <a:ext cx="4964790" cy="467945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14" name="Picture 2" descr="presentationCD11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410" y="2050817"/>
            <a:ext cx="3500462" cy="262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1000100" y="974390"/>
            <a:ext cx="3500462" cy="4000528"/>
            <a:chOff x="785786" y="974390"/>
            <a:chExt cx="3500462" cy="4000528"/>
          </a:xfrm>
        </p:grpSpPr>
        <p:sp>
          <p:nvSpPr>
            <p:cNvPr id="7" name="Rounded Rectangle 6"/>
            <p:cNvSpPr/>
            <p:nvPr/>
          </p:nvSpPr>
          <p:spPr>
            <a:xfrm>
              <a:off x="785786" y="974390"/>
              <a:ext cx="3500462" cy="4000528"/>
            </a:xfrm>
            <a:prstGeom prst="roundRect">
              <a:avLst>
                <a:gd name="adj" fmla="val 2514"/>
              </a:avLst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mg1_2_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662" y="1071546"/>
              <a:ext cx="3270022" cy="3852873"/>
            </a:xfrm>
            <a:prstGeom prst="rect">
              <a:avLst/>
            </a:prstGeom>
          </p:spPr>
        </p:pic>
      </p:grpSp>
      <p:grpSp>
        <p:nvGrpSpPr>
          <p:cNvPr id="3" name="Group 9"/>
          <p:cNvGrpSpPr/>
          <p:nvPr/>
        </p:nvGrpSpPr>
        <p:grpSpPr>
          <a:xfrm>
            <a:off x="4714876" y="974390"/>
            <a:ext cx="3500462" cy="4000528"/>
            <a:chOff x="4901758" y="974390"/>
            <a:chExt cx="3500462" cy="4000528"/>
          </a:xfrm>
        </p:grpSpPr>
        <p:sp>
          <p:nvSpPr>
            <p:cNvPr id="8" name="Rounded Rectangle 7"/>
            <p:cNvSpPr/>
            <p:nvPr/>
          </p:nvSpPr>
          <p:spPr>
            <a:xfrm>
              <a:off x="4901758" y="974390"/>
              <a:ext cx="3500462" cy="4000528"/>
            </a:xfrm>
            <a:prstGeom prst="roundRect">
              <a:avLst>
                <a:gd name="adj" fmla="val 2514"/>
              </a:avLst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img1_2_2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0628" y="1071547"/>
              <a:ext cx="3274078" cy="3857652"/>
            </a:xfrm>
            <a:prstGeom prst="rect">
              <a:avLst/>
            </a:prstGeom>
          </p:spPr>
        </p:pic>
      </p:grpSp>
      <p:sp>
        <p:nvSpPr>
          <p:cNvPr id="11" name="Title 1"/>
          <p:cNvSpPr txBox="1">
            <a:spLocks/>
          </p:cNvSpPr>
          <p:nvPr/>
        </p:nvSpPr>
        <p:spPr bwMode="auto">
          <a:xfrm>
            <a:off x="3433190" y="0"/>
            <a:ext cx="5572164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Риски и операционные микро-решения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5286388"/>
            <a:ext cx="7800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Розничные кредитные учреждения на каждом шаге своей операционной деятельности нуждаются в оценке рисков и потенциальной прибыли.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424720" y="720780"/>
            <a:ext cx="8610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i="0" dirty="0" err="1">
                <a:solidFill>
                  <a:srgbClr val="2A2A7E"/>
                </a:solidFill>
              </a:rPr>
              <a:t>Скоринг</a:t>
            </a:r>
            <a:r>
              <a:rPr lang="ru-RU" sz="2400" i="0" dirty="0">
                <a:solidFill>
                  <a:srgbClr val="2A2A7E"/>
                </a:solidFill>
              </a:rPr>
              <a:t> - использование математической модели для определения вероятности своевременного возврата кредита, просрочки, дефолта или других </a:t>
            </a:r>
            <a:r>
              <a:rPr lang="ru-RU" sz="2400" i="0" dirty="0" err="1">
                <a:solidFill>
                  <a:srgbClr val="2A2A7E"/>
                </a:solidFill>
              </a:rPr>
              <a:t>бизнес-событий</a:t>
            </a:r>
            <a:r>
              <a:rPr lang="ru-RU" sz="2400" i="0" dirty="0">
                <a:solidFill>
                  <a:srgbClr val="2A2A7E"/>
                </a:solidFill>
              </a:rPr>
              <a:t>.</a:t>
            </a:r>
          </a:p>
        </p:txBody>
      </p:sp>
      <p:sp>
        <p:nvSpPr>
          <p:cNvPr id="133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-239840" y="0"/>
            <a:ext cx="9144000" cy="461963"/>
          </a:xfrm>
        </p:spPr>
        <p:txBody>
          <a:bodyPr anchor="t">
            <a:spAutoFit/>
          </a:bodyPr>
          <a:lstStyle/>
          <a:p>
            <a:pPr algn="r" eaLnBrk="1" hangingPunct="1">
              <a:defRPr/>
            </a:pPr>
            <a:r>
              <a:rPr lang="ru-RU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Скоринг</a:t>
            </a:r>
            <a:r>
              <a:rPr lang="ru-R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и управление рисками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4452078" y="4188444"/>
            <a:ext cx="4433341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700" dirty="0">
              <a:solidFill>
                <a:srgbClr val="2A2A7E"/>
              </a:solidFill>
            </a:endParaRPr>
          </a:p>
          <a:p>
            <a:r>
              <a:rPr lang="ru-RU" sz="1800" i="0" dirty="0"/>
              <a:t>Технологии скоринга могут быть использованы как инструмент управления кредитным риском, который позволяет сделать  управление </a:t>
            </a:r>
            <a:r>
              <a:rPr lang="ru-RU" sz="1800" i="0" dirty="0" smtClean="0"/>
              <a:t>рисками</a:t>
            </a:r>
            <a:r>
              <a:rPr lang="uk-UA" sz="1800" i="0" dirty="0" smtClean="0"/>
              <a:t> </a:t>
            </a:r>
            <a:r>
              <a:rPr lang="uk-UA" sz="1800" i="0" dirty="0" err="1" smtClean="0"/>
              <a:t>централизованным</a:t>
            </a:r>
            <a:r>
              <a:rPr lang="uk-UA" sz="1800" i="0" dirty="0" smtClean="0"/>
              <a:t>, </a:t>
            </a:r>
            <a:r>
              <a:rPr lang="uk-UA" sz="1800" i="0" dirty="0" err="1" smtClean="0"/>
              <a:t>универсальным</a:t>
            </a:r>
            <a:r>
              <a:rPr lang="uk-UA" sz="1800" i="0" dirty="0"/>
              <a:t>, </a:t>
            </a:r>
            <a:r>
              <a:rPr lang="uk-UA" sz="1800" i="0" dirty="0" err="1" smtClean="0"/>
              <a:t>более</a:t>
            </a:r>
            <a:r>
              <a:rPr lang="uk-UA" sz="1800" i="0" dirty="0" smtClean="0"/>
              <a:t> </a:t>
            </a:r>
            <a:r>
              <a:rPr lang="uk-UA" sz="1800" i="0" dirty="0" err="1" smtClean="0"/>
              <a:t>последовательным</a:t>
            </a:r>
            <a:r>
              <a:rPr lang="uk-UA" sz="1800" i="0" dirty="0" smtClean="0"/>
              <a:t> </a:t>
            </a:r>
            <a:r>
              <a:rPr lang="uk-UA" sz="1800" i="0" dirty="0"/>
              <a:t>и </a:t>
            </a:r>
            <a:r>
              <a:rPr lang="uk-UA" sz="1800" i="0" dirty="0" err="1"/>
              <a:t>надежным</a:t>
            </a:r>
            <a:r>
              <a:rPr lang="uk-UA" sz="1800" i="0" dirty="0"/>
              <a:t>.</a:t>
            </a:r>
            <a:endParaRPr lang="ru-RU" sz="1800" i="0" dirty="0">
              <a:solidFill>
                <a:srgbClr val="2A2A7E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452080" y="2027028"/>
            <a:ext cx="431716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i="0" dirty="0"/>
              <a:t>Правильно оценив клиентов при помощи скоринга, </a:t>
            </a:r>
            <a:r>
              <a:rPr lang="ru-RU" sz="1800" i="0" dirty="0" smtClean="0"/>
              <a:t>можно </a:t>
            </a:r>
            <a:r>
              <a:rPr lang="ru-RU" sz="1800" i="0" dirty="0"/>
              <a:t>автоматически принимать </a:t>
            </a:r>
            <a:r>
              <a:rPr lang="ru-RU" sz="1800" i="0" dirty="0" smtClean="0"/>
              <a:t> </a:t>
            </a:r>
            <a:r>
              <a:rPr lang="ru-RU" sz="1800" i="0" dirty="0"/>
              <a:t>решения, такие как принимать/отклонять заявку на предоставление </a:t>
            </a:r>
            <a:r>
              <a:rPr lang="ru-RU" sz="1800" i="0" dirty="0" smtClean="0"/>
              <a:t>кредита,</a:t>
            </a:r>
            <a:br>
              <a:rPr lang="ru-RU" sz="1800" i="0" dirty="0" smtClean="0"/>
            </a:br>
            <a:r>
              <a:rPr lang="ru-RU" sz="1800" i="0" dirty="0" smtClean="0"/>
              <a:t>увеличивать/уменьшать </a:t>
            </a:r>
            <a:r>
              <a:rPr lang="uk-UA" sz="1800" i="0" dirty="0" err="1"/>
              <a:t>кредитный</a:t>
            </a:r>
            <a:r>
              <a:rPr lang="uk-UA" sz="1800" i="0" dirty="0"/>
              <a:t> </a:t>
            </a:r>
            <a:r>
              <a:rPr lang="uk-UA" sz="1800" i="0" dirty="0" err="1" smtClean="0"/>
              <a:t>лимит</a:t>
            </a:r>
            <a:r>
              <a:rPr lang="uk-UA" sz="1800" i="0" dirty="0" smtClean="0"/>
              <a:t> и </a:t>
            </a:r>
            <a:r>
              <a:rPr lang="uk-UA" sz="1800" i="0" dirty="0"/>
              <a:t>т.п.</a:t>
            </a:r>
            <a:endParaRPr lang="ru-RU" sz="1800" i="0" dirty="0">
              <a:solidFill>
                <a:srgbClr val="2A2A7E"/>
              </a:solidFill>
            </a:endParaRPr>
          </a:p>
        </p:txBody>
      </p:sp>
      <p:pic>
        <p:nvPicPr>
          <p:cNvPr id="9222" name="Picture 6" descr="v_img_1_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" y="1930400"/>
            <a:ext cx="3820826" cy="4631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3" name="Group 417"/>
          <p:cNvGraphicFramePr>
            <a:graphicFrameLocks noGrp="1"/>
          </p:cNvGraphicFramePr>
          <p:nvPr/>
        </p:nvGraphicFramePr>
        <p:xfrm>
          <a:off x="304800" y="1981200"/>
          <a:ext cx="8534398" cy="4648203"/>
        </p:xfrm>
        <a:graphic>
          <a:graphicData uri="http://schemas.openxmlformats.org/drawingml/2006/table">
            <a:tbl>
              <a:tblPr/>
              <a:tblGrid>
                <a:gridCol w="2843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3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540"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B6805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B6805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B6805"/>
                          </a:solidFill>
                          <a:effectLst/>
                          <a:latin typeface="Arial" charset="0"/>
                        </a:rPr>
                        <a:t>Оценка кредитного                                              аналитика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B6805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B6805"/>
                          </a:solidFill>
                          <a:effectLst/>
                          <a:latin typeface="Arial" charset="0"/>
                        </a:rPr>
                        <a:t>Оценка скоринговой системы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38"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Время пребывания на  текущем месте проживания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Среднее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26"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Возраст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Средний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221"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Наличие невозвратов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Одна малая просрочка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326"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Образование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Высшее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26"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A7E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2A2A7E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A2A7E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326"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Решение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Скорее выдавать кредит, чем не выдавать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98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2A7E"/>
                          </a:solidFill>
                          <a:effectLst/>
                          <a:latin typeface="Arial" charset="0"/>
                        </a:rPr>
                        <a:t>Выдавать кредит 20:1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11" name="Text Box 415"/>
          <p:cNvSpPr txBox="1">
            <a:spLocks noChangeArrowheads="1"/>
          </p:cNvSpPr>
          <p:nvPr/>
        </p:nvSpPr>
        <p:spPr bwMode="auto">
          <a:xfrm>
            <a:off x="333530" y="762000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A2A7E"/>
                </a:solidFill>
              </a:rPr>
              <a:t>В самом упрощенном виде </a:t>
            </a:r>
            <a:r>
              <a:rPr lang="ru-RU" sz="2000" dirty="0" err="1">
                <a:solidFill>
                  <a:srgbClr val="2A2A7E"/>
                </a:solidFill>
              </a:rPr>
              <a:t>скоринговая</a:t>
            </a:r>
            <a:r>
              <a:rPr lang="ru-RU" sz="2000" dirty="0">
                <a:solidFill>
                  <a:srgbClr val="2A2A7E"/>
                </a:solidFill>
              </a:rPr>
              <a:t> модель представляет собой 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2A2A7E"/>
                </a:solidFill>
              </a:rPr>
              <a:t>взвешенную сумму определенных характеристик. В результате получается интегральный показатель (</a:t>
            </a:r>
            <a:r>
              <a:rPr lang="ru-RU" sz="2000" dirty="0" err="1">
                <a:solidFill>
                  <a:srgbClr val="2A2A7E"/>
                </a:solidFill>
              </a:rPr>
              <a:t>score</a:t>
            </a:r>
            <a:r>
              <a:rPr lang="ru-RU" sz="2000" dirty="0">
                <a:solidFill>
                  <a:srgbClr val="2A2A7E"/>
                </a:solidFill>
              </a:rPr>
              <a:t>); чем он выше, тем выше надежность клиента.</a:t>
            </a:r>
          </a:p>
        </p:txBody>
      </p:sp>
      <p:sp>
        <p:nvSpPr>
          <p:cNvPr id="10277" name="Rectangle 418"/>
          <p:cNvSpPr>
            <a:spLocks noGrp="1" noChangeArrowheads="1"/>
          </p:cNvSpPr>
          <p:nvPr>
            <p:ph type="title" idx="4294967295"/>
          </p:nvPr>
        </p:nvSpPr>
        <p:spPr>
          <a:xfrm>
            <a:off x="-284810" y="0"/>
            <a:ext cx="9144000" cy="433388"/>
          </a:xfrm>
          <a:noFill/>
        </p:spPr>
        <p:txBody>
          <a:bodyPr anchor="t">
            <a:sp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Эксперт </a:t>
            </a:r>
            <a:r>
              <a:rPr lang="en-US" sz="2800" dirty="0" smtClean="0">
                <a:solidFill>
                  <a:schemeClr val="bg1"/>
                </a:solidFill>
              </a:rPr>
              <a:t>vs. </a:t>
            </a:r>
            <a:r>
              <a:rPr lang="ru-RU" sz="2800" dirty="0" err="1" smtClean="0">
                <a:solidFill>
                  <a:schemeClr val="bg1"/>
                </a:solidFill>
              </a:rPr>
              <a:t>скоринг</a:t>
            </a:r>
            <a:endParaRPr lang="ru-RU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4850" y="0"/>
            <a:ext cx="9144000" cy="449263"/>
          </a:xfrm>
        </p:spPr>
        <p:txBody>
          <a:bodyPr/>
          <a:lstStyle/>
          <a:p>
            <a:pPr algn="r" eaLnBrk="1" hangingPunct="1"/>
            <a:r>
              <a:rPr lang="ru-RU" sz="2800" dirty="0" err="1" smtClean="0">
                <a:solidFill>
                  <a:schemeClr val="bg1"/>
                </a:solidFill>
              </a:rPr>
              <a:t>Скоринговая</a:t>
            </a:r>
            <a:r>
              <a:rPr lang="ru-RU" sz="2800" dirty="0" smtClean="0">
                <a:solidFill>
                  <a:schemeClr val="bg1"/>
                </a:solidFill>
              </a:rPr>
              <a:t> модель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811713" y="2259013"/>
            <a:ext cx="3646487" cy="1665287"/>
          </a:xfrm>
          <a:prstGeom prst="rect">
            <a:avLst/>
          </a:prstGeom>
          <a:noFill/>
          <a:ln w="9525">
            <a:solidFill>
              <a:srgbClr val="CB6805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77800" indent="-1778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ru-RU" sz="1600" b="1">
                <a:solidFill>
                  <a:srgbClr val="2A2A7E"/>
                </a:solidFill>
                <a:latin typeface="Times New Roman" pitchFamily="18" charset="0"/>
              </a:rPr>
              <a:t>Финансовые</a:t>
            </a:r>
            <a:r>
              <a:rPr lang="en-AU" sz="1600">
                <a:solidFill>
                  <a:srgbClr val="2A2A7E"/>
                </a:solidFill>
                <a:latin typeface="Times New Roman" pitchFamily="18" charset="0"/>
              </a:rPr>
              <a:t> 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600">
                <a:solidFill>
                  <a:srgbClr val="2A2A7E"/>
                </a:solidFill>
              </a:rPr>
              <a:t>Активы</a:t>
            </a:r>
            <a:r>
              <a:rPr lang="en-AU" sz="1600">
                <a:solidFill>
                  <a:srgbClr val="2A2A7E"/>
                </a:solidFill>
              </a:rPr>
              <a:t> </a:t>
            </a: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600">
                <a:solidFill>
                  <a:srgbClr val="2A2A7E"/>
                </a:solidFill>
              </a:rPr>
              <a:t>Обязательства</a:t>
            </a:r>
            <a:endParaRPr lang="en-AU" sz="1600">
              <a:solidFill>
                <a:srgbClr val="2A2A7E"/>
              </a:solidFill>
            </a:endParaRP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600">
                <a:solidFill>
                  <a:srgbClr val="2A2A7E"/>
                </a:solidFill>
              </a:rPr>
              <a:t>Ежемесячный доход</a:t>
            </a:r>
            <a:endParaRPr lang="en-AU" sz="1600">
              <a:solidFill>
                <a:srgbClr val="2A2A7E"/>
              </a:solidFill>
            </a:endParaRPr>
          </a:p>
          <a:p>
            <a:pPr marL="177800" indent="-177800" eaLnBrk="0" hangingPunct="0">
              <a:lnSpc>
                <a:spcPct val="8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600">
                <a:solidFill>
                  <a:srgbClr val="2A2A7E"/>
                </a:solidFill>
              </a:rPr>
              <a:t>Ежемесячные расходы</a:t>
            </a:r>
            <a:endParaRPr lang="en-AU" sz="1600">
              <a:solidFill>
                <a:srgbClr val="2A2A7E"/>
              </a:solidFill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609600" y="4194175"/>
            <a:ext cx="3908425" cy="2130425"/>
          </a:xfrm>
          <a:prstGeom prst="rect">
            <a:avLst/>
          </a:prstGeom>
          <a:noFill/>
          <a:ln w="9525">
            <a:solidFill>
              <a:srgbClr val="CB6805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77800" indent="-1778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ru-RU" sz="1800" b="1">
                <a:solidFill>
                  <a:srgbClr val="2A2A7E"/>
                </a:solidFill>
                <a:latin typeface="Times New Roman" pitchFamily="18" charset="0"/>
              </a:rPr>
              <a:t>Кредитная история</a:t>
            </a:r>
            <a:endParaRPr lang="en-AU" sz="1800" b="1">
              <a:solidFill>
                <a:srgbClr val="2A2A7E"/>
              </a:solidFill>
              <a:latin typeface="Times New Roman" pitchFamily="18" charset="0"/>
            </a:endParaRPr>
          </a:p>
          <a:p>
            <a:pPr marL="177800" indent="-177800" eaLnBrk="0" hangingPunct="0">
              <a:lnSpc>
                <a:spcPct val="14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800">
                <a:solidFill>
                  <a:srgbClr val="2A2A7E"/>
                </a:solidFill>
              </a:rPr>
              <a:t>В текущем банке</a:t>
            </a:r>
          </a:p>
          <a:p>
            <a:pPr marL="177800" indent="-177800" eaLnBrk="0" hangingPunct="0">
              <a:lnSpc>
                <a:spcPct val="14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800">
                <a:solidFill>
                  <a:srgbClr val="2A2A7E"/>
                </a:solidFill>
              </a:rPr>
              <a:t>В других банках</a:t>
            </a:r>
          </a:p>
          <a:p>
            <a:pPr marL="177800" indent="-177800" eaLnBrk="0" hangingPunct="0">
              <a:lnSpc>
                <a:spcPct val="14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800">
                <a:solidFill>
                  <a:srgbClr val="2A2A7E"/>
                </a:solidFill>
              </a:rPr>
              <a:t>Данные кредитного бюро</a:t>
            </a:r>
            <a:endParaRPr lang="en-AU" sz="1800">
              <a:solidFill>
                <a:srgbClr val="2A2A7E"/>
              </a:solidFill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09600" y="2259013"/>
            <a:ext cx="3908425" cy="1665287"/>
          </a:xfrm>
          <a:prstGeom prst="rect">
            <a:avLst/>
          </a:prstGeom>
          <a:noFill/>
          <a:ln w="9525">
            <a:solidFill>
              <a:srgbClr val="CB6805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77800" indent="-1778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ru-RU" sz="1600" b="1" dirty="0">
                <a:solidFill>
                  <a:srgbClr val="2A2A7E"/>
                </a:solidFill>
                <a:latin typeface="Times New Roman" pitchFamily="18" charset="0"/>
              </a:rPr>
              <a:t>Кредитный продукт</a:t>
            </a:r>
            <a:endParaRPr lang="en-AU" sz="1600" b="1" dirty="0">
              <a:solidFill>
                <a:srgbClr val="2A2A7E"/>
              </a:solidFill>
              <a:latin typeface="Times New Roman" pitchFamily="18" charset="0"/>
            </a:endParaRPr>
          </a:p>
          <a:p>
            <a:pPr marL="177800" indent="-177800" eaLnBrk="0" hangingPunct="0">
              <a:lnSpc>
                <a:spcPct val="12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600" dirty="0">
                <a:solidFill>
                  <a:srgbClr val="2A2A7E"/>
                </a:solidFill>
              </a:rPr>
              <a:t>Сумма</a:t>
            </a:r>
          </a:p>
          <a:p>
            <a:pPr marL="177800" indent="-177800" eaLnBrk="0" hangingPunct="0">
              <a:lnSpc>
                <a:spcPct val="12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600" dirty="0">
                <a:solidFill>
                  <a:srgbClr val="2A2A7E"/>
                </a:solidFill>
              </a:rPr>
              <a:t>Срок</a:t>
            </a:r>
          </a:p>
          <a:p>
            <a:pPr marL="177800" indent="-177800" eaLnBrk="0" hangingPunct="0">
              <a:lnSpc>
                <a:spcPct val="12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600" dirty="0">
                <a:solidFill>
                  <a:srgbClr val="2A2A7E"/>
                </a:solidFill>
              </a:rPr>
              <a:t>Цель кредита</a:t>
            </a:r>
            <a:r>
              <a:rPr lang="en-AU" sz="1600" dirty="0">
                <a:solidFill>
                  <a:srgbClr val="2A2A7E"/>
                </a:solidFill>
              </a:rPr>
              <a:t> 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838200"/>
            <a:ext cx="86106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762000" eaLnBrk="0" hangingPunct="0">
              <a:spcBef>
                <a:spcPct val="20000"/>
              </a:spcBef>
              <a:buClr>
                <a:schemeClr val="accent1"/>
              </a:buClr>
              <a:buSzPct val="69000"/>
              <a:buFont typeface="Monotype Sorts"/>
              <a:buNone/>
            </a:pPr>
            <a:r>
              <a:rPr lang="ru-RU" sz="2000">
                <a:solidFill>
                  <a:srgbClr val="2A2A7E"/>
                </a:solidFill>
              </a:rPr>
              <a:t>Характеристики, используемые при построении скоринговых карт</a:t>
            </a:r>
            <a:r>
              <a:rPr lang="en-US" sz="2000">
                <a:solidFill>
                  <a:srgbClr val="2A2A7E"/>
                </a:solidFill>
              </a:rPr>
              <a:t> </a:t>
            </a:r>
            <a:r>
              <a:rPr lang="ru-RU" sz="2000">
                <a:solidFill>
                  <a:srgbClr val="2A2A7E"/>
                </a:solidFill>
              </a:rPr>
              <a:t>сходны с теми, что используются при традиционном субъективном принятии решения экспертами.</a:t>
            </a:r>
            <a:endParaRPr lang="en-AU" sz="2000">
              <a:solidFill>
                <a:srgbClr val="2A2A7E"/>
              </a:solidFill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811713" y="4194175"/>
            <a:ext cx="3646487" cy="2130425"/>
          </a:xfrm>
          <a:prstGeom prst="rect">
            <a:avLst/>
          </a:prstGeom>
          <a:noFill/>
          <a:ln w="12700">
            <a:solidFill>
              <a:srgbClr val="CB6805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177800" indent="-177800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ru-RU" sz="1800" b="1">
                <a:solidFill>
                  <a:srgbClr val="2A2A7E"/>
                </a:solidFill>
                <a:latin typeface="Times New Roman" pitchFamily="18" charset="0"/>
              </a:rPr>
              <a:t>Социальные</a:t>
            </a:r>
            <a:endParaRPr lang="en-AU" sz="1800">
              <a:solidFill>
                <a:srgbClr val="2A2A7E"/>
              </a:solidFill>
              <a:latin typeface="Times New Roman" pitchFamily="18" charset="0"/>
            </a:endParaRPr>
          </a:p>
          <a:p>
            <a:pPr marL="177800" indent="-177800" eaLnBrk="0" hangingPunct="0">
              <a:lnSpc>
                <a:spcPct val="12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800">
                <a:solidFill>
                  <a:srgbClr val="2A2A7E"/>
                </a:solidFill>
              </a:rPr>
              <a:t>Стаж работы</a:t>
            </a:r>
            <a:endParaRPr lang="en-AU" sz="1800">
              <a:solidFill>
                <a:srgbClr val="2A2A7E"/>
              </a:solidFill>
            </a:endParaRPr>
          </a:p>
          <a:p>
            <a:pPr marL="177800" indent="-177800" eaLnBrk="0" hangingPunct="0">
              <a:lnSpc>
                <a:spcPct val="12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800">
                <a:solidFill>
                  <a:srgbClr val="2A2A7E"/>
                </a:solidFill>
              </a:rPr>
              <a:t>Время проживания по</a:t>
            </a:r>
            <a:r>
              <a:rPr lang="en-US" sz="1800">
                <a:solidFill>
                  <a:srgbClr val="2A2A7E"/>
                </a:solidFill>
              </a:rPr>
              <a:t>  </a:t>
            </a:r>
            <a:r>
              <a:rPr lang="ru-RU" sz="1800">
                <a:solidFill>
                  <a:srgbClr val="2A2A7E"/>
                </a:solidFill>
              </a:rPr>
              <a:t>текущему адресу</a:t>
            </a:r>
          </a:p>
          <a:p>
            <a:pPr marL="177800" indent="-177800" eaLnBrk="0" hangingPunct="0">
              <a:lnSpc>
                <a:spcPct val="110000"/>
              </a:lnSpc>
              <a:spcBef>
                <a:spcPct val="5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800">
                <a:solidFill>
                  <a:srgbClr val="2A2A7E"/>
                </a:solidFill>
              </a:rPr>
              <a:t>Семейное положение</a:t>
            </a:r>
            <a:endParaRPr lang="en-AU" sz="1800">
              <a:solidFill>
                <a:srgbClr val="2A2A7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269820" y="0"/>
            <a:ext cx="9144000" cy="584200"/>
          </a:xfrm>
        </p:spPr>
        <p:txBody>
          <a:bodyPr/>
          <a:lstStyle/>
          <a:p>
            <a:pPr algn="r" eaLnBrk="1" hangingPunct="1"/>
            <a:r>
              <a:rPr lang="ru-RU" sz="2800" dirty="0" smtClean="0">
                <a:solidFill>
                  <a:schemeClr val="bg1"/>
                </a:solidFill>
              </a:rPr>
              <a:t>Показатель качества модели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57200" y="914400"/>
            <a:ext cx="8305800" cy="252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77800" indent="-177800" defTabSz="762000">
              <a:spcBef>
                <a:spcPct val="20000"/>
              </a:spcBef>
              <a:buSzPct val="69000"/>
              <a:buFont typeface="Wingdings" pitchFamily="2" charset="2"/>
              <a:buChar char="§"/>
            </a:pPr>
            <a:r>
              <a:rPr lang="ru-RU" sz="1800">
                <a:solidFill>
                  <a:srgbClr val="2A2A7E"/>
                </a:solidFill>
              </a:rPr>
              <a:t>Цель скоринговой модели – разделение потенциальных заемщиков на «хороших» и «плохих» с достаточно высокой вероятностью</a:t>
            </a:r>
            <a:endParaRPr lang="en-US" sz="1800">
              <a:solidFill>
                <a:srgbClr val="2A2A7E"/>
              </a:solidFill>
            </a:endParaRPr>
          </a:p>
          <a:p>
            <a:pPr marL="177800" indent="-177800" defTabSz="762000">
              <a:spcBef>
                <a:spcPct val="20000"/>
              </a:spcBef>
              <a:buSzPct val="69000"/>
              <a:buFont typeface="Wingdings" pitchFamily="2" charset="2"/>
              <a:buNone/>
            </a:pPr>
            <a:endParaRPr lang="ru-RU" sz="1800">
              <a:solidFill>
                <a:srgbClr val="2A2A7E"/>
              </a:solidFill>
            </a:endParaRPr>
          </a:p>
          <a:p>
            <a:pPr marL="177800" indent="-177800" defTabSz="762000">
              <a:spcBef>
                <a:spcPct val="20000"/>
              </a:spcBef>
              <a:buSzPct val="69000"/>
              <a:buFont typeface="Wingdings" pitchFamily="2" charset="2"/>
              <a:buChar char="§"/>
            </a:pPr>
            <a:r>
              <a:rPr lang="ru-RU" sz="1800">
                <a:solidFill>
                  <a:srgbClr val="2A2A7E"/>
                </a:solidFill>
              </a:rPr>
              <a:t>Скоринговый балл является мерой вероятности принадлежности к классу «плохих» или «хороших»</a:t>
            </a:r>
            <a:endParaRPr lang="en-US" sz="1800">
              <a:solidFill>
                <a:srgbClr val="2A2A7E"/>
              </a:solidFill>
            </a:endParaRPr>
          </a:p>
          <a:p>
            <a:pPr marL="177800" indent="-177800" defTabSz="762000">
              <a:spcBef>
                <a:spcPct val="20000"/>
              </a:spcBef>
              <a:buSzPct val="69000"/>
              <a:buFont typeface="Wingdings" pitchFamily="2" charset="2"/>
              <a:buNone/>
            </a:pPr>
            <a:endParaRPr lang="en-AU" sz="1800">
              <a:solidFill>
                <a:srgbClr val="2A2A7E"/>
              </a:solidFill>
            </a:endParaRPr>
          </a:p>
          <a:p>
            <a:pPr marL="177800" indent="-177800" defTabSz="762000">
              <a:spcBef>
                <a:spcPct val="20000"/>
              </a:spcBef>
              <a:buClr>
                <a:srgbClr val="2A2A7E"/>
              </a:buClr>
              <a:buSzPct val="80000"/>
              <a:buFont typeface="Wingdings" pitchFamily="2" charset="2"/>
              <a:buChar char="§"/>
            </a:pPr>
            <a:r>
              <a:rPr lang="ru-RU" sz="1800">
                <a:solidFill>
                  <a:srgbClr val="2A2A7E"/>
                </a:solidFill>
              </a:rPr>
              <a:t>Скоринговая модель работает хорошо, если средний рейтинг «плохих» заемщиков значительно ниже среднего рейтинга «хороших».</a:t>
            </a:r>
            <a:endParaRPr lang="en-AU" sz="1800">
              <a:solidFill>
                <a:srgbClr val="2A2A7E"/>
              </a:solidFill>
            </a:endParaRPr>
          </a:p>
        </p:txBody>
      </p:sp>
      <p:pic>
        <p:nvPicPr>
          <p:cNvPr id="60429" name="Picture 13" descr="graph4 cop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00" y="3797300"/>
            <a:ext cx="41402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8" name="Picture 12" descr="Untitled-8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4286250"/>
            <a:ext cx="3556000" cy="18732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-269820" y="0"/>
            <a:ext cx="9144000" cy="544513"/>
          </a:xfrm>
        </p:spPr>
        <p:txBody>
          <a:bodyPr/>
          <a:lstStyle/>
          <a:p>
            <a:pPr algn="r" eaLnBrk="1" hangingPunct="1"/>
            <a:r>
              <a:rPr lang="ru-RU" sz="2800" dirty="0" smtClean="0">
                <a:solidFill>
                  <a:schemeClr val="bg1"/>
                </a:solidFill>
              </a:rPr>
              <a:t>Определение групп риска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85988" y="1038673"/>
            <a:ext cx="6886575" cy="4897437"/>
          </a:xfrm>
          <a:noFill/>
        </p:spPr>
        <p:txBody>
          <a:bodyPr/>
          <a:lstStyle/>
          <a:p>
            <a:pPr indent="-185738" defTabSz="762000" eaLnBrk="1" hangingPunct="1">
              <a:lnSpc>
                <a:spcPct val="90000"/>
              </a:lnSpc>
            </a:pPr>
            <a:r>
              <a:rPr lang="ru-RU" sz="1800" dirty="0" err="1" smtClean="0">
                <a:solidFill>
                  <a:srgbClr val="2A2A7E"/>
                </a:solidFill>
              </a:rPr>
              <a:t>Скоринговая</a:t>
            </a:r>
            <a:r>
              <a:rPr lang="ru-RU" sz="1800" dirty="0" smtClean="0">
                <a:solidFill>
                  <a:srgbClr val="2A2A7E"/>
                </a:solidFill>
              </a:rPr>
              <a:t> система может не просто присваивать </a:t>
            </a:r>
            <a:r>
              <a:rPr lang="ru-RU" sz="1800" dirty="0" err="1" smtClean="0">
                <a:solidFill>
                  <a:srgbClr val="2A2A7E"/>
                </a:solidFill>
              </a:rPr>
              <a:t>скоринговый</a:t>
            </a:r>
            <a:r>
              <a:rPr lang="ru-RU" sz="1800" dirty="0" smtClean="0">
                <a:solidFill>
                  <a:srgbClr val="2A2A7E"/>
                </a:solidFill>
              </a:rPr>
              <a:t> балл или идентифицировать недобросовестного заемщика по принципу «да/нет», она может классифицировать принадлежность заемщика определенной группе риска</a:t>
            </a:r>
            <a:endParaRPr lang="en-US" sz="1800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1800" i="1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lnSpc>
                <a:spcPct val="90000"/>
              </a:lnSpc>
            </a:pPr>
            <a:r>
              <a:rPr lang="ru-RU" sz="1800" dirty="0" smtClean="0">
                <a:solidFill>
                  <a:srgbClr val="2A2A7E"/>
                </a:solidFill>
              </a:rPr>
              <a:t>Группа риска определяется отношением вероятности «</a:t>
            </a:r>
            <a:r>
              <a:rPr lang="ru-RU" sz="1800" dirty="0" err="1" smtClean="0">
                <a:solidFill>
                  <a:srgbClr val="2A2A7E"/>
                </a:solidFill>
              </a:rPr>
              <a:t>беспроблемности</a:t>
            </a:r>
            <a:r>
              <a:rPr lang="ru-RU" sz="1800" dirty="0" smtClean="0">
                <a:solidFill>
                  <a:srgbClr val="2A2A7E"/>
                </a:solidFill>
              </a:rPr>
              <a:t>» заемщика к вероятности </a:t>
            </a:r>
            <a:r>
              <a:rPr lang="ru-RU" sz="1800" dirty="0" err="1" smtClean="0">
                <a:solidFill>
                  <a:srgbClr val="2A2A7E"/>
                </a:solidFill>
              </a:rPr>
              <a:t>невозврата</a:t>
            </a:r>
            <a:r>
              <a:rPr lang="ru-RU" sz="1800" dirty="0" smtClean="0">
                <a:solidFill>
                  <a:srgbClr val="2A2A7E"/>
                </a:solidFill>
              </a:rPr>
              <a:t> кредита</a:t>
            </a:r>
            <a:endParaRPr lang="en-US" sz="1800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800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lnSpc>
                <a:spcPct val="90000"/>
              </a:lnSpc>
            </a:pPr>
            <a:r>
              <a:rPr lang="ru-RU" sz="1800" dirty="0" smtClean="0">
                <a:solidFill>
                  <a:srgbClr val="2A2A7E"/>
                </a:solidFill>
              </a:rPr>
              <a:t>Заемщик, относящийся к группе 200 : 1 – достаточно </a:t>
            </a:r>
            <a:r>
              <a:rPr lang="ru-RU" sz="1800" dirty="0" err="1" smtClean="0">
                <a:solidFill>
                  <a:srgbClr val="2A2A7E"/>
                </a:solidFill>
              </a:rPr>
              <a:t>безрисковый</a:t>
            </a:r>
            <a:r>
              <a:rPr lang="ru-RU" sz="1800" dirty="0" smtClean="0">
                <a:solidFill>
                  <a:srgbClr val="2A2A7E"/>
                </a:solidFill>
              </a:rPr>
              <a:t> и прибыльный</a:t>
            </a:r>
            <a:endParaRPr lang="en-US" sz="1800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1800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lnSpc>
                <a:spcPct val="90000"/>
              </a:lnSpc>
            </a:pPr>
            <a:r>
              <a:rPr lang="ru-RU" sz="1800" dirty="0" smtClean="0">
                <a:solidFill>
                  <a:srgbClr val="2A2A7E"/>
                </a:solidFill>
              </a:rPr>
              <a:t>Если заемщик относится к группе 4 : 1 – риск слишком высок</a:t>
            </a:r>
            <a:endParaRPr lang="en-US" sz="1800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1800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lnSpc>
                <a:spcPct val="90000"/>
              </a:lnSpc>
            </a:pPr>
            <a:r>
              <a:rPr lang="ru-RU" sz="1800" dirty="0" smtClean="0">
                <a:solidFill>
                  <a:srgbClr val="2A2A7E"/>
                </a:solidFill>
              </a:rPr>
              <a:t>Существует точка отсечения, когда для банка является невыгодным выдавать кредиты заемщикам ниже определенного отношения</a:t>
            </a:r>
            <a:endParaRPr lang="en-US" sz="1800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buNone/>
            </a:pPr>
            <a:endParaRPr lang="en-AU" sz="1400" dirty="0" smtClean="0">
              <a:solidFill>
                <a:srgbClr val="2A2A7E"/>
              </a:solidFill>
            </a:endParaRPr>
          </a:p>
          <a:p>
            <a:pPr indent="-185738" defTabSz="762000" eaLnBrk="1" hangingPunct="1">
              <a:buSzPct val="69000"/>
            </a:pPr>
            <a:endParaRPr lang="en-AU" sz="1500" dirty="0" smtClean="0">
              <a:solidFill>
                <a:srgbClr val="2A2A7E"/>
              </a:solidFill>
            </a:endParaRPr>
          </a:p>
        </p:txBody>
      </p:sp>
      <p:pic>
        <p:nvPicPr>
          <p:cNvPr id="59407" name="Picture 15" descr="pv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863" y="2259013"/>
            <a:ext cx="1690687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8" name="Picture 16" descr="man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863" y="3413125"/>
            <a:ext cx="1049337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9" name="Picture 17" descr="rp_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96975" y="2962275"/>
            <a:ext cx="1169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381000" y="908050"/>
            <a:ext cx="8208963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rgbClr val="FF9900"/>
              </a:buClr>
            </a:pPr>
            <a:r>
              <a:rPr lang="ru-RU" sz="2400" b="1">
                <a:solidFill>
                  <a:schemeClr val="bg2"/>
                </a:solidFill>
                <a:latin typeface="Myriad Pro" pitchFamily="34" charset="0"/>
              </a:rPr>
              <a:t>Оценка рисков на протяжении всего жизненного цикла кредита</a:t>
            </a:r>
          </a:p>
        </p:txBody>
      </p:sp>
      <p:pic>
        <p:nvPicPr>
          <p:cNvPr id="17411" name="Picture 28" descr="виды скоринга на жизни кредита ру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450" y="2205038"/>
            <a:ext cx="8820150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269820" y="-22225"/>
            <a:ext cx="9144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ru-RU" sz="2400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Автоматизация оценки рисков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931D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931D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6400" tIns="43200" rIns="86400" bIns="432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4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9197</TotalTime>
  <Words>896</Words>
  <Application>Microsoft Office PowerPoint</Application>
  <PresentationFormat>Экран (4:3)</PresentationFormat>
  <Paragraphs>146</Paragraphs>
  <Slides>22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Kozuka Mincho Pro L</vt:lpstr>
      <vt:lpstr>Monotype Sorts</vt:lpstr>
      <vt:lpstr>Myriad Pro</vt:lpstr>
      <vt:lpstr>Myriad Pro Black</vt:lpstr>
      <vt:lpstr>Times New Roman</vt:lpstr>
      <vt:lpstr>Wingdings</vt:lpstr>
      <vt:lpstr>Оформление по умолчанию</vt:lpstr>
      <vt:lpstr>Презентация PowerPoint</vt:lpstr>
      <vt:lpstr>Правильно оценивайте риски</vt:lpstr>
      <vt:lpstr>Презентация PowerPoint</vt:lpstr>
      <vt:lpstr>Скоринг и управление рисками</vt:lpstr>
      <vt:lpstr>Эксперт vs. скоринг</vt:lpstr>
      <vt:lpstr>Скоринговая модель</vt:lpstr>
      <vt:lpstr>Показатель качества модели</vt:lpstr>
      <vt:lpstr>Определение групп риска</vt:lpstr>
      <vt:lpstr>Презентация PowerPoint</vt:lpstr>
      <vt:lpstr>Application Scoring</vt:lpstr>
      <vt:lpstr>Behavioral Scoring</vt:lpstr>
      <vt:lpstr>Collection Scoring</vt:lpstr>
      <vt:lpstr>Fraud Scoring</vt:lpstr>
      <vt:lpstr>Разработка моделей и автоматизация оценки рисков</vt:lpstr>
      <vt:lpstr>Презентация PowerPoint</vt:lpstr>
      <vt:lpstr>Методы построения модели</vt:lpstr>
      <vt:lpstr>Презентация PowerPoint</vt:lpstr>
      <vt:lpstr>Model Maestro: The Way It Works</vt:lpstr>
      <vt:lpstr>Model Maestro: The Way It Works</vt:lpstr>
      <vt:lpstr>Model Maestro: The Way It Works</vt:lpstr>
      <vt:lpstr>Model Maestro: The Way It Works</vt:lpstr>
      <vt:lpstr>Презентация PowerPoint</vt:lpstr>
    </vt:vector>
  </TitlesOfParts>
  <Company>Scorto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Scorto Credit Scoring Solutions</dc:title>
  <dc:creator>John Peppe</dc:creator>
  <cp:lastModifiedBy>Lena</cp:lastModifiedBy>
  <cp:revision>506</cp:revision>
  <cp:lastPrinted>2012-12-20T15:25:07Z</cp:lastPrinted>
  <dcterms:created xsi:type="dcterms:W3CDTF">2008-05-07T13:14:04Z</dcterms:created>
  <dcterms:modified xsi:type="dcterms:W3CDTF">2019-05-01T07:53:50Z</dcterms:modified>
</cp:coreProperties>
</file>