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Roboto-bold.fntdata"/><Relationship Id="rId10" Type="http://schemas.openxmlformats.org/officeDocument/2006/relationships/slide" Target="slides/slide4.xml"/><Relationship Id="rId21" Type="http://schemas.openxmlformats.org/officeDocument/2006/relationships/font" Target="fonts/Roboto-regular.fntdata"/><Relationship Id="rId13" Type="http://schemas.openxmlformats.org/officeDocument/2006/relationships/slide" Target="slides/slide7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face1b2a5_0_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face1b2a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f96c7ecdb_12_1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f96c7ecdb_1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f96c7ecdb_12_1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f96c7ecdb_1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f96c7ecdb_1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f96c7ecdb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</a:t>
            </a:r>
            <a:r>
              <a:rPr lang="ja"/>
              <a:t>確実に」と言うことがどれだけ難しいかをこの4日間で学びました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特に、データベースではデータ壊れたから口座の残金わからん。ごめんね。は致命的です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確実にするためには、あらゆる状況を想定し、対処しないといけない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さらに、C++初心者なので、バグやエラーに苦しみました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f96c7ecdb_6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f96c7ecdb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face1b2a5_0_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face1b2a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データベースは、データを読み書きできるようにまとめたものです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経路を検索する例をあげます。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face1b2a5_0_1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face1b2a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face1b2a5_0_2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face1b2a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地図データベースには、地図のデータがまとめられていて、データを取り出せるようになっています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face1b2a5_0_4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face1b2a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計算用サーバーは、取り出したデータをもとに経路を算出します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これが、データベースの役割です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f96c7ecdb_3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f96c7ecdb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ゼミでしたのは、データベースのトランザクション処理で、ACIDが重要になります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f96c7ecdb_5_1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f96c7ecdb_5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この場合、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Aから5000兆円引く処理、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Bに5000兆円増やす処理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の二つが確実に、両方実行されることを保証する、というのがACIDです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A：</a:t>
            </a:r>
            <a:r>
              <a:rPr lang="ja"/>
              <a:t>原子性：両方とも実行しないか、両方とも実行する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C：一貫性：口座が負にならない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I：独立性：ほかの人からは、実行前か、実行後の状態しか見えない。つまり、片方だけ実行した状態は外から見えない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D：永続性：突然停電になっても、結果が失われない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f96c7ecdb_6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f96c7ecdb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僕がゼミでしたことは、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まず、基本の読み書き関数を作りました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f96c7ecdb_12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f96c7ecdb_1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56" name="Google Shape;5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66" name="Google Shape;66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5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75" name="Google Shape;75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0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97" name="Google Shape;97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0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2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1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16" name="Google Shape;11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23"/>
          <p:cNvSpPr txBox="1"/>
          <p:nvPr>
            <p:ph hasCustomPrompt="1"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311700" y="2235200"/>
            <a:ext cx="8520600" cy="11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3分でトランザクション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3374400" y="3429000"/>
            <a:ext cx="23952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9900"/>
                </a:solidFill>
              </a:rPr>
              <a:t>Hikaru Muto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/>
          <p:nvPr/>
        </p:nvSpPr>
        <p:spPr>
          <a:xfrm>
            <a:off x="9575" y="4610250"/>
            <a:ext cx="9144000" cy="2247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4"/>
          <p:cNvSpPr/>
          <p:nvPr/>
        </p:nvSpPr>
        <p:spPr>
          <a:xfrm>
            <a:off x="392150" y="5126125"/>
            <a:ext cx="2228700" cy="1272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DBファイル</a:t>
            </a:r>
            <a:endParaRPr sz="2400"/>
          </a:p>
        </p:txBody>
      </p:sp>
      <p:sp>
        <p:nvSpPr>
          <p:cNvPr id="235" name="Google Shape;235;p34"/>
          <p:cNvSpPr/>
          <p:nvPr/>
        </p:nvSpPr>
        <p:spPr>
          <a:xfrm>
            <a:off x="3457650" y="5126125"/>
            <a:ext cx="2228700" cy="1272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Logファイル</a:t>
            </a:r>
            <a:endParaRPr sz="2400"/>
          </a:p>
        </p:txBody>
      </p:sp>
      <p:sp>
        <p:nvSpPr>
          <p:cNvPr id="236" name="Google Shape;236;p34"/>
          <p:cNvSpPr txBox="1"/>
          <p:nvPr/>
        </p:nvSpPr>
        <p:spPr>
          <a:xfrm>
            <a:off x="7307550" y="4733975"/>
            <a:ext cx="1845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ディスク</a:t>
            </a:r>
            <a:endParaRPr sz="3000"/>
          </a:p>
        </p:txBody>
      </p:sp>
      <p:sp>
        <p:nvSpPr>
          <p:cNvPr id="237" name="Google Shape;237;p34"/>
          <p:cNvSpPr txBox="1"/>
          <p:nvPr/>
        </p:nvSpPr>
        <p:spPr>
          <a:xfrm>
            <a:off x="7307550" y="3766975"/>
            <a:ext cx="1845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メモリ</a:t>
            </a:r>
            <a:endParaRPr sz="3000"/>
          </a:p>
        </p:txBody>
      </p:sp>
      <p:sp>
        <p:nvSpPr>
          <p:cNvPr id="238" name="Google Shape;238;p34"/>
          <p:cNvSpPr/>
          <p:nvPr/>
        </p:nvSpPr>
        <p:spPr>
          <a:xfrm>
            <a:off x="392150" y="3596375"/>
            <a:ext cx="2228700" cy="601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DB on memory</a:t>
            </a:r>
            <a:endParaRPr sz="2400"/>
          </a:p>
        </p:txBody>
      </p:sp>
      <p:sp>
        <p:nvSpPr>
          <p:cNvPr id="239" name="Google Shape;239;p34"/>
          <p:cNvSpPr/>
          <p:nvPr/>
        </p:nvSpPr>
        <p:spPr>
          <a:xfrm>
            <a:off x="392150" y="2582500"/>
            <a:ext cx="2228700" cy="601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Write Set</a:t>
            </a:r>
            <a:endParaRPr sz="2400"/>
          </a:p>
        </p:txBody>
      </p:sp>
      <p:sp>
        <p:nvSpPr>
          <p:cNvPr id="240" name="Google Shape;240;p34"/>
          <p:cNvSpPr/>
          <p:nvPr/>
        </p:nvSpPr>
        <p:spPr>
          <a:xfrm>
            <a:off x="392150" y="1452975"/>
            <a:ext cx="1415700" cy="601200"/>
          </a:xfrm>
          <a:prstGeom prst="snip2SameRect">
            <a:avLst>
              <a:gd fmla="val 317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Read</a:t>
            </a:r>
            <a:endParaRPr sz="2400"/>
          </a:p>
        </p:txBody>
      </p:sp>
      <p:sp>
        <p:nvSpPr>
          <p:cNvPr id="241" name="Google Shape;241;p34"/>
          <p:cNvSpPr/>
          <p:nvPr/>
        </p:nvSpPr>
        <p:spPr>
          <a:xfrm>
            <a:off x="3815825" y="2054175"/>
            <a:ext cx="1415700" cy="601200"/>
          </a:xfrm>
          <a:prstGeom prst="snip2SameRect">
            <a:avLst>
              <a:gd fmla="val 317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Insert</a:t>
            </a:r>
            <a:endParaRPr sz="2400"/>
          </a:p>
        </p:txBody>
      </p:sp>
      <p:sp>
        <p:nvSpPr>
          <p:cNvPr id="242" name="Google Shape;242;p34"/>
          <p:cNvSpPr/>
          <p:nvPr/>
        </p:nvSpPr>
        <p:spPr>
          <a:xfrm>
            <a:off x="3815825" y="2779850"/>
            <a:ext cx="1415700" cy="601200"/>
          </a:xfrm>
          <a:prstGeom prst="snip2SameRect">
            <a:avLst>
              <a:gd fmla="val 317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Update</a:t>
            </a:r>
            <a:endParaRPr sz="2400"/>
          </a:p>
        </p:txBody>
      </p:sp>
      <p:sp>
        <p:nvSpPr>
          <p:cNvPr id="243" name="Google Shape;243;p34"/>
          <p:cNvSpPr/>
          <p:nvPr/>
        </p:nvSpPr>
        <p:spPr>
          <a:xfrm>
            <a:off x="3815825" y="3531638"/>
            <a:ext cx="1415700" cy="601200"/>
          </a:xfrm>
          <a:prstGeom prst="snip2SameRect">
            <a:avLst>
              <a:gd fmla="val 317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Delete</a:t>
            </a:r>
            <a:endParaRPr sz="2400"/>
          </a:p>
        </p:txBody>
      </p:sp>
      <p:cxnSp>
        <p:nvCxnSpPr>
          <p:cNvPr id="244" name="Google Shape;244;p34"/>
          <p:cNvCxnSpPr/>
          <p:nvPr/>
        </p:nvCxnSpPr>
        <p:spPr>
          <a:xfrm flipH="1">
            <a:off x="698225" y="1694600"/>
            <a:ext cx="6900" cy="1882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34"/>
          <p:cNvCxnSpPr>
            <a:stCxn id="241" idx="2"/>
            <a:endCxn id="239" idx="3"/>
          </p:cNvCxnSpPr>
          <p:nvPr/>
        </p:nvCxnSpPr>
        <p:spPr>
          <a:xfrm flipH="1">
            <a:off x="2620925" y="2354775"/>
            <a:ext cx="1194900" cy="528300"/>
          </a:xfrm>
          <a:prstGeom prst="curvedConnector3">
            <a:avLst>
              <a:gd fmla="val 50003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34"/>
          <p:cNvCxnSpPr>
            <a:stCxn id="242" idx="2"/>
            <a:endCxn id="239" idx="3"/>
          </p:cNvCxnSpPr>
          <p:nvPr/>
        </p:nvCxnSpPr>
        <p:spPr>
          <a:xfrm rot="10800000">
            <a:off x="2620925" y="2883050"/>
            <a:ext cx="1194900" cy="197400"/>
          </a:xfrm>
          <a:prstGeom prst="curvedConnector3">
            <a:avLst>
              <a:gd fmla="val 50003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34"/>
          <p:cNvCxnSpPr>
            <a:stCxn id="243" idx="2"/>
            <a:endCxn id="239" idx="3"/>
          </p:cNvCxnSpPr>
          <p:nvPr/>
        </p:nvCxnSpPr>
        <p:spPr>
          <a:xfrm rot="10800000">
            <a:off x="2620925" y="2883038"/>
            <a:ext cx="1194900" cy="949200"/>
          </a:xfrm>
          <a:prstGeom prst="curvedConnector3">
            <a:avLst>
              <a:gd fmla="val 50003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34"/>
          <p:cNvSpPr txBox="1"/>
          <p:nvPr>
            <p:ph idx="4294967295"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データの読み書き</a:t>
            </a:r>
            <a:endParaRPr/>
          </a:p>
        </p:txBody>
      </p:sp>
      <p:pic>
        <p:nvPicPr>
          <p:cNvPr id="249" name="Google Shape;2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9721" y="228603"/>
            <a:ext cx="3005254" cy="27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/>
          <p:nvPr/>
        </p:nvSpPr>
        <p:spPr>
          <a:xfrm>
            <a:off x="9575" y="4610250"/>
            <a:ext cx="9144000" cy="2247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5"/>
          <p:cNvSpPr/>
          <p:nvPr/>
        </p:nvSpPr>
        <p:spPr>
          <a:xfrm>
            <a:off x="392150" y="5126125"/>
            <a:ext cx="2228700" cy="127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DBファイル</a:t>
            </a:r>
            <a:endParaRPr sz="2400"/>
          </a:p>
        </p:txBody>
      </p:sp>
      <p:sp>
        <p:nvSpPr>
          <p:cNvPr id="256" name="Google Shape;256;p35"/>
          <p:cNvSpPr/>
          <p:nvPr/>
        </p:nvSpPr>
        <p:spPr>
          <a:xfrm>
            <a:off x="3457650" y="5126125"/>
            <a:ext cx="2228700" cy="127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Logファイル</a:t>
            </a:r>
            <a:endParaRPr sz="2400"/>
          </a:p>
        </p:txBody>
      </p:sp>
      <p:sp>
        <p:nvSpPr>
          <p:cNvPr id="257" name="Google Shape;257;p35"/>
          <p:cNvSpPr txBox="1"/>
          <p:nvPr/>
        </p:nvSpPr>
        <p:spPr>
          <a:xfrm>
            <a:off x="7307550" y="4733975"/>
            <a:ext cx="1845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ディスク</a:t>
            </a:r>
            <a:endParaRPr sz="3000"/>
          </a:p>
        </p:txBody>
      </p:sp>
      <p:sp>
        <p:nvSpPr>
          <p:cNvPr id="258" name="Google Shape;258;p35"/>
          <p:cNvSpPr txBox="1"/>
          <p:nvPr/>
        </p:nvSpPr>
        <p:spPr>
          <a:xfrm>
            <a:off x="7307550" y="3766975"/>
            <a:ext cx="1845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メモリ</a:t>
            </a:r>
            <a:endParaRPr sz="3000"/>
          </a:p>
        </p:txBody>
      </p:sp>
      <p:sp>
        <p:nvSpPr>
          <p:cNvPr id="259" name="Google Shape;259;p35"/>
          <p:cNvSpPr/>
          <p:nvPr/>
        </p:nvSpPr>
        <p:spPr>
          <a:xfrm>
            <a:off x="392150" y="3596375"/>
            <a:ext cx="2228700" cy="60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DB on memory</a:t>
            </a:r>
            <a:endParaRPr sz="2400"/>
          </a:p>
        </p:txBody>
      </p:sp>
      <p:sp>
        <p:nvSpPr>
          <p:cNvPr id="260" name="Google Shape;260;p35"/>
          <p:cNvSpPr/>
          <p:nvPr/>
        </p:nvSpPr>
        <p:spPr>
          <a:xfrm>
            <a:off x="392150" y="2582500"/>
            <a:ext cx="2228700" cy="60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Write Set</a:t>
            </a:r>
            <a:endParaRPr sz="2400"/>
          </a:p>
        </p:txBody>
      </p:sp>
      <p:cxnSp>
        <p:nvCxnSpPr>
          <p:cNvPr id="261" name="Google Shape;261;p35"/>
          <p:cNvCxnSpPr/>
          <p:nvPr/>
        </p:nvCxnSpPr>
        <p:spPr>
          <a:xfrm flipH="1" rot="-5400000">
            <a:off x="2474850" y="3028900"/>
            <a:ext cx="2243100" cy="1951200"/>
          </a:xfrm>
          <a:prstGeom prst="curvedConnector3">
            <a:avLst>
              <a:gd fmla="val 72286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35"/>
          <p:cNvCxnSpPr>
            <a:stCxn id="260" idx="2"/>
            <a:endCxn id="259" idx="0"/>
          </p:cNvCxnSpPr>
          <p:nvPr/>
        </p:nvCxnSpPr>
        <p:spPr>
          <a:xfrm flipH="1" rot="-5400000">
            <a:off x="1300400" y="3389800"/>
            <a:ext cx="412800" cy="600"/>
          </a:xfrm>
          <a:prstGeom prst="curvedConnector3">
            <a:avLst>
              <a:gd fmla="val 49985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Commit</a:t>
            </a:r>
            <a:endParaRPr/>
          </a:p>
        </p:txBody>
      </p:sp>
      <p:sp>
        <p:nvSpPr>
          <p:cNvPr id="264" name="Google Shape;264;p35"/>
          <p:cNvSpPr/>
          <p:nvPr/>
        </p:nvSpPr>
        <p:spPr>
          <a:xfrm>
            <a:off x="2788050" y="3142050"/>
            <a:ext cx="669600" cy="5739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1</a:t>
            </a:r>
            <a:endParaRPr sz="3000"/>
          </a:p>
        </p:txBody>
      </p:sp>
      <p:sp>
        <p:nvSpPr>
          <p:cNvPr id="265" name="Google Shape;265;p35"/>
          <p:cNvSpPr/>
          <p:nvPr/>
        </p:nvSpPr>
        <p:spPr>
          <a:xfrm>
            <a:off x="688025" y="3142050"/>
            <a:ext cx="669600" cy="5739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2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/>
          <p:nvPr/>
        </p:nvSpPr>
        <p:spPr>
          <a:xfrm>
            <a:off x="9575" y="4610250"/>
            <a:ext cx="9144000" cy="2247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6"/>
          <p:cNvSpPr/>
          <p:nvPr/>
        </p:nvSpPr>
        <p:spPr>
          <a:xfrm>
            <a:off x="392150" y="5126125"/>
            <a:ext cx="2228700" cy="127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DBファイル</a:t>
            </a:r>
            <a:endParaRPr sz="2400"/>
          </a:p>
        </p:txBody>
      </p:sp>
      <p:sp>
        <p:nvSpPr>
          <p:cNvPr id="272" name="Google Shape;272;p36"/>
          <p:cNvSpPr/>
          <p:nvPr/>
        </p:nvSpPr>
        <p:spPr>
          <a:xfrm>
            <a:off x="3457650" y="5126125"/>
            <a:ext cx="2228700" cy="127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Logファイル</a:t>
            </a:r>
            <a:endParaRPr sz="2400"/>
          </a:p>
        </p:txBody>
      </p:sp>
      <p:sp>
        <p:nvSpPr>
          <p:cNvPr id="273" name="Google Shape;273;p36"/>
          <p:cNvSpPr txBox="1"/>
          <p:nvPr/>
        </p:nvSpPr>
        <p:spPr>
          <a:xfrm>
            <a:off x="7307550" y="4733975"/>
            <a:ext cx="1845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ディスク</a:t>
            </a:r>
            <a:endParaRPr sz="3000"/>
          </a:p>
        </p:txBody>
      </p:sp>
      <p:sp>
        <p:nvSpPr>
          <p:cNvPr id="274" name="Google Shape;274;p36"/>
          <p:cNvSpPr txBox="1"/>
          <p:nvPr/>
        </p:nvSpPr>
        <p:spPr>
          <a:xfrm>
            <a:off x="7307550" y="3766975"/>
            <a:ext cx="1845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メモリ</a:t>
            </a:r>
            <a:endParaRPr sz="3000"/>
          </a:p>
        </p:txBody>
      </p:sp>
      <p:sp>
        <p:nvSpPr>
          <p:cNvPr id="275" name="Google Shape;275;p36"/>
          <p:cNvSpPr/>
          <p:nvPr/>
        </p:nvSpPr>
        <p:spPr>
          <a:xfrm>
            <a:off x="392150" y="3596375"/>
            <a:ext cx="2228700" cy="60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DB on memory</a:t>
            </a:r>
            <a:endParaRPr sz="2400"/>
          </a:p>
        </p:txBody>
      </p:sp>
      <p:sp>
        <p:nvSpPr>
          <p:cNvPr id="276" name="Google Shape;276;p36"/>
          <p:cNvSpPr/>
          <p:nvPr/>
        </p:nvSpPr>
        <p:spPr>
          <a:xfrm>
            <a:off x="392150" y="2582500"/>
            <a:ext cx="2228700" cy="60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Write Set</a:t>
            </a:r>
            <a:endParaRPr sz="2400"/>
          </a:p>
        </p:txBody>
      </p:sp>
      <p:cxnSp>
        <p:nvCxnSpPr>
          <p:cNvPr id="277" name="Google Shape;277;p36"/>
          <p:cNvCxnSpPr>
            <a:stCxn id="272" idx="0"/>
            <a:endCxn id="276" idx="3"/>
          </p:cNvCxnSpPr>
          <p:nvPr/>
        </p:nvCxnSpPr>
        <p:spPr>
          <a:xfrm flipH="1" rot="5400000">
            <a:off x="2474850" y="3028975"/>
            <a:ext cx="2243100" cy="1951200"/>
          </a:xfrm>
          <a:prstGeom prst="curvedConnector2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36"/>
          <p:cNvCxnSpPr>
            <a:stCxn id="276" idx="2"/>
            <a:endCxn id="275" idx="0"/>
          </p:cNvCxnSpPr>
          <p:nvPr/>
        </p:nvCxnSpPr>
        <p:spPr>
          <a:xfrm flipH="1" rot="-5400000">
            <a:off x="1300400" y="3389800"/>
            <a:ext cx="412800" cy="600"/>
          </a:xfrm>
          <a:prstGeom prst="curvedConnector3">
            <a:avLst>
              <a:gd fmla="val 49985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Crash Recovery</a:t>
            </a:r>
            <a:endParaRPr/>
          </a:p>
        </p:txBody>
      </p:sp>
      <p:sp>
        <p:nvSpPr>
          <p:cNvPr id="280" name="Google Shape;280;p36"/>
          <p:cNvSpPr/>
          <p:nvPr/>
        </p:nvSpPr>
        <p:spPr>
          <a:xfrm>
            <a:off x="3285100" y="3533825"/>
            <a:ext cx="669600" cy="5739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1</a:t>
            </a:r>
            <a:endParaRPr sz="3000"/>
          </a:p>
        </p:txBody>
      </p:sp>
      <p:sp>
        <p:nvSpPr>
          <p:cNvPr id="281" name="Google Shape;281;p36"/>
          <p:cNvSpPr/>
          <p:nvPr/>
        </p:nvSpPr>
        <p:spPr>
          <a:xfrm>
            <a:off x="692725" y="3142050"/>
            <a:ext cx="669600" cy="5739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2</a:t>
            </a:r>
            <a:endParaRPr sz="3000"/>
          </a:p>
        </p:txBody>
      </p:sp>
      <p:cxnSp>
        <p:nvCxnSpPr>
          <p:cNvPr id="282" name="Google Shape;282;p36"/>
          <p:cNvCxnSpPr>
            <a:stCxn id="275" idx="2"/>
            <a:endCxn id="271" idx="0"/>
          </p:cNvCxnSpPr>
          <p:nvPr/>
        </p:nvCxnSpPr>
        <p:spPr>
          <a:xfrm flipH="1" rot="-5400000">
            <a:off x="1042550" y="4661525"/>
            <a:ext cx="928500" cy="600"/>
          </a:xfrm>
          <a:prstGeom prst="curvedConnector3">
            <a:avLst>
              <a:gd fmla="val 50003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36"/>
          <p:cNvSpPr/>
          <p:nvPr/>
        </p:nvSpPr>
        <p:spPr>
          <a:xfrm>
            <a:off x="749475" y="4374900"/>
            <a:ext cx="669600" cy="5739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3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>
            <p:ph type="title"/>
          </p:nvPr>
        </p:nvSpPr>
        <p:spPr>
          <a:xfrm>
            <a:off x="311700" y="1361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/>
              <a:t>「</a:t>
            </a:r>
            <a:r>
              <a:rPr lang="ja" sz="3600"/>
              <a:t>確実に」が難しい</a:t>
            </a:r>
            <a:endParaRPr sz="3600"/>
          </a:p>
        </p:txBody>
      </p: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311700" y="10794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あらゆる状況を想定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3000"/>
              <a:t>「データ壊れちゃいましたごめんね」は致命的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3000"/>
              <a:t>C++自体初心者　－＞　バグ量産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3000"/>
              <a:t>VS CodeとAtom最高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3000"/>
              <a:t>　　　　　　一日目　　　　　最終日</a:t>
            </a:r>
            <a:endParaRPr sz="3000"/>
          </a:p>
        </p:txBody>
      </p:sp>
      <p:pic>
        <p:nvPicPr>
          <p:cNvPr id="290" name="Google Shape;2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48075"/>
            <a:ext cx="2639900" cy="23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9825" y="4148700"/>
            <a:ext cx="2384175" cy="270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7"/>
          <p:cNvSpPr/>
          <p:nvPr/>
        </p:nvSpPr>
        <p:spPr>
          <a:xfrm>
            <a:off x="3379872" y="5413700"/>
            <a:ext cx="2640000" cy="92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バグの連鎖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おわり</a:t>
            </a:r>
            <a:endParaRPr/>
          </a:p>
        </p:txBody>
      </p:sp>
      <p:pic>
        <p:nvPicPr>
          <p:cNvPr id="298" name="Google Shape;29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9267"/>
            <a:ext cx="883920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975875"/>
            <a:ext cx="8520600" cy="51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データをまとめて、データを読み書きできるようにしたもの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例：住所録、地図データ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212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データベース(DB)って何</a:t>
            </a:r>
            <a:endParaRPr/>
          </a:p>
        </p:txBody>
      </p:sp>
      <p:sp>
        <p:nvSpPr>
          <p:cNvPr id="138" name="Google Shape;138;p26"/>
          <p:cNvSpPr/>
          <p:nvPr/>
        </p:nvSpPr>
        <p:spPr>
          <a:xfrm>
            <a:off x="6941375" y="2489175"/>
            <a:ext cx="2090950" cy="172935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計算用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サーバー</a:t>
            </a:r>
            <a:endParaRPr sz="2400"/>
          </a:p>
        </p:txBody>
      </p:sp>
      <p:sp>
        <p:nvSpPr>
          <p:cNvPr id="139" name="Google Shape;139;p26"/>
          <p:cNvSpPr/>
          <p:nvPr/>
        </p:nvSpPr>
        <p:spPr>
          <a:xfrm>
            <a:off x="3602750" y="5067813"/>
            <a:ext cx="2090950" cy="172935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地図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データベース</a:t>
            </a:r>
            <a:endParaRPr sz="2400"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5006975"/>
            <a:ext cx="1591875" cy="18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/>
          <p:nvPr/>
        </p:nvSpPr>
        <p:spPr>
          <a:xfrm>
            <a:off x="1385375" y="4474475"/>
            <a:ext cx="2217300" cy="532500"/>
          </a:xfrm>
          <a:prstGeom prst="wedgeRectCallout">
            <a:avLst>
              <a:gd fmla="val -36832" name="adj1"/>
              <a:gd fmla="val 9381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お宝はどこだぁ</a:t>
            </a:r>
            <a:endParaRPr sz="1800"/>
          </a:p>
        </p:txBody>
      </p:sp>
      <p:sp>
        <p:nvSpPr>
          <p:cNvPr id="142" name="Google Shape;142;p26"/>
          <p:cNvSpPr/>
          <p:nvPr/>
        </p:nvSpPr>
        <p:spPr>
          <a:xfrm>
            <a:off x="3999438" y="2564325"/>
            <a:ext cx="2328600" cy="7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お宝への経路を調べて</a:t>
            </a:r>
            <a:endParaRPr/>
          </a:p>
        </p:txBody>
      </p:sp>
      <p:sp>
        <p:nvSpPr>
          <p:cNvPr id="143" name="Google Shape;143;p26"/>
          <p:cNvSpPr/>
          <p:nvPr/>
        </p:nvSpPr>
        <p:spPr>
          <a:xfrm>
            <a:off x="707800" y="2687725"/>
            <a:ext cx="2640000" cy="12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Google Map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975875"/>
            <a:ext cx="8520600" cy="51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データをまとめて、データを読み書きできるようにしたもの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例：住所録、地図データ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212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データベースって何</a:t>
            </a: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6941375" y="2489175"/>
            <a:ext cx="2090950" cy="172935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計算用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サーバー</a:t>
            </a:r>
            <a:endParaRPr sz="2400"/>
          </a:p>
        </p:txBody>
      </p:sp>
      <p:sp>
        <p:nvSpPr>
          <p:cNvPr id="151" name="Google Shape;151;p27"/>
          <p:cNvSpPr/>
          <p:nvPr/>
        </p:nvSpPr>
        <p:spPr>
          <a:xfrm>
            <a:off x="3602750" y="5067813"/>
            <a:ext cx="2090950" cy="172935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地図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データベース</a:t>
            </a:r>
            <a:endParaRPr sz="2400"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5006975"/>
            <a:ext cx="1591875" cy="18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/>
          <p:nvPr/>
        </p:nvSpPr>
        <p:spPr>
          <a:xfrm>
            <a:off x="1385375" y="4474475"/>
            <a:ext cx="2217300" cy="532500"/>
          </a:xfrm>
          <a:prstGeom prst="wedgeRectCallout">
            <a:avLst>
              <a:gd fmla="val -36832" name="adj1"/>
              <a:gd fmla="val 9381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お宝はどこだぁ</a:t>
            </a:r>
            <a:endParaRPr sz="1800"/>
          </a:p>
        </p:txBody>
      </p:sp>
      <p:sp>
        <p:nvSpPr>
          <p:cNvPr id="154" name="Google Shape;154;p27"/>
          <p:cNvSpPr/>
          <p:nvPr/>
        </p:nvSpPr>
        <p:spPr>
          <a:xfrm>
            <a:off x="3999438" y="2564325"/>
            <a:ext cx="2328600" cy="7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お宝への経路を調べて</a:t>
            </a:r>
            <a:endParaRPr/>
          </a:p>
        </p:txBody>
      </p:sp>
      <p:sp>
        <p:nvSpPr>
          <p:cNvPr id="155" name="Google Shape;155;p27"/>
          <p:cNvSpPr/>
          <p:nvPr/>
        </p:nvSpPr>
        <p:spPr>
          <a:xfrm rot="-1944011">
            <a:off x="5307973" y="4138475"/>
            <a:ext cx="1652205" cy="76359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地図データくれ</a:t>
            </a:r>
            <a:endParaRPr/>
          </a:p>
        </p:txBody>
      </p:sp>
      <p:sp>
        <p:nvSpPr>
          <p:cNvPr id="156" name="Google Shape;156;p27"/>
          <p:cNvSpPr/>
          <p:nvPr/>
        </p:nvSpPr>
        <p:spPr>
          <a:xfrm>
            <a:off x="707800" y="2687725"/>
            <a:ext cx="2640000" cy="12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Google Map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975875"/>
            <a:ext cx="8520600" cy="51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データをまとめて、データを読み書きできるようにしたもの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例：住所録、地図データ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212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データベース(DB)って何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8"/>
          <p:cNvSpPr/>
          <p:nvPr/>
        </p:nvSpPr>
        <p:spPr>
          <a:xfrm>
            <a:off x="6941375" y="2489175"/>
            <a:ext cx="2090950" cy="172935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計算用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サーバー</a:t>
            </a:r>
            <a:endParaRPr sz="2400"/>
          </a:p>
        </p:txBody>
      </p:sp>
      <p:sp>
        <p:nvSpPr>
          <p:cNvPr id="164" name="Google Shape;164;p28"/>
          <p:cNvSpPr/>
          <p:nvPr/>
        </p:nvSpPr>
        <p:spPr>
          <a:xfrm>
            <a:off x="3602750" y="5067813"/>
            <a:ext cx="2090950" cy="172935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地図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データベース</a:t>
            </a:r>
            <a:endParaRPr sz="2400"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5006975"/>
            <a:ext cx="1591875" cy="18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/>
          <p:nvPr/>
        </p:nvSpPr>
        <p:spPr>
          <a:xfrm>
            <a:off x="1385375" y="4474475"/>
            <a:ext cx="2217300" cy="532500"/>
          </a:xfrm>
          <a:prstGeom prst="wedgeRectCallout">
            <a:avLst>
              <a:gd fmla="val -36832" name="adj1"/>
              <a:gd fmla="val 9381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お宝はどこだぁ</a:t>
            </a:r>
            <a:endParaRPr sz="1800"/>
          </a:p>
        </p:txBody>
      </p:sp>
      <p:sp>
        <p:nvSpPr>
          <p:cNvPr id="167" name="Google Shape;167;p28"/>
          <p:cNvSpPr/>
          <p:nvPr/>
        </p:nvSpPr>
        <p:spPr>
          <a:xfrm>
            <a:off x="3999438" y="2564325"/>
            <a:ext cx="2328600" cy="7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お宝への経路を調べて</a:t>
            </a:r>
            <a:endParaRPr/>
          </a:p>
        </p:txBody>
      </p:sp>
      <p:sp>
        <p:nvSpPr>
          <p:cNvPr id="168" name="Google Shape;168;p28"/>
          <p:cNvSpPr/>
          <p:nvPr/>
        </p:nvSpPr>
        <p:spPr>
          <a:xfrm rot="-1944011">
            <a:off x="5307973" y="4138475"/>
            <a:ext cx="1652205" cy="76359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地図データくれ</a:t>
            </a:r>
            <a:endParaRPr/>
          </a:p>
        </p:txBody>
      </p:sp>
      <p:sp>
        <p:nvSpPr>
          <p:cNvPr id="169" name="Google Shape;169;p28"/>
          <p:cNvSpPr/>
          <p:nvPr/>
        </p:nvSpPr>
        <p:spPr>
          <a:xfrm rot="-2059938">
            <a:off x="5840404" y="4710628"/>
            <a:ext cx="1662791" cy="59620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どうぞ</a:t>
            </a:r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707800" y="2687725"/>
            <a:ext cx="2640000" cy="12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Google Map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975875"/>
            <a:ext cx="8520600" cy="51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データをまとめて、データを読み書きできるようにしたもの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例：住所録、地図データ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212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データベース(DB)って何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9"/>
          <p:cNvSpPr/>
          <p:nvPr/>
        </p:nvSpPr>
        <p:spPr>
          <a:xfrm>
            <a:off x="6941375" y="2489175"/>
            <a:ext cx="2090950" cy="172935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計算用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サーバー</a:t>
            </a:r>
            <a:endParaRPr sz="2400"/>
          </a:p>
        </p:txBody>
      </p:sp>
      <p:sp>
        <p:nvSpPr>
          <p:cNvPr id="178" name="Google Shape;178;p29"/>
          <p:cNvSpPr/>
          <p:nvPr/>
        </p:nvSpPr>
        <p:spPr>
          <a:xfrm>
            <a:off x="3602750" y="5067813"/>
            <a:ext cx="2090950" cy="172935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地図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データベース</a:t>
            </a:r>
            <a:endParaRPr sz="2400"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5006975"/>
            <a:ext cx="1591875" cy="18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/>
          <p:nvPr/>
        </p:nvSpPr>
        <p:spPr>
          <a:xfrm>
            <a:off x="1385375" y="4474475"/>
            <a:ext cx="2217300" cy="532500"/>
          </a:xfrm>
          <a:prstGeom prst="wedgeRectCallout">
            <a:avLst>
              <a:gd fmla="val -36832" name="adj1"/>
              <a:gd fmla="val 9381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お宝はどこだぁ</a:t>
            </a:r>
            <a:endParaRPr sz="1800"/>
          </a:p>
        </p:txBody>
      </p:sp>
      <p:sp>
        <p:nvSpPr>
          <p:cNvPr id="181" name="Google Shape;181;p29"/>
          <p:cNvSpPr/>
          <p:nvPr/>
        </p:nvSpPr>
        <p:spPr>
          <a:xfrm>
            <a:off x="3999438" y="2564325"/>
            <a:ext cx="2328600" cy="7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お宝への経路を調べて</a:t>
            </a:r>
            <a:endParaRPr/>
          </a:p>
        </p:txBody>
      </p:sp>
      <p:sp>
        <p:nvSpPr>
          <p:cNvPr id="182" name="Google Shape;182;p29"/>
          <p:cNvSpPr/>
          <p:nvPr/>
        </p:nvSpPr>
        <p:spPr>
          <a:xfrm rot="-1944011">
            <a:off x="5307973" y="4138475"/>
            <a:ext cx="1652205" cy="76359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地図データくれ</a:t>
            </a:r>
            <a:endParaRPr/>
          </a:p>
        </p:txBody>
      </p:sp>
      <p:sp>
        <p:nvSpPr>
          <p:cNvPr id="183" name="Google Shape;183;p29"/>
          <p:cNvSpPr/>
          <p:nvPr/>
        </p:nvSpPr>
        <p:spPr>
          <a:xfrm rot="-2059938">
            <a:off x="5840404" y="4710628"/>
            <a:ext cx="1662791" cy="5962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どうぞ</a:t>
            </a:r>
            <a:endParaRPr/>
          </a:p>
        </p:txBody>
      </p:sp>
      <p:sp>
        <p:nvSpPr>
          <p:cNvPr id="184" name="Google Shape;184;p29"/>
          <p:cNvSpPr/>
          <p:nvPr/>
        </p:nvSpPr>
        <p:spPr>
          <a:xfrm>
            <a:off x="3999325" y="3364475"/>
            <a:ext cx="2328600" cy="688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わかるかボケェ</a:t>
            </a:r>
            <a:endParaRPr/>
          </a:p>
        </p:txBody>
      </p:sp>
      <p:sp>
        <p:nvSpPr>
          <p:cNvPr id="185" name="Google Shape;185;p29"/>
          <p:cNvSpPr/>
          <p:nvPr/>
        </p:nvSpPr>
        <p:spPr>
          <a:xfrm>
            <a:off x="707800" y="2687725"/>
            <a:ext cx="2640000" cy="12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Google Map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トランザクション処理で必要なもの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 flipH="1"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400"/>
              <a:t>	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Atomicity      (</a:t>
            </a:r>
            <a:r>
              <a:rPr lang="ja" sz="2400"/>
              <a:t>原子性)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Consistency (一貫性)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Isolation       (独立性)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Durability     (永続性)</a:t>
            </a:r>
            <a:endParaRPr sz="2400"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36625"/>
            <a:ext cx="2200275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1075" y="1711638"/>
            <a:ext cx="1848725" cy="184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6613" y="1536625"/>
            <a:ext cx="2200275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6875" y="1711631"/>
            <a:ext cx="1848725" cy="1840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168825" y="75075"/>
            <a:ext cx="30411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銀行A</a:t>
            </a:r>
            <a:endParaRPr sz="30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6000"/>
              <a:t>ー100円</a:t>
            </a:r>
            <a:r>
              <a:rPr lang="ja" sz="3000"/>
              <a:t>　　　　</a:t>
            </a:r>
            <a:endParaRPr sz="3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3000"/>
              <a:t>　　　</a:t>
            </a:r>
            <a:endParaRPr sz="3000"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48000"/>
            <a:ext cx="33528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1200" y="3048000"/>
            <a:ext cx="33528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/>
          <p:nvPr/>
        </p:nvSpPr>
        <p:spPr>
          <a:xfrm>
            <a:off x="3629025" y="3800475"/>
            <a:ext cx="1866900" cy="11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/>
              <a:t>送金</a:t>
            </a:r>
            <a:endParaRPr sz="3600"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5791200" y="75075"/>
            <a:ext cx="30411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銀行B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6000"/>
              <a:t>＋100円</a:t>
            </a:r>
            <a:endParaRPr sz="6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0797" y="5059979"/>
            <a:ext cx="865808" cy="705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2936" y="5116368"/>
            <a:ext cx="727473" cy="593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96160" y="5059979"/>
            <a:ext cx="865808" cy="705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82578" y="5116366"/>
            <a:ext cx="727473" cy="59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83158" y="5845475"/>
            <a:ext cx="1777675" cy="101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/>
          <p:nvPr/>
        </p:nvSpPr>
        <p:spPr>
          <a:xfrm>
            <a:off x="1807725" y="889525"/>
            <a:ext cx="55095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-100円と+100円の</a:t>
            </a:r>
            <a:r>
              <a:rPr lang="ja"/>
              <a:t>両方の処理を、確実に実行し、結果が失われないことが大事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やったこと</a:t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ja" sz="3000"/>
              <a:t>データベースの基本を作る</a:t>
            </a:r>
            <a:endParaRPr sz="3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データの読み書きする関数を実装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C++で実装</a:t>
            </a:r>
            <a:endParaRPr sz="24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ja" sz="3000"/>
              <a:t>ACIDに準拠</a:t>
            </a:r>
            <a:endParaRPr sz="3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確実に実行する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例えば、電源が落ちても問題ないように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/>
          <p:nvPr/>
        </p:nvSpPr>
        <p:spPr>
          <a:xfrm>
            <a:off x="9575" y="4610250"/>
            <a:ext cx="9144000" cy="2247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3"/>
          <p:cNvSpPr/>
          <p:nvPr/>
        </p:nvSpPr>
        <p:spPr>
          <a:xfrm>
            <a:off x="392150" y="5126125"/>
            <a:ext cx="2228700" cy="127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DBファイル</a:t>
            </a:r>
            <a:endParaRPr sz="2400"/>
          </a:p>
        </p:txBody>
      </p:sp>
      <p:sp>
        <p:nvSpPr>
          <p:cNvPr id="223" name="Google Shape;223;p33"/>
          <p:cNvSpPr/>
          <p:nvPr/>
        </p:nvSpPr>
        <p:spPr>
          <a:xfrm>
            <a:off x="3457650" y="5126125"/>
            <a:ext cx="2228700" cy="127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Logファイル</a:t>
            </a:r>
            <a:endParaRPr sz="2400"/>
          </a:p>
        </p:txBody>
      </p:sp>
      <p:sp>
        <p:nvSpPr>
          <p:cNvPr id="224" name="Google Shape;224;p33"/>
          <p:cNvSpPr txBox="1"/>
          <p:nvPr/>
        </p:nvSpPr>
        <p:spPr>
          <a:xfrm>
            <a:off x="7307550" y="4733975"/>
            <a:ext cx="1845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ディスク</a:t>
            </a:r>
            <a:endParaRPr sz="3000"/>
          </a:p>
        </p:txBody>
      </p:sp>
      <p:sp>
        <p:nvSpPr>
          <p:cNvPr id="225" name="Google Shape;225;p33"/>
          <p:cNvSpPr txBox="1"/>
          <p:nvPr/>
        </p:nvSpPr>
        <p:spPr>
          <a:xfrm>
            <a:off x="7307550" y="3766975"/>
            <a:ext cx="1845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メモリ</a:t>
            </a:r>
            <a:endParaRPr sz="3000"/>
          </a:p>
        </p:txBody>
      </p:sp>
      <p:sp>
        <p:nvSpPr>
          <p:cNvPr id="226" name="Google Shape;226;p33"/>
          <p:cNvSpPr/>
          <p:nvPr/>
        </p:nvSpPr>
        <p:spPr>
          <a:xfrm>
            <a:off x="392150" y="3596375"/>
            <a:ext cx="2228700" cy="60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DB on memory</a:t>
            </a:r>
            <a:endParaRPr sz="2400"/>
          </a:p>
        </p:txBody>
      </p:sp>
      <p:sp>
        <p:nvSpPr>
          <p:cNvPr id="227" name="Google Shape;227;p33"/>
          <p:cNvSpPr/>
          <p:nvPr/>
        </p:nvSpPr>
        <p:spPr>
          <a:xfrm>
            <a:off x="392150" y="2582500"/>
            <a:ext cx="2228700" cy="60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Write Set</a:t>
            </a:r>
            <a:endParaRPr sz="2400"/>
          </a:p>
        </p:txBody>
      </p:sp>
      <p:sp>
        <p:nvSpPr>
          <p:cNvPr id="228" name="Google Shape;228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データの構造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