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5E5EED8-EF87-43FB-B565-BD70161E00EC}">
  <a:tblStyle styleId="{F5E5EED8-EF87-43FB-B565-BD70161E00E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000"/>
              <a:t>分散トレーシングシステム Zipkin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9" y="0"/>
            <a:ext cx="90548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Zipkinサーバのアーキテクチャ</a:t>
            </a:r>
          </a:p>
        </p:txBody>
      </p:sp>
      <p:sp>
        <p:nvSpPr>
          <p:cNvPr id="116" name="Shape 116"/>
          <p:cNvSpPr/>
          <p:nvPr/>
        </p:nvSpPr>
        <p:spPr>
          <a:xfrm>
            <a:off x="2221600" y="1630800"/>
            <a:ext cx="1161300" cy="8034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Storage</a:t>
            </a:r>
          </a:p>
        </p:txBody>
      </p:sp>
      <p:sp>
        <p:nvSpPr>
          <p:cNvPr id="117" name="Shape 117"/>
          <p:cNvSpPr/>
          <p:nvPr/>
        </p:nvSpPr>
        <p:spPr>
          <a:xfrm>
            <a:off x="4350850" y="1696050"/>
            <a:ext cx="1327200" cy="6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Zipkin-Query</a:t>
            </a:r>
          </a:p>
        </p:txBody>
      </p:sp>
      <p:sp>
        <p:nvSpPr>
          <p:cNvPr id="118" name="Shape 118"/>
          <p:cNvSpPr/>
          <p:nvPr/>
        </p:nvSpPr>
        <p:spPr>
          <a:xfrm>
            <a:off x="2138650" y="2945375"/>
            <a:ext cx="1327200" cy="6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200"/>
              <a:t>Zipkin-Collecter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6646000" y="1696050"/>
            <a:ext cx="1327200" cy="6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Zipkin-Web</a:t>
            </a:r>
          </a:p>
        </p:txBody>
      </p:sp>
      <p:sp>
        <p:nvSpPr>
          <p:cNvPr id="120" name="Shape 120"/>
          <p:cNvSpPr/>
          <p:nvPr/>
        </p:nvSpPr>
        <p:spPr>
          <a:xfrm>
            <a:off x="963000" y="4129450"/>
            <a:ext cx="949500" cy="50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Service</a:t>
            </a:r>
          </a:p>
        </p:txBody>
      </p:sp>
      <p:sp>
        <p:nvSpPr>
          <p:cNvPr id="121" name="Shape 121"/>
          <p:cNvSpPr/>
          <p:nvPr/>
        </p:nvSpPr>
        <p:spPr>
          <a:xfrm>
            <a:off x="3692000" y="4129450"/>
            <a:ext cx="949500" cy="50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Service</a:t>
            </a:r>
          </a:p>
        </p:txBody>
      </p:sp>
      <p:sp>
        <p:nvSpPr>
          <p:cNvPr id="122" name="Shape 122"/>
          <p:cNvSpPr/>
          <p:nvPr/>
        </p:nvSpPr>
        <p:spPr>
          <a:xfrm>
            <a:off x="2327500" y="4129450"/>
            <a:ext cx="949500" cy="50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Service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1912500" y="42305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x="3277000" y="42305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1912600" y="45353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rot="10800000">
            <a:off x="3277000" y="45353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stCxn id="120" idx="0"/>
            <a:endCxn id="118" idx="2"/>
          </p:cNvCxnSpPr>
          <p:nvPr/>
        </p:nvCxnSpPr>
        <p:spPr>
          <a:xfrm flipH="1" rot="10800000">
            <a:off x="1437750" y="3618250"/>
            <a:ext cx="13644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1" idx="0"/>
            <a:endCxn id="118" idx="2"/>
          </p:cNvCxnSpPr>
          <p:nvPr/>
        </p:nvCxnSpPr>
        <p:spPr>
          <a:xfrm rot="10800000">
            <a:off x="2802350" y="3618250"/>
            <a:ext cx="13644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22" idx="0"/>
            <a:endCxn id="118" idx="2"/>
          </p:cNvCxnSpPr>
          <p:nvPr/>
        </p:nvCxnSpPr>
        <p:spPr>
          <a:xfrm rot="10800000">
            <a:off x="2802250" y="3618250"/>
            <a:ext cx="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18" idx="0"/>
            <a:endCxn id="116" idx="3"/>
          </p:cNvCxnSpPr>
          <p:nvPr/>
        </p:nvCxnSpPr>
        <p:spPr>
          <a:xfrm rot="10800000">
            <a:off x="2802250" y="2434175"/>
            <a:ext cx="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17" idx="1"/>
            <a:endCxn id="116" idx="4"/>
          </p:cNvCxnSpPr>
          <p:nvPr/>
        </p:nvCxnSpPr>
        <p:spPr>
          <a:xfrm rot="10800000">
            <a:off x="3383050" y="2032500"/>
            <a:ext cx="9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5678050" y="2032500"/>
            <a:ext cx="9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5834775" y="1696050"/>
            <a:ext cx="875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クエリ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581375" y="1696050"/>
            <a:ext cx="875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検索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802350" y="2537675"/>
            <a:ext cx="875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ストア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581375" y="3621550"/>
            <a:ext cx="1327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データの送信</a:t>
            </a:r>
          </a:p>
        </p:txBody>
      </p:sp>
      <p:sp>
        <p:nvSpPr>
          <p:cNvPr id="137" name="Shape 137"/>
          <p:cNvSpPr/>
          <p:nvPr/>
        </p:nvSpPr>
        <p:spPr>
          <a:xfrm>
            <a:off x="7152975" y="2482375"/>
            <a:ext cx="820200" cy="258000"/>
          </a:xfrm>
          <a:prstGeom prst="wedgeRectCallout">
            <a:avLst>
              <a:gd fmla="val -20951" name="adj1"/>
              <a:gd fmla="val -92868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WebUI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分散トレーシングの原理</a:t>
            </a:r>
          </a:p>
        </p:txBody>
      </p:sp>
      <p:cxnSp>
        <p:nvCxnSpPr>
          <p:cNvPr id="143" name="Shape 143"/>
          <p:cNvCxnSpPr/>
          <p:nvPr/>
        </p:nvCxnSpPr>
        <p:spPr>
          <a:xfrm>
            <a:off x="1299700" y="2490625"/>
            <a:ext cx="37425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4" name="Shape 144"/>
          <p:cNvSpPr txBox="1"/>
          <p:nvPr/>
        </p:nvSpPr>
        <p:spPr>
          <a:xfrm>
            <a:off x="442450" y="2274050"/>
            <a:ext cx="737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Client</a:t>
            </a:r>
          </a:p>
        </p:txBody>
      </p:sp>
      <p:cxnSp>
        <p:nvCxnSpPr>
          <p:cNvPr id="145" name="Shape 145"/>
          <p:cNvCxnSpPr/>
          <p:nvPr/>
        </p:nvCxnSpPr>
        <p:spPr>
          <a:xfrm flipH="1" rot="10800000">
            <a:off x="1299700" y="3051075"/>
            <a:ext cx="36870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 txBox="1"/>
          <p:nvPr/>
        </p:nvSpPr>
        <p:spPr>
          <a:xfrm>
            <a:off x="442450" y="2836300"/>
            <a:ext cx="857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Server1</a:t>
            </a:r>
          </a:p>
        </p:txBody>
      </p:sp>
      <p:cxnSp>
        <p:nvCxnSpPr>
          <p:cNvPr id="147" name="Shape 147"/>
          <p:cNvCxnSpPr/>
          <p:nvPr/>
        </p:nvCxnSpPr>
        <p:spPr>
          <a:xfrm flipH="1" rot="10800000">
            <a:off x="1299700" y="3613325"/>
            <a:ext cx="37056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8" name="Shape 148"/>
          <p:cNvSpPr txBox="1"/>
          <p:nvPr/>
        </p:nvSpPr>
        <p:spPr>
          <a:xfrm>
            <a:off x="442450" y="3398550"/>
            <a:ext cx="857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Server2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1587300" y="2469425"/>
            <a:ext cx="322500" cy="608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2251262" y="3058425"/>
            <a:ext cx="322500" cy="608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 flipH="1" rot="10800000">
            <a:off x="3094700" y="3080475"/>
            <a:ext cx="345300" cy="5670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 flipH="1" rot="10800000">
            <a:off x="3754075" y="2490125"/>
            <a:ext cx="345300" cy="5670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1909800" y="3052864"/>
            <a:ext cx="1843500" cy="9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2573775" y="3624414"/>
            <a:ext cx="5418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/>
          <p:nvPr/>
        </p:nvSpPr>
        <p:spPr>
          <a:xfrm rot="-5400000">
            <a:off x="2704125" y="766425"/>
            <a:ext cx="281100" cy="2889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120850" y="1732925"/>
            <a:ext cx="1421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TraceID=1000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176825" y="2575475"/>
            <a:ext cx="2971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SpanID=100, ParentSpanID=N/A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176825" y="3164475"/>
            <a:ext cx="2971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SpanID=200, ParentSpanID=100</a:t>
            </a:r>
          </a:p>
        </p:txBody>
      </p:sp>
      <p:sp>
        <p:nvSpPr>
          <p:cNvPr id="159" name="Shape 159"/>
          <p:cNvSpPr/>
          <p:nvPr/>
        </p:nvSpPr>
        <p:spPr>
          <a:xfrm>
            <a:off x="4986850" y="2541796"/>
            <a:ext cx="239700" cy="47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986850" y="3095994"/>
            <a:ext cx="239700" cy="4784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Zipkinデータストア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・In-Memory（デフォルト）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・MySQL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・Cassandra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・ElasticSearch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In-Memory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・永続的に利用できるデータではないため、実用は不可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・お試しでZipkinを利用する際のみの利用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MySQL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0000FF"/>
                </a:solidFill>
              </a:rPr>
              <a:t>○ </a:t>
            </a:r>
            <a:r>
              <a:rPr lang="ja"/>
              <a:t>わかりやすいRDSを利用すれば管理コストが少ない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FF0000"/>
                </a:solidFill>
              </a:rPr>
              <a:t>× </a:t>
            </a:r>
            <a:r>
              <a:rPr lang="ja"/>
              <a:t>読み込みのパフォーマンスが悪くなる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・書き込みは特に問題なし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・数百万レコードを超えると検索が顕著に遅くなる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Cassandra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・TwitterではZipkinのデータストアとしてCassandraを利用（現在はManhattan）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0000FF"/>
                </a:solidFill>
              </a:rPr>
              <a:t>○ </a:t>
            </a:r>
            <a:r>
              <a:rPr lang="ja"/>
              <a:t>Twitterでの運用実績がある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0000FF"/>
                </a:solidFill>
              </a:rPr>
              <a:t>○ </a:t>
            </a:r>
            <a:r>
              <a:rPr lang="ja"/>
              <a:t>Expire機能によってデータの明示的な削除が必要ない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0000FF"/>
                </a:solidFill>
              </a:rPr>
              <a:t>○ </a:t>
            </a:r>
            <a:r>
              <a:rPr lang="ja"/>
              <a:t>大量のデータを高速で処理することが可能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FF0000"/>
                </a:solidFill>
              </a:rPr>
              <a:t>× </a:t>
            </a:r>
            <a:r>
              <a:rPr lang="ja"/>
              <a:t>マネージドサービスがないため、自分でインスタンス管理が必要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ElasticSearch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0000FF"/>
                </a:solidFill>
              </a:rPr>
              <a:t>○ </a:t>
            </a:r>
            <a:r>
              <a:rPr lang="ja"/>
              <a:t>大量のデータを高速で処理することが可能</a:t>
            </a:r>
          </a:p>
          <a:p>
            <a:pPr lvl="0">
              <a:spcBef>
                <a:spcPts val="0"/>
              </a:spcBef>
              <a:buNone/>
            </a:pPr>
            <a:r>
              <a:rPr lang="ja" strike="sngStrike">
                <a:solidFill>
                  <a:srgbClr val="FF0000"/>
                </a:solidFill>
              </a:rPr>
              <a:t>× </a:t>
            </a:r>
            <a:r>
              <a:rPr lang="ja" strike="sngStrike"/>
              <a:t>Amazon ElasticSearch Serviceの利用はできない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ja"/>
              <a:t>→2016/09/13にサポートされた模様</a:t>
            </a:r>
          </a:p>
        </p:txBody>
      </p:sp>
      <p:pic>
        <p:nvPicPr>
          <p:cNvPr descr="スクリーンショット 2017-01-08 16.21.25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00" y="2644894"/>
            <a:ext cx="4516700" cy="1371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クライアントサイド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・サービスからデータを送信するためのライブラリが必要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・サンプリングレートを設定する機能なども存在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・OpenZipkin謹製とコミュニティ版のライブラリが存在</a:t>
            </a:r>
          </a:p>
        </p:txBody>
      </p:sp>
      <p:sp>
        <p:nvSpPr>
          <p:cNvPr id="198" name="Shape 198"/>
          <p:cNvSpPr/>
          <p:nvPr/>
        </p:nvSpPr>
        <p:spPr>
          <a:xfrm>
            <a:off x="1637796" y="2911651"/>
            <a:ext cx="725400" cy="5019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800"/>
              <a:t>Storage</a:t>
            </a:r>
          </a:p>
        </p:txBody>
      </p:sp>
      <p:sp>
        <p:nvSpPr>
          <p:cNvPr id="199" name="Shape 199"/>
          <p:cNvSpPr/>
          <p:nvPr/>
        </p:nvSpPr>
        <p:spPr>
          <a:xfrm>
            <a:off x="2967641" y="2952403"/>
            <a:ext cx="8289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800"/>
              <a:t>Zipkin-Query</a:t>
            </a:r>
          </a:p>
        </p:txBody>
      </p:sp>
      <p:sp>
        <p:nvSpPr>
          <p:cNvPr id="200" name="Shape 200"/>
          <p:cNvSpPr/>
          <p:nvPr/>
        </p:nvSpPr>
        <p:spPr>
          <a:xfrm>
            <a:off x="1585989" y="3732673"/>
            <a:ext cx="8289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800"/>
              <a:t>Zipkin-Collecter</a:t>
            </a:r>
          </a:p>
        </p:txBody>
      </p:sp>
      <p:sp>
        <p:nvSpPr>
          <p:cNvPr id="201" name="Shape 201"/>
          <p:cNvSpPr/>
          <p:nvPr/>
        </p:nvSpPr>
        <p:spPr>
          <a:xfrm>
            <a:off x="4401100" y="2952403"/>
            <a:ext cx="8289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800"/>
              <a:t>Zipkin-Web</a:t>
            </a:r>
          </a:p>
        </p:txBody>
      </p:sp>
      <p:sp>
        <p:nvSpPr>
          <p:cNvPr id="202" name="Shape 202"/>
          <p:cNvSpPr/>
          <p:nvPr/>
        </p:nvSpPr>
        <p:spPr>
          <a:xfrm>
            <a:off x="851725" y="4472191"/>
            <a:ext cx="593100" cy="316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800"/>
              <a:t>Service</a:t>
            </a:r>
          </a:p>
        </p:txBody>
      </p:sp>
      <p:sp>
        <p:nvSpPr>
          <p:cNvPr id="203" name="Shape 203"/>
          <p:cNvSpPr/>
          <p:nvPr/>
        </p:nvSpPr>
        <p:spPr>
          <a:xfrm>
            <a:off x="2556149" y="4472191"/>
            <a:ext cx="593100" cy="316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800"/>
              <a:t>Service</a:t>
            </a:r>
          </a:p>
        </p:txBody>
      </p:sp>
      <p:sp>
        <p:nvSpPr>
          <p:cNvPr id="204" name="Shape 204"/>
          <p:cNvSpPr/>
          <p:nvPr/>
        </p:nvSpPr>
        <p:spPr>
          <a:xfrm>
            <a:off x="1703937" y="4472191"/>
            <a:ext cx="593100" cy="316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800"/>
              <a:t>Service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1444745" y="4535333"/>
            <a:ext cx="2591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>
            <a:off x="2296957" y="4535333"/>
            <a:ext cx="2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1444737" y="4725697"/>
            <a:ext cx="2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2296887" y="4725697"/>
            <a:ext cx="2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202" idx="0"/>
            <a:endCxn id="200" idx="2"/>
          </p:cNvCxnSpPr>
          <p:nvPr/>
        </p:nvCxnSpPr>
        <p:spPr>
          <a:xfrm flipH="1" rot="10800000">
            <a:off x="1148275" y="4152991"/>
            <a:ext cx="8523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203" idx="0"/>
            <a:endCxn id="200" idx="2"/>
          </p:cNvCxnSpPr>
          <p:nvPr/>
        </p:nvCxnSpPr>
        <p:spPr>
          <a:xfrm rot="10800000">
            <a:off x="2000399" y="4152991"/>
            <a:ext cx="8523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204" idx="0"/>
            <a:endCxn id="200" idx="2"/>
          </p:cNvCxnSpPr>
          <p:nvPr/>
        </p:nvCxnSpPr>
        <p:spPr>
          <a:xfrm rot="10800000">
            <a:off x="2000487" y="4152991"/>
            <a:ext cx="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>
            <a:stCxn id="200" idx="0"/>
            <a:endCxn id="198" idx="3"/>
          </p:cNvCxnSpPr>
          <p:nvPr/>
        </p:nvCxnSpPr>
        <p:spPr>
          <a:xfrm rot="10800000">
            <a:off x="2000439" y="3413473"/>
            <a:ext cx="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stCxn id="199" idx="1"/>
            <a:endCxn id="198" idx="4"/>
          </p:cNvCxnSpPr>
          <p:nvPr/>
        </p:nvCxnSpPr>
        <p:spPr>
          <a:xfrm rot="10800000">
            <a:off x="2363141" y="3162553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x="3796806" y="3162534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3894441" y="2952403"/>
            <a:ext cx="546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800"/>
              <a:t>クエリ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487057" y="2952403"/>
            <a:ext cx="546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800"/>
              <a:t>検索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000510" y="3478043"/>
            <a:ext cx="546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800"/>
              <a:t>ストア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487057" y="4154980"/>
            <a:ext cx="828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800"/>
              <a:t>データの送信</a:t>
            </a:r>
          </a:p>
        </p:txBody>
      </p:sp>
      <p:sp>
        <p:nvSpPr>
          <p:cNvPr id="219" name="Shape 219"/>
          <p:cNvSpPr/>
          <p:nvPr/>
        </p:nvSpPr>
        <p:spPr>
          <a:xfrm>
            <a:off x="4717736" y="3443505"/>
            <a:ext cx="512400" cy="161100"/>
          </a:xfrm>
          <a:prstGeom prst="wedgeRectCallout">
            <a:avLst>
              <a:gd fmla="val -20951" name="adj1"/>
              <a:gd fmla="val -92868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800"/>
              <a:t>WebUI</a:t>
            </a:r>
          </a:p>
        </p:txBody>
      </p:sp>
      <p:sp>
        <p:nvSpPr>
          <p:cNvPr id="220" name="Shape 220"/>
          <p:cNvSpPr/>
          <p:nvPr/>
        </p:nvSpPr>
        <p:spPr>
          <a:xfrm>
            <a:off x="678750" y="4153000"/>
            <a:ext cx="2714700" cy="38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OpenZipkin Libraries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440125" y="10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{F5E5EED8-EF87-43FB-B565-BD70161E00EC}</a:tableStyleId>
              </a:tblPr>
              <a:tblGrid>
                <a:gridCol w="1907625"/>
                <a:gridCol w="1132550"/>
                <a:gridCol w="2511975"/>
                <a:gridCol w="1382125"/>
                <a:gridCol w="1355850"/>
              </a:tblGrid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Library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Language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Framework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Propagation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Supported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Transports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Supported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zipkin-go-opentracing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Go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Go kit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Http, gRPC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Http, Kafka, Scribe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brave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Java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Jersey,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MySQL,</a:t>
                      </a:r>
                      <a:r>
                        <a:rPr lang="ja"/>
                        <a:t>RestEASY,JAXRS2, Apache HttpClient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gRPC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Kafka, Scribe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zipkin-js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JavaScript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cujoJS, express, restify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Kafka, Scribe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zipkin-ruby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Ruby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Rack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Kafka, Scribe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zipkin-fiagle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Scala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Finagle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Thrift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Kafka, Scribe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MSAの登場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Community Libraries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40125" y="10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{F5E5EED8-EF87-43FB-B565-BD70161E00EC}</a:tableStyleId>
              </a:tblPr>
              <a:tblGrid>
                <a:gridCol w="1907625"/>
                <a:gridCol w="1132550"/>
                <a:gridCol w="2511975"/>
                <a:gridCol w="1382125"/>
                <a:gridCol w="1355850"/>
              </a:tblGrid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Library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Language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Framework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Propagation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Supported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Transports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Supported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ZipkinTracerModule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C#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OWIN, HttpHandler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Http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Http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cassandra-zipkin-tracing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Java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Apache Cassandra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CQL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Kafka, Scribe</a:t>
                      </a:r>
                    </a:p>
                  </a:txBody>
                  <a:tcPr marT="91425" marB="91425" marR="91425" marL="91425"/>
                </a:tc>
              </a:tr>
              <a:tr h="63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Spring Cloud Sleuth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Java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Spring, Spring Cloud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Messaging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Spring Cloud Stream Compatible</a:t>
                      </a:r>
                    </a:p>
                  </a:txBody>
                  <a:tcPr marT="91425" marB="91425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py_zipkin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Python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(Any)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Pluggable</a:t>
                      </a:r>
                    </a:p>
                  </a:txBody>
                  <a:tcPr marT="91425" marB="91425" marR="91425" marL="91425"/>
                </a:tc>
              </a:tr>
              <a:tr h="481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swagger_zipkin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Python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Swagger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Http, Thrift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Kafka, Scribe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他の分散トレーシングシステム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・Amazon X-Ray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・HPE Application Platform Management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・New Relic (Cross Application Tracing)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・AppDynamics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Amazon X-Ray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・Amazonの分散トレーシングシステム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・re:Invent(2016/11/30)で発表された新サービス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・Amazon EC2, ECS, Beanstalkで実行しているアプリケーションをサポート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・Amazon lambdaのサポートも間もなく開始予定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・X-RayエージェントとX-Ray SDKのインストールが必要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2" y="0"/>
            <a:ext cx="8964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マイクロサービスアーキテクチャ メリット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・疎結合のシステムを複数構築して連携させることで、対障害性に強い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・ひとつのサービスごとに構築できるため、開発効率が良い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・新しい技術を投入しやすい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・エンハンスを行いやすい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マイクロサービスアーキテクチャ デメリット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・システム分割の設計が容易ではない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・サーバのパフォーマンスが悪くなりやすい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・パフォーマンス/障害の監視が複雑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・それぞれのサービスごとにログが違う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・APIの呼び出しが階層化していて複雑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・ボトルネック解析が容易ではない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Zipkin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・分散トレーシングシステム（Distributed Tracing System）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・Twitterが開発したAPLv2ライセンスのOSS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・取得したAPIシステムコールを可視化する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・データストアにトレースしたデータを保存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Zipkin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00" y="1017725"/>
            <a:ext cx="780368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そもそも分散トレーシングって？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・リクエスト処理中の分散システムのサブシステムで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・どのタイミングで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・どのような処理が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・どのような順番で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行われたのかを追跡すること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成り立ち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・Twitterは当初、Ruby on Railsを用いたモノリシックサービスを構築していた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・2009年ごろからアクセス数が増加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・サーバの増設を繰り返すうちに、システムの柔軟性が低下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・結局、ピーク時にはシステムエラーが発生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MSAへの移行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・MSAへの移行へ伴い、Zipkinなどのツールが開発された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・ZipkinはGoogle Dapperの論文をもとに実装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・FinagleやScaldingなどもOSSとして開発、公開されている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