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1022" r:id="rId2"/>
    <p:sldId id="1201" r:id="rId3"/>
    <p:sldId id="1023" r:id="rId4"/>
    <p:sldId id="1024" r:id="rId5"/>
    <p:sldId id="1191" r:id="rId6"/>
    <p:sldId id="1192" r:id="rId7"/>
    <p:sldId id="1193" r:id="rId8"/>
    <p:sldId id="1194" r:id="rId9"/>
    <p:sldId id="1195" r:id="rId10"/>
    <p:sldId id="1196" r:id="rId11"/>
    <p:sldId id="1197" r:id="rId12"/>
    <p:sldId id="1198" r:id="rId13"/>
    <p:sldId id="1200" r:id="rId14"/>
  </p:sldIdLst>
  <p:sldSz cx="9144000" cy="6858000" type="screen4x3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D6A817"/>
    <a:srgbClr val="FF99FF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607" autoAdjust="0"/>
    <p:restoredTop sz="92515" autoAdjust="0"/>
  </p:normalViewPr>
  <p:slideViewPr>
    <p:cSldViewPr snapToGrid="0" snapToObjects="1">
      <p:cViewPr varScale="1">
        <p:scale>
          <a:sx n="106" d="100"/>
          <a:sy n="106" d="100"/>
        </p:scale>
        <p:origin x="978" y="10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9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169920" cy="481727"/>
          </a:xfrm>
          <a:prstGeom prst="rect">
            <a:avLst/>
          </a:prstGeom>
        </p:spPr>
        <p:txBody>
          <a:bodyPr vert="horz" lIns="96622" tIns="48310" rIns="96622" bIns="4831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1"/>
            <a:ext cx="3169920" cy="481727"/>
          </a:xfrm>
          <a:prstGeom prst="rect">
            <a:avLst/>
          </a:prstGeom>
        </p:spPr>
        <p:txBody>
          <a:bodyPr vert="horz" lIns="96622" tIns="48310" rIns="96622" bIns="48310" rtlCol="0"/>
          <a:lstStyle>
            <a:lvl1pPr algn="r">
              <a:defRPr sz="1200"/>
            </a:lvl1pPr>
          </a:lstStyle>
          <a:p>
            <a:fld id="{749F7CAC-52D0-41AC-878E-88B4CE4E6FB7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22" tIns="48310" rIns="96622" bIns="4831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1" y="4620580"/>
            <a:ext cx="5852160" cy="3780472"/>
          </a:xfrm>
          <a:prstGeom prst="rect">
            <a:avLst/>
          </a:prstGeom>
        </p:spPr>
        <p:txBody>
          <a:bodyPr vert="horz" lIns="96622" tIns="48310" rIns="96622" bIns="4831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6"/>
            <a:ext cx="3169920" cy="481726"/>
          </a:xfrm>
          <a:prstGeom prst="rect">
            <a:avLst/>
          </a:prstGeom>
        </p:spPr>
        <p:txBody>
          <a:bodyPr vert="horz" lIns="96622" tIns="48310" rIns="96622" bIns="4831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6"/>
            <a:ext cx="3169920" cy="481726"/>
          </a:xfrm>
          <a:prstGeom prst="rect">
            <a:avLst/>
          </a:prstGeom>
        </p:spPr>
        <p:txBody>
          <a:bodyPr vert="horz" lIns="96622" tIns="48310" rIns="96622" bIns="48310" rtlCol="0" anchor="b"/>
          <a:lstStyle>
            <a:lvl1pPr algn="r">
              <a:defRPr sz="1200"/>
            </a:lvl1pPr>
          </a:lstStyle>
          <a:p>
            <a:fld id="{363DA035-903B-4D64-B4FB-3376D9A96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410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https://www.youtube.com/watch?v=AoS0UvVfxRQ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3DA035-903B-4D64-B4FB-3376D9A96D3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6641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DC8C7-28EC-4289-A0CB-7D4763D9453B}" type="datetime4">
              <a:rPr lang="en-US" smtClean="0"/>
              <a:t>March 28,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19800" y="6356350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124200" y="6356350"/>
            <a:ext cx="2133600" cy="365125"/>
          </a:xfrm>
        </p:spPr>
        <p:txBody>
          <a:bodyPr/>
          <a:lstStyle/>
          <a:p>
            <a:fld id="{C807500E-E3E4-274F-B181-936AD1CD2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429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8366B-C21D-4C1B-A665-2A9C49A20174}" type="datetime4">
              <a:rPr lang="en-US" smtClean="0"/>
              <a:t>March 28,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7500E-E3E4-274F-B181-936AD1CD2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336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DB259-37C4-41E3-9B0F-076CB3A18CA6}" type="datetime4">
              <a:rPr lang="en-US" smtClean="0"/>
              <a:t>March 28,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7500E-E3E4-274F-B181-936AD1CD2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123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29322-4B79-451E-8864-610CA66E1EE3}" type="datetime4">
              <a:rPr lang="en-US" smtClean="0"/>
              <a:t>March 28,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124200" y="6356350"/>
            <a:ext cx="2133600" cy="365125"/>
          </a:xfrm>
        </p:spPr>
        <p:txBody>
          <a:bodyPr/>
          <a:lstStyle/>
          <a:p>
            <a:fld id="{C807500E-E3E4-274F-B181-936AD1CD2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960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9E4D4-A656-4A25-AC07-8EF9DB280418}" type="datetime4">
              <a:rPr lang="en-US" smtClean="0"/>
              <a:t>March 28,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7500E-E3E4-274F-B181-936AD1CD2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463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7AF07-DD18-4D21-9993-04031E72962A}" type="datetime4">
              <a:rPr lang="en-US" smtClean="0"/>
              <a:t>March 28,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7500E-E3E4-274F-B181-936AD1CD2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391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2845C-6833-43D6-8C75-624F17F28382}" type="datetime4">
              <a:rPr lang="en-US" smtClean="0"/>
              <a:t>March 28, 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7500E-E3E4-274F-B181-936AD1CD2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25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68256-2EF3-4451-9CD8-08D4EB3F98F2}" type="datetime4">
              <a:rPr lang="en-US" smtClean="0"/>
              <a:t>March 28, 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7500E-E3E4-274F-B181-936AD1CD2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624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471BD-5176-4401-8432-4E21AA731ECA}" type="datetime4">
              <a:rPr lang="en-US" smtClean="0"/>
              <a:t>March 28, 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124200" y="6356350"/>
            <a:ext cx="2133600" cy="365125"/>
          </a:xfrm>
        </p:spPr>
        <p:txBody>
          <a:bodyPr/>
          <a:lstStyle/>
          <a:p>
            <a:fld id="{C807500E-E3E4-274F-B181-936AD1CD2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008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99956-E6DA-4DB6-81FE-F2A8363F4749}" type="datetime4">
              <a:rPr lang="en-US" smtClean="0"/>
              <a:t>March 28,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7500E-E3E4-274F-B181-936AD1CD2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805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89350-14CF-40C4-B723-975554598B0B}" type="datetime4">
              <a:rPr lang="en-US" smtClean="0"/>
              <a:t>March 28,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7500E-E3E4-274F-B181-936AD1CD2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464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E5062338-D686-400B-843F-8742BE7220F3}" type="datetime4">
              <a:rPr lang="en-US" smtClean="0"/>
              <a:t>March 28,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807500E-E3E4-274F-B181-936AD1CD22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567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5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C6889-37A7-40FE-90B8-457557381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Lect. 3</a:t>
            </a:r>
            <a:r>
              <a:rPr lang="en-US" dirty="0"/>
              <a:t>: Force Analysis of Truss Bridge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D4F6B-12BF-4DA8-9AE9-BF015D802F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43025"/>
            <a:ext cx="8229600" cy="4525963"/>
          </a:xfrm>
        </p:spPr>
        <p:txBody>
          <a:bodyPr>
            <a:normAutofit/>
          </a:bodyPr>
          <a:lstStyle/>
          <a:p>
            <a:r>
              <a:rPr lang="en-US" sz="2000" dirty="0"/>
              <a:t>A truss is a structure composed of slender members joined together at their end points. </a:t>
            </a:r>
          </a:p>
          <a:p>
            <a:r>
              <a:rPr lang="en-US" sz="2000" dirty="0"/>
              <a:t>In particular, planar trusses lie in a single plane and are often used to support bridges.</a:t>
            </a:r>
          </a:p>
          <a:p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F4B114-A166-4236-ACB7-E63ED90BC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7500E-E3E4-274F-B181-936AD1CD2206}" type="slidenum">
              <a:rPr lang="en-US" smtClean="0"/>
              <a:t>1</a:t>
            </a:fld>
            <a:endParaRPr lang="en-US"/>
          </a:p>
        </p:txBody>
      </p:sp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B7173F1C-A9A0-47BE-85C4-479B1C04EE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692" y="2897188"/>
            <a:ext cx="6014615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6457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7805" y="763438"/>
            <a:ext cx="8376248" cy="128964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Move on to the next join with one (or more) known forces and maximum </a:t>
            </a:r>
            <a:r>
              <a:rPr lang="en-US" b="1" i="1" dirty="0"/>
              <a:t>two unknown forces</a:t>
            </a:r>
            <a:r>
              <a:rPr lang="en-US" dirty="0"/>
              <a:t>, and repeat steps 2 and 3 until all the forces have been found.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7500E-E3E4-274F-B181-936AD1CD2206}" type="slidenum">
              <a:rPr lang="en-US" smtClean="0"/>
              <a:t>10</a:t>
            </a:fld>
            <a:endParaRPr lang="en-US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3743864" y="2435465"/>
            <a:ext cx="4753155" cy="288835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Remember!</a:t>
            </a:r>
          </a:p>
          <a:p>
            <a:pPr marL="0" indent="0">
              <a:buNone/>
            </a:pPr>
            <a:r>
              <a:rPr lang="en-US" dirty="0"/>
              <a:t> 	- In the equilibrium equation: +/- are to say the direction of the component (left/right, up/down)</a:t>
            </a:r>
          </a:p>
          <a:p>
            <a:pPr marL="0" indent="0">
              <a:buNone/>
            </a:pPr>
            <a:r>
              <a:rPr lang="en-US" dirty="0"/>
              <a:t> 	- In the results: +/- tell us the force type (“+” = Tension, </a:t>
            </a:r>
          </a:p>
          <a:p>
            <a:pPr marL="0" indent="0">
              <a:buNone/>
            </a:pPr>
            <a:r>
              <a:rPr lang="en-US" dirty="0"/>
              <a:t>“-” = Compression)</a:t>
            </a:r>
          </a:p>
        </p:txBody>
      </p:sp>
    </p:spTree>
    <p:extLst>
      <p:ext uri="{BB962C8B-B14F-4D97-AF65-F5344CB8AC3E}">
        <p14:creationId xmlns:p14="http://schemas.microsoft.com/office/powerpoint/2010/main" val="32721045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29913"/>
            <a:ext cx="8229600" cy="1143000"/>
          </a:xfrm>
        </p:spPr>
        <p:txBody>
          <a:bodyPr/>
          <a:lstStyle/>
          <a:p>
            <a:r>
              <a:rPr lang="en-US" u="sng" dirty="0"/>
              <a:t>End Result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7500E-E3E4-274F-B181-936AD1CD2206}" type="slidenum">
              <a:rPr lang="en-US" smtClean="0"/>
              <a:t>11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258" y="1572913"/>
            <a:ext cx="8659483" cy="4010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9976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188" y="565030"/>
            <a:ext cx="8229600" cy="1453551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2. All panels are 3, 4, 5 proportion. Find forces in all members on left half of truss and in FG. List solutions on truss member and state whether </a:t>
            </a:r>
            <a:r>
              <a:rPr lang="en-US" b="1" u="sng" dirty="0"/>
              <a:t>T</a:t>
            </a:r>
            <a:r>
              <a:rPr lang="en-US" dirty="0"/>
              <a:t>ension or </a:t>
            </a:r>
            <a:r>
              <a:rPr lang="en-US" b="1" u="sng" dirty="0"/>
              <a:t>C</a:t>
            </a:r>
            <a:r>
              <a:rPr lang="en-US" dirty="0"/>
              <a:t>ompression.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7500E-E3E4-274F-B181-936AD1CD2206}" type="slidenum">
              <a:rPr lang="en-US" smtClean="0"/>
              <a:t>12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529" y="1893339"/>
            <a:ext cx="5762446" cy="301801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6546411" y="2385497"/>
                <a:ext cx="1545165" cy="7042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Cos </a:t>
                </a:r>
                <a:r>
                  <a:rPr lang="el-GR" sz="2800" dirty="0"/>
                  <a:t>ϴ</a:t>
                </a:r>
                <a:r>
                  <a:rPr lang="en-US" sz="28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6411" y="2385497"/>
                <a:ext cx="1545165" cy="704295"/>
              </a:xfrm>
              <a:prstGeom prst="rect">
                <a:avLst/>
              </a:prstGeom>
              <a:blipFill>
                <a:blip r:embed="rId3"/>
                <a:stretch>
                  <a:fillRect l="-8300" b="-112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6611628" y="3139611"/>
                <a:ext cx="1545165" cy="70250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Sin </a:t>
                </a:r>
                <a:r>
                  <a:rPr lang="el-GR" sz="2800" dirty="0"/>
                  <a:t>ϴ</a:t>
                </a:r>
                <a:r>
                  <a:rPr lang="en-US" sz="28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1628" y="3139611"/>
                <a:ext cx="1545165" cy="702500"/>
              </a:xfrm>
              <a:prstGeom prst="rect">
                <a:avLst/>
              </a:prstGeom>
              <a:blipFill>
                <a:blip r:embed="rId4"/>
                <a:stretch>
                  <a:fillRect l="-8300" b="-113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8189" y="4911356"/>
            <a:ext cx="5546786" cy="145476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422169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7500E-E3E4-274F-B181-936AD1CD220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532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7500E-E3E4-274F-B181-936AD1CD2206}" type="slidenum">
              <a:rPr lang="en-US" smtClean="0"/>
              <a:t>2</a:t>
            </a:fld>
            <a:endParaRPr lang="en-US"/>
          </a:p>
        </p:txBody>
      </p:sp>
      <p:pic>
        <p:nvPicPr>
          <p:cNvPr id="5" name="Picture 4" descr="bee0491x_06005 copy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196340"/>
            <a:ext cx="5943600" cy="497332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08949B19-8B95-48E2-88C5-C257115E8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/>
              <a:t>Different types of bridge truss</a:t>
            </a:r>
          </a:p>
        </p:txBody>
      </p:sp>
      <p:pic>
        <p:nvPicPr>
          <p:cNvPr id="2" name="Picture 2" descr="Truss bridge - Wikipedia">
            <a:extLst>
              <a:ext uri="{FF2B5EF4-FFF2-40B4-BE49-F238E27FC236}">
                <a16:creationId xmlns:a16="http://schemas.microsoft.com/office/drawing/2014/main" id="{AF928087-6B67-415F-A402-886D600B23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3223033"/>
            <a:ext cx="2841278" cy="1420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5568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49B19-8B95-48E2-88C5-C257115E8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Assumptions for Truss Bridge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BEED81-3FF0-4F82-8BAD-C65CF37E5E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loads are applied at the joints.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B8BF45-6C26-4126-89FC-72119D09E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7500E-E3E4-274F-B181-936AD1CD2206}" type="slidenum">
              <a:rPr lang="en-US" smtClean="0"/>
              <a:t>3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E9B22AF-719A-4F12-9F93-8D0AEDE08A37}"/>
              </a:ext>
            </a:extLst>
          </p:cNvPr>
          <p:cNvGrpSpPr/>
          <p:nvPr/>
        </p:nvGrpSpPr>
        <p:grpSpPr>
          <a:xfrm>
            <a:off x="1219200" y="2286000"/>
            <a:ext cx="6324600" cy="3124962"/>
            <a:chOff x="1219200" y="2286000"/>
            <a:chExt cx="6324600" cy="3124962"/>
          </a:xfrm>
        </p:grpSpPr>
        <p:pic>
          <p:nvPicPr>
            <p:cNvPr id="6" name="Content Placeholder 3">
              <a:extLst>
                <a:ext uri="{FF2B5EF4-FFF2-40B4-BE49-F238E27FC236}">
                  <a16:creationId xmlns:a16="http://schemas.microsoft.com/office/drawing/2014/main" id="{CDF9D3AA-A601-4D0F-B106-2A05CAF7A9A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19200" y="2286000"/>
              <a:ext cx="6324600" cy="3124962"/>
            </a:xfrm>
            <a:prstGeom prst="rect">
              <a:avLst/>
            </a:prstGeom>
          </p:spPr>
        </p:pic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0C93487-CD30-455F-A10C-66DDB710D3C8}"/>
                </a:ext>
              </a:extLst>
            </p:cNvPr>
            <p:cNvSpPr/>
            <p:nvPr/>
          </p:nvSpPr>
          <p:spPr>
            <a:xfrm>
              <a:off x="1371600" y="4495800"/>
              <a:ext cx="152400" cy="152400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74D44F6D-294B-49F5-ABDA-DD0C588D1B49}"/>
                </a:ext>
              </a:extLst>
            </p:cNvPr>
            <p:cNvSpPr/>
            <p:nvPr/>
          </p:nvSpPr>
          <p:spPr>
            <a:xfrm>
              <a:off x="2667000" y="4503420"/>
              <a:ext cx="152400" cy="152400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5461227B-CE9D-4F8E-8CC3-D16E07AD3626}"/>
                </a:ext>
              </a:extLst>
            </p:cNvPr>
            <p:cNvSpPr/>
            <p:nvPr/>
          </p:nvSpPr>
          <p:spPr>
            <a:xfrm>
              <a:off x="2667000" y="2971800"/>
              <a:ext cx="152400" cy="152400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5E51B831-E51C-4978-BE38-933880774DF8}"/>
                </a:ext>
              </a:extLst>
            </p:cNvPr>
            <p:cNvSpPr/>
            <p:nvPr/>
          </p:nvSpPr>
          <p:spPr>
            <a:xfrm>
              <a:off x="4191000" y="2773521"/>
              <a:ext cx="152400" cy="152400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F9219BC6-B067-49EA-9C9F-071E1FF43DB3}"/>
                </a:ext>
              </a:extLst>
            </p:cNvPr>
            <p:cNvSpPr/>
            <p:nvPr/>
          </p:nvSpPr>
          <p:spPr>
            <a:xfrm>
              <a:off x="4114800" y="4495800"/>
              <a:ext cx="152400" cy="152400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EFFD7996-50AC-450F-BDE4-2EF3604B1A6F}"/>
                </a:ext>
              </a:extLst>
            </p:cNvPr>
            <p:cNvSpPr/>
            <p:nvPr/>
          </p:nvSpPr>
          <p:spPr>
            <a:xfrm>
              <a:off x="5943600" y="2636202"/>
              <a:ext cx="152400" cy="152400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B0034E4-5524-4551-AFD4-63263C5CD553}"/>
                </a:ext>
              </a:extLst>
            </p:cNvPr>
            <p:cNvSpPr/>
            <p:nvPr/>
          </p:nvSpPr>
          <p:spPr>
            <a:xfrm>
              <a:off x="5943600" y="4587081"/>
              <a:ext cx="152400" cy="152400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54005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F5A96-FDFA-4205-9DC4-74606A321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Force Analysis of Truss Bridge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0180DC-0FD8-450A-86AF-6B66E7FA0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7500E-E3E4-274F-B181-936AD1CD2206}" type="slidenum">
              <a:rPr lang="en-US" smtClean="0"/>
              <a:t>4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4CAA57B-019A-42AB-A0F7-EC1F9DE8B062}"/>
              </a:ext>
            </a:extLst>
          </p:cNvPr>
          <p:cNvGrpSpPr/>
          <p:nvPr/>
        </p:nvGrpSpPr>
        <p:grpSpPr>
          <a:xfrm>
            <a:off x="1254136" y="1164151"/>
            <a:ext cx="6635727" cy="3892867"/>
            <a:chOff x="434340" y="1027032"/>
            <a:chExt cx="8164544" cy="4840367"/>
          </a:xfrm>
        </p:grpSpPr>
        <p:pic>
          <p:nvPicPr>
            <p:cNvPr id="6" name="Picture 2" descr="Truss Bridge Forces&#10;Compression&#10;Tension&#10;&#10;The chords and members of a truss bridge experience&#10;strain in the form of tension...">
              <a:extLst>
                <a:ext uri="{FF2B5EF4-FFF2-40B4-BE49-F238E27FC236}">
                  <a16:creationId xmlns:a16="http://schemas.microsoft.com/office/drawing/2014/main" id="{7EBA3C5A-3249-4DA7-8D93-B586C8A6294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619" b="6375"/>
            <a:stretch/>
          </p:blipFill>
          <p:spPr bwMode="auto">
            <a:xfrm>
              <a:off x="434340" y="1027032"/>
              <a:ext cx="8102600" cy="48403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1879BAC-E3CA-4069-B6C8-D1B3BD4B2F5C}"/>
                </a:ext>
              </a:extLst>
            </p:cNvPr>
            <p:cNvSpPr/>
            <p:nvPr/>
          </p:nvSpPr>
          <p:spPr>
            <a:xfrm>
              <a:off x="1905000" y="3492934"/>
              <a:ext cx="152400" cy="152400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C6422103-68CD-4253-BD63-4E2733AE0804}"/>
                </a:ext>
              </a:extLst>
            </p:cNvPr>
            <p:cNvSpPr/>
            <p:nvPr/>
          </p:nvSpPr>
          <p:spPr>
            <a:xfrm>
              <a:off x="607060" y="3451295"/>
              <a:ext cx="152400" cy="152400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7DF317F3-D41A-4DCC-9EAB-D4A3CDF6E6B1}"/>
                </a:ext>
              </a:extLst>
            </p:cNvPr>
            <p:cNvSpPr/>
            <p:nvPr/>
          </p:nvSpPr>
          <p:spPr>
            <a:xfrm>
              <a:off x="1905000" y="2186861"/>
              <a:ext cx="152400" cy="152400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BA1BBAD-18C5-4EAE-9370-C6F9D4E48EF8}"/>
                </a:ext>
              </a:extLst>
            </p:cNvPr>
            <p:cNvSpPr/>
            <p:nvPr/>
          </p:nvSpPr>
          <p:spPr>
            <a:xfrm>
              <a:off x="3169351" y="3492934"/>
              <a:ext cx="152400" cy="152400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2DCD644F-F13C-469B-9E91-D979D5DE1914}"/>
                </a:ext>
              </a:extLst>
            </p:cNvPr>
            <p:cNvSpPr/>
            <p:nvPr/>
          </p:nvSpPr>
          <p:spPr>
            <a:xfrm>
              <a:off x="3169351" y="2186861"/>
              <a:ext cx="152400" cy="152400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15B15FDA-4C7E-4D4C-87C4-D5E4AF34E875}"/>
                </a:ext>
              </a:extLst>
            </p:cNvPr>
            <p:cNvSpPr/>
            <p:nvPr/>
          </p:nvSpPr>
          <p:spPr>
            <a:xfrm>
              <a:off x="4495800" y="3416734"/>
              <a:ext cx="152400" cy="152400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A0384BC-1BF5-43F4-8DA5-55CE153114C5}"/>
                </a:ext>
              </a:extLst>
            </p:cNvPr>
            <p:cNvSpPr/>
            <p:nvPr/>
          </p:nvSpPr>
          <p:spPr>
            <a:xfrm>
              <a:off x="4495800" y="2110661"/>
              <a:ext cx="152400" cy="152400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FF125987-B99F-4558-A803-91FE71D0FEB3}"/>
                </a:ext>
              </a:extLst>
            </p:cNvPr>
            <p:cNvSpPr/>
            <p:nvPr/>
          </p:nvSpPr>
          <p:spPr>
            <a:xfrm>
              <a:off x="5844109" y="3422508"/>
              <a:ext cx="152400" cy="152400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E90406C1-2561-4157-BCA4-C87EF345CD1F}"/>
                </a:ext>
              </a:extLst>
            </p:cNvPr>
            <p:cNvSpPr/>
            <p:nvPr/>
          </p:nvSpPr>
          <p:spPr>
            <a:xfrm>
              <a:off x="5844109" y="2116435"/>
              <a:ext cx="152400" cy="152400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30AF32B8-9044-4F66-9556-29DDB5B0BF57}"/>
                </a:ext>
              </a:extLst>
            </p:cNvPr>
            <p:cNvSpPr/>
            <p:nvPr/>
          </p:nvSpPr>
          <p:spPr>
            <a:xfrm>
              <a:off x="7134998" y="3454755"/>
              <a:ext cx="152400" cy="152400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5679D259-2B3E-4794-AC2D-450BB1DA8063}"/>
                </a:ext>
              </a:extLst>
            </p:cNvPr>
            <p:cNvSpPr/>
            <p:nvPr/>
          </p:nvSpPr>
          <p:spPr>
            <a:xfrm>
              <a:off x="7134998" y="2148682"/>
              <a:ext cx="152400" cy="152400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C29097A9-ABCF-49CC-BC07-E4459441A662}"/>
                </a:ext>
              </a:extLst>
            </p:cNvPr>
            <p:cNvSpPr/>
            <p:nvPr/>
          </p:nvSpPr>
          <p:spPr>
            <a:xfrm>
              <a:off x="8446484" y="3390921"/>
              <a:ext cx="152400" cy="152400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4B87B543-4664-4885-A648-E8203755B3D8}"/>
              </a:ext>
            </a:extLst>
          </p:cNvPr>
          <p:cNvSpPr txBox="1"/>
          <p:nvPr/>
        </p:nvSpPr>
        <p:spPr>
          <a:xfrm>
            <a:off x="228600" y="5112013"/>
            <a:ext cx="88195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432FF"/>
                </a:solidFill>
              </a:rPr>
              <a:t>Bridge design project: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432FF"/>
                </a:solidFill>
              </a:rPr>
              <a:t>force analysis (magnitude, C/T)</a:t>
            </a:r>
            <a:r>
              <a:rPr lang="en-US" sz="2400" dirty="0">
                <a:solidFill>
                  <a:srgbClr val="0432FF"/>
                </a:solidFill>
                <a:sym typeface="Wingdings" panose="05000000000000000000" pitchFamily="2" charset="2"/>
              </a:rPr>
              <a:t>choose materials  construction</a:t>
            </a:r>
            <a:endParaRPr lang="en-US" sz="2400" dirty="0">
              <a:solidFill>
                <a:srgbClr val="0432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8801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562" y="573658"/>
            <a:ext cx="8229600" cy="139316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e.g. All angle members are 45°. Find forces in all members on left half of truss and in FG. List solutions on truss members. Note if </a:t>
            </a:r>
            <a:r>
              <a:rPr lang="en-US" b="1" u="sng" dirty="0"/>
              <a:t>T</a:t>
            </a:r>
            <a:r>
              <a:rPr lang="en-US" dirty="0"/>
              <a:t>ension or </a:t>
            </a:r>
            <a:r>
              <a:rPr lang="en-U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  <a:r>
              <a:rPr lang="en-US" dirty="0"/>
              <a:t>ompression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7500E-E3E4-274F-B181-936AD1CD2206}" type="slidenum">
              <a:rPr lang="en-US" smtClean="0"/>
              <a:t>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009" y="2107092"/>
            <a:ext cx="8422706" cy="3728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2780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15" y="490299"/>
            <a:ext cx="6047117" cy="786411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/>
              <a:t>How to solve forces in a Bridge?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b="1" dirty="0"/>
              <a:t>Step1: </a:t>
            </a:r>
            <a:r>
              <a:rPr lang="en-US" sz="2400" dirty="0"/>
              <a:t>Assume </a:t>
            </a:r>
            <a:r>
              <a:rPr lang="en-US" sz="2400" b="1" dirty="0"/>
              <a:t>ALL </a:t>
            </a:r>
            <a:r>
              <a:rPr lang="en-US" sz="2400" i="1" dirty="0"/>
              <a:t>the unknown </a:t>
            </a:r>
            <a:r>
              <a:rPr lang="en-US" sz="2400" dirty="0"/>
              <a:t>forces in truss members as in </a:t>
            </a:r>
            <a:r>
              <a:rPr lang="en-US" sz="2400" b="1" dirty="0"/>
              <a:t>tension </a:t>
            </a:r>
            <a:r>
              <a:rPr lang="en-US" sz="2400" dirty="0"/>
              <a:t>and sketch FBD for all the joints on left half (including the central member) of the bridge. </a:t>
            </a:r>
          </a:p>
          <a:p>
            <a:r>
              <a:rPr lang="en-US" sz="2400" b="1" dirty="0"/>
              <a:t>Step2: </a:t>
            </a:r>
            <a:r>
              <a:rPr lang="en-US" sz="2400" dirty="0"/>
              <a:t>Make analysis of static equilibrium equation </a:t>
            </a:r>
          </a:p>
          <a:p>
            <a:pPr marL="0" indent="0">
              <a:buNone/>
            </a:pPr>
            <a:r>
              <a:rPr lang="en-US" sz="2400" dirty="0"/>
              <a:t>	∑Fx = 0, ∑ Fy = 0 for each joint based on the </a:t>
            </a:r>
            <a:r>
              <a:rPr lang="en-US" sz="2400" b="1" i="1" dirty="0"/>
              <a:t>FBD in Step1.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	–Start from the joint with one (or more) known force and maximum </a:t>
            </a:r>
            <a:r>
              <a:rPr lang="en-US" sz="2400" b="1" i="1" dirty="0"/>
              <a:t>two unknown </a:t>
            </a:r>
            <a:r>
              <a:rPr lang="en-US" sz="2400" dirty="0"/>
              <a:t>forces.</a:t>
            </a:r>
          </a:p>
          <a:p>
            <a:pPr marL="0" indent="0">
              <a:buNone/>
            </a:pPr>
            <a:r>
              <a:rPr lang="en-US" sz="2400" dirty="0"/>
              <a:t>	–Move on to the next joint with one (or more) known force and maximum two unknown forces until all the forces have been found.</a:t>
            </a:r>
          </a:p>
          <a:p>
            <a:r>
              <a:rPr lang="en-US" sz="2400" b="1" dirty="0"/>
              <a:t>Step3: </a:t>
            </a:r>
            <a:r>
              <a:rPr lang="en-US" sz="2400" dirty="0"/>
              <a:t>Determine force magnitude and type (T/C) according to the calculated </a:t>
            </a:r>
            <a:r>
              <a:rPr lang="en-US" sz="2400" b="1" i="1" dirty="0"/>
              <a:t>results in Step2</a:t>
            </a:r>
            <a:endParaRPr lang="en-US" sz="2400" dirty="0"/>
          </a:p>
          <a:p>
            <a:r>
              <a:rPr lang="en-US" sz="2400" dirty="0"/>
              <a:t>–If the result of force is ‘+’ →T.</a:t>
            </a:r>
          </a:p>
          <a:p>
            <a:r>
              <a:rPr lang="en-US" sz="2400" dirty="0"/>
              <a:t>–If the result of force is ‘-’ → C.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7500E-E3E4-274F-B181-936AD1CD2206}" type="slidenum">
              <a:rPr lang="en-US" smtClean="0"/>
              <a:t>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1457" y="480172"/>
            <a:ext cx="3113148" cy="1120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1492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7500E-E3E4-274F-B181-936AD1CD2206}" type="slidenum">
              <a:rPr lang="en-US" smtClean="0"/>
              <a:t>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13" y="542925"/>
            <a:ext cx="4649548" cy="160528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7661" y="427428"/>
            <a:ext cx="4261448" cy="172013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814" y="2445769"/>
            <a:ext cx="7449269" cy="166666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1614" y="4139908"/>
            <a:ext cx="7119668" cy="1821634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6AC6AB60-8CD2-47E8-AC63-0DDF83A091A7}"/>
              </a:ext>
            </a:extLst>
          </p:cNvPr>
          <p:cNvSpPr/>
          <p:nvPr/>
        </p:nvSpPr>
        <p:spPr>
          <a:xfrm>
            <a:off x="258618" y="2346036"/>
            <a:ext cx="8700655" cy="385156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7841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7500E-E3E4-274F-B181-936AD1CD2206}" type="slidenum">
              <a:rPr lang="en-US" smtClean="0"/>
              <a:t>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12" y="542925"/>
            <a:ext cx="5119687" cy="176760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7992" y="676185"/>
            <a:ext cx="3067050" cy="21240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033" y="2536166"/>
            <a:ext cx="2057400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2598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7500E-E3E4-274F-B181-936AD1CD2206}" type="slidenum">
              <a:rPr lang="en-US" smtClean="0"/>
              <a:t>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6121" y="716397"/>
            <a:ext cx="4386530" cy="151447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350" y="527844"/>
            <a:ext cx="4334772" cy="166594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372" y="2206953"/>
            <a:ext cx="7859383" cy="3811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9922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21910</TotalTime>
  <Words>435</Words>
  <Application>Microsoft Office PowerPoint</Application>
  <PresentationFormat>On-screen Show (4:3)</PresentationFormat>
  <Paragraphs>43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Cambria Math</vt:lpstr>
      <vt:lpstr>Times New Roman</vt:lpstr>
      <vt:lpstr>Wingdings</vt:lpstr>
      <vt:lpstr>Office Theme</vt:lpstr>
      <vt:lpstr>Lect. 3: Force Analysis of Truss Bridge</vt:lpstr>
      <vt:lpstr>Different types of bridge truss</vt:lpstr>
      <vt:lpstr>Assumptions for Truss Bridge</vt:lpstr>
      <vt:lpstr>Force Analysis of Truss Bridge</vt:lpstr>
      <vt:lpstr>PowerPoint Presentation</vt:lpstr>
      <vt:lpstr>How to solve forces in a Bridge?</vt:lpstr>
      <vt:lpstr>PowerPoint Presentation</vt:lpstr>
      <vt:lpstr>PowerPoint Presentation</vt:lpstr>
      <vt:lpstr>PowerPoint Presentation</vt:lpstr>
      <vt:lpstr>PowerPoint Presentation</vt:lpstr>
      <vt:lpstr>End Result</vt:lpstr>
      <vt:lpstr>PowerPoint Presentation</vt:lpstr>
      <vt:lpstr>PowerPoint Presentation</vt:lpstr>
    </vt:vector>
  </TitlesOfParts>
  <Company>Purdue University Calumet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Katie  Stompor</dc:creator>
  <cp:lastModifiedBy>Kimia Mortezaei</cp:lastModifiedBy>
  <cp:revision>648</cp:revision>
  <cp:lastPrinted>2022-02-08T19:54:00Z</cp:lastPrinted>
  <dcterms:created xsi:type="dcterms:W3CDTF">2016-03-28T17:57:12Z</dcterms:created>
  <dcterms:modified xsi:type="dcterms:W3CDTF">2023-03-28T21:11:22Z</dcterms:modified>
</cp:coreProperties>
</file>