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1144" r:id="rId2"/>
    <p:sldId id="1145" r:id="rId3"/>
    <p:sldId id="911" r:id="rId4"/>
    <p:sldId id="343" r:id="rId5"/>
    <p:sldId id="1235" r:id="rId6"/>
    <p:sldId id="346" r:id="rId7"/>
    <p:sldId id="1228" r:id="rId8"/>
    <p:sldId id="1229" r:id="rId9"/>
    <p:sldId id="1230" r:id="rId10"/>
    <p:sldId id="1236" r:id="rId11"/>
    <p:sldId id="857" r:id="rId12"/>
    <p:sldId id="860" r:id="rId13"/>
    <p:sldId id="871" r:id="rId14"/>
    <p:sldId id="348" r:id="rId15"/>
    <p:sldId id="349" r:id="rId16"/>
    <p:sldId id="1231" r:id="rId17"/>
    <p:sldId id="1232" r:id="rId18"/>
    <p:sldId id="1233" r:id="rId19"/>
    <p:sldId id="1234" r:id="rId20"/>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6A817"/>
    <a:srgbClr val="FF99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6357" autoAdjust="0"/>
  </p:normalViewPr>
  <p:slideViewPr>
    <p:cSldViewPr snapToGrid="0" snapToObjects="1">
      <p:cViewPr varScale="1">
        <p:scale>
          <a:sx n="114" d="100"/>
          <a:sy n="114" d="100"/>
        </p:scale>
        <p:origin x="798" y="114"/>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0T14:47:25.669"/>
    </inkml:context>
    <inkml:brush xml:id="br0">
      <inkml:brushProperty name="width" value="0.025" units="cm"/>
      <inkml:brushProperty name="height" value="0.025" units="cm"/>
      <inkml:brushProperty name="color" value="#004F8B"/>
      <inkml:brushProperty name="ignorePressure" value="1"/>
    </inkml:brush>
  </inkml:definitions>
  <inkml:trace contextRef="#ctx0" brushRef="#br0">1 13,'3'0,"2"-3,7-2,2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0T14:47:25.669"/>
    </inkml:context>
    <inkml:brush xml:id="br0">
      <inkml:brushProperty name="width" value="0.025" units="cm"/>
      <inkml:brushProperty name="height" value="0.025" units="cm"/>
      <inkml:brushProperty name="color" value="#004F8B"/>
      <inkml:brushProperty name="ignorePressure" value="1"/>
    </inkml:brush>
  </inkml:definitions>
  <inkml:trace contextRef="#ctx0" brushRef="#br0">1 13,'3'0,"2"-3,7-2,2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0T14:47:25.669"/>
    </inkml:context>
    <inkml:brush xml:id="br0">
      <inkml:brushProperty name="width" value="0.025" units="cm"/>
      <inkml:brushProperty name="height" value="0.025" units="cm"/>
      <inkml:brushProperty name="color" value="#004F8B"/>
      <inkml:brushProperty name="ignorePressure" value="1"/>
    </inkml:brush>
  </inkml:definitions>
  <inkml:trace contextRef="#ctx0" brushRef="#br0">1 13,'3'0,"2"-3,7-2,2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0T14:49:38.478"/>
    </inkml:context>
    <inkml:brush xml:id="br0">
      <inkml:brushProperty name="width" value="0.025" units="cm"/>
      <inkml:brushProperty name="height" value="0.025" units="cm"/>
      <inkml:brushProperty name="color" value="#004F8B"/>
      <inkml:brushProperty name="ignorePressure" value="1"/>
    </inkml:brush>
  </inkml:definitions>
  <inkml:trace contextRef="#ctx0" brushRef="#br0">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0T14:49:47.019"/>
    </inkml:context>
    <inkml:brush xml:id="br0">
      <inkml:brushProperty name="width" value="0.025" units="cm"/>
      <inkml:brushProperty name="height" value="0.025" units="cm"/>
      <inkml:brushProperty name="color" value="#004F8B"/>
      <inkml:brushProperty name="ignorePressure" value="1"/>
    </inkml:brush>
  </inkml:definitions>
  <inkml:trace contextRef="#ctx0" brushRef="#br0">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1727"/>
          </a:xfrm>
          <a:prstGeom prst="rect">
            <a:avLst/>
          </a:prstGeom>
        </p:spPr>
        <p:txBody>
          <a:bodyPr vert="horz" lIns="96622" tIns="48310" rIns="96622" bIns="48310" rtlCol="0"/>
          <a:lstStyle>
            <a:lvl1pPr algn="l">
              <a:defRPr sz="12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22" tIns="48310" rIns="96622" bIns="48310" rtlCol="0"/>
          <a:lstStyle>
            <a:lvl1pPr algn="r">
              <a:defRPr sz="1200"/>
            </a:lvl1pPr>
          </a:lstStyle>
          <a:p>
            <a:fld id="{749F7CAC-52D0-41AC-878E-88B4CE4E6FB7}" type="datetimeFigureOut">
              <a:rPr lang="en-US" smtClean="0"/>
              <a:t>8/21/2023</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22" tIns="48310" rIns="96622" bIns="48310" rtlCol="0" anchor="ctr"/>
          <a:lstStyle/>
          <a:p>
            <a:endParaRPr lang="en-US"/>
          </a:p>
        </p:txBody>
      </p:sp>
      <p:sp>
        <p:nvSpPr>
          <p:cNvPr id="5" name="Notes Placeholder 4"/>
          <p:cNvSpPr>
            <a:spLocks noGrp="1"/>
          </p:cNvSpPr>
          <p:nvPr>
            <p:ph type="body" sz="quarter" idx="3"/>
          </p:nvPr>
        </p:nvSpPr>
        <p:spPr>
          <a:xfrm>
            <a:off x="731521" y="4620580"/>
            <a:ext cx="5852160" cy="3780472"/>
          </a:xfrm>
          <a:prstGeom prst="rect">
            <a:avLst/>
          </a:prstGeom>
        </p:spPr>
        <p:txBody>
          <a:bodyPr vert="horz" lIns="96622" tIns="48310" rIns="96622" bIns="4831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6"/>
            <a:ext cx="3169920" cy="481726"/>
          </a:xfrm>
          <a:prstGeom prst="rect">
            <a:avLst/>
          </a:prstGeom>
        </p:spPr>
        <p:txBody>
          <a:bodyPr vert="horz" lIns="96622" tIns="48310" rIns="96622" bIns="48310"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6"/>
            <a:ext cx="3169920" cy="481726"/>
          </a:xfrm>
          <a:prstGeom prst="rect">
            <a:avLst/>
          </a:prstGeom>
        </p:spPr>
        <p:txBody>
          <a:bodyPr vert="horz" lIns="96622" tIns="48310" rIns="96622" bIns="48310" rtlCol="0" anchor="b"/>
          <a:lstStyle>
            <a:lvl1pPr algn="r">
              <a:defRPr sz="1200"/>
            </a:lvl1pPr>
          </a:lstStyle>
          <a:p>
            <a:fld id="{363DA035-903B-4D64-B4FB-3376D9A96D3D}" type="slidenum">
              <a:rPr lang="en-US" smtClean="0"/>
              <a:t>‹#›</a:t>
            </a:fld>
            <a:endParaRPr lang="en-US"/>
          </a:p>
        </p:txBody>
      </p:sp>
    </p:spTree>
    <p:extLst>
      <p:ext uri="{BB962C8B-B14F-4D97-AF65-F5344CB8AC3E}">
        <p14:creationId xmlns:p14="http://schemas.microsoft.com/office/powerpoint/2010/main" val="54541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757601" y="4682504"/>
            <a:ext cx="6060778" cy="4436055"/>
          </a:xfrm>
          <a:prstGeom prst="rect">
            <a:avLst/>
          </a:prstGeom>
        </p:spPr>
        <p:txBody>
          <a:bodyPr lIns="99532" tIns="99532" rIns="99532" bIns="99532" anchor="ctr" anchorCtr="0">
            <a:noAutofit/>
          </a:bodyPr>
          <a:lstStyle/>
          <a:p>
            <a:pPr marL="311087" indent="-311087">
              <a:buFont typeface="Arial" panose="020B0604020202020204" pitchFamily="34" charset="0"/>
              <a:buChar char="•"/>
            </a:pPr>
            <a:endParaRPr lang="en-US" sz="1600" dirty="0"/>
          </a:p>
          <a:p>
            <a:pPr marL="311087" indent="-311087">
              <a:buFont typeface="Arial" panose="020B0604020202020204" pitchFamily="34" charset="0"/>
              <a:buChar char="•"/>
            </a:pPr>
            <a:endParaRPr sz="1600" dirty="0"/>
          </a:p>
        </p:txBody>
      </p:sp>
      <p:sp>
        <p:nvSpPr>
          <p:cNvPr id="88" name="Shape 88"/>
          <p:cNvSpPr>
            <a:spLocks noGrp="1" noRot="1" noChangeAspect="1"/>
          </p:cNvSpPr>
          <p:nvPr>
            <p:ph type="sldImg" idx="2"/>
          </p:nvPr>
        </p:nvSpPr>
        <p:spPr>
          <a:xfrm>
            <a:off x="1322388" y="738188"/>
            <a:ext cx="4930775" cy="3697287"/>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401637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err="1">
                <a:solidFill>
                  <a:schemeClr val="dk1"/>
                </a:solidFill>
                <a:effectLst/>
                <a:latin typeface="Arial"/>
                <a:ea typeface="Arial"/>
                <a:cs typeface="Arial"/>
                <a:sym typeface="Arial"/>
              </a:rPr>
              <a:t>Geomechanics</a:t>
            </a:r>
            <a:r>
              <a:rPr lang="en-US" sz="1200" b="0" i="0" u="none" strike="noStrike" kern="1200" cap="none" dirty="0">
                <a:solidFill>
                  <a:schemeClr val="dk1"/>
                </a:solidFill>
                <a:effectLst/>
                <a:latin typeface="Arial"/>
                <a:ea typeface="Arial"/>
                <a:cs typeface="Arial"/>
                <a:sym typeface="Arial"/>
              </a:rPr>
              <a:t> is a scientific discipline that deals with the behavior of geological materials, such as rocks and soils, under the influence of various mechanical and environmental forces. It combines principles from geology, mechanics, and physics to understand how geological formations respond to stresses, pressures, and other external factors. The primary goal of </a:t>
            </a:r>
            <a:r>
              <a:rPr lang="en-US" sz="1200" b="0" i="0" u="none" strike="noStrike" kern="1200" cap="none" dirty="0" err="1">
                <a:solidFill>
                  <a:schemeClr val="dk1"/>
                </a:solidFill>
                <a:effectLst/>
                <a:latin typeface="Arial"/>
                <a:ea typeface="Arial"/>
                <a:cs typeface="Arial"/>
                <a:sym typeface="Arial"/>
              </a:rPr>
              <a:t>geomechanics</a:t>
            </a:r>
            <a:r>
              <a:rPr lang="en-US" sz="1200" b="0" i="0" u="none" strike="noStrike" kern="1200" cap="none" dirty="0">
                <a:solidFill>
                  <a:schemeClr val="dk1"/>
                </a:solidFill>
                <a:effectLst/>
                <a:latin typeface="Arial"/>
                <a:ea typeface="Arial"/>
                <a:cs typeface="Arial"/>
                <a:sym typeface="Arial"/>
              </a:rPr>
              <a:t> is to predict the mechanical behavior of Earth materials in different geological settings.</a:t>
            </a:r>
            <a:endParaRPr lang="en-US" dirty="0"/>
          </a:p>
        </p:txBody>
      </p:sp>
      <p:sp>
        <p:nvSpPr>
          <p:cNvPr id="4" name="Slide Number Placeholder 3"/>
          <p:cNvSpPr>
            <a:spLocks noGrp="1"/>
          </p:cNvSpPr>
          <p:nvPr>
            <p:ph type="sldNum" sz="quarter" idx="10"/>
          </p:nvPr>
        </p:nvSpPr>
        <p:spPr/>
        <p:txBody>
          <a:bodyPr/>
          <a:lstStyle/>
          <a:p>
            <a:fld id="{321146DC-6B06-46CC-9F41-6E88C2921F2A}" type="slidenum">
              <a:rPr lang="en-US" smtClean="0"/>
              <a:t>3</a:t>
            </a:fld>
            <a:endParaRPr lang="en-US"/>
          </a:p>
        </p:txBody>
      </p:sp>
    </p:spTree>
    <p:extLst>
      <p:ext uri="{BB962C8B-B14F-4D97-AF65-F5344CB8AC3E}">
        <p14:creationId xmlns:p14="http://schemas.microsoft.com/office/powerpoint/2010/main" val="1510285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361936AE-5D5E-434B-BF2E-98DDA9E247BF}"/>
              </a:ext>
            </a:extLst>
          </p:cNvPr>
          <p:cNvSpPr>
            <a:spLocks noGrp="1"/>
          </p:cNvSpPr>
          <p:nvPr>
            <p:ph type="body" idx="1"/>
          </p:nvPr>
        </p:nvSpPr>
        <p:spPr/>
        <p:txBody>
          <a:bodyPr/>
          <a:lstStyle/>
          <a:p>
            <a:endParaRPr lang="en-IN" dirty="0"/>
          </a:p>
        </p:txBody>
      </p:sp>
      <p:sp>
        <p:nvSpPr>
          <p:cNvPr id="3" name="Slide Image Placeholder 2">
            <a:extLst>
              <a:ext uri="{FF2B5EF4-FFF2-40B4-BE49-F238E27FC236}">
                <a16:creationId xmlns:a16="http://schemas.microsoft.com/office/drawing/2014/main" id="{9D5FFF80-B6B5-4E63-A3F8-F201C70B75C3}"/>
              </a:ext>
            </a:extLst>
          </p:cNvPr>
          <p:cNvSpPr>
            <a:spLocks noGrp="1" noRot="1" noChangeAspect="1"/>
          </p:cNvSpPr>
          <p:nvPr>
            <p:ph type="sldImg"/>
          </p:nvPr>
        </p:nvSpPr>
        <p:spPr/>
      </p:sp>
    </p:spTree>
    <p:extLst>
      <p:ext uri="{BB962C8B-B14F-4D97-AF65-F5344CB8AC3E}">
        <p14:creationId xmlns:p14="http://schemas.microsoft.com/office/powerpoint/2010/main" val="2993622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361936AE-5D5E-434B-BF2E-98DDA9E247BF}"/>
              </a:ext>
            </a:extLst>
          </p:cNvPr>
          <p:cNvSpPr>
            <a:spLocks noGrp="1"/>
          </p:cNvSpPr>
          <p:nvPr>
            <p:ph type="body" idx="1"/>
          </p:nvPr>
        </p:nvSpPr>
        <p:spPr/>
        <p:txBody>
          <a:bodyPr/>
          <a:lstStyle/>
          <a:p>
            <a:endParaRPr lang="en-IN" dirty="0"/>
          </a:p>
        </p:txBody>
      </p:sp>
      <p:sp>
        <p:nvSpPr>
          <p:cNvPr id="3" name="Slide Image Placeholder 2">
            <a:extLst>
              <a:ext uri="{FF2B5EF4-FFF2-40B4-BE49-F238E27FC236}">
                <a16:creationId xmlns:a16="http://schemas.microsoft.com/office/drawing/2014/main" id="{9D5FFF80-B6B5-4E63-A3F8-F201C70B75C3}"/>
              </a:ext>
            </a:extLst>
          </p:cNvPr>
          <p:cNvSpPr>
            <a:spLocks noGrp="1" noRot="1" noChangeAspect="1"/>
          </p:cNvSpPr>
          <p:nvPr>
            <p:ph type="sldImg"/>
          </p:nvPr>
        </p:nvSpPr>
        <p:spPr/>
      </p:sp>
    </p:spTree>
    <p:extLst>
      <p:ext uri="{BB962C8B-B14F-4D97-AF65-F5344CB8AC3E}">
        <p14:creationId xmlns:p14="http://schemas.microsoft.com/office/powerpoint/2010/main" val="1075687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361936AE-5D5E-434B-BF2E-98DDA9E247BF}"/>
              </a:ext>
            </a:extLst>
          </p:cNvPr>
          <p:cNvSpPr>
            <a:spLocks noGrp="1"/>
          </p:cNvSpPr>
          <p:nvPr>
            <p:ph type="body" idx="1"/>
          </p:nvPr>
        </p:nvSpPr>
        <p:spPr/>
        <p:txBody>
          <a:bodyPr/>
          <a:lstStyle/>
          <a:p>
            <a:endParaRPr lang="en-IN" dirty="0"/>
          </a:p>
        </p:txBody>
      </p:sp>
      <p:sp>
        <p:nvSpPr>
          <p:cNvPr id="3" name="Slide Image Placeholder 2">
            <a:extLst>
              <a:ext uri="{FF2B5EF4-FFF2-40B4-BE49-F238E27FC236}">
                <a16:creationId xmlns:a16="http://schemas.microsoft.com/office/drawing/2014/main" id="{9D5FFF80-B6B5-4E63-A3F8-F201C70B75C3}"/>
              </a:ext>
            </a:extLst>
          </p:cNvPr>
          <p:cNvSpPr>
            <a:spLocks noGrp="1" noRot="1" noChangeAspect="1"/>
          </p:cNvSpPr>
          <p:nvPr>
            <p:ph type="sldImg"/>
          </p:nvPr>
        </p:nvSpPr>
        <p:spPr/>
      </p:sp>
    </p:spTree>
    <p:extLst>
      <p:ext uri="{BB962C8B-B14F-4D97-AF65-F5344CB8AC3E}">
        <p14:creationId xmlns:p14="http://schemas.microsoft.com/office/powerpoint/2010/main" val="2308895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C63DC8C7-28EC-4289-A0CB-7D4763D9453B}" type="datetime4">
              <a:rPr lang="en-US" smtClean="0"/>
              <a:t>August 21, 2023</a:t>
            </a:fld>
            <a:endParaRPr lang="en-US"/>
          </a:p>
        </p:txBody>
      </p:sp>
      <p:sp>
        <p:nvSpPr>
          <p:cNvPr id="5" name="Footer Placeholder 4"/>
          <p:cNvSpPr>
            <a:spLocks noGrp="1"/>
          </p:cNvSpPr>
          <p:nvPr>
            <p:ph type="ftr" sz="quarter" idx="11"/>
          </p:nvPr>
        </p:nvSpPr>
        <p:spPr>
          <a:xfrm>
            <a:off x="6019800" y="6356350"/>
            <a:ext cx="2895600" cy="365125"/>
          </a:xfrm>
        </p:spPr>
        <p:txBody>
          <a:bodyPr/>
          <a:lstStyle/>
          <a:p>
            <a:endParaRPr lang="en-US" dirty="0"/>
          </a:p>
        </p:txBody>
      </p:sp>
      <p:sp>
        <p:nvSpPr>
          <p:cNvPr id="6" name="Slide Number Placeholder 5"/>
          <p:cNvSpPr>
            <a:spLocks noGrp="1"/>
          </p:cNvSpPr>
          <p:nvPr>
            <p:ph type="sldNum" sz="quarter" idx="12"/>
          </p:nvPr>
        </p:nvSpPr>
        <p:spPr>
          <a:xfrm>
            <a:off x="3124200" y="6356350"/>
            <a:ext cx="2133600" cy="365125"/>
          </a:xfrm>
        </p:spPr>
        <p:txBody>
          <a:bodyPr/>
          <a:lstStyle/>
          <a:p>
            <a:fld id="{C807500E-E3E4-274F-B181-936AD1CD2206}" type="slidenum">
              <a:rPr lang="en-US" smtClean="0"/>
              <a:t>‹#›</a:t>
            </a:fld>
            <a:endParaRPr lang="en-US"/>
          </a:p>
        </p:txBody>
      </p:sp>
    </p:spTree>
    <p:extLst>
      <p:ext uri="{BB962C8B-B14F-4D97-AF65-F5344CB8AC3E}">
        <p14:creationId xmlns:p14="http://schemas.microsoft.com/office/powerpoint/2010/main" val="3006429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A8366B-C21D-4C1B-A665-2A9C49A20174}" type="datetime4">
              <a:rPr lang="en-US" smtClean="0"/>
              <a:t>August 21,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7500E-E3E4-274F-B181-936AD1CD2206}" type="slidenum">
              <a:rPr lang="en-US" smtClean="0"/>
              <a:t>‹#›</a:t>
            </a:fld>
            <a:endParaRPr lang="en-US"/>
          </a:p>
        </p:txBody>
      </p:sp>
    </p:spTree>
    <p:extLst>
      <p:ext uri="{BB962C8B-B14F-4D97-AF65-F5344CB8AC3E}">
        <p14:creationId xmlns:p14="http://schemas.microsoft.com/office/powerpoint/2010/main" val="1177336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7DB259-37C4-41E3-9B0F-076CB3A18CA6}" type="datetime4">
              <a:rPr lang="en-US" smtClean="0"/>
              <a:t>August 21,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7500E-E3E4-274F-B181-936AD1CD2206}" type="slidenum">
              <a:rPr lang="en-US" smtClean="0"/>
              <a:t>‹#›</a:t>
            </a:fld>
            <a:endParaRPr lang="en-US"/>
          </a:p>
        </p:txBody>
      </p:sp>
    </p:spTree>
    <p:extLst>
      <p:ext uri="{BB962C8B-B14F-4D97-AF65-F5344CB8AC3E}">
        <p14:creationId xmlns:p14="http://schemas.microsoft.com/office/powerpoint/2010/main" val="1368123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Picture_content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p:cNvSpPr>
            <a:spLocks noGrp="1"/>
          </p:cNvSpPr>
          <p:nvPr>
            <p:ph sz="quarter" idx="10"/>
          </p:nvPr>
        </p:nvSpPr>
        <p:spPr>
          <a:xfrm>
            <a:off x="395288" y="1506538"/>
            <a:ext cx="8389937" cy="46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11"/>
          </p:nvPr>
        </p:nvSpPr>
        <p:spPr>
          <a:xfrm>
            <a:off x="395289" y="2119313"/>
            <a:ext cx="2100486" cy="419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2"/>
          </p:nvPr>
        </p:nvSpPr>
        <p:spPr>
          <a:xfrm>
            <a:off x="2635250" y="2119313"/>
            <a:ext cx="2346325" cy="515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3"/>
          </p:nvPr>
        </p:nvSpPr>
        <p:spPr>
          <a:xfrm>
            <a:off x="5141913" y="2119313"/>
            <a:ext cx="1797050" cy="515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14"/>
          </p:nvPr>
        </p:nvSpPr>
        <p:spPr>
          <a:xfrm>
            <a:off x="395288" y="2635250"/>
            <a:ext cx="2100262" cy="473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4"/>
          <p:cNvSpPr>
            <a:spLocks noGrp="1"/>
          </p:cNvSpPr>
          <p:nvPr>
            <p:ph sz="quarter" idx="15"/>
          </p:nvPr>
        </p:nvSpPr>
        <p:spPr>
          <a:xfrm>
            <a:off x="2732088" y="2743200"/>
            <a:ext cx="2249487" cy="4413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8"/>
          <p:cNvSpPr>
            <a:spLocks noGrp="1"/>
          </p:cNvSpPr>
          <p:nvPr>
            <p:ph sz="quarter" idx="16"/>
          </p:nvPr>
        </p:nvSpPr>
        <p:spPr>
          <a:xfrm>
            <a:off x="395288" y="3285499"/>
            <a:ext cx="8389937" cy="4864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20"/>
          <p:cNvSpPr>
            <a:spLocks noGrp="1"/>
          </p:cNvSpPr>
          <p:nvPr>
            <p:ph sz="quarter" idx="17"/>
          </p:nvPr>
        </p:nvSpPr>
        <p:spPr>
          <a:xfrm>
            <a:off x="395288" y="3925888"/>
            <a:ext cx="2336800" cy="50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22"/>
          <p:cNvSpPr>
            <a:spLocks noGrp="1"/>
          </p:cNvSpPr>
          <p:nvPr>
            <p:ph sz="quarter" idx="18"/>
          </p:nvPr>
        </p:nvSpPr>
        <p:spPr>
          <a:xfrm>
            <a:off x="395288" y="4572000"/>
            <a:ext cx="2336800" cy="504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Content Placeholder 24"/>
          <p:cNvSpPr>
            <a:spLocks noGrp="1"/>
          </p:cNvSpPr>
          <p:nvPr>
            <p:ph sz="quarter" idx="19"/>
          </p:nvPr>
        </p:nvSpPr>
        <p:spPr>
          <a:xfrm>
            <a:off x="395288" y="5227638"/>
            <a:ext cx="2336800" cy="484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Content Placeholder 28"/>
          <p:cNvSpPr>
            <a:spLocks noGrp="1"/>
          </p:cNvSpPr>
          <p:nvPr>
            <p:ph sz="quarter" idx="20"/>
          </p:nvPr>
        </p:nvSpPr>
        <p:spPr>
          <a:xfrm>
            <a:off x="395288" y="5884863"/>
            <a:ext cx="2336800" cy="450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Picture Placeholder 33"/>
          <p:cNvSpPr>
            <a:spLocks noGrp="1"/>
          </p:cNvSpPr>
          <p:nvPr>
            <p:ph type="pic" sz="quarter" idx="21"/>
          </p:nvPr>
        </p:nvSpPr>
        <p:spPr>
          <a:xfrm>
            <a:off x="3625850" y="4184650"/>
            <a:ext cx="3313113" cy="548715"/>
          </a:xfrm>
        </p:spPr>
        <p:txBody>
          <a:bodyPr/>
          <a:lstStyle/>
          <a:p>
            <a:endParaRPr lang="en-US" dirty="0"/>
          </a:p>
        </p:txBody>
      </p:sp>
      <p:sp>
        <p:nvSpPr>
          <p:cNvPr id="3" name="Picture Placeholder 2"/>
          <p:cNvSpPr>
            <a:spLocks noGrp="1"/>
          </p:cNvSpPr>
          <p:nvPr>
            <p:ph type="pic" sz="quarter" idx="22"/>
          </p:nvPr>
        </p:nvSpPr>
        <p:spPr>
          <a:xfrm>
            <a:off x="3657592" y="4909677"/>
            <a:ext cx="3141233" cy="604340"/>
          </a:xfrm>
        </p:spPr>
        <p:txBody>
          <a:bodyPr/>
          <a:lstStyle/>
          <a:p>
            <a:endParaRPr lang="en-US"/>
          </a:p>
        </p:txBody>
      </p:sp>
      <p:sp>
        <p:nvSpPr>
          <p:cNvPr id="7" name="Picture Placeholder 6"/>
          <p:cNvSpPr>
            <a:spLocks noGrp="1"/>
          </p:cNvSpPr>
          <p:nvPr>
            <p:ph type="pic" sz="quarter" idx="23"/>
          </p:nvPr>
        </p:nvSpPr>
        <p:spPr>
          <a:xfrm>
            <a:off x="3666769" y="5699146"/>
            <a:ext cx="4295277" cy="601112"/>
          </a:xfrm>
        </p:spPr>
        <p:txBody>
          <a:bodyPr/>
          <a:lstStyle/>
          <a:p>
            <a:endParaRPr lang="en-US"/>
          </a:p>
        </p:txBody>
      </p:sp>
    </p:spTree>
    <p:extLst>
      <p:ext uri="{BB962C8B-B14F-4D97-AF65-F5344CB8AC3E}">
        <p14:creationId xmlns:p14="http://schemas.microsoft.com/office/powerpoint/2010/main" val="2257451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8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A829322-4B79-451E-8864-610CA66E1EE3}" type="datetime4">
              <a:rPr lang="en-US" smtClean="0"/>
              <a:t>August 21,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3124200" y="6356350"/>
            <a:ext cx="2133600" cy="365125"/>
          </a:xfrm>
        </p:spPr>
        <p:txBody>
          <a:bodyPr/>
          <a:lstStyle/>
          <a:p>
            <a:fld id="{C807500E-E3E4-274F-B181-936AD1CD2206}" type="slidenum">
              <a:rPr lang="en-US" smtClean="0"/>
              <a:t>‹#›</a:t>
            </a:fld>
            <a:endParaRPr lang="en-US"/>
          </a:p>
        </p:txBody>
      </p:sp>
    </p:spTree>
    <p:extLst>
      <p:ext uri="{BB962C8B-B14F-4D97-AF65-F5344CB8AC3E}">
        <p14:creationId xmlns:p14="http://schemas.microsoft.com/office/powerpoint/2010/main" val="1776960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E0D9E4D4-A656-4A25-AC07-8EF9DB280418}" type="datetime4">
              <a:rPr lang="en-US" smtClean="0"/>
              <a:t>August 21,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7500E-E3E4-274F-B181-936AD1CD2206}" type="slidenum">
              <a:rPr lang="en-US" smtClean="0"/>
              <a:t>‹#›</a:t>
            </a:fld>
            <a:endParaRPr lang="en-US"/>
          </a:p>
        </p:txBody>
      </p:sp>
    </p:spTree>
    <p:extLst>
      <p:ext uri="{BB962C8B-B14F-4D97-AF65-F5344CB8AC3E}">
        <p14:creationId xmlns:p14="http://schemas.microsoft.com/office/powerpoint/2010/main" val="3578463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527AF07-DD18-4D21-9993-04031E72962A}" type="datetime4">
              <a:rPr lang="en-US" smtClean="0"/>
              <a:t>August 21,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7500E-E3E4-274F-B181-936AD1CD2206}" type="slidenum">
              <a:rPr lang="en-US" smtClean="0"/>
              <a:t>‹#›</a:t>
            </a:fld>
            <a:endParaRPr lang="en-US"/>
          </a:p>
        </p:txBody>
      </p:sp>
    </p:spTree>
    <p:extLst>
      <p:ext uri="{BB962C8B-B14F-4D97-AF65-F5344CB8AC3E}">
        <p14:creationId xmlns:p14="http://schemas.microsoft.com/office/powerpoint/2010/main" val="1066391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682845C-6833-43D6-8C75-624F17F28382}" type="datetime4">
              <a:rPr lang="en-US" smtClean="0"/>
              <a:t>August 21, 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07500E-E3E4-274F-B181-936AD1CD2206}" type="slidenum">
              <a:rPr lang="en-US" smtClean="0"/>
              <a:t>‹#›</a:t>
            </a:fld>
            <a:endParaRPr lang="en-US"/>
          </a:p>
        </p:txBody>
      </p:sp>
    </p:spTree>
    <p:extLst>
      <p:ext uri="{BB962C8B-B14F-4D97-AF65-F5344CB8AC3E}">
        <p14:creationId xmlns:p14="http://schemas.microsoft.com/office/powerpoint/2010/main" val="271325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C68256-2EF3-4451-9CD8-08D4EB3F98F2}" type="datetime4">
              <a:rPr lang="en-US" smtClean="0"/>
              <a:t>August 21,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07500E-E3E4-274F-B181-936AD1CD2206}" type="slidenum">
              <a:rPr lang="en-US" smtClean="0"/>
              <a:t>‹#›</a:t>
            </a:fld>
            <a:endParaRPr lang="en-US"/>
          </a:p>
        </p:txBody>
      </p:sp>
    </p:spTree>
    <p:extLst>
      <p:ext uri="{BB962C8B-B14F-4D97-AF65-F5344CB8AC3E}">
        <p14:creationId xmlns:p14="http://schemas.microsoft.com/office/powerpoint/2010/main" val="3535624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0471BD-5176-4401-8432-4E21AA731ECA}" type="datetime4">
              <a:rPr lang="en-US" smtClean="0"/>
              <a:t>August 21, 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3124200" y="6356350"/>
            <a:ext cx="2133600" cy="365125"/>
          </a:xfrm>
        </p:spPr>
        <p:txBody>
          <a:bodyPr/>
          <a:lstStyle/>
          <a:p>
            <a:fld id="{C807500E-E3E4-274F-B181-936AD1CD2206}" type="slidenum">
              <a:rPr lang="en-US" smtClean="0"/>
              <a:t>‹#›</a:t>
            </a:fld>
            <a:endParaRPr lang="en-US"/>
          </a:p>
        </p:txBody>
      </p:sp>
    </p:spTree>
    <p:extLst>
      <p:ext uri="{BB962C8B-B14F-4D97-AF65-F5344CB8AC3E}">
        <p14:creationId xmlns:p14="http://schemas.microsoft.com/office/powerpoint/2010/main" val="2462008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A99956-E6DA-4DB6-81FE-F2A8363F4749}" type="datetime4">
              <a:rPr lang="en-US" smtClean="0"/>
              <a:t>August 21,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7500E-E3E4-274F-B181-936AD1CD2206}" type="slidenum">
              <a:rPr lang="en-US" smtClean="0"/>
              <a:t>‹#›</a:t>
            </a:fld>
            <a:endParaRPr lang="en-US"/>
          </a:p>
        </p:txBody>
      </p:sp>
    </p:spTree>
    <p:extLst>
      <p:ext uri="{BB962C8B-B14F-4D97-AF65-F5344CB8AC3E}">
        <p14:creationId xmlns:p14="http://schemas.microsoft.com/office/powerpoint/2010/main" val="3556805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489350-14CF-40C4-B723-975554598B0B}" type="datetime4">
              <a:rPr lang="en-US" smtClean="0"/>
              <a:t>August 21,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7500E-E3E4-274F-B181-936AD1CD2206}" type="slidenum">
              <a:rPr lang="en-US" smtClean="0"/>
              <a:t>‹#›</a:t>
            </a:fld>
            <a:endParaRPr lang="en-US"/>
          </a:p>
        </p:txBody>
      </p:sp>
    </p:spTree>
    <p:extLst>
      <p:ext uri="{BB962C8B-B14F-4D97-AF65-F5344CB8AC3E}">
        <p14:creationId xmlns:p14="http://schemas.microsoft.com/office/powerpoint/2010/main" val="2252464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defRPr>
            </a:lvl1pPr>
          </a:lstStyle>
          <a:p>
            <a:fld id="{E5062338-D686-400B-843F-8742BE7220F3}" type="datetime4">
              <a:rPr lang="en-US" smtClean="0"/>
              <a:t>August 21, 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fld id="{C807500E-E3E4-274F-B181-936AD1CD2206}" type="slidenum">
              <a:rPr lang="en-US" smtClean="0"/>
              <a:pPr/>
              <a:t>‹#›</a:t>
            </a:fld>
            <a:endParaRPr lang="en-US"/>
          </a:p>
        </p:txBody>
      </p:sp>
    </p:spTree>
    <p:extLst>
      <p:ext uri="{BB962C8B-B14F-4D97-AF65-F5344CB8AC3E}">
        <p14:creationId xmlns:p14="http://schemas.microsoft.com/office/powerpoint/2010/main" val="4145567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notesSlide" Target="../notesSlides/notesSlide5.xml"/><Relationship Id="rId7" Type="http://schemas.openxmlformats.org/officeDocument/2006/relationships/image" Target="../media/image6.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12.png"/><Relationship Id="rId2" Type="http://schemas.openxmlformats.org/officeDocument/2006/relationships/image" Target="../media/image8.gif"/><Relationship Id="rId1" Type="http://schemas.openxmlformats.org/officeDocument/2006/relationships/slideLayout" Target="../slideLayouts/slideLayout2.xml"/><Relationship Id="rId6" Type="http://schemas.openxmlformats.org/officeDocument/2006/relationships/customXml" Target="../ink/ink5.xml"/><Relationship Id="rId5" Type="http://schemas.openxmlformats.org/officeDocument/2006/relationships/image" Target="../media/image8.png"/><Relationship Id="rId4" Type="http://schemas.openxmlformats.org/officeDocument/2006/relationships/customXml" Target="../ink/ink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1.jpeg"/><Relationship Id="rId4" Type="http://schemas.openxmlformats.org/officeDocument/2006/relationships/image" Target="../media/image61.png"/></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mmedidi@pnw.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hyperlink" Target="https://en.wikipedia.org/wiki/Scientific_method"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4" name="Shape 84"/>
          <p:cNvSpPr txBox="1">
            <a:spLocks/>
          </p:cNvSpPr>
          <p:nvPr/>
        </p:nvSpPr>
        <p:spPr>
          <a:xfrm>
            <a:off x="591787" y="3330200"/>
            <a:ext cx="7772400" cy="708024"/>
          </a:xfrm>
          <a:prstGeom prst="rect">
            <a:avLst/>
          </a:prstGeom>
          <a:noFill/>
          <a:ln>
            <a:noFill/>
          </a:ln>
        </p:spPr>
        <p:txBody>
          <a:bodyPr vert="horz" lIns="91425" tIns="45700" rIns="91425" bIns="45700" rtlCol="0" anchor="ctr" anchorCtr="0">
            <a:noAutofit/>
          </a:bodyPr>
          <a:lstStyle>
            <a:lvl1pPr algn="ctr" defTabSz="914400" rtl="0" eaLnBrk="1" latinLnBrk="0" hangingPunct="1">
              <a:spcBef>
                <a:spcPct val="0"/>
              </a:spcBef>
              <a:buNone/>
              <a:defRPr sz="3600" kern="1200" baseline="0">
                <a:solidFill>
                  <a:schemeClr val="tx1"/>
                </a:solidFill>
                <a:latin typeface="+mj-lt"/>
                <a:ea typeface="+mj-ea"/>
                <a:cs typeface="+mj-cs"/>
              </a:defRPr>
            </a:lvl1pPr>
          </a:lstStyle>
          <a:p>
            <a:pPr>
              <a:spcBef>
                <a:spcPts val="0"/>
              </a:spcBef>
              <a:buClr>
                <a:schemeClr val="lt1"/>
              </a:buClr>
              <a:buSzPct val="25000"/>
              <a:buFont typeface="Arial"/>
              <a:buNone/>
            </a:pPr>
            <a:endParaRPr lang="en-PH" sz="3200" b="1" dirty="0">
              <a:latin typeface="Palatino Linotype" panose="02040502050505030304" pitchFamily="18" charset="0"/>
              <a:ea typeface="Adobe Ming Std L" panose="02020300000000000000" pitchFamily="18" charset="-128"/>
              <a:cs typeface="Arial"/>
              <a:sym typeface="Arial"/>
            </a:endParaRPr>
          </a:p>
        </p:txBody>
      </p:sp>
      <p:sp>
        <p:nvSpPr>
          <p:cNvPr id="9" name="Title 8">
            <a:extLst>
              <a:ext uri="{FF2B5EF4-FFF2-40B4-BE49-F238E27FC236}">
                <a16:creationId xmlns:a16="http://schemas.microsoft.com/office/drawing/2014/main" id="{76A578E2-DD0A-4A9A-9F24-481F67659564}"/>
              </a:ext>
            </a:extLst>
          </p:cNvPr>
          <p:cNvSpPr>
            <a:spLocks noGrp="1"/>
          </p:cNvSpPr>
          <p:nvPr>
            <p:ph type="ctrTitle"/>
          </p:nvPr>
        </p:nvSpPr>
        <p:spPr/>
        <p:txBody>
          <a:bodyPr>
            <a:normAutofit/>
          </a:bodyPr>
          <a:lstStyle/>
          <a:p>
            <a:r>
              <a:rPr lang="en-US" sz="3600" dirty="0"/>
              <a:t>ENGR19000</a:t>
            </a:r>
            <a:br>
              <a:rPr lang="en-US" sz="3600" dirty="0"/>
            </a:br>
            <a:r>
              <a:rPr lang="en-US" sz="3600" dirty="0"/>
              <a:t>Elementary Engineering Design</a:t>
            </a:r>
          </a:p>
        </p:txBody>
      </p:sp>
      <p:sp>
        <p:nvSpPr>
          <p:cNvPr id="10" name="Subtitle 9">
            <a:extLst>
              <a:ext uri="{FF2B5EF4-FFF2-40B4-BE49-F238E27FC236}">
                <a16:creationId xmlns:a16="http://schemas.microsoft.com/office/drawing/2014/main" id="{A5666B51-5638-4F62-8506-50ACECD53B9F}"/>
              </a:ext>
            </a:extLst>
          </p:cNvPr>
          <p:cNvSpPr>
            <a:spLocks noGrp="1"/>
          </p:cNvSpPr>
          <p:nvPr>
            <p:ph type="subTitle" idx="1"/>
          </p:nvPr>
        </p:nvSpPr>
        <p:spPr>
          <a:xfrm>
            <a:off x="1371599" y="3886200"/>
            <a:ext cx="7151615" cy="1752600"/>
          </a:xfrm>
        </p:spPr>
        <p:txBody>
          <a:bodyPr>
            <a:normAutofit/>
          </a:bodyPr>
          <a:lstStyle/>
          <a:p>
            <a:r>
              <a:rPr lang="en-US" sz="2400" dirty="0"/>
              <a:t>Mechanical and Civil Engineering (MCE)</a:t>
            </a:r>
          </a:p>
        </p:txBody>
      </p:sp>
      <p:sp>
        <p:nvSpPr>
          <p:cNvPr id="13" name="Slide Number Placeholder 12">
            <a:extLst>
              <a:ext uri="{FF2B5EF4-FFF2-40B4-BE49-F238E27FC236}">
                <a16:creationId xmlns:a16="http://schemas.microsoft.com/office/drawing/2014/main" id="{651FC59D-9668-4DB5-A286-1E02E523E2CA}"/>
              </a:ext>
            </a:extLst>
          </p:cNvPr>
          <p:cNvSpPr>
            <a:spLocks noGrp="1"/>
          </p:cNvSpPr>
          <p:nvPr>
            <p:ph type="sldNum" sz="quarter" idx="12"/>
          </p:nvPr>
        </p:nvSpPr>
        <p:spPr/>
        <p:txBody>
          <a:bodyPr/>
          <a:lstStyle/>
          <a:p>
            <a:fld id="{C807500E-E3E4-274F-B181-936AD1CD2206}" type="slidenum">
              <a:rPr lang="en-US" smtClean="0"/>
              <a:t>1</a:t>
            </a:fld>
            <a:endParaRPr lang="en-US" dirty="0"/>
          </a:p>
        </p:txBody>
      </p:sp>
      <p:sp>
        <p:nvSpPr>
          <p:cNvPr id="14" name="TextBox 13">
            <a:extLst>
              <a:ext uri="{FF2B5EF4-FFF2-40B4-BE49-F238E27FC236}">
                <a16:creationId xmlns:a16="http://schemas.microsoft.com/office/drawing/2014/main" id="{13B99DC5-00A8-45A6-A0F3-2D98451C3D16}"/>
              </a:ext>
            </a:extLst>
          </p:cNvPr>
          <p:cNvSpPr txBox="1"/>
          <p:nvPr/>
        </p:nvSpPr>
        <p:spPr>
          <a:xfrm>
            <a:off x="1887522" y="4798503"/>
            <a:ext cx="5343788" cy="738664"/>
          </a:xfrm>
          <a:prstGeom prst="rect">
            <a:avLst/>
          </a:prstGeom>
          <a:noFill/>
        </p:spPr>
        <p:txBody>
          <a:bodyPr wrap="square" rtlCol="0">
            <a:spAutoFit/>
          </a:bodyPr>
          <a:lstStyle/>
          <a:p>
            <a:pPr algn="ctr"/>
            <a:r>
              <a:rPr lang="en-US" sz="1400" dirty="0">
                <a:latin typeface="Times" panose="02020603050405020304" pitchFamily="18" charset="0"/>
                <a:cs typeface="Times" panose="02020603050405020304" pitchFamily="18" charset="0"/>
              </a:rPr>
              <a:t>Kimia Mortezaei</a:t>
            </a:r>
          </a:p>
          <a:p>
            <a:pPr algn="ctr"/>
            <a:r>
              <a:rPr lang="en-US" sz="1400" dirty="0">
                <a:latin typeface="Times" panose="02020603050405020304" pitchFamily="18" charset="0"/>
                <a:cs typeface="Times" panose="02020603050405020304" pitchFamily="18" charset="0"/>
              </a:rPr>
              <a:t>Department of Mechanical and Civil Engineering</a:t>
            </a:r>
          </a:p>
          <a:p>
            <a:pPr algn="ctr"/>
            <a:r>
              <a:rPr lang="en-US" sz="1400" dirty="0">
                <a:latin typeface="Times" panose="02020603050405020304" pitchFamily="18" charset="0"/>
                <a:cs typeface="Times" panose="02020603050405020304" pitchFamily="18" charset="0"/>
              </a:rPr>
              <a:t>Purdue University Northwest</a:t>
            </a:r>
          </a:p>
        </p:txBody>
      </p:sp>
    </p:spTree>
    <p:extLst>
      <p:ext uri="{BB962C8B-B14F-4D97-AF65-F5344CB8AC3E}">
        <p14:creationId xmlns:p14="http://schemas.microsoft.com/office/powerpoint/2010/main" val="1071081186"/>
      </p:ext>
    </p:extLst>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64C9F-4668-467A-80E7-361922AA76EC}"/>
              </a:ext>
            </a:extLst>
          </p:cNvPr>
          <p:cNvSpPr>
            <a:spLocks noGrp="1"/>
          </p:cNvSpPr>
          <p:nvPr>
            <p:ph type="title"/>
          </p:nvPr>
        </p:nvSpPr>
        <p:spPr/>
        <p:txBody>
          <a:bodyPr/>
          <a:lstStyle/>
          <a:p>
            <a:pPr algn="l"/>
            <a:r>
              <a:rPr lang="en-US" b="1" u="sng" dirty="0">
                <a:solidFill>
                  <a:srgbClr val="FF0000"/>
                </a:solidFill>
              </a:rPr>
              <a:t>Assignment!</a:t>
            </a:r>
          </a:p>
        </p:txBody>
      </p:sp>
      <p:sp>
        <p:nvSpPr>
          <p:cNvPr id="3" name="Content Placeholder 2">
            <a:extLst>
              <a:ext uri="{FF2B5EF4-FFF2-40B4-BE49-F238E27FC236}">
                <a16:creationId xmlns:a16="http://schemas.microsoft.com/office/drawing/2014/main" id="{0421CB74-F9A8-4D62-87B2-2BA48F57A972}"/>
              </a:ext>
            </a:extLst>
          </p:cNvPr>
          <p:cNvSpPr>
            <a:spLocks noGrp="1"/>
          </p:cNvSpPr>
          <p:nvPr>
            <p:ph idx="1"/>
          </p:nvPr>
        </p:nvSpPr>
        <p:spPr/>
        <p:txBody>
          <a:bodyPr>
            <a:normAutofit/>
          </a:bodyPr>
          <a:lstStyle/>
          <a:p>
            <a:r>
              <a:rPr lang="en-US" dirty="0"/>
              <a:t>Create a design challenge for middle school/elementary school students. Design simple, hands-on engineering projects. For instance, using common classroom materials like straws, tape, and paper to build a bridge or tower.</a:t>
            </a:r>
          </a:p>
          <a:p>
            <a:r>
              <a:rPr lang="en-US" dirty="0"/>
              <a:t>Students should use the engineering design process to</a:t>
            </a:r>
          </a:p>
          <a:p>
            <a:pPr marL="0" indent="0">
              <a:buNone/>
            </a:pPr>
            <a:r>
              <a:rPr lang="en-US" dirty="0"/>
              <a:t>ask, ideate, plan, make, test and improve a design</a:t>
            </a:r>
          </a:p>
          <a:p>
            <a:pPr marL="0" indent="0">
              <a:buNone/>
            </a:pPr>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48681137-E6EF-4EE0-AA2E-1326EA2357E7}"/>
              </a:ext>
            </a:extLst>
          </p:cNvPr>
          <p:cNvSpPr>
            <a:spLocks noGrp="1"/>
          </p:cNvSpPr>
          <p:nvPr>
            <p:ph type="sldNum" sz="quarter" idx="12"/>
          </p:nvPr>
        </p:nvSpPr>
        <p:spPr/>
        <p:txBody>
          <a:bodyPr/>
          <a:lstStyle/>
          <a:p>
            <a:fld id="{C807500E-E3E4-274F-B181-936AD1CD2206}" type="slidenum">
              <a:rPr lang="en-US" smtClean="0"/>
              <a:t>10</a:t>
            </a:fld>
            <a:endParaRPr lang="en-US"/>
          </a:p>
        </p:txBody>
      </p:sp>
    </p:spTree>
    <p:extLst>
      <p:ext uri="{BB962C8B-B14F-4D97-AF65-F5344CB8AC3E}">
        <p14:creationId xmlns:p14="http://schemas.microsoft.com/office/powerpoint/2010/main" val="2603894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 name="Title 1">
            <a:extLst>
              <a:ext uri="{FF2B5EF4-FFF2-40B4-BE49-F238E27FC236}">
                <a16:creationId xmlns:a16="http://schemas.microsoft.com/office/drawing/2014/main" id="{6C2ADC8B-F3C7-4C93-9CF9-28A7B7546F91}"/>
              </a:ext>
            </a:extLst>
          </p:cNvPr>
          <p:cNvSpPr>
            <a:spLocks noGrp="1"/>
          </p:cNvSpPr>
          <p:nvPr>
            <p:ph type="title"/>
          </p:nvPr>
        </p:nvSpPr>
        <p:spPr>
          <a:xfrm>
            <a:off x="281642" y="515085"/>
            <a:ext cx="8394525" cy="553998"/>
          </a:xfrm>
        </p:spPr>
        <p:txBody>
          <a:bodyPr lIns="0" tIns="0" rIns="0" bIns="0" anchor="ctr">
            <a:noAutofit/>
          </a:bodyPr>
          <a:lstStyle/>
          <a:p>
            <a:r>
              <a:rPr lang="en-IN" sz="4000" dirty="0">
                <a:solidFill>
                  <a:schemeClr val="tx1"/>
                </a:solidFill>
                <a:latin typeface="Times New Roman" panose="02020603050405020304" pitchFamily="18" charset="0"/>
                <a:ea typeface="+mj-ea"/>
                <a:cs typeface="Times New Roman" panose="02020603050405020304" pitchFamily="18" charset="0"/>
              </a:rPr>
              <a:t>Units of Measurement</a:t>
            </a:r>
            <a:endParaRPr lang="en-US" sz="4000" dirty="0">
              <a:solidFill>
                <a:schemeClr val="tx1"/>
              </a:solidFill>
              <a:latin typeface="Times New Roman" panose="02020603050405020304" pitchFamily="18" charset="0"/>
              <a:ea typeface="+mj-ea"/>
              <a:cs typeface="Times New Roman" panose="02020603050405020304" pitchFamily="18" charset="0"/>
            </a:endParaRPr>
          </a:p>
        </p:txBody>
      </p:sp>
      <p:sp>
        <p:nvSpPr>
          <p:cNvPr id="6" name="Content Placeholder 5">
            <a:extLst>
              <a:ext uri="{FF2B5EF4-FFF2-40B4-BE49-F238E27FC236}">
                <a16:creationId xmlns:a16="http://schemas.microsoft.com/office/drawing/2014/main" id="{853FC334-2164-420B-A6CE-234A2155E6D8}"/>
              </a:ext>
            </a:extLst>
          </p:cNvPr>
          <p:cNvSpPr>
            <a:spLocks noGrp="1"/>
          </p:cNvSpPr>
          <p:nvPr>
            <p:ph sz="quarter" idx="10"/>
          </p:nvPr>
        </p:nvSpPr>
        <p:spPr>
          <a:xfrm>
            <a:off x="374737" y="1650300"/>
            <a:ext cx="8394525" cy="2616101"/>
          </a:xfrm>
        </p:spPr>
        <p:txBody>
          <a:bodyPr lIns="0" tIns="0" rIns="0" bIns="0">
            <a:noAutofit/>
          </a:bodyPr>
          <a:lstStyle/>
          <a:p>
            <a:pPr marL="0" indent="0">
              <a:buNone/>
            </a:pPr>
            <a:r>
              <a:rPr lang="en-IN" sz="2400" dirty="0"/>
              <a:t>Four fundamental physical quantities (or dimensions).</a:t>
            </a:r>
          </a:p>
          <a:p>
            <a:pPr marL="342900" indent="-342900"/>
            <a:r>
              <a:rPr lang="en-IN" sz="2400" dirty="0"/>
              <a:t>Length: Size or distance.</a:t>
            </a:r>
          </a:p>
          <a:p>
            <a:pPr marL="342900" indent="-342900"/>
            <a:r>
              <a:rPr lang="en-IN" sz="2400" dirty="0"/>
              <a:t>Mass: Quantity of matter.</a:t>
            </a:r>
          </a:p>
          <a:p>
            <a:pPr marL="342900" indent="-342900"/>
            <a:r>
              <a:rPr lang="en-IN" sz="2400" dirty="0"/>
              <a:t>Time: Succession of events. (Statics is time independent)</a:t>
            </a:r>
          </a:p>
          <a:p>
            <a:pPr marL="342900" indent="-342900"/>
            <a:r>
              <a:rPr lang="en-IN" sz="2400" dirty="0"/>
              <a:t>Force: “Push” or “pull” exerted in between bodies.</a:t>
            </a:r>
          </a:p>
        </p:txBody>
      </p:sp>
    </p:spTree>
    <p:extLst>
      <p:ext uri="{BB962C8B-B14F-4D97-AF65-F5344CB8AC3E}">
        <p14:creationId xmlns:p14="http://schemas.microsoft.com/office/powerpoint/2010/main" val="896297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 name="Title 1">
            <a:extLst>
              <a:ext uri="{FF2B5EF4-FFF2-40B4-BE49-F238E27FC236}">
                <a16:creationId xmlns:a16="http://schemas.microsoft.com/office/drawing/2014/main" id="{6C2ADC8B-F3C7-4C93-9CF9-28A7B7546F91}"/>
              </a:ext>
            </a:extLst>
          </p:cNvPr>
          <p:cNvSpPr>
            <a:spLocks noGrp="1"/>
          </p:cNvSpPr>
          <p:nvPr>
            <p:ph type="title"/>
          </p:nvPr>
        </p:nvSpPr>
        <p:spPr>
          <a:xfrm>
            <a:off x="248087" y="171131"/>
            <a:ext cx="8394525" cy="553998"/>
          </a:xfrm>
        </p:spPr>
        <p:txBody>
          <a:bodyPr lIns="0" tIns="0" rIns="0" bIns="0" anchor="ctr">
            <a:noAutofit/>
          </a:bodyPr>
          <a:lstStyle/>
          <a:p>
            <a:r>
              <a:rPr lang="en-US" sz="4000" dirty="0">
                <a:solidFill>
                  <a:schemeClr val="tx1"/>
                </a:solidFill>
                <a:latin typeface="Times New Roman" panose="02020603050405020304" pitchFamily="18" charset="0"/>
                <a:ea typeface="+mj-ea"/>
                <a:cs typeface="Times New Roman" panose="02020603050405020304" pitchFamily="18" charset="0"/>
              </a:rPr>
              <a:t>Unit Systems</a:t>
            </a:r>
          </a:p>
        </p:txBody>
      </p:sp>
      <p:sp>
        <p:nvSpPr>
          <p:cNvPr id="6" name="Content Placeholder 5">
            <a:extLst>
              <a:ext uri="{FF2B5EF4-FFF2-40B4-BE49-F238E27FC236}">
                <a16:creationId xmlns:a16="http://schemas.microsoft.com/office/drawing/2014/main" id="{853FC334-2164-420B-A6CE-234A2155E6D8}"/>
              </a:ext>
            </a:extLst>
          </p:cNvPr>
          <p:cNvSpPr>
            <a:spLocks noGrp="1"/>
          </p:cNvSpPr>
          <p:nvPr>
            <p:ph sz="quarter" idx="10"/>
          </p:nvPr>
        </p:nvSpPr>
        <p:spPr>
          <a:xfrm>
            <a:off x="252676" y="728314"/>
            <a:ext cx="8389936" cy="3162404"/>
          </a:xfrm>
        </p:spPr>
        <p:txBody>
          <a:bodyPr lIns="0" tIns="0" rIns="0" bIns="0">
            <a:noAutofit/>
          </a:bodyPr>
          <a:lstStyle/>
          <a:p>
            <a:pPr marL="0" indent="0">
              <a:buNone/>
            </a:pPr>
            <a:r>
              <a:rPr lang="en-IN" sz="2400" dirty="0"/>
              <a:t>Length, time, mass, and force are related by Newton’s 2</a:t>
            </a:r>
            <a:r>
              <a:rPr lang="en-IN" sz="2400" baseline="30000" dirty="0"/>
              <a:t>nd</a:t>
            </a:r>
            <a:r>
              <a:rPr lang="en-IN" sz="2400" dirty="0"/>
              <a:t> law. Three of these are base units and the fourth unit is derived. </a:t>
            </a:r>
          </a:p>
          <a:p>
            <a:pPr marL="0" indent="0">
              <a:buNone/>
            </a:pPr>
            <a:r>
              <a:rPr lang="en-IN" sz="2400" dirty="0"/>
              <a:t>We will work with two unit systems in statics:</a:t>
            </a:r>
          </a:p>
          <a:p>
            <a:pPr marL="342900" indent="-342900"/>
            <a:r>
              <a:rPr lang="en-IN" sz="2400" dirty="0"/>
              <a:t>International System (</a:t>
            </a:r>
            <a:r>
              <a:rPr lang="en-IN" sz="2400" spc="-300" dirty="0"/>
              <a:t>S </a:t>
            </a:r>
            <a:r>
              <a:rPr lang="en-IN" sz="2400" dirty="0"/>
              <a:t>I)</a:t>
            </a:r>
          </a:p>
          <a:p>
            <a:pPr marL="342900" indent="-342900"/>
            <a:r>
              <a:rPr lang="en-IN" sz="2400" dirty="0"/>
              <a:t>U.S. Customary (</a:t>
            </a:r>
            <a:r>
              <a:rPr lang="en-IN" sz="2400" spc="-300" dirty="0"/>
              <a:t>U S C </a:t>
            </a:r>
            <a:r>
              <a:rPr lang="en-IN" sz="2400" dirty="0"/>
              <a:t>S)</a:t>
            </a:r>
          </a:p>
        </p:txBody>
      </p:sp>
      <p:pic>
        <p:nvPicPr>
          <p:cNvPr id="3074" name="Picture 2" descr="The Newton's three laws of motion are Law of Inertia, Law of Mass and Acceleration, and the Third Law of Motion. ">
            <a:extLst>
              <a:ext uri="{FF2B5EF4-FFF2-40B4-BE49-F238E27FC236}">
                <a16:creationId xmlns:a16="http://schemas.microsoft.com/office/drawing/2014/main" id="{8CDC2309-049D-480B-AEDB-7F88DB1F4A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5809" y="2919994"/>
            <a:ext cx="4823670" cy="3617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9785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53FC334-2164-420B-A6CE-234A2155E6D8}"/>
              </a:ext>
            </a:extLst>
          </p:cNvPr>
          <p:cNvSpPr>
            <a:spLocks noGrp="1"/>
          </p:cNvSpPr>
          <p:nvPr>
            <p:ph sz="quarter" idx="11"/>
          </p:nvPr>
        </p:nvSpPr>
        <p:spPr>
          <a:xfrm>
            <a:off x="499125" y="5953627"/>
            <a:ext cx="2100486" cy="285659"/>
          </a:xfrm>
        </p:spPr>
        <p:txBody>
          <a:bodyPr lIns="0" tIns="0" rIns="0" bIns="0">
            <a:noAutofit/>
          </a:bodyPr>
          <a:lstStyle/>
          <a:p>
            <a:pPr marL="0" indent="0">
              <a:buNone/>
            </a:pPr>
            <a:r>
              <a:rPr lang="en-IN" sz="1800" dirty="0"/>
              <a:t>*Derived unit.</a:t>
            </a:r>
          </a:p>
        </p:txBody>
      </p:sp>
      <p:graphicFrame>
        <p:nvGraphicFramePr>
          <p:cNvPr id="20" name="Table 19">
            <a:extLst>
              <a:ext uri="{FF2B5EF4-FFF2-40B4-BE49-F238E27FC236}">
                <a16:creationId xmlns:a16="http://schemas.microsoft.com/office/drawing/2014/main" id="{9E3E318D-EFDD-4A28-AA32-CB4641B392FD}"/>
              </a:ext>
            </a:extLst>
          </p:cNvPr>
          <p:cNvGraphicFramePr>
            <a:graphicFrameLocks noGrp="1"/>
          </p:cNvGraphicFramePr>
          <p:nvPr>
            <p:extLst>
              <p:ext uri="{D42A27DB-BD31-4B8C-83A1-F6EECF244321}">
                <p14:modId xmlns:p14="http://schemas.microsoft.com/office/powerpoint/2010/main" val="3313171808"/>
              </p:ext>
            </p:extLst>
          </p:nvPr>
        </p:nvGraphicFramePr>
        <p:xfrm>
          <a:off x="499125" y="2033653"/>
          <a:ext cx="8088285" cy="3489201"/>
        </p:xfrm>
        <a:graphic>
          <a:graphicData uri="http://schemas.openxmlformats.org/drawingml/2006/table">
            <a:tbl>
              <a:tblPr firstRow="1" bandRow="1"/>
              <a:tblGrid>
                <a:gridCol w="1479304">
                  <a:extLst>
                    <a:ext uri="{9D8B030D-6E8A-4147-A177-3AD203B41FA5}">
                      <a16:colId xmlns:a16="http://schemas.microsoft.com/office/drawing/2014/main" val="3071259453"/>
                    </a:ext>
                  </a:extLst>
                </a:gridCol>
                <a:gridCol w="1756010">
                  <a:extLst>
                    <a:ext uri="{9D8B030D-6E8A-4147-A177-3AD203B41FA5}">
                      <a16:colId xmlns:a16="http://schemas.microsoft.com/office/drawing/2014/main" val="4111247349"/>
                    </a:ext>
                  </a:extLst>
                </a:gridCol>
                <a:gridCol w="1617657">
                  <a:extLst>
                    <a:ext uri="{9D8B030D-6E8A-4147-A177-3AD203B41FA5}">
                      <a16:colId xmlns:a16="http://schemas.microsoft.com/office/drawing/2014/main" val="3374653429"/>
                    </a:ext>
                  </a:extLst>
                </a:gridCol>
                <a:gridCol w="1565540">
                  <a:extLst>
                    <a:ext uri="{9D8B030D-6E8A-4147-A177-3AD203B41FA5}">
                      <a16:colId xmlns:a16="http://schemas.microsoft.com/office/drawing/2014/main" val="1406221220"/>
                    </a:ext>
                  </a:extLst>
                </a:gridCol>
                <a:gridCol w="1669774">
                  <a:extLst>
                    <a:ext uri="{9D8B030D-6E8A-4147-A177-3AD203B41FA5}">
                      <a16:colId xmlns:a16="http://schemas.microsoft.com/office/drawing/2014/main" val="4142009890"/>
                    </a:ext>
                  </a:extLst>
                </a:gridCol>
              </a:tblGrid>
              <a:tr h="515897">
                <a:tc>
                  <a:txBody>
                    <a:bodyPr/>
                    <a:lstStyle/>
                    <a:p>
                      <a:r>
                        <a:rPr lang="en-US" sz="1800" b="1" i="0" u="none" strike="noStrike" cap="none" baseline="0" dirty="0">
                          <a:solidFill>
                            <a:schemeClr val="bg1"/>
                          </a:solidFill>
                          <a:latin typeface="+mn-lt"/>
                          <a:ea typeface="Arial"/>
                          <a:cs typeface="Arial"/>
                          <a:sym typeface="Arial"/>
                        </a:rPr>
                        <a:t>Name</a:t>
                      </a:r>
                      <a:endParaRPr lang="en-US" sz="1800" b="1" dirty="0">
                        <a:solidFill>
                          <a:schemeClr val="bg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FA3"/>
                    </a:solidFill>
                  </a:tcPr>
                </a:tc>
                <a:tc>
                  <a:txBody>
                    <a:bodyPr/>
                    <a:lstStyle/>
                    <a:p>
                      <a:pPr algn="ctr"/>
                      <a:r>
                        <a:rPr lang="en-US" sz="1800" b="1" i="0" u="none" strike="noStrike" cap="none" baseline="0" dirty="0">
                          <a:solidFill>
                            <a:schemeClr val="bg1"/>
                          </a:solidFill>
                          <a:latin typeface="+mn-lt"/>
                          <a:ea typeface="Arial"/>
                          <a:cs typeface="Arial"/>
                          <a:sym typeface="Arial"/>
                        </a:rPr>
                        <a:t>Length</a:t>
                      </a:r>
                      <a:endParaRPr lang="en-US" sz="1800" b="1" dirty="0">
                        <a:solidFill>
                          <a:schemeClr val="bg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FA3"/>
                    </a:solidFill>
                  </a:tcPr>
                </a:tc>
                <a:tc>
                  <a:txBody>
                    <a:bodyPr/>
                    <a:lstStyle/>
                    <a:p>
                      <a:pPr algn="ctr"/>
                      <a:r>
                        <a:rPr lang="en-US" sz="1800" b="1" i="0" u="none" strike="noStrike" cap="none" baseline="0" dirty="0">
                          <a:solidFill>
                            <a:schemeClr val="bg1"/>
                          </a:solidFill>
                          <a:latin typeface="+mn-lt"/>
                          <a:ea typeface="Arial"/>
                          <a:cs typeface="Arial"/>
                          <a:sym typeface="Arial"/>
                        </a:rPr>
                        <a:t>Time</a:t>
                      </a:r>
                      <a:endParaRPr lang="en-US" sz="1800" b="1" dirty="0">
                        <a:solidFill>
                          <a:schemeClr val="bg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FA3"/>
                    </a:solidFill>
                  </a:tcPr>
                </a:tc>
                <a:tc>
                  <a:txBody>
                    <a:bodyPr/>
                    <a:lstStyle/>
                    <a:p>
                      <a:pPr algn="ctr"/>
                      <a:r>
                        <a:rPr lang="en-US" sz="1800" b="1" i="0" u="none" strike="noStrike" cap="none" baseline="0" dirty="0">
                          <a:solidFill>
                            <a:schemeClr val="bg1"/>
                          </a:solidFill>
                          <a:latin typeface="+mn-lt"/>
                          <a:ea typeface="Arial"/>
                          <a:cs typeface="Arial"/>
                          <a:sym typeface="Arial"/>
                        </a:rPr>
                        <a:t>Mass</a:t>
                      </a:r>
                      <a:endParaRPr lang="en-US" sz="1800" b="1" dirty="0">
                        <a:solidFill>
                          <a:schemeClr val="bg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FA3"/>
                    </a:solidFill>
                  </a:tcPr>
                </a:tc>
                <a:tc>
                  <a:txBody>
                    <a:bodyPr/>
                    <a:lstStyle/>
                    <a:p>
                      <a:pPr algn="ctr"/>
                      <a:r>
                        <a:rPr lang="en-US" sz="1800" b="1" i="0" u="none" strike="noStrike" cap="none" baseline="0" dirty="0">
                          <a:solidFill>
                            <a:schemeClr val="bg1"/>
                          </a:solidFill>
                          <a:latin typeface="+mn-lt"/>
                          <a:ea typeface="Arial"/>
                          <a:cs typeface="Arial"/>
                          <a:sym typeface="Arial"/>
                        </a:rPr>
                        <a:t>Force</a:t>
                      </a:r>
                      <a:endParaRPr lang="en-US" sz="1800" b="1" dirty="0">
                        <a:solidFill>
                          <a:schemeClr val="bg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867621747"/>
                  </a:ext>
                </a:extLst>
              </a:tr>
              <a:tr h="1683130">
                <a:tc>
                  <a:txBody>
                    <a:bodyPr/>
                    <a:lstStyle/>
                    <a:p>
                      <a:r>
                        <a:rPr lang="en-US" sz="1800" b="0" i="0" u="none" strike="noStrike" cap="none" baseline="0" dirty="0">
                          <a:solidFill>
                            <a:schemeClr val="dk1"/>
                          </a:solidFill>
                          <a:latin typeface="+mn-lt"/>
                          <a:ea typeface="Arial"/>
                          <a:cs typeface="Arial"/>
                          <a:sym typeface="Arial"/>
                        </a:rPr>
                        <a:t>International System of Units S</a:t>
                      </a:r>
                      <a:r>
                        <a:rPr lang="en-US" sz="100" b="0" i="0" u="none" strike="noStrike" cap="none" baseline="0" dirty="0">
                          <a:solidFill>
                            <a:schemeClr val="dk1"/>
                          </a:solidFill>
                          <a:latin typeface="+mn-lt"/>
                          <a:ea typeface="Arial"/>
                          <a:cs typeface="Arial"/>
                          <a:sym typeface="Arial"/>
                        </a:rPr>
                        <a:t> </a:t>
                      </a:r>
                      <a:r>
                        <a:rPr lang="en-US" sz="1800" b="0" i="0" u="none" strike="noStrike" cap="none" baseline="0" dirty="0">
                          <a:solidFill>
                            <a:schemeClr val="dk1"/>
                          </a:solidFill>
                          <a:latin typeface="+mn-lt"/>
                          <a:ea typeface="Arial"/>
                          <a:cs typeface="Arial"/>
                          <a:sym typeface="Arial"/>
                        </a:rPr>
                        <a:t>I</a:t>
                      </a:r>
                      <a:endParaRPr lang="en-US"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US" sz="1800" b="0" i="0" u="none" strike="noStrike" cap="none" baseline="0" dirty="0">
                          <a:solidFill>
                            <a:schemeClr val="dk1"/>
                          </a:solidFill>
                          <a:latin typeface="+mn-lt"/>
                          <a:ea typeface="Arial"/>
                          <a:cs typeface="Arial"/>
                          <a:sym typeface="Arial"/>
                        </a:rPr>
                        <a:t>meter </a:t>
                      </a:r>
                    </a:p>
                    <a:p>
                      <a:pPr algn="ctr"/>
                      <a:r>
                        <a:rPr lang="en-US" sz="1800" b="0" i="0" u="none" strike="noStrike" cap="none" baseline="0" dirty="0">
                          <a:solidFill>
                            <a:schemeClr val="dk1"/>
                          </a:solidFill>
                          <a:latin typeface="+mn-lt"/>
                          <a:ea typeface="Arial"/>
                          <a:cs typeface="Arial"/>
                          <a:sym typeface="Arial"/>
                        </a:rPr>
                        <a:t>m</a:t>
                      </a:r>
                      <a:endParaRPr lang="en-US"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US" sz="1800" b="0" i="0" u="none" strike="noStrike" cap="none" baseline="0" dirty="0">
                          <a:solidFill>
                            <a:schemeClr val="dk1"/>
                          </a:solidFill>
                          <a:latin typeface="+mn-lt"/>
                          <a:ea typeface="Arial"/>
                          <a:cs typeface="Arial"/>
                          <a:sym typeface="Arial"/>
                        </a:rPr>
                        <a:t>second </a:t>
                      </a:r>
                    </a:p>
                    <a:p>
                      <a:pPr algn="ctr"/>
                      <a:r>
                        <a:rPr lang="en-US" sz="1800" b="0" i="0" u="none" strike="noStrike" cap="none" baseline="0" dirty="0">
                          <a:solidFill>
                            <a:schemeClr val="dk1"/>
                          </a:solidFill>
                          <a:latin typeface="+mn-lt"/>
                          <a:ea typeface="Arial"/>
                          <a:cs typeface="Arial"/>
                          <a:sym typeface="Arial"/>
                        </a:rPr>
                        <a:t>s</a:t>
                      </a:r>
                      <a:endParaRPr lang="en-US"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US" sz="1800" b="0" i="0" u="none" strike="noStrike" cap="none" baseline="0" dirty="0">
                          <a:solidFill>
                            <a:schemeClr val="dk1"/>
                          </a:solidFill>
                          <a:latin typeface="+mn-lt"/>
                          <a:ea typeface="Arial"/>
                          <a:cs typeface="Arial"/>
                          <a:sym typeface="Arial"/>
                        </a:rPr>
                        <a:t>kilogram </a:t>
                      </a:r>
                    </a:p>
                    <a:p>
                      <a:pPr algn="ctr"/>
                      <a:r>
                        <a:rPr lang="en-US" sz="1800" b="0" i="0" u="none" strike="noStrike" cap="none" baseline="0" dirty="0">
                          <a:solidFill>
                            <a:schemeClr val="dk1"/>
                          </a:solidFill>
                          <a:latin typeface="+mn-lt"/>
                          <a:ea typeface="Arial"/>
                          <a:cs typeface="Arial"/>
                          <a:sym typeface="Arial"/>
                        </a:rPr>
                        <a:t>kg</a:t>
                      </a:r>
                      <a:endParaRPr lang="en-US"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US" sz="1800" b="0" i="0" u="none" strike="noStrike" cap="none" baseline="0" dirty="0">
                          <a:solidFill>
                            <a:schemeClr val="dk1"/>
                          </a:solidFill>
                          <a:latin typeface="+mn-lt"/>
                          <a:ea typeface="Arial"/>
                          <a:cs typeface="Arial"/>
                          <a:sym typeface="Arial"/>
                        </a:rPr>
                        <a:t>newton* </a:t>
                      </a:r>
                    </a:p>
                    <a:p>
                      <a:pPr algn="ctr"/>
                      <a:r>
                        <a:rPr lang="en-US" sz="1800" b="0" i="0" u="none" strike="noStrike" cap="none" baseline="0" dirty="0">
                          <a:solidFill>
                            <a:schemeClr val="dk1"/>
                          </a:solidFill>
                          <a:latin typeface="+mn-lt"/>
                          <a:ea typeface="Arial"/>
                          <a:cs typeface="Arial"/>
                          <a:sym typeface="Arial"/>
                        </a:rPr>
                        <a:t>N </a:t>
                      </a:r>
                    </a:p>
                    <a:p>
                      <a:pPr algn="ctr"/>
                      <a:endParaRPr lang="en-US" sz="1800" b="0" i="0" u="none" strike="noStrike" cap="none" baseline="0" dirty="0">
                        <a:solidFill>
                          <a:schemeClr val="dk1"/>
                        </a:solidFill>
                        <a:latin typeface="+mn-lt"/>
                        <a:ea typeface="Arial"/>
                        <a:cs typeface="Arial"/>
                        <a:sym typeface="Arial"/>
                      </a:endParaRPr>
                    </a:p>
                    <a:p>
                      <a:pPr algn="ctr"/>
                      <a:endParaRPr lang="en-US" sz="1800" b="0" i="0" u="none" strike="noStrike" cap="none" baseline="0" dirty="0">
                        <a:solidFill>
                          <a:schemeClr val="dk1"/>
                        </a:solidFill>
                        <a:latin typeface="+mn-lt"/>
                        <a:ea typeface="Arial"/>
                        <a:cs typeface="Arial"/>
                        <a:sym typeface="Arial"/>
                      </a:endParaRPr>
                    </a:p>
                    <a:p>
                      <a:pPr algn="ctr"/>
                      <a:r>
                        <a:rPr lang="en-US" sz="100" b="0" i="0" u="none" strike="noStrike" cap="none" baseline="0" dirty="0">
                          <a:solidFill>
                            <a:schemeClr val="dk1"/>
                          </a:solidFill>
                          <a:latin typeface="+mn-lt"/>
                          <a:ea typeface="Arial"/>
                          <a:cs typeface="Arial"/>
                          <a:sym typeface="Arial"/>
                        </a:rPr>
                        <a:t>left parenthesis start fraction kilogram times meter over s squared end fraction right parenthesis</a:t>
                      </a:r>
                    </a:p>
                    <a:p>
                      <a:pPr algn="ctr"/>
                      <a:endParaRPr lang="en-US" sz="1000" dirty="0">
                        <a:solidFill>
                          <a:schemeClr val="bg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570008543"/>
                  </a:ext>
                </a:extLst>
              </a:tr>
              <a:tr h="1290174">
                <a:tc>
                  <a:txBody>
                    <a:bodyPr/>
                    <a:lstStyle/>
                    <a:p>
                      <a:r>
                        <a:rPr lang="en-US" sz="1800" b="0" i="0" u="none" strike="noStrike" cap="none" baseline="0" dirty="0">
                          <a:solidFill>
                            <a:schemeClr val="dk1"/>
                          </a:solidFill>
                          <a:latin typeface="+mn-lt"/>
                          <a:ea typeface="Arial"/>
                          <a:cs typeface="Arial"/>
                          <a:sym typeface="Arial"/>
                        </a:rPr>
                        <a:t>U.S. Customary  </a:t>
                      </a:r>
                      <a:r>
                        <a:rPr lang="en-US" sz="1800" b="0" i="0" u="none" strike="noStrike" cap="none" spc="-200" baseline="0" dirty="0">
                          <a:solidFill>
                            <a:schemeClr val="dk1"/>
                          </a:solidFill>
                          <a:latin typeface="+mn-lt"/>
                          <a:ea typeface="Arial"/>
                          <a:cs typeface="Arial"/>
                          <a:sym typeface="Arial"/>
                        </a:rPr>
                        <a:t>F P </a:t>
                      </a:r>
                      <a:r>
                        <a:rPr lang="en-US" sz="1800" b="0" i="0" u="none" strike="noStrike" cap="none" baseline="0" dirty="0">
                          <a:solidFill>
                            <a:schemeClr val="dk1"/>
                          </a:solidFill>
                          <a:latin typeface="+mn-lt"/>
                          <a:ea typeface="Arial"/>
                          <a:cs typeface="Arial"/>
                          <a:sym typeface="Arial"/>
                        </a:rPr>
                        <a:t>S</a:t>
                      </a:r>
                      <a:endParaRPr lang="en-US"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US" sz="1800" b="0" i="0" u="none" strike="noStrike" cap="none" baseline="0" dirty="0">
                          <a:solidFill>
                            <a:schemeClr val="dk1"/>
                          </a:solidFill>
                          <a:latin typeface="+mn-lt"/>
                          <a:ea typeface="Arial"/>
                          <a:cs typeface="Arial"/>
                          <a:sym typeface="Arial"/>
                        </a:rPr>
                        <a:t>foot </a:t>
                      </a:r>
                    </a:p>
                    <a:p>
                      <a:pPr algn="ctr"/>
                      <a:r>
                        <a:rPr lang="en-US" sz="1800" b="0" i="0" u="none" strike="noStrike" cap="none" baseline="0" dirty="0">
                          <a:solidFill>
                            <a:schemeClr val="dk1"/>
                          </a:solidFill>
                          <a:latin typeface="+mn-lt"/>
                          <a:ea typeface="Arial"/>
                          <a:cs typeface="Arial"/>
                          <a:sym typeface="Arial"/>
                        </a:rPr>
                        <a:t>ft</a:t>
                      </a:r>
                      <a:endParaRPr lang="en-US"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US" sz="1800" b="0" i="0" u="none" strike="noStrike" cap="none" baseline="0" dirty="0">
                          <a:solidFill>
                            <a:schemeClr val="dk1"/>
                          </a:solidFill>
                          <a:latin typeface="+mn-lt"/>
                          <a:ea typeface="Arial"/>
                          <a:cs typeface="Arial"/>
                          <a:sym typeface="Arial"/>
                        </a:rPr>
                        <a:t>second </a:t>
                      </a:r>
                    </a:p>
                    <a:p>
                      <a:pPr algn="ctr"/>
                      <a:r>
                        <a:rPr lang="en-US" sz="1800" b="0" i="0" u="none" strike="noStrike" cap="none" baseline="0" dirty="0">
                          <a:solidFill>
                            <a:schemeClr val="dk1"/>
                          </a:solidFill>
                          <a:latin typeface="+mn-lt"/>
                          <a:ea typeface="Arial"/>
                          <a:cs typeface="Arial"/>
                          <a:sym typeface="Arial"/>
                        </a:rPr>
                        <a:t>s</a:t>
                      </a:r>
                    </a:p>
                    <a:p>
                      <a:pPr algn="ctr"/>
                      <a:endParaRPr lang="en-US"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US" sz="1800" b="0" i="0" u="none" strike="noStrike" cap="none" baseline="0" dirty="0">
                          <a:solidFill>
                            <a:schemeClr val="dk1"/>
                          </a:solidFill>
                          <a:latin typeface="+mn-lt"/>
                          <a:ea typeface="Arial"/>
                          <a:cs typeface="Arial"/>
                          <a:sym typeface="Arial"/>
                        </a:rPr>
                        <a:t>slug* </a:t>
                      </a:r>
                    </a:p>
                    <a:p>
                      <a:pPr algn="ctr"/>
                      <a:endParaRPr lang="en-US" sz="1800" b="0" i="0" u="none" strike="noStrike" cap="none" baseline="0" dirty="0">
                        <a:solidFill>
                          <a:schemeClr val="dk1"/>
                        </a:solidFill>
                        <a:latin typeface="+mn-lt"/>
                        <a:ea typeface="Arial"/>
                        <a:cs typeface="Arial"/>
                        <a:sym typeface="Arial"/>
                      </a:endParaRPr>
                    </a:p>
                    <a:p>
                      <a:pPr algn="ctr"/>
                      <a:r>
                        <a:rPr lang="en-US" sz="100" b="0" i="0" u="none" strike="noStrike" cap="none" baseline="0" dirty="0">
                          <a:solidFill>
                            <a:schemeClr val="dk1"/>
                          </a:solidFill>
                          <a:latin typeface="+mn-lt"/>
                          <a:ea typeface="Arial"/>
                          <a:cs typeface="Arial"/>
                          <a:sym typeface="Arial"/>
                        </a:rPr>
                        <a:t>left </a:t>
                      </a:r>
                      <a:r>
                        <a:rPr lang="en-US" sz="100" b="0" i="0" u="none" strike="noStrike" cap="none" baseline="0" dirty="0" err="1">
                          <a:solidFill>
                            <a:schemeClr val="dk1"/>
                          </a:solidFill>
                          <a:latin typeface="+mn-lt"/>
                          <a:ea typeface="Arial"/>
                          <a:cs typeface="Arial"/>
                          <a:sym typeface="Arial"/>
                        </a:rPr>
                        <a:t>paranthesis</a:t>
                      </a:r>
                      <a:r>
                        <a:rPr lang="en-US" sz="100" b="0" i="0" u="none" strike="noStrike" cap="none" baseline="0" dirty="0">
                          <a:solidFill>
                            <a:schemeClr val="dk1"/>
                          </a:solidFill>
                          <a:latin typeface="+mn-lt"/>
                          <a:ea typeface="Arial"/>
                          <a:cs typeface="Arial"/>
                          <a:sym typeface="Arial"/>
                        </a:rPr>
                        <a:t> start fraction pound times s squared over feet end fraction right </a:t>
                      </a:r>
                      <a:r>
                        <a:rPr lang="en-US" sz="100" b="0" i="0" u="none" strike="noStrike" cap="none" baseline="0" dirty="0" err="1">
                          <a:solidFill>
                            <a:schemeClr val="dk1"/>
                          </a:solidFill>
                          <a:latin typeface="+mn-lt"/>
                          <a:ea typeface="Arial"/>
                          <a:cs typeface="Arial"/>
                          <a:sym typeface="Arial"/>
                        </a:rPr>
                        <a:t>paranthesis</a:t>
                      </a:r>
                      <a:r>
                        <a:rPr lang="en-US" sz="100" b="0" i="0" u="none" strike="noStrike" cap="none" baseline="0" dirty="0">
                          <a:solidFill>
                            <a:schemeClr val="dk1"/>
                          </a:solidFill>
                          <a:latin typeface="+mn-lt"/>
                          <a:ea typeface="Arial"/>
                          <a:cs typeface="Arial"/>
                          <a:sym typeface="Arial"/>
                        </a:rPr>
                        <a:t> </a:t>
                      </a:r>
                      <a:endParaRPr lang="en-US" sz="100" dirty="0">
                        <a:solidFill>
                          <a:schemeClr val="bg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US" sz="1800" b="0" i="0" u="none" strike="noStrike" cap="none" baseline="0" dirty="0">
                          <a:solidFill>
                            <a:schemeClr val="dk1"/>
                          </a:solidFill>
                          <a:latin typeface="+mn-lt"/>
                          <a:ea typeface="Arial"/>
                          <a:cs typeface="Arial"/>
                          <a:sym typeface="Arial"/>
                        </a:rPr>
                        <a:t>pound </a:t>
                      </a:r>
                    </a:p>
                    <a:p>
                      <a:pPr algn="ctr"/>
                      <a:r>
                        <a:rPr lang="en-US" sz="1800" b="0" i="0" u="none" strike="noStrike" cap="none" baseline="0" dirty="0" err="1">
                          <a:solidFill>
                            <a:schemeClr val="dk1"/>
                          </a:solidFill>
                          <a:latin typeface="+mn-lt"/>
                          <a:ea typeface="Arial"/>
                          <a:cs typeface="Arial"/>
                          <a:sym typeface="Arial"/>
                        </a:rPr>
                        <a:t>lb</a:t>
                      </a:r>
                      <a:endParaRPr lang="en-US"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901941956"/>
                  </a:ext>
                </a:extLst>
              </a:tr>
            </a:tbl>
          </a:graphicData>
        </a:graphic>
      </p:graphicFrame>
      <p:graphicFrame>
        <p:nvGraphicFramePr>
          <p:cNvPr id="21" name="Object 20">
            <a:extLst>
              <a:ext uri="{FF2B5EF4-FFF2-40B4-BE49-F238E27FC236}">
                <a16:creationId xmlns:a16="http://schemas.microsoft.com/office/drawing/2014/main" id="{39F9CD54-EE2B-4B30-8997-2DB76C84E597}"/>
              </a:ext>
              <a:ext uri="{C183D7F6-B498-43B3-948B-1728B52AA6E4}">
                <adec:decorative xmlns:adec="http://schemas.microsoft.com/office/drawing/2017/decorative" val="1"/>
              </a:ext>
            </a:extLst>
          </p:cNvPr>
          <p:cNvGraphicFramePr>
            <a:graphicFrameLocks noChangeAspect="1"/>
          </p:cNvGraphicFramePr>
          <p:nvPr>
            <p:extLst/>
          </p:nvPr>
        </p:nvGraphicFramePr>
        <p:xfrm>
          <a:off x="7317099" y="3559246"/>
          <a:ext cx="912812" cy="674688"/>
        </p:xfrm>
        <a:graphic>
          <a:graphicData uri="http://schemas.openxmlformats.org/presentationml/2006/ole">
            <mc:AlternateContent xmlns:mc="http://schemas.openxmlformats.org/markup-compatibility/2006">
              <mc:Choice xmlns:v="urn:schemas-microsoft-com:vml" Requires="v">
                <p:oleObj spid="_x0000_s2082" name="Equation" r:id="rId4" imgW="583920" imgH="431640" progId="Equation.DSMT4">
                  <p:embed/>
                </p:oleObj>
              </mc:Choice>
              <mc:Fallback>
                <p:oleObj name="Equation" r:id="rId4" imgW="583920" imgH="431640" progId="Equation.DSMT4">
                  <p:embed/>
                  <p:pic>
                    <p:nvPicPr>
                      <p:cNvPr id="21" name="Object 20">
                        <a:extLst>
                          <a:ext uri="{FF2B5EF4-FFF2-40B4-BE49-F238E27FC236}">
                            <a16:creationId xmlns:a16="http://schemas.microsoft.com/office/drawing/2014/main" id="{39F9CD54-EE2B-4B30-8997-2DB76C84E597}"/>
                          </a:ext>
                          <a:ext uri="{C183D7F6-B498-43B3-948B-1728B52AA6E4}">
                            <adec:decorative xmlns:adec="http://schemas.microsoft.com/office/drawing/2017/decorative" val="1"/>
                          </a:ext>
                        </a:extLst>
                      </p:cNvPr>
                      <p:cNvPicPr/>
                      <p:nvPr/>
                    </p:nvPicPr>
                    <p:blipFill>
                      <a:blip r:embed="rId5"/>
                      <a:stretch>
                        <a:fillRect/>
                      </a:stretch>
                    </p:blipFill>
                    <p:spPr>
                      <a:xfrm>
                        <a:off x="7317099" y="3559246"/>
                        <a:ext cx="912812" cy="674688"/>
                      </a:xfrm>
                      <a:prstGeom prst="rect">
                        <a:avLst/>
                      </a:prstGeom>
                      <a:solidFill>
                        <a:srgbClr val="D4EAE4"/>
                      </a:solidFill>
                    </p:spPr>
                  </p:pic>
                </p:oleObj>
              </mc:Fallback>
            </mc:AlternateContent>
          </a:graphicData>
        </a:graphic>
      </p:graphicFrame>
      <p:graphicFrame>
        <p:nvGraphicFramePr>
          <p:cNvPr id="22" name="Object 21">
            <a:extLst>
              <a:ext uri="{FF2B5EF4-FFF2-40B4-BE49-F238E27FC236}">
                <a16:creationId xmlns:a16="http://schemas.microsoft.com/office/drawing/2014/main" id="{8B16C9C4-8124-41C4-A593-F38CE2526C3D}"/>
              </a:ext>
              <a:ext uri="{C183D7F6-B498-43B3-948B-1728B52AA6E4}">
                <adec:decorative xmlns:adec="http://schemas.microsoft.com/office/drawing/2017/decorative" val="1"/>
              </a:ext>
            </a:extLst>
          </p:cNvPr>
          <p:cNvGraphicFramePr>
            <a:graphicFrameLocks noChangeAspect="1"/>
          </p:cNvGraphicFramePr>
          <p:nvPr>
            <p:extLst/>
          </p:nvPr>
        </p:nvGraphicFramePr>
        <p:xfrm>
          <a:off x="5765800" y="5004665"/>
          <a:ext cx="854075" cy="755650"/>
        </p:xfrm>
        <a:graphic>
          <a:graphicData uri="http://schemas.openxmlformats.org/presentationml/2006/ole">
            <mc:AlternateContent xmlns:mc="http://schemas.openxmlformats.org/markup-compatibility/2006">
              <mc:Choice xmlns:v="urn:schemas-microsoft-com:vml" Requires="v">
                <p:oleObj spid="_x0000_s2083" name="Equation" r:id="rId6" imgW="545760" imgH="482400" progId="Equation.DSMT4">
                  <p:embed/>
                </p:oleObj>
              </mc:Choice>
              <mc:Fallback>
                <p:oleObj name="Equation" r:id="rId6" imgW="545760" imgH="482400" progId="Equation.DSMT4">
                  <p:embed/>
                  <p:pic>
                    <p:nvPicPr>
                      <p:cNvPr id="22" name="Object 21">
                        <a:extLst>
                          <a:ext uri="{FF2B5EF4-FFF2-40B4-BE49-F238E27FC236}">
                            <a16:creationId xmlns:a16="http://schemas.microsoft.com/office/drawing/2014/main" id="{8B16C9C4-8124-41C4-A593-F38CE2526C3D}"/>
                          </a:ext>
                          <a:ext uri="{C183D7F6-B498-43B3-948B-1728B52AA6E4}">
                            <adec:decorative xmlns:adec="http://schemas.microsoft.com/office/drawing/2017/decorative" val="1"/>
                          </a:ext>
                        </a:extLst>
                      </p:cNvPr>
                      <p:cNvPicPr/>
                      <p:nvPr/>
                    </p:nvPicPr>
                    <p:blipFill>
                      <a:blip r:embed="rId7"/>
                      <a:stretch>
                        <a:fillRect/>
                      </a:stretch>
                    </p:blipFill>
                    <p:spPr>
                      <a:xfrm>
                        <a:off x="5765800" y="5004665"/>
                        <a:ext cx="854075" cy="755650"/>
                      </a:xfrm>
                      <a:prstGeom prst="rect">
                        <a:avLst/>
                      </a:prstGeom>
                      <a:solidFill>
                        <a:srgbClr val="D4EAE4"/>
                      </a:solidFill>
                    </p:spPr>
                  </p:pic>
                </p:oleObj>
              </mc:Fallback>
            </mc:AlternateContent>
          </a:graphicData>
        </a:graphic>
      </p:graphicFrame>
      <p:pic>
        <p:nvPicPr>
          <p:cNvPr id="8" name="Picture 2" descr="Scale weight, what are you weighing and is it helping? – Measure Up"/>
          <p:cNvPicPr>
            <a:picLocks noChangeAspect="1" noChangeArrowheads="1"/>
          </p:cNvPicPr>
          <p:nvPr/>
        </p:nvPicPr>
        <p:blipFill rotWithShape="1">
          <a:blip r:embed="rId8">
            <a:extLst>
              <a:ext uri="{28A0092B-C50C-407E-A947-70E740481C1C}">
                <a14:useLocalDpi xmlns:a14="http://schemas.microsoft.com/office/drawing/2010/main" val="0"/>
              </a:ext>
            </a:extLst>
          </a:blip>
          <a:srcRect t="22641" b="3773"/>
          <a:stretch/>
        </p:blipFill>
        <p:spPr bwMode="auto">
          <a:xfrm>
            <a:off x="3823609" y="5593759"/>
            <a:ext cx="1250364" cy="104887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D0AA3118-484D-4283-9122-9449BC02908E}"/>
              </a:ext>
            </a:extLst>
          </p:cNvPr>
          <p:cNvSpPr>
            <a:spLocks noGrp="1"/>
          </p:cNvSpPr>
          <p:nvPr>
            <p:ph type="title"/>
          </p:nvPr>
        </p:nvSpPr>
        <p:spPr>
          <a:xfrm>
            <a:off x="357810" y="616272"/>
            <a:ext cx="8229600" cy="1097279"/>
          </a:xfrm>
        </p:spPr>
        <p:txBody>
          <a:bodyPr>
            <a:normAutofit fontScale="90000"/>
          </a:bodyPr>
          <a:lstStyle/>
          <a:p>
            <a:r>
              <a:rPr lang="en-IN" sz="4400" dirty="0">
                <a:solidFill>
                  <a:schemeClr val="tx1"/>
                </a:solidFill>
                <a:latin typeface="Times New Roman" panose="02020603050405020304" pitchFamily="18" charset="0"/>
                <a:ea typeface="+mj-ea"/>
                <a:cs typeface="Times New Roman" panose="02020603050405020304" pitchFamily="18" charset="0"/>
              </a:rPr>
              <a:t>Systems of units</a:t>
            </a:r>
            <a:br>
              <a:rPr lang="en-IN" dirty="0">
                <a:solidFill>
                  <a:schemeClr val="tx1"/>
                </a:solidFill>
              </a:rPr>
            </a:br>
            <a:endParaRPr lang="en-US" dirty="0"/>
          </a:p>
        </p:txBody>
      </p:sp>
      <p:sp>
        <p:nvSpPr>
          <p:cNvPr id="4" name="Content Placeholder 3">
            <a:extLst>
              <a:ext uri="{FF2B5EF4-FFF2-40B4-BE49-F238E27FC236}">
                <a16:creationId xmlns:a16="http://schemas.microsoft.com/office/drawing/2014/main" id="{1CF2B856-6E7A-4F48-ADBA-758729DCCE78}"/>
              </a:ext>
            </a:extLst>
          </p:cNvPr>
          <p:cNvSpPr>
            <a:spLocks noGrp="1"/>
          </p:cNvSpPr>
          <p:nvPr>
            <p:ph sz="quarter" idx="10"/>
          </p:nvPr>
        </p:nvSpPr>
        <p:spPr/>
        <p:txBody>
          <a:bodyPr>
            <a:normAutofit fontScale="85000" lnSpcReduction="10000"/>
          </a:bodyPr>
          <a:lstStyle/>
          <a:p>
            <a:endParaRPr lang="en-US"/>
          </a:p>
        </p:txBody>
      </p:sp>
    </p:spTree>
    <p:extLst>
      <p:ext uri="{BB962C8B-B14F-4D97-AF65-F5344CB8AC3E}">
        <p14:creationId xmlns:p14="http://schemas.microsoft.com/office/powerpoint/2010/main" val="3139538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F79D5-4630-47D1-8C08-AC7ED40E723F}"/>
              </a:ext>
            </a:extLst>
          </p:cNvPr>
          <p:cNvSpPr>
            <a:spLocks noGrp="1"/>
          </p:cNvSpPr>
          <p:nvPr>
            <p:ph type="title"/>
          </p:nvPr>
        </p:nvSpPr>
        <p:spPr/>
        <p:txBody>
          <a:bodyPr/>
          <a:lstStyle/>
          <a:p>
            <a:r>
              <a:rPr lang="en-US" dirty="0"/>
              <a:t>Scalar and Vector</a:t>
            </a:r>
          </a:p>
        </p:txBody>
      </p:sp>
      <p:sp>
        <p:nvSpPr>
          <p:cNvPr id="3" name="Content Placeholder 2">
            <a:extLst>
              <a:ext uri="{FF2B5EF4-FFF2-40B4-BE49-F238E27FC236}">
                <a16:creationId xmlns:a16="http://schemas.microsoft.com/office/drawing/2014/main" id="{1561CB22-B48E-4491-8A22-C3532433F24F}"/>
              </a:ext>
            </a:extLst>
          </p:cNvPr>
          <p:cNvSpPr>
            <a:spLocks noGrp="1"/>
          </p:cNvSpPr>
          <p:nvPr>
            <p:ph idx="1"/>
          </p:nvPr>
        </p:nvSpPr>
        <p:spPr/>
        <p:txBody>
          <a:bodyPr/>
          <a:lstStyle/>
          <a:p>
            <a:r>
              <a:rPr lang="en-US" dirty="0">
                <a:cs typeface="Arial" panose="020B0604020202020204" pitchFamily="34" charset="0"/>
              </a:rPr>
              <a:t>Scalar </a:t>
            </a:r>
          </a:p>
          <a:p>
            <a:pPr lvl="1"/>
            <a:r>
              <a:rPr lang="en-US" dirty="0">
                <a:cs typeface="Arial" panose="020B0604020202020204" pitchFamily="34" charset="0"/>
              </a:rPr>
              <a:t>Positive or negative physical quantity</a:t>
            </a:r>
          </a:p>
          <a:p>
            <a:pPr lvl="1"/>
            <a:r>
              <a:rPr lang="en-US" dirty="0">
                <a:cs typeface="Arial" panose="020B0604020202020204" pitchFamily="34" charset="0"/>
              </a:rPr>
              <a:t>Completely specified by magnitude</a:t>
            </a:r>
          </a:p>
          <a:p>
            <a:pPr lvl="1"/>
            <a:r>
              <a:rPr lang="en-US" dirty="0">
                <a:cs typeface="Arial" panose="020B0604020202020204" pitchFamily="34" charset="0"/>
              </a:rPr>
              <a:t>e.g. length. mass</a:t>
            </a:r>
          </a:p>
          <a:p>
            <a:endParaRPr lang="en-US" dirty="0"/>
          </a:p>
        </p:txBody>
      </p:sp>
      <p:sp>
        <p:nvSpPr>
          <p:cNvPr id="4" name="Slide Number Placeholder 3">
            <a:extLst>
              <a:ext uri="{FF2B5EF4-FFF2-40B4-BE49-F238E27FC236}">
                <a16:creationId xmlns:a16="http://schemas.microsoft.com/office/drawing/2014/main" id="{67E8BA17-0633-4CE1-B2A0-16CAB2BB4983}"/>
              </a:ext>
            </a:extLst>
          </p:cNvPr>
          <p:cNvSpPr>
            <a:spLocks noGrp="1"/>
          </p:cNvSpPr>
          <p:nvPr>
            <p:ph type="sldNum" sz="quarter" idx="12"/>
          </p:nvPr>
        </p:nvSpPr>
        <p:spPr/>
        <p:txBody>
          <a:bodyPr/>
          <a:lstStyle/>
          <a:p>
            <a:fld id="{C807500E-E3E4-274F-B181-936AD1CD2206}" type="slidenum">
              <a:rPr lang="en-US" smtClean="0"/>
              <a:t>14</a:t>
            </a:fld>
            <a:endParaRPr lang="en-US"/>
          </a:p>
        </p:txBody>
      </p:sp>
    </p:spTree>
    <p:extLst>
      <p:ext uri="{BB962C8B-B14F-4D97-AF65-F5344CB8AC3E}">
        <p14:creationId xmlns:p14="http://schemas.microsoft.com/office/powerpoint/2010/main" val="753889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80C75-4AF7-41B0-B16E-8559E72B6228}"/>
              </a:ext>
            </a:extLst>
          </p:cNvPr>
          <p:cNvSpPr>
            <a:spLocks noGrp="1"/>
          </p:cNvSpPr>
          <p:nvPr>
            <p:ph type="title"/>
          </p:nvPr>
        </p:nvSpPr>
        <p:spPr/>
        <p:txBody>
          <a:bodyPr/>
          <a:lstStyle/>
          <a:p>
            <a:r>
              <a:rPr lang="en-US" dirty="0"/>
              <a:t>Scalar and Vector</a:t>
            </a:r>
          </a:p>
        </p:txBody>
      </p:sp>
      <p:sp>
        <p:nvSpPr>
          <p:cNvPr id="3" name="Content Placeholder 2">
            <a:extLst>
              <a:ext uri="{FF2B5EF4-FFF2-40B4-BE49-F238E27FC236}">
                <a16:creationId xmlns:a16="http://schemas.microsoft.com/office/drawing/2014/main" id="{7BCC82D9-F205-4324-AFC7-B5ACDFDAF632}"/>
              </a:ext>
            </a:extLst>
          </p:cNvPr>
          <p:cNvSpPr>
            <a:spLocks noGrp="1"/>
          </p:cNvSpPr>
          <p:nvPr>
            <p:ph idx="1"/>
          </p:nvPr>
        </p:nvSpPr>
        <p:spPr/>
        <p:txBody>
          <a:bodyPr>
            <a:normAutofit fontScale="77500" lnSpcReduction="20000"/>
          </a:bodyPr>
          <a:lstStyle/>
          <a:p>
            <a:r>
              <a:rPr lang="en-US" sz="3600" dirty="0">
                <a:cs typeface="Arial" panose="020B0604020202020204" pitchFamily="34" charset="0"/>
              </a:rPr>
              <a:t>Vector</a:t>
            </a:r>
            <a:r>
              <a:rPr lang="en-US" dirty="0">
                <a:cs typeface="Arial" panose="020B0604020202020204" pitchFamily="34" charset="0"/>
              </a:rPr>
              <a:t> </a:t>
            </a:r>
          </a:p>
          <a:p>
            <a:pPr marL="857250" lvl="1" indent="-457200"/>
            <a:r>
              <a:rPr lang="en-US" sz="3000" dirty="0">
                <a:cs typeface="Arial" panose="020B0604020202020204" pitchFamily="34" charset="0"/>
              </a:rPr>
              <a:t>Physical quantity that requires both a magnitude and a direction for its complete description</a:t>
            </a:r>
          </a:p>
          <a:p>
            <a:pPr marL="857250" lvl="1" indent="-457200"/>
            <a:r>
              <a:rPr lang="en-US" sz="3000" dirty="0">
                <a:cs typeface="Arial" panose="020B0604020202020204" pitchFamily="34" charset="0"/>
              </a:rPr>
              <a:t>E.g. force</a:t>
            </a:r>
          </a:p>
          <a:p>
            <a:pPr marL="857250" lvl="1" indent="-457200"/>
            <a:endParaRPr lang="en-US" sz="3000" dirty="0">
              <a:cs typeface="Arial" panose="020B0604020202020204" pitchFamily="34" charset="0"/>
            </a:endParaRPr>
          </a:p>
          <a:p>
            <a:pPr marL="857250" lvl="1" indent="-457200"/>
            <a:endParaRPr lang="en-US" sz="3000" dirty="0">
              <a:cs typeface="Arial" panose="020B0604020202020204" pitchFamily="34" charset="0"/>
            </a:endParaRPr>
          </a:p>
          <a:p>
            <a:pPr marL="857250" lvl="1" indent="-457200"/>
            <a:endParaRPr lang="en-US" sz="3000" dirty="0">
              <a:cs typeface="Arial" panose="020B0604020202020204" pitchFamily="34" charset="0"/>
            </a:endParaRPr>
          </a:p>
          <a:p>
            <a:pPr marL="857250" lvl="1" indent="-457200"/>
            <a:endParaRPr lang="en-US" sz="3000" dirty="0">
              <a:cs typeface="Arial" panose="020B0604020202020204" pitchFamily="34" charset="0"/>
            </a:endParaRPr>
          </a:p>
          <a:p>
            <a:pPr marL="857250" lvl="1" indent="-457200"/>
            <a:endParaRPr lang="en-US" sz="3000" dirty="0">
              <a:cs typeface="Arial" panose="020B0604020202020204" pitchFamily="34" charset="0"/>
            </a:endParaRPr>
          </a:p>
          <a:p>
            <a:pPr marL="857250" lvl="1" indent="-457200"/>
            <a:r>
              <a:rPr lang="en-US" sz="3000" dirty="0">
                <a:cs typeface="Arial" panose="020B0604020202020204" pitchFamily="34" charset="0"/>
              </a:rPr>
              <a:t>Length of arrow: magnitude of vector</a:t>
            </a:r>
          </a:p>
          <a:p>
            <a:pPr marL="857250" lvl="1" indent="-457200"/>
            <a:r>
              <a:rPr lang="en-US" sz="3000" dirty="0">
                <a:cs typeface="Arial" panose="020B0604020202020204" pitchFamily="34" charset="0"/>
              </a:rPr>
              <a:t>Angle theta: direction of its line of action</a:t>
            </a:r>
          </a:p>
          <a:p>
            <a:pPr marL="857250" lvl="1" indent="-457200"/>
            <a:r>
              <a:rPr lang="en-US" sz="3000" dirty="0">
                <a:cs typeface="Arial" panose="020B0604020202020204" pitchFamily="34" charset="0"/>
              </a:rPr>
              <a:t>Head of arrow: points to the direction of the vector</a:t>
            </a:r>
            <a:endParaRPr lang="en-US" sz="3000" dirty="0"/>
          </a:p>
        </p:txBody>
      </p:sp>
      <p:sp>
        <p:nvSpPr>
          <p:cNvPr id="4" name="Slide Number Placeholder 3">
            <a:extLst>
              <a:ext uri="{FF2B5EF4-FFF2-40B4-BE49-F238E27FC236}">
                <a16:creationId xmlns:a16="http://schemas.microsoft.com/office/drawing/2014/main" id="{54AD7056-AA3F-40BD-9F06-14A9B8717576}"/>
              </a:ext>
            </a:extLst>
          </p:cNvPr>
          <p:cNvSpPr>
            <a:spLocks noGrp="1"/>
          </p:cNvSpPr>
          <p:nvPr>
            <p:ph type="sldNum" sz="quarter" idx="12"/>
          </p:nvPr>
        </p:nvSpPr>
        <p:spPr/>
        <p:txBody>
          <a:bodyPr/>
          <a:lstStyle/>
          <a:p>
            <a:fld id="{C807500E-E3E4-274F-B181-936AD1CD2206}" type="slidenum">
              <a:rPr lang="en-US" smtClean="0"/>
              <a:t>15</a:t>
            </a:fld>
            <a:endParaRPr lang="en-US"/>
          </a:p>
        </p:txBody>
      </p:sp>
      <p:pic>
        <p:nvPicPr>
          <p:cNvPr id="5" name="Picture 4">
            <a:extLst>
              <a:ext uri="{FF2B5EF4-FFF2-40B4-BE49-F238E27FC236}">
                <a16:creationId xmlns:a16="http://schemas.microsoft.com/office/drawing/2014/main" id="{63AC2DF3-B4C2-4F35-AE44-8C385A57C7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6804" y="2659310"/>
            <a:ext cx="2764970" cy="1954635"/>
          </a:xfrm>
          <a:prstGeom prst="rect">
            <a:avLst/>
          </a:prstGeom>
        </p:spPr>
      </p:pic>
      <p:cxnSp>
        <p:nvCxnSpPr>
          <p:cNvPr id="7" name="Straight Connector 6">
            <a:extLst>
              <a:ext uri="{FF2B5EF4-FFF2-40B4-BE49-F238E27FC236}">
                <a16:creationId xmlns:a16="http://schemas.microsoft.com/office/drawing/2014/main" id="{EA83F89A-36C1-4433-BF6D-713C40B415FF}"/>
              </a:ext>
            </a:extLst>
          </p:cNvPr>
          <p:cNvCxnSpPr>
            <a:cxnSpLocks/>
          </p:cNvCxnSpPr>
          <p:nvPr/>
        </p:nvCxnSpPr>
        <p:spPr>
          <a:xfrm>
            <a:off x="4504888" y="4068661"/>
            <a:ext cx="752912"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A76B3B8-7F1E-4769-AB1F-2ADA00DA1A8D}"/>
                  </a:ext>
                </a:extLst>
              </p:cNvPr>
              <p:cNvSpPr txBox="1"/>
              <p:nvPr/>
            </p:nvSpPr>
            <p:spPr>
              <a:xfrm>
                <a:off x="4962810" y="3822440"/>
                <a:ext cx="16793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ea typeface="Cambria Math" panose="02040503050406030204" pitchFamily="18" charset="0"/>
                        </a:rPr>
                        <m:t>𝜃</m:t>
                      </m:r>
                    </m:oMath>
                  </m:oMathPara>
                </a14:m>
                <a:endParaRPr lang="en-US" sz="1600" dirty="0"/>
              </a:p>
            </p:txBody>
          </p:sp>
        </mc:Choice>
        <mc:Fallback xmlns="">
          <p:sp>
            <p:nvSpPr>
              <p:cNvPr id="9" name="TextBox 8">
                <a:extLst>
                  <a:ext uri="{FF2B5EF4-FFF2-40B4-BE49-F238E27FC236}">
                    <a16:creationId xmlns:a16="http://schemas.microsoft.com/office/drawing/2014/main" id="{5A76B3B8-7F1E-4769-AB1F-2ADA00DA1A8D}"/>
                  </a:ext>
                </a:extLst>
              </p:cNvPr>
              <p:cNvSpPr txBox="1">
                <a:spLocks noRot="1" noChangeAspect="1" noMove="1" noResize="1" noEditPoints="1" noAdjustHandles="1" noChangeArrowheads="1" noChangeShapeType="1" noTextEdit="1"/>
              </p:cNvSpPr>
              <p:nvPr/>
            </p:nvSpPr>
            <p:spPr>
              <a:xfrm>
                <a:off x="4962810" y="3822440"/>
                <a:ext cx="167931" cy="246221"/>
              </a:xfrm>
              <a:prstGeom prst="rect">
                <a:avLst/>
              </a:prstGeom>
              <a:blipFill>
                <a:blip r:embed="rId3"/>
                <a:stretch>
                  <a:fillRect l="-28571" r="-25000" b="-7500"/>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48CF96EC-3EDB-4594-96CD-902BCD6DE306}"/>
                  </a:ext>
                </a:extLst>
              </p14:cNvPr>
              <p14:cNvContentPartPr/>
              <p14:nvPr/>
            </p14:nvContentPartPr>
            <p14:xfrm>
              <a:off x="7815850" y="3959562"/>
              <a:ext cx="360" cy="360"/>
            </p14:xfrm>
          </p:contentPart>
        </mc:Choice>
        <mc:Fallback xmlns="">
          <p:pic>
            <p:nvPicPr>
              <p:cNvPr id="6" name="Ink 5">
                <a:extLst>
                  <a:ext uri="{FF2B5EF4-FFF2-40B4-BE49-F238E27FC236}">
                    <a16:creationId xmlns:a16="http://schemas.microsoft.com/office/drawing/2014/main" id="{48CF96EC-3EDB-4594-96CD-902BCD6DE306}"/>
                  </a:ext>
                </a:extLst>
              </p:cNvPr>
              <p:cNvPicPr/>
              <p:nvPr/>
            </p:nvPicPr>
            <p:blipFill>
              <a:blip r:embed="rId5"/>
              <a:stretch>
                <a:fillRect/>
              </a:stretch>
            </p:blipFill>
            <p:spPr>
              <a:xfrm>
                <a:off x="7811530" y="3955242"/>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DDBE39B7-48F8-4FE8-921F-26390C6604D5}"/>
                  </a:ext>
                </a:extLst>
              </p14:cNvPr>
              <p14:cNvContentPartPr/>
              <p14:nvPr/>
            </p14:nvContentPartPr>
            <p14:xfrm>
              <a:off x="9922930" y="4269381"/>
              <a:ext cx="360" cy="360"/>
            </p14:xfrm>
          </p:contentPart>
        </mc:Choice>
        <mc:Fallback xmlns="">
          <p:pic>
            <p:nvPicPr>
              <p:cNvPr id="8" name="Ink 7">
                <a:extLst>
                  <a:ext uri="{FF2B5EF4-FFF2-40B4-BE49-F238E27FC236}">
                    <a16:creationId xmlns:a16="http://schemas.microsoft.com/office/drawing/2014/main" id="{DDBE39B7-48F8-4FE8-921F-26390C6604D5}"/>
                  </a:ext>
                </a:extLst>
              </p:cNvPr>
              <p:cNvPicPr/>
              <p:nvPr/>
            </p:nvPicPr>
            <p:blipFill>
              <a:blip r:embed="rId5"/>
              <a:stretch>
                <a:fillRect/>
              </a:stretch>
            </p:blipFill>
            <p:spPr>
              <a:xfrm>
                <a:off x="9918610" y="4265061"/>
                <a:ext cx="9000" cy="9000"/>
              </a:xfrm>
              <a:prstGeom prst="rect">
                <a:avLst/>
              </a:prstGeom>
            </p:spPr>
          </p:pic>
        </mc:Fallback>
      </mc:AlternateContent>
    </p:spTree>
    <p:extLst>
      <p:ext uri="{BB962C8B-B14F-4D97-AF65-F5344CB8AC3E}">
        <p14:creationId xmlns:p14="http://schemas.microsoft.com/office/powerpoint/2010/main" val="3937895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683" y="697333"/>
            <a:ext cx="8229600" cy="1143000"/>
          </a:xfrm>
        </p:spPr>
        <p:txBody>
          <a:bodyPr>
            <a:normAutofit/>
          </a:bodyPr>
          <a:lstStyle/>
          <a:p>
            <a:pPr algn="l"/>
            <a:r>
              <a:rPr lang="en-US" sz="2400" dirty="0"/>
              <a:t>e.g., Find the magnitude , x-component, and y-component of each vector</a:t>
            </a:r>
          </a:p>
        </p:txBody>
      </p:sp>
      <p:sp>
        <p:nvSpPr>
          <p:cNvPr id="4" name="Slide Number Placeholder 3"/>
          <p:cNvSpPr>
            <a:spLocks noGrp="1"/>
          </p:cNvSpPr>
          <p:nvPr>
            <p:ph type="sldNum" sz="quarter" idx="12"/>
          </p:nvPr>
        </p:nvSpPr>
        <p:spPr/>
        <p:txBody>
          <a:bodyPr/>
          <a:lstStyle/>
          <a:p>
            <a:fld id="{C807500E-E3E4-274F-B181-936AD1CD2206}" type="slidenum">
              <a:rPr lang="en-US" smtClean="0"/>
              <a:t>16</a:t>
            </a:fld>
            <a:endParaRPr lang="en-US"/>
          </a:p>
        </p:txBody>
      </p:sp>
      <p:pic>
        <p:nvPicPr>
          <p:cNvPr id="5" name="Picture 4"/>
          <p:cNvPicPr>
            <a:picLocks noChangeAspect="1"/>
          </p:cNvPicPr>
          <p:nvPr/>
        </p:nvPicPr>
        <p:blipFill>
          <a:blip r:embed="rId2"/>
          <a:stretch>
            <a:fillRect/>
          </a:stretch>
        </p:blipFill>
        <p:spPr>
          <a:xfrm>
            <a:off x="240910" y="1683948"/>
            <a:ext cx="4365596" cy="3445755"/>
          </a:xfrm>
          <a:prstGeom prst="rect">
            <a:avLst/>
          </a:prstGeom>
        </p:spPr>
      </p:pic>
    </p:spTree>
    <p:extLst>
      <p:ext uri="{BB962C8B-B14F-4D97-AF65-F5344CB8AC3E}">
        <p14:creationId xmlns:p14="http://schemas.microsoft.com/office/powerpoint/2010/main" val="745942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9EB4D87-3414-4EB9-AEAA-52CBBB233E5D}"/>
              </a:ext>
            </a:extLst>
          </p:cNvPr>
          <p:cNvSpPr>
            <a:spLocks noGrp="1"/>
          </p:cNvSpPr>
          <p:nvPr>
            <p:ph type="sldNum" sz="quarter" idx="12"/>
          </p:nvPr>
        </p:nvSpPr>
        <p:spPr/>
        <p:txBody>
          <a:bodyPr/>
          <a:lstStyle/>
          <a:p>
            <a:fld id="{C807500E-E3E4-274F-B181-936AD1CD2206}" type="slidenum">
              <a:rPr lang="en-US" smtClean="0"/>
              <a:t>17</a:t>
            </a:fld>
            <a:endParaRPr lang="en-US"/>
          </a:p>
        </p:txBody>
      </p:sp>
      <p:sp>
        <p:nvSpPr>
          <p:cNvPr id="5" name="Rectangle 4">
            <a:extLst>
              <a:ext uri="{FF2B5EF4-FFF2-40B4-BE49-F238E27FC236}">
                <a16:creationId xmlns:a16="http://schemas.microsoft.com/office/drawing/2014/main" id="{A90A17FD-C37F-4017-BCEF-75F5370848A0}"/>
              </a:ext>
            </a:extLst>
          </p:cNvPr>
          <p:cNvSpPr/>
          <p:nvPr/>
        </p:nvSpPr>
        <p:spPr>
          <a:xfrm>
            <a:off x="457200" y="410293"/>
            <a:ext cx="5486400" cy="460895"/>
          </a:xfrm>
          <a:prstGeom prst="rect">
            <a:avLst/>
          </a:prstGeom>
        </p:spPr>
        <p:txBody>
          <a:bodyPr wrap="square">
            <a:spAutoFit/>
          </a:bodyPr>
          <a:lstStyle/>
          <a:p>
            <a:pPr marR="0" lvl="0">
              <a:lnSpc>
                <a:spcPct val="107000"/>
              </a:lnSpc>
              <a:spcBef>
                <a:spcPts val="0"/>
              </a:spcBef>
              <a:spcAft>
                <a:spcPts val="800"/>
              </a:spcAft>
            </a:pPr>
            <a:r>
              <a:rPr lang="en-US" sz="2400" dirty="0">
                <a:latin typeface="Times New Roman" panose="02020603050405020304" pitchFamily="18" charset="0"/>
                <a:ea typeface="Malgun Gothic" panose="020B0503020000020004" pitchFamily="34" charset="-127"/>
                <a:cs typeface="Times New Roman" panose="02020603050405020304" pitchFamily="18" charset="0"/>
              </a:rPr>
              <a:t>e.g. Find the values for x and y.</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A6023FA-0332-438E-93B0-540F1610F429}"/>
                  </a:ext>
                </a:extLst>
              </p:cNvPr>
              <p:cNvSpPr txBox="1"/>
              <p:nvPr/>
            </p:nvSpPr>
            <p:spPr>
              <a:xfrm>
                <a:off x="1043999" y="1100388"/>
                <a:ext cx="2833226" cy="75700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𝑠𝑖𝑛</m:t>
                      </m:r>
                      <m:r>
                        <a:rPr lang="en-US" sz="2400" b="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𝑂𝑝𝑝𝑜𝑠𝑖𝑡𝑒</m:t>
                          </m:r>
                        </m:num>
                        <m:den>
                          <m:r>
                            <a:rPr lang="en-US" sz="2400" b="0" i="1" smtClean="0">
                              <a:latin typeface="Cambria Math" panose="02040503050406030204" pitchFamily="18" charset="0"/>
                              <a:ea typeface="Cambria Math" panose="02040503050406030204" pitchFamily="18" charset="0"/>
                            </a:rPr>
                            <m:t>𝐻𝑦𝑝𝑜𝑡𝑒𝑛𝑢𝑠𝑒</m:t>
                          </m:r>
                        </m:den>
                      </m:f>
                    </m:oMath>
                  </m:oMathPara>
                </a14:m>
                <a:endParaRPr lang="en-US" sz="2400" dirty="0"/>
              </a:p>
            </p:txBody>
          </p:sp>
        </mc:Choice>
        <mc:Fallback xmlns="">
          <p:sp>
            <p:nvSpPr>
              <p:cNvPr id="7" name="TextBox 6">
                <a:extLst>
                  <a:ext uri="{FF2B5EF4-FFF2-40B4-BE49-F238E27FC236}">
                    <a16:creationId xmlns:a16="http://schemas.microsoft.com/office/drawing/2014/main" id="{0A6023FA-0332-438E-93B0-540F1610F429}"/>
                  </a:ext>
                </a:extLst>
              </p:cNvPr>
              <p:cNvSpPr txBox="1">
                <a:spLocks noRot="1" noChangeAspect="1" noMove="1" noResize="1" noEditPoints="1" noAdjustHandles="1" noChangeArrowheads="1" noChangeShapeType="1" noTextEdit="1"/>
              </p:cNvSpPr>
              <p:nvPr/>
            </p:nvSpPr>
            <p:spPr>
              <a:xfrm>
                <a:off x="1043999" y="1100388"/>
                <a:ext cx="2833226" cy="75700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0188488-9B2F-4875-82CF-811EBF0E10B9}"/>
                  </a:ext>
                </a:extLst>
              </p:cNvPr>
              <p:cNvSpPr txBox="1"/>
              <p:nvPr/>
            </p:nvSpPr>
            <p:spPr>
              <a:xfrm>
                <a:off x="1043999" y="2208911"/>
                <a:ext cx="2886625" cy="7643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ea typeface="Cambria Math" panose="02040503050406030204" pitchFamily="18" charset="0"/>
                        </a:rPr>
                        <m:t>cos</m:t>
                      </m:r>
                      <m:r>
                        <a:rPr lang="en-US" sz="2400" b="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𝐴𝑑𝑗𝑎𝑐𝑒𝑛𝑡</m:t>
                          </m:r>
                        </m:num>
                        <m:den>
                          <m:r>
                            <a:rPr lang="en-US" sz="2400" b="0" i="1" smtClean="0">
                              <a:latin typeface="Cambria Math" panose="02040503050406030204" pitchFamily="18" charset="0"/>
                              <a:ea typeface="Cambria Math" panose="02040503050406030204" pitchFamily="18" charset="0"/>
                            </a:rPr>
                            <m:t>𝐻𝑦𝑝𝑜𝑡𝑒𝑛𝑢𝑠𝑒</m:t>
                          </m:r>
                        </m:den>
                      </m:f>
                    </m:oMath>
                  </m:oMathPara>
                </a14:m>
                <a:endParaRPr lang="en-US" sz="2400" dirty="0"/>
              </a:p>
            </p:txBody>
          </p:sp>
        </mc:Choice>
        <mc:Fallback xmlns="">
          <p:sp>
            <p:nvSpPr>
              <p:cNvPr id="8" name="TextBox 7">
                <a:extLst>
                  <a:ext uri="{FF2B5EF4-FFF2-40B4-BE49-F238E27FC236}">
                    <a16:creationId xmlns:a16="http://schemas.microsoft.com/office/drawing/2014/main" id="{C0188488-9B2F-4875-82CF-811EBF0E10B9}"/>
                  </a:ext>
                </a:extLst>
              </p:cNvPr>
              <p:cNvSpPr txBox="1">
                <a:spLocks noRot="1" noChangeAspect="1" noMove="1" noResize="1" noEditPoints="1" noAdjustHandles="1" noChangeArrowheads="1" noChangeShapeType="1" noTextEdit="1"/>
              </p:cNvSpPr>
              <p:nvPr/>
            </p:nvSpPr>
            <p:spPr>
              <a:xfrm>
                <a:off x="1043999" y="2208911"/>
                <a:ext cx="2886625" cy="764376"/>
              </a:xfrm>
              <a:prstGeom prst="rect">
                <a:avLst/>
              </a:prstGeom>
              <a:blipFill>
                <a:blip r:embed="rId4"/>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D3B90630-C09E-458B-A3C0-C47386C1698A}"/>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5257800" y="1159463"/>
            <a:ext cx="3252470" cy="2590800"/>
          </a:xfrm>
          <a:prstGeom prst="rect">
            <a:avLst/>
          </a:prstGeom>
        </p:spPr>
      </p:pic>
      <mc:AlternateContent xmlns:mc="http://schemas.openxmlformats.org/markup-compatibility/2006" xmlns:a14="http://schemas.microsoft.com/office/drawing/2010/main">
        <mc:Choice Requires="a14">
          <p:sp>
            <p:nvSpPr>
              <p:cNvPr id="2" name="Rectangle 1"/>
              <p:cNvSpPr/>
              <p:nvPr/>
            </p:nvSpPr>
            <p:spPr>
              <a:xfrm>
                <a:off x="658004" y="3740628"/>
                <a:ext cx="1881996" cy="72231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𝑠𝑖𝑛</m:t>
                      </m:r>
                      <m:r>
                        <a:rPr lang="en-US" sz="2400" b="0" i="1" smtClean="0">
                          <a:latin typeface="Cambria Math" panose="02040503050406030204" pitchFamily="18" charset="0"/>
                        </a:rPr>
                        <m:t>50°</m:t>
                      </m:r>
                      <m:r>
                        <a:rPr lang="en-US" sz="2400" i="1">
                          <a:latin typeface="Cambria Math" panose="02040503050406030204" pitchFamily="18" charset="0"/>
                          <a:ea typeface="Cambria Math" panose="02040503050406030204" pitchFamily="18" charset="0"/>
                        </a:rPr>
                        <m:t>= </m:t>
                      </m:r>
                      <m:f>
                        <m:fPr>
                          <m:ctrlPr>
                            <a:rPr lang="en-US" sz="2400" i="1">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𝑦</m:t>
                          </m:r>
                        </m:num>
                        <m:den>
                          <m:r>
                            <a:rPr lang="en-US" sz="2400" b="0" i="1" smtClean="0">
                              <a:latin typeface="Cambria Math" panose="02040503050406030204" pitchFamily="18" charset="0"/>
                              <a:ea typeface="Cambria Math" panose="02040503050406030204" pitchFamily="18" charset="0"/>
                            </a:rPr>
                            <m:t>5</m:t>
                          </m:r>
                        </m:den>
                      </m:f>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658004" y="3740628"/>
                <a:ext cx="1881996" cy="722314"/>
              </a:xfrm>
              <a:prstGeom prst="rect">
                <a:avLst/>
              </a:prstGeom>
              <a:blipFill>
                <a:blip r:embed="rId6"/>
                <a:stretch>
                  <a:fillRect/>
                </a:stretch>
              </a:blipFill>
            </p:spPr>
            <p:txBody>
              <a:bodyPr/>
              <a:lstStyle/>
              <a:p>
                <a:r>
                  <a:rPr lang="en-US">
                    <a:noFill/>
                  </a:rPr>
                  <a:t> </a:t>
                </a:r>
              </a:p>
            </p:txBody>
          </p:sp>
        </mc:Fallback>
      </mc:AlternateContent>
      <p:sp>
        <p:nvSpPr>
          <p:cNvPr id="3" name="Right Arrow 2"/>
          <p:cNvSpPr/>
          <p:nvPr/>
        </p:nvSpPr>
        <p:spPr>
          <a:xfrm>
            <a:off x="2801165" y="3970741"/>
            <a:ext cx="520482" cy="262087"/>
          </a:xfrm>
          <a:prstGeom prst="rightArrow">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Rectangle 10"/>
              <p:cNvSpPr/>
              <p:nvPr/>
            </p:nvSpPr>
            <p:spPr>
              <a:xfrm>
                <a:off x="3490487" y="3870951"/>
                <a:ext cx="2379309"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5 </m:t>
                      </m:r>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i="1" smtClean="0">
                          <a:latin typeface="Cambria Math" panose="02040503050406030204" pitchFamily="18" charset="0"/>
                        </a:rPr>
                        <m:t>𝑠𝑖𝑛</m:t>
                      </m:r>
                      <m:r>
                        <a:rPr lang="en-US" sz="2400" b="0" i="1" smtClean="0">
                          <a:latin typeface="Cambria Math" panose="02040503050406030204" pitchFamily="18" charset="0"/>
                        </a:rPr>
                        <m:t>50°</m:t>
                      </m:r>
                      <m:r>
                        <a:rPr lang="en-US" sz="2400" i="1">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𝑦</m:t>
                      </m:r>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3490487" y="3870951"/>
                <a:ext cx="2379309" cy="461665"/>
              </a:xfrm>
              <a:prstGeom prst="rect">
                <a:avLst/>
              </a:prstGeom>
              <a:blipFill>
                <a:blip r:embed="rId7"/>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6130961" y="3870950"/>
                <a:ext cx="2379309"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2400" i="1" smtClean="0">
                          <a:latin typeface="Cambria Math" panose="02040503050406030204" pitchFamily="18" charset="0"/>
                        </a:rPr>
                        <m:t>y</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3.83</m:t>
                      </m:r>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6130961" y="3870950"/>
                <a:ext cx="2379309" cy="461665"/>
              </a:xfrm>
              <a:prstGeom prst="rect">
                <a:avLst/>
              </a:prstGeom>
              <a:blipFill>
                <a:blip r:embed="rId8"/>
                <a:stretch>
                  <a:fillRect b="-9211"/>
                </a:stretch>
              </a:blipFill>
            </p:spPr>
            <p:txBody>
              <a:bodyPr/>
              <a:lstStyle/>
              <a:p>
                <a:r>
                  <a:rPr lang="en-US">
                    <a:noFill/>
                  </a:rPr>
                  <a:t> </a:t>
                </a:r>
              </a:p>
            </p:txBody>
          </p:sp>
        </mc:Fallback>
      </mc:AlternateContent>
      <p:sp>
        <p:nvSpPr>
          <p:cNvPr id="13" name="Right Arrow 12"/>
          <p:cNvSpPr/>
          <p:nvPr/>
        </p:nvSpPr>
        <p:spPr>
          <a:xfrm>
            <a:off x="5869796" y="4020975"/>
            <a:ext cx="520482" cy="262087"/>
          </a:xfrm>
          <a:prstGeom prst="rightArrow">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7917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0E04DC-0A44-4F06-8A16-CAD124CE450E}"/>
              </a:ext>
            </a:extLst>
          </p:cNvPr>
          <p:cNvSpPr>
            <a:spLocks noGrp="1"/>
          </p:cNvSpPr>
          <p:nvPr>
            <p:ph type="sldNum" sz="quarter" idx="12"/>
          </p:nvPr>
        </p:nvSpPr>
        <p:spPr/>
        <p:txBody>
          <a:bodyPr/>
          <a:lstStyle/>
          <a:p>
            <a:fld id="{C807500E-E3E4-274F-B181-936AD1CD2206}" type="slidenum">
              <a:rPr lang="en-US" smtClean="0"/>
              <a:t>18</a:t>
            </a:fld>
            <a:endParaRPr lang="en-US"/>
          </a:p>
        </p:txBody>
      </p:sp>
      <p:sp>
        <p:nvSpPr>
          <p:cNvPr id="8" name="Rectangle 7">
            <a:extLst>
              <a:ext uri="{FF2B5EF4-FFF2-40B4-BE49-F238E27FC236}">
                <a16:creationId xmlns:a16="http://schemas.microsoft.com/office/drawing/2014/main" id="{D7735A70-524E-420D-8087-C5B6E71C1EA0}"/>
              </a:ext>
            </a:extLst>
          </p:cNvPr>
          <p:cNvSpPr/>
          <p:nvPr/>
        </p:nvSpPr>
        <p:spPr>
          <a:xfrm>
            <a:off x="256099" y="498511"/>
            <a:ext cx="4736525" cy="1200329"/>
          </a:xfrm>
          <a:prstGeom prst="rect">
            <a:avLst/>
          </a:prstGeom>
        </p:spPr>
        <p:txBody>
          <a:bodyPr wrap="square">
            <a:spAutoFit/>
          </a:bodyPr>
          <a:lstStyle/>
          <a:p>
            <a:r>
              <a:rPr lang="en-US" sz="2400" dirty="0">
                <a:latin typeface="Times New Roman" panose="02020603050405020304" pitchFamily="18" charset="0"/>
                <a:ea typeface="Malgun Gothic" panose="020B0503020000020004" pitchFamily="34" charset="-127"/>
                <a:cs typeface="Times New Roman" panose="02020603050405020304" pitchFamily="18" charset="0"/>
              </a:rPr>
              <a:t>e.g. Find the x-component and y-component of each vector from the table and the figure.</a:t>
            </a:r>
            <a:endParaRPr lang="en-US" sz="4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C0BCD44-8BAD-4E56-876B-77D2ABAED598}"/>
                  </a:ext>
                </a:extLst>
              </p:cNvPr>
              <p:cNvSpPr txBox="1"/>
              <p:nvPr/>
            </p:nvSpPr>
            <p:spPr>
              <a:xfrm>
                <a:off x="297495" y="1885152"/>
                <a:ext cx="4315016" cy="92333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a:solidFill>
                      <a:srgbClr val="0432FF"/>
                    </a:solidFill>
                    <a:latin typeface="Times New Roman" panose="02020603050405020304" pitchFamily="18" charset="0"/>
                    <a:cs typeface="Times New Roman" panose="02020603050405020304" pitchFamily="18" charset="0"/>
                  </a:rPr>
                  <a:t>Tip: if </a:t>
                </a:r>
                <a:r>
                  <a:rPr lang="el-GR" dirty="0">
                    <a:solidFill>
                      <a:srgbClr val="0432FF"/>
                    </a:solidFill>
                    <a:latin typeface="Times New Roman" panose="02020603050405020304" pitchFamily="18" charset="0"/>
                    <a:cs typeface="Times New Roman" panose="02020603050405020304" pitchFamily="18" charset="0"/>
                  </a:rPr>
                  <a:t>Θ</a:t>
                </a:r>
                <a:r>
                  <a:rPr lang="en-US" dirty="0">
                    <a:solidFill>
                      <a:srgbClr val="0432FF"/>
                    </a:solidFill>
                    <a:latin typeface="Times New Roman" panose="02020603050405020304" pitchFamily="18" charset="0"/>
                    <a:cs typeface="Times New Roman" panose="02020603050405020304" pitchFamily="18" charset="0"/>
                  </a:rPr>
                  <a:t> is along +x axis</a:t>
                </a:r>
              </a:p>
              <a:p>
                <a:pPr marL="342900" indent="-342900">
                  <a:buFont typeface="Arial" panose="020B0604020202020204" pitchFamily="34" charset="0"/>
                  <a:buChar char="•"/>
                </a:pPr>
                <a:r>
                  <a:rPr lang="en-US" dirty="0">
                    <a:solidFill>
                      <a:srgbClr val="0432FF"/>
                    </a:solidFill>
                    <a:latin typeface="Times New Roman" panose="02020603050405020304" pitchFamily="18" charset="0"/>
                    <a:cs typeface="Times New Roman" panose="02020603050405020304" pitchFamily="18" charset="0"/>
                  </a:rPr>
                  <a:t>x component: (+/-) </a:t>
                </a:r>
                <a14:m>
                  <m:oMath xmlns:m="http://schemas.openxmlformats.org/officeDocument/2006/math">
                    <m:r>
                      <a:rPr lang="en-US" i="1" dirty="0" smtClean="0">
                        <a:solidFill>
                          <a:srgbClr val="0432FF"/>
                        </a:solidFill>
                        <a:latin typeface="Cambria Math" panose="02040503050406030204" pitchFamily="18" charset="0"/>
                      </a:rPr>
                      <m:t>𝑚𝑎𝑔𝑛𝑖𝑡𝑢𝑑𝑒</m:t>
                    </m:r>
                    <m:r>
                      <a:rPr lang="en-US" i="1" dirty="0" smtClean="0">
                        <a:solidFill>
                          <a:srgbClr val="0432FF"/>
                        </a:solidFill>
                        <a:latin typeface="Cambria Math" panose="02040503050406030204" pitchFamily="18" charset="0"/>
                      </a:rPr>
                      <m:t> × </m:t>
                    </m:r>
                    <m:r>
                      <m:rPr>
                        <m:sty m:val="p"/>
                      </m:rPr>
                      <a:rPr lang="en-US" i="1" dirty="0" smtClean="0">
                        <a:solidFill>
                          <a:srgbClr val="0432FF"/>
                        </a:solidFill>
                        <a:latin typeface="Cambria Math" panose="02040503050406030204" pitchFamily="18" charset="0"/>
                      </a:rPr>
                      <m:t>cos</m:t>
                    </m:r>
                    <m:r>
                      <m:rPr>
                        <m:sty m:val="p"/>
                      </m:rPr>
                      <a:rPr lang="el-GR" i="0" dirty="0">
                        <a:solidFill>
                          <a:srgbClr val="0432FF"/>
                        </a:solidFill>
                        <a:latin typeface="Cambria Math" panose="02040503050406030204" pitchFamily="18" charset="0"/>
                      </a:rPr>
                      <m:t>Θ</m:t>
                    </m:r>
                  </m:oMath>
                </a14:m>
                <a:endParaRPr lang="en-US" dirty="0">
                  <a:solidFill>
                    <a:srgbClr val="0432FF"/>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solidFill>
                      <a:srgbClr val="0432FF"/>
                    </a:solidFill>
                    <a:latin typeface="Times New Roman" panose="02020603050405020304" pitchFamily="18" charset="0"/>
                    <a:cs typeface="Times New Roman" panose="02020603050405020304" pitchFamily="18" charset="0"/>
                  </a:rPr>
                  <a:t>y component: (+/-) </a:t>
                </a:r>
                <a14:m>
                  <m:oMath xmlns:m="http://schemas.openxmlformats.org/officeDocument/2006/math">
                    <m:r>
                      <a:rPr lang="en-US" i="1" dirty="0" smtClean="0">
                        <a:solidFill>
                          <a:srgbClr val="0432FF"/>
                        </a:solidFill>
                        <a:latin typeface="Cambria Math" panose="02040503050406030204" pitchFamily="18" charset="0"/>
                      </a:rPr>
                      <m:t>𝑚𝑎𝑔𝑛𝑖𝑡𝑢𝑑𝑒</m:t>
                    </m:r>
                    <m:r>
                      <a:rPr lang="en-US" i="1" dirty="0" smtClean="0">
                        <a:solidFill>
                          <a:srgbClr val="0432FF"/>
                        </a:solidFill>
                        <a:latin typeface="Cambria Math" panose="02040503050406030204" pitchFamily="18" charset="0"/>
                      </a:rPr>
                      <m:t> × </m:t>
                    </m:r>
                    <m:r>
                      <m:rPr>
                        <m:sty m:val="p"/>
                      </m:rPr>
                      <a:rPr lang="en-US" i="1" dirty="0" smtClean="0">
                        <a:solidFill>
                          <a:srgbClr val="0432FF"/>
                        </a:solidFill>
                        <a:latin typeface="Cambria Math" panose="02040503050406030204" pitchFamily="18" charset="0"/>
                      </a:rPr>
                      <m:t>sin</m:t>
                    </m:r>
                    <m:r>
                      <m:rPr>
                        <m:sty m:val="p"/>
                      </m:rPr>
                      <a:rPr lang="el-GR" i="0" dirty="0">
                        <a:solidFill>
                          <a:srgbClr val="0432FF"/>
                        </a:solidFill>
                        <a:latin typeface="Cambria Math" panose="02040503050406030204" pitchFamily="18" charset="0"/>
                      </a:rPr>
                      <m:t>Θ</m:t>
                    </m:r>
                  </m:oMath>
                </a14:m>
                <a:endParaRPr lang="en-US" dirty="0">
                  <a:solidFill>
                    <a:srgbClr val="0432FF"/>
                  </a:solidFill>
                  <a:latin typeface="Times New Roman" panose="02020603050405020304" pitchFamily="18"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xmlns:a14="http://schemas.microsoft.com/office/drawing/2010/main" xmlns="" id="{4C0BCD44-8BAD-4E56-876B-77D2ABAED598}"/>
                  </a:ext>
                </a:extLst>
              </p:cNvPr>
              <p:cNvSpPr txBox="1">
                <a:spLocks noRot="1" noChangeAspect="1" noMove="1" noResize="1" noEditPoints="1" noAdjustHandles="1" noChangeArrowheads="1" noChangeShapeType="1" noTextEdit="1"/>
              </p:cNvSpPr>
              <p:nvPr/>
            </p:nvSpPr>
            <p:spPr>
              <a:xfrm>
                <a:off x="297495" y="1885152"/>
                <a:ext cx="4315016" cy="923330"/>
              </a:xfrm>
              <a:prstGeom prst="rect">
                <a:avLst/>
              </a:prstGeom>
              <a:blipFill rotWithShape="1">
                <a:blip r:embed="rId2"/>
                <a:stretch>
                  <a:fillRect l="-983" t="-1923" b="-7692"/>
                </a:stretch>
              </a:blipFill>
            </p:spPr>
            <p:txBody>
              <a:bodyPr/>
              <a:lstStyle/>
              <a:p>
                <a:r>
                  <a:rPr lang="es-AR">
                    <a:noFill/>
                  </a:rPr>
                  <a:t> </a:t>
                </a:r>
              </a:p>
            </p:txBody>
          </p:sp>
        </mc:Fallback>
      </mc:AlternateContent>
      <p:pic>
        <p:nvPicPr>
          <p:cNvPr id="10" name="Picture 9">
            <a:extLst>
              <a:ext uri="{FF2B5EF4-FFF2-40B4-BE49-F238E27FC236}">
                <a16:creationId xmlns:a16="http://schemas.microsoft.com/office/drawing/2014/main" id="{68C120D8-E1C5-481D-96F4-EFA6646968A0}"/>
              </a:ext>
            </a:extLst>
          </p:cNvPr>
          <p:cNvPicPr>
            <a:picLocks noChangeAspect="1"/>
          </p:cNvPicPr>
          <p:nvPr/>
        </p:nvPicPr>
        <p:blipFill rotWithShape="1">
          <a:blip r:embed="rId3">
            <a:lum bright="-20000" contrast="40000"/>
          </a:blip>
          <a:srcRect t="7938" r="5067"/>
          <a:stretch/>
        </p:blipFill>
        <p:spPr>
          <a:xfrm>
            <a:off x="4889316" y="699791"/>
            <a:ext cx="4011616" cy="3216361"/>
          </a:xfrm>
          <a:prstGeom prst="rect">
            <a:avLst/>
          </a:prstGeom>
        </p:spPr>
      </p:pic>
      <p:graphicFrame>
        <p:nvGraphicFramePr>
          <p:cNvPr id="11" name="Table 10">
            <a:extLst>
              <a:ext uri="{FF2B5EF4-FFF2-40B4-BE49-F238E27FC236}">
                <a16:creationId xmlns:a16="http://schemas.microsoft.com/office/drawing/2014/main" id="{425D1726-FA7F-4112-A446-05B960E19F80}"/>
              </a:ext>
            </a:extLst>
          </p:cNvPr>
          <p:cNvGraphicFramePr>
            <a:graphicFrameLocks noGrp="1"/>
          </p:cNvGraphicFramePr>
          <p:nvPr>
            <p:extLst/>
          </p:nvPr>
        </p:nvGraphicFramePr>
        <p:xfrm>
          <a:off x="342900" y="3709764"/>
          <a:ext cx="7696199" cy="2286000"/>
        </p:xfrm>
        <a:graphic>
          <a:graphicData uri="http://schemas.openxmlformats.org/drawingml/2006/table">
            <a:tbl>
              <a:tblPr firstRow="1" firstCol="1" bandRow="1"/>
              <a:tblGrid>
                <a:gridCol w="1291480">
                  <a:extLst>
                    <a:ext uri="{9D8B030D-6E8A-4147-A177-3AD203B41FA5}">
                      <a16:colId xmlns:a16="http://schemas.microsoft.com/office/drawing/2014/main" val="2080930859"/>
                    </a:ext>
                  </a:extLst>
                </a:gridCol>
                <a:gridCol w="1903882">
                  <a:extLst>
                    <a:ext uri="{9D8B030D-6E8A-4147-A177-3AD203B41FA5}">
                      <a16:colId xmlns:a16="http://schemas.microsoft.com/office/drawing/2014/main" val="4197381056"/>
                    </a:ext>
                  </a:extLst>
                </a:gridCol>
                <a:gridCol w="2247126">
                  <a:extLst>
                    <a:ext uri="{9D8B030D-6E8A-4147-A177-3AD203B41FA5}">
                      <a16:colId xmlns:a16="http://schemas.microsoft.com/office/drawing/2014/main" val="4125877519"/>
                    </a:ext>
                  </a:extLst>
                </a:gridCol>
                <a:gridCol w="2253711">
                  <a:extLst>
                    <a:ext uri="{9D8B030D-6E8A-4147-A177-3AD203B41FA5}">
                      <a16:colId xmlns:a16="http://schemas.microsoft.com/office/drawing/2014/main" val="3487417918"/>
                    </a:ext>
                  </a:extLst>
                </a:gridCol>
              </a:tblGrid>
              <a:tr h="571500">
                <a:tc>
                  <a:txBody>
                    <a:bodyPr/>
                    <a:lstStyle/>
                    <a:p>
                      <a:pPr marL="0" marR="0" algn="ctr">
                        <a:lnSpc>
                          <a:spcPct val="107000"/>
                        </a:lnSpc>
                        <a:spcBef>
                          <a:spcPts val="0"/>
                        </a:spcBef>
                        <a:spcAft>
                          <a:spcPts val="0"/>
                        </a:spcAft>
                      </a:pPr>
                      <a:r>
                        <a:rPr lang="en-US" sz="2000" dirty="0">
                          <a:effectLst/>
                          <a:latin typeface="Times New Roman" panose="02020603050405020304" pitchFamily="18" charset="0"/>
                          <a:ea typeface="Malgun Gothic" panose="020B0503020000020004" pitchFamily="34" charset="-127"/>
                          <a:cs typeface="Times New Roman" panose="02020603050405020304" pitchFamily="18" charset="0"/>
                        </a:rPr>
                        <a:t>Vector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ea typeface="Malgun Gothic" panose="020B0503020000020004" pitchFamily="34" charset="-127"/>
                          <a:cs typeface="Times New Roman" panose="02020603050405020304" pitchFamily="18" charset="0"/>
                        </a:rPr>
                        <a:t>Magnitude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ea typeface="Malgun Gothic" panose="020B0503020000020004" pitchFamily="34" charset="-127"/>
                          <a:cs typeface="Times New Roman" panose="02020603050405020304" pitchFamily="18" charset="0"/>
                        </a:rPr>
                        <a:t>x-component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ea typeface="Malgun Gothic" panose="020B0503020000020004" pitchFamily="34" charset="-127"/>
                          <a:cs typeface="Times New Roman" panose="02020603050405020304" pitchFamily="18" charset="0"/>
                        </a:rPr>
                        <a:t>y-component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692142007"/>
                  </a:ext>
                </a:extLst>
              </a:tr>
              <a:tr h="571500">
                <a:tc>
                  <a:txBody>
                    <a:bodyPr/>
                    <a:lstStyle/>
                    <a:p>
                      <a:pPr marL="0" marR="0" algn="ctr">
                        <a:lnSpc>
                          <a:spcPct val="107000"/>
                        </a:lnSpc>
                        <a:spcBef>
                          <a:spcPts val="0"/>
                        </a:spcBef>
                        <a:spcAft>
                          <a:spcPts val="0"/>
                        </a:spcAft>
                      </a:pPr>
                      <a:r>
                        <a:rPr lang="en-US" sz="2000">
                          <a:effectLst/>
                          <a:latin typeface="Times New Roman" panose="02020603050405020304" pitchFamily="18" charset="0"/>
                          <a:ea typeface="Malgun Gothic" panose="020B0503020000020004" pitchFamily="34" charset="-127"/>
                          <a:cs typeface="Times New Roman" panose="02020603050405020304" pitchFamily="18" charset="0"/>
                        </a:rPr>
                        <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5</a:t>
                      </a:r>
                      <a:endParaRPr lang="en-US" sz="20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solidFill>
                            <a:srgbClr val="FF0000"/>
                          </a:solidFill>
                          <a:effectLst/>
                          <a:latin typeface="Times New Roman" panose="02020603050405020304" pitchFamily="18" charset="0"/>
                          <a:ea typeface="Malgun Gothic" panose="020B0503020000020004" pitchFamily="34" charset="-127"/>
                          <a:cs typeface="Times New Roman" panose="02020603050405020304" pitchFamily="18" charset="0"/>
                        </a:rPr>
                        <a:t> </a:t>
                      </a:r>
                      <a:endParaRPr lang="en-US" sz="20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a:solidFill>
                            <a:srgbClr val="FF0000"/>
                          </a:solidFill>
                          <a:effectLst/>
                          <a:latin typeface="Times New Roman" panose="02020603050405020304" pitchFamily="18" charset="0"/>
                          <a:ea typeface="Malgun Gothic" panose="020B0503020000020004" pitchFamily="34" charset="-127"/>
                          <a:cs typeface="Times New Roman" panose="02020603050405020304" pitchFamily="18" charset="0"/>
                        </a:rPr>
                        <a:t> </a:t>
                      </a:r>
                      <a:endParaRPr lang="en-US" sz="20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8735800"/>
                  </a:ext>
                </a:extLst>
              </a:tr>
              <a:tr h="571500">
                <a:tc>
                  <a:txBody>
                    <a:bodyPr/>
                    <a:lstStyle/>
                    <a:p>
                      <a:pPr marL="0" marR="0" algn="ctr">
                        <a:lnSpc>
                          <a:spcPct val="107000"/>
                        </a:lnSpc>
                        <a:spcBef>
                          <a:spcPts val="0"/>
                        </a:spcBef>
                        <a:spcAft>
                          <a:spcPts val="0"/>
                        </a:spcAft>
                      </a:pPr>
                      <a:r>
                        <a:rPr lang="en-US" sz="2000">
                          <a:effectLst/>
                          <a:latin typeface="Times New Roman" panose="02020603050405020304" pitchFamily="18" charset="0"/>
                          <a:ea typeface="Malgun Gothic" panose="020B0503020000020004" pitchFamily="34" charset="-127"/>
                          <a:cs typeface="Times New Roman" panose="02020603050405020304" pitchFamily="18" charset="0"/>
                        </a:rPr>
                        <a:t>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3</a:t>
                      </a:r>
                      <a:endParaRPr lang="en-US" sz="20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solidFill>
                            <a:srgbClr val="FF0000"/>
                          </a:solidFill>
                          <a:effectLst/>
                          <a:latin typeface="Times New Roman" panose="02020603050405020304" pitchFamily="18" charset="0"/>
                          <a:ea typeface="Malgun Gothic" panose="020B0503020000020004" pitchFamily="34" charset="-127"/>
                          <a:cs typeface="Times New Roman" panose="02020603050405020304" pitchFamily="18" charset="0"/>
                        </a:rPr>
                        <a:t> </a:t>
                      </a:r>
                      <a:endParaRPr lang="en-US" sz="20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solidFill>
                            <a:srgbClr val="FF0000"/>
                          </a:solidFill>
                          <a:effectLst/>
                          <a:latin typeface="Times New Roman" panose="02020603050405020304" pitchFamily="18" charset="0"/>
                          <a:ea typeface="Malgun Gothic" panose="020B0503020000020004" pitchFamily="34" charset="-127"/>
                          <a:cs typeface="Times New Roman" panose="02020603050405020304" pitchFamily="18" charset="0"/>
                        </a:rPr>
                        <a:t> </a:t>
                      </a:r>
                      <a:endParaRPr lang="en-US" sz="20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8383524"/>
                  </a:ext>
                </a:extLst>
              </a:tr>
              <a:tr h="571500">
                <a:tc>
                  <a:txBody>
                    <a:bodyPr/>
                    <a:lstStyle/>
                    <a:p>
                      <a:pPr marL="0" marR="0" algn="ctr">
                        <a:lnSpc>
                          <a:spcPct val="107000"/>
                        </a:lnSpc>
                        <a:spcBef>
                          <a:spcPts val="0"/>
                        </a:spcBef>
                        <a:spcAft>
                          <a:spcPts val="0"/>
                        </a:spcAft>
                      </a:pPr>
                      <a:r>
                        <a:rPr lang="en-US" sz="2000" dirty="0">
                          <a:effectLst/>
                          <a:latin typeface="Times New Roman" panose="02020603050405020304" pitchFamily="18" charset="0"/>
                          <a:ea typeface="Malgun Gothic" panose="020B0503020000020004" pitchFamily="34" charset="-127"/>
                          <a:cs typeface="Times New Roman" panose="02020603050405020304" pitchFamily="18" charset="0"/>
                        </a:rPr>
                        <a: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4</a:t>
                      </a:r>
                      <a:endParaRPr lang="en-US" sz="20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a:solidFill>
                            <a:srgbClr val="FF0000"/>
                          </a:solidFill>
                          <a:effectLst/>
                          <a:latin typeface="Times New Roman" panose="02020603050405020304" pitchFamily="18" charset="0"/>
                          <a:ea typeface="Malgun Gothic" panose="020B0503020000020004" pitchFamily="34" charset="-127"/>
                          <a:cs typeface="Times New Roman" panose="02020603050405020304" pitchFamily="18" charset="0"/>
                        </a:rPr>
                        <a:t> </a:t>
                      </a:r>
                      <a:endParaRPr lang="en-US" sz="200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dirty="0">
                          <a:solidFill>
                            <a:srgbClr val="FF0000"/>
                          </a:solidFill>
                          <a:effectLst/>
                          <a:latin typeface="Times New Roman" panose="02020603050405020304" pitchFamily="18" charset="0"/>
                          <a:ea typeface="Malgun Gothic" panose="020B0503020000020004" pitchFamily="34" charset="-127"/>
                          <a:cs typeface="Times New Roman" panose="02020603050405020304" pitchFamily="18" charset="0"/>
                        </a:rPr>
                        <a:t> </a:t>
                      </a:r>
                      <a:endParaRPr lang="en-US" sz="2000" dirty="0">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9749418"/>
                  </a:ext>
                </a:extLst>
              </a:tr>
            </a:tbl>
          </a:graphicData>
        </a:graphic>
      </p:graphicFrame>
    </p:spTree>
    <p:extLst>
      <p:ext uri="{BB962C8B-B14F-4D97-AF65-F5344CB8AC3E}">
        <p14:creationId xmlns:p14="http://schemas.microsoft.com/office/powerpoint/2010/main" val="1097328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76967-9A94-4B9B-95DD-8DC3047E8268}"/>
              </a:ext>
            </a:extLst>
          </p:cNvPr>
          <p:cNvSpPr>
            <a:spLocks noGrp="1"/>
          </p:cNvSpPr>
          <p:nvPr>
            <p:ph type="title"/>
          </p:nvPr>
        </p:nvSpPr>
        <p:spPr/>
        <p:txBody>
          <a:bodyPr/>
          <a:lstStyle/>
          <a:p>
            <a:r>
              <a:rPr lang="en-US" dirty="0"/>
              <a:t>Finding the components of a force</a:t>
            </a:r>
          </a:p>
        </p:txBody>
      </p:sp>
      <p:sp>
        <p:nvSpPr>
          <p:cNvPr id="3" name="Content Placeholder 2">
            <a:extLst>
              <a:ext uri="{FF2B5EF4-FFF2-40B4-BE49-F238E27FC236}">
                <a16:creationId xmlns:a16="http://schemas.microsoft.com/office/drawing/2014/main" id="{F0FF3A19-1355-43C9-A00D-5C440E639D46}"/>
              </a:ext>
            </a:extLst>
          </p:cNvPr>
          <p:cNvSpPr>
            <a:spLocks noGrp="1"/>
          </p:cNvSpPr>
          <p:nvPr>
            <p:ph idx="1"/>
          </p:nvPr>
        </p:nvSpPr>
        <p:spPr/>
        <p:txBody>
          <a:bodyPr/>
          <a:lstStyle/>
          <a:p>
            <a:r>
              <a:rPr lang="en-US" sz="2400" dirty="0"/>
              <a:t>When a force is resolved into two components along the x and y axes. The components are then called rectangular components. </a:t>
            </a:r>
          </a:p>
          <a:p>
            <a:endParaRPr lang="en-US" dirty="0"/>
          </a:p>
        </p:txBody>
      </p:sp>
      <p:sp>
        <p:nvSpPr>
          <p:cNvPr id="4" name="Slide Number Placeholder 3">
            <a:extLst>
              <a:ext uri="{FF2B5EF4-FFF2-40B4-BE49-F238E27FC236}">
                <a16:creationId xmlns:a16="http://schemas.microsoft.com/office/drawing/2014/main" id="{AB63DB8E-EFCC-4295-BA7D-C70B8BC7EF2E}"/>
              </a:ext>
            </a:extLst>
          </p:cNvPr>
          <p:cNvSpPr>
            <a:spLocks noGrp="1"/>
          </p:cNvSpPr>
          <p:nvPr>
            <p:ph type="sldNum" sz="quarter" idx="12"/>
          </p:nvPr>
        </p:nvSpPr>
        <p:spPr/>
        <p:txBody>
          <a:bodyPr/>
          <a:lstStyle/>
          <a:p>
            <a:fld id="{C807500E-E3E4-274F-B181-936AD1CD2206}" type="slidenum">
              <a:rPr lang="en-US" smtClean="0"/>
              <a:t>19</a:t>
            </a:fld>
            <a:endParaRPr lang="en-US"/>
          </a:p>
        </p:txBody>
      </p:sp>
      <p:grpSp>
        <p:nvGrpSpPr>
          <p:cNvPr id="6" name="Group 5">
            <a:extLst>
              <a:ext uri="{FF2B5EF4-FFF2-40B4-BE49-F238E27FC236}">
                <a16:creationId xmlns:a16="http://schemas.microsoft.com/office/drawing/2014/main" id="{D911DA60-17D6-450C-9AF2-B6BE91A0529C}"/>
              </a:ext>
            </a:extLst>
          </p:cNvPr>
          <p:cNvGrpSpPr/>
          <p:nvPr/>
        </p:nvGrpSpPr>
        <p:grpSpPr>
          <a:xfrm>
            <a:off x="5862575" y="2902101"/>
            <a:ext cx="3260137" cy="2481765"/>
            <a:chOff x="3594660" y="1219200"/>
            <a:chExt cx="3538622" cy="2693760"/>
          </a:xfrm>
        </p:grpSpPr>
        <p:sp>
          <p:nvSpPr>
            <p:cNvPr id="7" name="Right Triangle 6">
              <a:extLst>
                <a:ext uri="{FF2B5EF4-FFF2-40B4-BE49-F238E27FC236}">
                  <a16:creationId xmlns:a16="http://schemas.microsoft.com/office/drawing/2014/main" id="{B7B0177F-1B5E-4A48-8B73-DD70D73B7558}"/>
                </a:ext>
              </a:extLst>
            </p:cNvPr>
            <p:cNvSpPr/>
            <p:nvPr/>
          </p:nvSpPr>
          <p:spPr>
            <a:xfrm flipH="1">
              <a:off x="3675240" y="2382111"/>
              <a:ext cx="1944970" cy="1486074"/>
            </a:xfrm>
            <a:prstGeom prst="rtTriangle">
              <a:avLst/>
            </a:prstGeom>
            <a:solidFill>
              <a:schemeClr val="bg1">
                <a:lumMod val="8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nvGrpSpPr>
            <p:cNvPr id="8" name="Group 7">
              <a:extLst>
                <a:ext uri="{FF2B5EF4-FFF2-40B4-BE49-F238E27FC236}">
                  <a16:creationId xmlns:a16="http://schemas.microsoft.com/office/drawing/2014/main" id="{E7D1F322-02F4-4123-8B4A-D84CE90DBE82}"/>
                </a:ext>
              </a:extLst>
            </p:cNvPr>
            <p:cNvGrpSpPr/>
            <p:nvPr/>
          </p:nvGrpSpPr>
          <p:grpSpPr>
            <a:xfrm>
              <a:off x="3594660" y="1219200"/>
              <a:ext cx="3538622" cy="2682399"/>
              <a:chOff x="4073293" y="1053305"/>
              <a:chExt cx="3077478" cy="2332836"/>
            </a:xfrm>
          </p:grpSpPr>
          <p:cxnSp>
            <p:nvCxnSpPr>
              <p:cNvPr id="10" name="Straight Connector 9">
                <a:extLst>
                  <a:ext uri="{FF2B5EF4-FFF2-40B4-BE49-F238E27FC236}">
                    <a16:creationId xmlns:a16="http://schemas.microsoft.com/office/drawing/2014/main" id="{19917E45-7391-4855-984C-97F2FC78A3E5}"/>
                  </a:ext>
                </a:extLst>
              </p:cNvPr>
              <p:cNvCxnSpPr>
                <a:cxnSpLocks/>
                <a:stCxn id="7" idx="4"/>
              </p:cNvCxnSpPr>
              <p:nvPr/>
            </p:nvCxnSpPr>
            <p:spPr>
              <a:xfrm>
                <a:off x="4143373" y="3357082"/>
                <a:ext cx="2459614" cy="27113"/>
              </a:xfrm>
              <a:prstGeom prst="line">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D0CDE8E-5AB1-4CC3-AAE7-093546AB3DE6}"/>
                  </a:ext>
                </a:extLst>
              </p:cNvPr>
              <p:cNvCxnSpPr>
                <a:cxnSpLocks/>
              </p:cNvCxnSpPr>
              <p:nvPr/>
            </p:nvCxnSpPr>
            <p:spPr>
              <a:xfrm flipH="1" flipV="1">
                <a:off x="4073293" y="1133282"/>
                <a:ext cx="5941" cy="2226076"/>
              </a:xfrm>
              <a:prstGeom prst="line">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D247618-CD2B-4E8E-B672-14CD96DCF541}"/>
                  </a:ext>
                </a:extLst>
              </p:cNvPr>
              <p:cNvSpPr txBox="1"/>
              <p:nvPr/>
            </p:nvSpPr>
            <p:spPr>
              <a:xfrm>
                <a:off x="4078807" y="1053305"/>
                <a:ext cx="961378" cy="348639"/>
              </a:xfrm>
              <a:prstGeom prst="rect">
                <a:avLst/>
              </a:prstGeom>
              <a:noFill/>
            </p:spPr>
            <p:txBody>
              <a:bodyPr wrap="square" rtlCol="0">
                <a:spAutoFit/>
              </a:bodyPr>
              <a:lstStyle/>
              <a:p>
                <a:r>
                  <a:rPr lang="en-US" dirty="0">
                    <a:solidFill>
                      <a:prstClr val="black"/>
                    </a:solidFill>
                    <a:latin typeface="Times" panose="02020603050405020304" pitchFamily="18" charset="0"/>
                    <a:cs typeface="Times" panose="02020603050405020304" pitchFamily="18" charset="0"/>
                  </a:rPr>
                  <a:t>y</a:t>
                </a:r>
              </a:p>
            </p:txBody>
          </p:sp>
          <p:cxnSp>
            <p:nvCxnSpPr>
              <p:cNvPr id="13" name="Straight Arrow Connector 12">
                <a:extLst>
                  <a:ext uri="{FF2B5EF4-FFF2-40B4-BE49-F238E27FC236}">
                    <a16:creationId xmlns:a16="http://schemas.microsoft.com/office/drawing/2014/main" id="{0A2D2047-C8BD-42F9-99C9-60F8E617513B}"/>
                  </a:ext>
                </a:extLst>
              </p:cNvPr>
              <p:cNvCxnSpPr/>
              <p:nvPr/>
            </p:nvCxnSpPr>
            <p:spPr>
              <a:xfrm flipV="1">
                <a:off x="4103772" y="1981089"/>
                <a:ext cx="1784196" cy="14050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0014153-9074-451D-8A67-D10160B59DB2}"/>
                      </a:ext>
                    </a:extLst>
                  </p:cNvPr>
                  <p:cNvSpPr txBox="1"/>
                  <p:nvPr/>
                </p:nvSpPr>
                <p:spPr>
                  <a:xfrm>
                    <a:off x="5708704" y="1602668"/>
                    <a:ext cx="961378" cy="4357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dirty="0" smtClean="0">
                              <a:solidFill>
                                <a:prstClr val="black"/>
                              </a:solidFill>
                              <a:latin typeface="Cambria Math" panose="02040503050406030204" pitchFamily="18" charset="0"/>
                            </a:rPr>
                            <m:t>𝑭</m:t>
                          </m:r>
                        </m:oMath>
                      </m:oMathPara>
                    </a14:m>
                    <a:endParaRPr lang="en-US" sz="2400" b="1" dirty="0">
                      <a:solidFill>
                        <a:prstClr val="black"/>
                      </a:solidFill>
                    </a:endParaRPr>
                  </a:p>
                </p:txBody>
              </p:sp>
            </mc:Choice>
            <mc:Fallback xmlns="">
              <p:sp>
                <p:nvSpPr>
                  <p:cNvPr id="14" name="TextBox 13">
                    <a:extLst>
                      <a:ext uri="{FF2B5EF4-FFF2-40B4-BE49-F238E27FC236}">
                        <a16:creationId xmlns:a16="http://schemas.microsoft.com/office/drawing/2014/main" id="{F0014153-9074-451D-8A67-D10160B59DB2}"/>
                      </a:ext>
                    </a:extLst>
                  </p:cNvPr>
                  <p:cNvSpPr txBox="1">
                    <a:spLocks noRot="1" noChangeAspect="1" noMove="1" noResize="1" noEditPoints="1" noAdjustHandles="1" noChangeArrowheads="1" noChangeShapeType="1" noTextEdit="1"/>
                  </p:cNvSpPr>
                  <p:nvPr/>
                </p:nvSpPr>
                <p:spPr>
                  <a:xfrm>
                    <a:off x="5708704" y="1602668"/>
                    <a:ext cx="961378" cy="435799"/>
                  </a:xfrm>
                  <a:prstGeom prst="rect">
                    <a:avLst/>
                  </a:prstGeom>
                  <a:blipFill>
                    <a:blip r:embed="rId2"/>
                    <a:stretch>
                      <a:fillRect/>
                    </a:stretch>
                  </a:blipFill>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B8517FF6-77EE-49F0-8374-917FE0576460}"/>
                  </a:ext>
                </a:extLst>
              </p:cNvPr>
              <p:cNvCxnSpPr/>
              <p:nvPr/>
            </p:nvCxnSpPr>
            <p:spPr>
              <a:xfrm>
                <a:off x="5842656" y="1981088"/>
                <a:ext cx="0" cy="139390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7CF996B-7D81-48B4-94E7-445D6C6F1EF0}"/>
                  </a:ext>
                </a:extLst>
              </p:cNvPr>
              <p:cNvCxnSpPr/>
              <p:nvPr/>
            </p:nvCxnSpPr>
            <p:spPr>
              <a:xfrm flipV="1">
                <a:off x="4157971" y="1950063"/>
                <a:ext cx="168468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64F28E4-8F3E-4E67-B6A0-E0EFD64D63A0}"/>
                  </a:ext>
                </a:extLst>
              </p:cNvPr>
              <p:cNvSpPr txBox="1"/>
              <p:nvPr/>
            </p:nvSpPr>
            <p:spPr>
              <a:xfrm>
                <a:off x="6189393" y="2999985"/>
                <a:ext cx="961378" cy="348639"/>
              </a:xfrm>
              <a:prstGeom prst="rect">
                <a:avLst/>
              </a:prstGeom>
              <a:noFill/>
            </p:spPr>
            <p:txBody>
              <a:bodyPr wrap="square" rtlCol="0">
                <a:spAutoFit/>
              </a:bodyPr>
              <a:lstStyle/>
              <a:p>
                <a:r>
                  <a:rPr lang="en-US" dirty="0">
                    <a:solidFill>
                      <a:prstClr val="black"/>
                    </a:solidFill>
                    <a:latin typeface="Times" panose="02020603050405020304" pitchFamily="18" charset="0"/>
                    <a:cs typeface="Times" panose="02020603050405020304" pitchFamily="18" charset="0"/>
                  </a:rPr>
                  <a:t>x</a:t>
                </a:r>
              </a:p>
            </p:txBody>
          </p:sp>
        </p:grpSp>
        <p:sp>
          <p:nvSpPr>
            <p:cNvPr id="9" name="TextBox 8">
              <a:extLst>
                <a:ext uri="{FF2B5EF4-FFF2-40B4-BE49-F238E27FC236}">
                  <a16:creationId xmlns:a16="http://schemas.microsoft.com/office/drawing/2014/main" id="{DC1B91E6-4D87-444D-AFA9-29AE563B2763}"/>
                </a:ext>
              </a:extLst>
            </p:cNvPr>
            <p:cNvSpPr txBox="1"/>
            <p:nvPr/>
          </p:nvSpPr>
          <p:spPr>
            <a:xfrm>
              <a:off x="3873461" y="3512079"/>
              <a:ext cx="365735" cy="400881"/>
            </a:xfrm>
            <a:prstGeom prst="rect">
              <a:avLst/>
            </a:prstGeom>
            <a:noFill/>
          </p:spPr>
          <p:txBody>
            <a:bodyPr wrap="none" rtlCol="0">
              <a:spAutoFit/>
            </a:bodyPr>
            <a:lstStyle/>
            <a:p>
              <a:r>
                <a:rPr lang="az-Cyrl-AZ" dirty="0"/>
                <a:t>Ө</a:t>
              </a:r>
              <a:endParaRPr lang="en-US" dirty="0"/>
            </a:p>
          </p:txBody>
        </p:sp>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7E1284F-2F3F-4507-8BF9-27928C3FEA2F}"/>
                  </a:ext>
                </a:extLst>
              </p:cNvPr>
              <p:cNvSpPr txBox="1"/>
              <p:nvPr/>
            </p:nvSpPr>
            <p:spPr>
              <a:xfrm>
                <a:off x="643747" y="4630298"/>
                <a:ext cx="3525965" cy="738664"/>
              </a:xfrm>
              <a:prstGeom prst="rect">
                <a:avLst/>
              </a:prstGeom>
              <a:noFill/>
            </p:spPr>
            <p:txBody>
              <a:bodyPr wrap="none" lIns="0" tIns="0" rIns="0" bIns="0" rtlCol="0">
                <a:spAutoFit/>
              </a:bodyPr>
              <a:lstStyle/>
              <a:p>
                <a:r>
                  <a:rPr lang="en-US" sz="2400" dirty="0"/>
                  <a:t>x  component: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𝐹𝑐𝑜𝑠</m:t>
                    </m:r>
                    <m:r>
                      <m:rPr>
                        <m:sty m:val="p"/>
                      </m:rPr>
                      <a:rPr lang="en-US" sz="2400" b="0" i="1" smtClean="0">
                        <a:latin typeface="Cambria Math" panose="02040503050406030204" pitchFamily="18" charset="0"/>
                      </a:rPr>
                      <m:t>θ</m:t>
                    </m:r>
                  </m:oMath>
                </a14:m>
                <a:endParaRPr lang="en-US" sz="2400" b="0" dirty="0"/>
              </a:p>
              <a:p>
                <a:r>
                  <a:rPr lang="en-US" sz="2400" dirty="0"/>
                  <a:t>y  component:</a:t>
                </a:r>
                <a14:m>
                  <m:oMath xmlns:m="http://schemas.openxmlformats.org/officeDocument/2006/math">
                    <m:r>
                      <a:rPr lang="en-US" sz="2400" b="0" i="0" smtClean="0">
                        <a:latin typeface="Cambria Math" panose="02040503050406030204" pitchFamily="18" charset="0"/>
                      </a:rPr>
                      <m:t> </m:t>
                    </m:r>
                    <m:r>
                      <a:rPr lang="en-US" sz="2400" i="1">
                        <a:latin typeface="Cambria Math" panose="02040503050406030204" pitchFamily="18" charset="0"/>
                      </a:rPr>
                      <m:t>(+/−)</m:t>
                    </m:r>
                    <m:r>
                      <a:rPr lang="en-US" sz="2400" i="1">
                        <a:latin typeface="Cambria Math" panose="02040503050406030204" pitchFamily="18" charset="0"/>
                      </a:rPr>
                      <m:t>𝐹𝑠𝑖𝑛</m:t>
                    </m:r>
                    <m:r>
                      <m:rPr>
                        <m:sty m:val="p"/>
                      </m:rPr>
                      <a:rPr lang="en-US" sz="2400" i="1">
                        <a:latin typeface="Cambria Math" panose="02040503050406030204" pitchFamily="18" charset="0"/>
                      </a:rPr>
                      <m:t>θ</m:t>
                    </m:r>
                  </m:oMath>
                </a14:m>
                <a:endParaRPr lang="en-US" sz="2400" dirty="0"/>
              </a:p>
            </p:txBody>
          </p:sp>
        </mc:Choice>
        <mc:Fallback xmlns="">
          <p:sp>
            <p:nvSpPr>
              <p:cNvPr id="22" name="TextBox 21">
                <a:extLst>
                  <a:ext uri="{FF2B5EF4-FFF2-40B4-BE49-F238E27FC236}">
                    <a16:creationId xmlns:a16="http://schemas.microsoft.com/office/drawing/2014/main" id="{97E1284F-2F3F-4507-8BF9-27928C3FEA2F}"/>
                  </a:ext>
                </a:extLst>
              </p:cNvPr>
              <p:cNvSpPr txBox="1">
                <a:spLocks noRot="1" noChangeAspect="1" noMove="1" noResize="1" noEditPoints="1" noAdjustHandles="1" noChangeArrowheads="1" noChangeShapeType="1" noTextEdit="1"/>
              </p:cNvSpPr>
              <p:nvPr/>
            </p:nvSpPr>
            <p:spPr>
              <a:xfrm>
                <a:off x="643747" y="4630298"/>
                <a:ext cx="3525965" cy="738664"/>
              </a:xfrm>
              <a:prstGeom prst="rect">
                <a:avLst/>
              </a:prstGeom>
              <a:blipFill>
                <a:blip r:embed="rId3"/>
                <a:stretch>
                  <a:fillRect l="-5363" t="-13223" r="-2249" b="-23967"/>
                </a:stretch>
              </a:blipFill>
            </p:spPr>
            <p:txBody>
              <a:bodyPr/>
              <a:lstStyle/>
              <a:p>
                <a:r>
                  <a:rPr lang="en-US">
                    <a:noFill/>
                  </a:rPr>
                  <a:t> </a:t>
                </a:r>
              </a:p>
            </p:txBody>
          </p:sp>
        </mc:Fallback>
      </mc:AlternateContent>
      <p:cxnSp>
        <p:nvCxnSpPr>
          <p:cNvPr id="23" name="Straight Arrow Connector 22"/>
          <p:cNvCxnSpPr/>
          <p:nvPr/>
        </p:nvCxnSpPr>
        <p:spPr>
          <a:xfrm flipH="1" flipV="1">
            <a:off x="2898475" y="4287328"/>
            <a:ext cx="8627" cy="3429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2406729" y="3931947"/>
            <a:ext cx="1096967" cy="369332"/>
          </a:xfrm>
          <a:prstGeom prst="rect">
            <a:avLst/>
          </a:prstGeom>
          <a:noFill/>
        </p:spPr>
        <p:txBody>
          <a:bodyPr wrap="none" rtlCol="0">
            <a:spAutoFit/>
          </a:bodyPr>
          <a:lstStyle/>
          <a:p>
            <a:r>
              <a:rPr lang="en-US" dirty="0">
                <a:solidFill>
                  <a:srgbClr val="0070C0"/>
                </a:solidFill>
              </a:rPr>
              <a:t>Direction </a:t>
            </a:r>
          </a:p>
        </p:txBody>
      </p:sp>
      <p:sp>
        <p:nvSpPr>
          <p:cNvPr id="25" name="TextBox 24"/>
          <p:cNvSpPr txBox="1"/>
          <p:nvPr/>
        </p:nvSpPr>
        <p:spPr>
          <a:xfrm>
            <a:off x="3460593" y="3927373"/>
            <a:ext cx="1265090" cy="369332"/>
          </a:xfrm>
          <a:prstGeom prst="rect">
            <a:avLst/>
          </a:prstGeom>
          <a:noFill/>
        </p:spPr>
        <p:txBody>
          <a:bodyPr wrap="none" rtlCol="0">
            <a:spAutoFit/>
          </a:bodyPr>
          <a:lstStyle/>
          <a:p>
            <a:r>
              <a:rPr lang="en-US" dirty="0">
                <a:solidFill>
                  <a:srgbClr val="0070C0"/>
                </a:solidFill>
              </a:rPr>
              <a:t>Magnitude </a:t>
            </a:r>
          </a:p>
        </p:txBody>
      </p:sp>
      <p:cxnSp>
        <p:nvCxnSpPr>
          <p:cNvPr id="26" name="Straight Arrow Connector 25"/>
          <p:cNvCxnSpPr/>
          <p:nvPr/>
        </p:nvCxnSpPr>
        <p:spPr>
          <a:xfrm flipH="1" flipV="1">
            <a:off x="3765433" y="4309415"/>
            <a:ext cx="8627" cy="3429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2544792" y="5014534"/>
            <a:ext cx="68148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378679" y="5014534"/>
            <a:ext cx="681487"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8349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46420-FC0E-4257-8BDC-BE21A6C1684E}"/>
              </a:ext>
            </a:extLst>
          </p:cNvPr>
          <p:cNvSpPr>
            <a:spLocks noGrp="1"/>
          </p:cNvSpPr>
          <p:nvPr>
            <p:ph type="title"/>
          </p:nvPr>
        </p:nvSpPr>
        <p:spPr>
          <a:xfrm>
            <a:off x="360728" y="274638"/>
            <a:ext cx="8783272" cy="1143000"/>
          </a:xfrm>
        </p:spPr>
        <p:txBody>
          <a:bodyPr>
            <a:normAutofit/>
          </a:bodyPr>
          <a:lstStyle/>
          <a:p>
            <a:r>
              <a:rPr lang="en-US" dirty="0"/>
              <a:t>Mechanical and Civil Engineering (MCE)</a:t>
            </a:r>
          </a:p>
        </p:txBody>
      </p:sp>
      <p:sp>
        <p:nvSpPr>
          <p:cNvPr id="3" name="Content Placeholder 2">
            <a:extLst>
              <a:ext uri="{FF2B5EF4-FFF2-40B4-BE49-F238E27FC236}">
                <a16:creationId xmlns:a16="http://schemas.microsoft.com/office/drawing/2014/main" id="{AA936E43-2210-4F53-85C9-8C6367ED04B8}"/>
              </a:ext>
            </a:extLst>
          </p:cNvPr>
          <p:cNvSpPr>
            <a:spLocks noGrp="1"/>
          </p:cNvSpPr>
          <p:nvPr>
            <p:ph idx="1"/>
          </p:nvPr>
        </p:nvSpPr>
        <p:spPr/>
        <p:txBody>
          <a:bodyPr>
            <a:normAutofit/>
          </a:bodyPr>
          <a:lstStyle/>
          <a:p>
            <a:r>
              <a:rPr lang="en-US" sz="2400" dirty="0"/>
              <a:t>Instructor: Dr. Kimia Mortezaei	</a:t>
            </a:r>
          </a:p>
          <a:p>
            <a:pPr lvl="1"/>
            <a:r>
              <a:rPr lang="en-US" sz="2000" dirty="0"/>
              <a:t>Office: Powers 211K	Phone: (219) 989-2123</a:t>
            </a:r>
          </a:p>
          <a:p>
            <a:pPr lvl="1"/>
            <a:r>
              <a:rPr lang="en-US" sz="2000" dirty="0"/>
              <a:t>Email: kmorteza@pnw.edu</a:t>
            </a:r>
          </a:p>
          <a:p>
            <a:pPr lvl="1"/>
            <a:r>
              <a:rPr lang="en-US" sz="2000" dirty="0"/>
              <a:t>Office hours:  by appointment</a:t>
            </a:r>
          </a:p>
          <a:p>
            <a:r>
              <a:rPr lang="en-US" sz="2100" dirty="0"/>
              <a:t>Lab TA:       Mervyn Earl John Medidi</a:t>
            </a:r>
          </a:p>
          <a:p>
            <a:pPr marL="0" indent="0">
              <a:buNone/>
            </a:pPr>
            <a:r>
              <a:rPr lang="en-US" sz="2100" dirty="0"/>
              <a:t>                          Email: </a:t>
            </a:r>
            <a:r>
              <a:rPr lang="en-US" sz="2100" dirty="0">
                <a:hlinkClick r:id="rId2"/>
              </a:rPr>
              <a:t>mmedidi@pnw.edu</a:t>
            </a:r>
            <a:endParaRPr lang="en-US" sz="2100" dirty="0"/>
          </a:p>
          <a:p>
            <a:pPr marL="0" indent="0">
              <a:buNone/>
            </a:pPr>
            <a:r>
              <a:rPr lang="en-US" sz="2100" dirty="0"/>
              <a:t> </a:t>
            </a:r>
          </a:p>
          <a:p>
            <a:r>
              <a:rPr lang="en-US" sz="2000" b="1" dirty="0"/>
              <a:t>Lecture:</a:t>
            </a:r>
            <a:r>
              <a:rPr lang="en-US" sz="2000" dirty="0"/>
              <a:t> </a:t>
            </a:r>
            <a:r>
              <a:rPr lang="en-US" sz="2000" b="1" dirty="0"/>
              <a:t>Potter 234</a:t>
            </a:r>
            <a:r>
              <a:rPr lang="en-US" sz="2000" b="1" i="1" dirty="0"/>
              <a:t>,</a:t>
            </a:r>
            <a:r>
              <a:rPr lang="en-US" sz="2000" dirty="0"/>
              <a:t> Monday 5:00pm - 5:50pm</a:t>
            </a:r>
          </a:p>
          <a:p>
            <a:endParaRPr lang="en-US" sz="2000" dirty="0"/>
          </a:p>
          <a:p>
            <a:r>
              <a:rPr lang="en-US" sz="2000" b="1" dirty="0"/>
              <a:t>Lab: Potter 308</a:t>
            </a:r>
            <a:r>
              <a:rPr lang="en-US" sz="1800" b="1" i="1" dirty="0"/>
              <a:t>,</a:t>
            </a:r>
            <a:r>
              <a:rPr lang="en-US" sz="1800" b="1" dirty="0"/>
              <a:t> </a:t>
            </a:r>
            <a:r>
              <a:rPr lang="en-US" sz="1800" dirty="0"/>
              <a:t>Wednesday 17 – 19:50 pm, (ENGR 19000-018)</a:t>
            </a:r>
          </a:p>
          <a:p>
            <a:pPr marL="0" indent="0">
              <a:buNone/>
            </a:pPr>
            <a:endParaRPr lang="en-US" dirty="0"/>
          </a:p>
          <a:p>
            <a:endParaRPr lang="en-US" sz="2000" dirty="0"/>
          </a:p>
        </p:txBody>
      </p:sp>
      <p:sp>
        <p:nvSpPr>
          <p:cNvPr id="5" name="Slide Number Placeholder 4">
            <a:extLst>
              <a:ext uri="{FF2B5EF4-FFF2-40B4-BE49-F238E27FC236}">
                <a16:creationId xmlns:a16="http://schemas.microsoft.com/office/drawing/2014/main" id="{0F9DEE81-1A1A-4DFC-9F50-1A7ED1D4ACD6}"/>
              </a:ext>
            </a:extLst>
          </p:cNvPr>
          <p:cNvSpPr>
            <a:spLocks noGrp="1"/>
          </p:cNvSpPr>
          <p:nvPr>
            <p:ph type="sldNum" sz="quarter" idx="12"/>
          </p:nvPr>
        </p:nvSpPr>
        <p:spPr/>
        <p:txBody>
          <a:bodyPr/>
          <a:lstStyle/>
          <a:p>
            <a:fld id="{C807500E-E3E4-274F-B181-936AD1CD2206}" type="slidenum">
              <a:rPr lang="en-US" smtClean="0"/>
              <a:t>2</a:t>
            </a:fld>
            <a:endParaRPr lang="en-US" dirty="0"/>
          </a:p>
        </p:txBody>
      </p:sp>
    </p:spTree>
    <p:extLst>
      <p:ext uri="{BB962C8B-B14F-4D97-AF65-F5344CB8AC3E}">
        <p14:creationId xmlns:p14="http://schemas.microsoft.com/office/powerpoint/2010/main" val="3324898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lIns="91425" tIns="91425" rIns="91425" bIns="91425" anchor="t" anchorCtr="0">
            <a:normAutofit fontScale="97500"/>
          </a:bodyPr>
          <a:lstStyle/>
          <a:p>
            <a:pPr algn="ctr"/>
            <a:r>
              <a:rPr lang="en-US" sz="3600" dirty="0">
                <a:solidFill>
                  <a:schemeClr val="tx2"/>
                </a:solidFill>
                <a:latin typeface="+mj-lt"/>
                <a:cs typeface="Times New Roman"/>
                <a:sym typeface="Arial"/>
              </a:rPr>
              <a:t>Instructor</a:t>
            </a:r>
          </a:p>
        </p:txBody>
      </p:sp>
      <p:sp>
        <p:nvSpPr>
          <p:cNvPr id="3" name="Content Placeholder 2"/>
          <p:cNvSpPr>
            <a:spLocks noGrp="1"/>
          </p:cNvSpPr>
          <p:nvPr>
            <p:ph idx="1"/>
          </p:nvPr>
        </p:nvSpPr>
        <p:spPr>
          <a:xfrm>
            <a:off x="259976" y="1493837"/>
            <a:ext cx="8659906" cy="4525963"/>
          </a:xfrm>
        </p:spPr>
        <p:txBody>
          <a:bodyPr>
            <a:normAutofit/>
          </a:bodyPr>
          <a:lstStyle/>
          <a:p>
            <a:pPr>
              <a:spcBef>
                <a:spcPts val="600"/>
              </a:spcBef>
              <a:spcAft>
                <a:spcPts val="600"/>
              </a:spcAft>
              <a:buFont typeface="Courier New" pitchFamily="49" charset="0"/>
              <a:buChar char="o"/>
            </a:pPr>
            <a:r>
              <a:rPr lang="en-US" sz="1800" b="1" dirty="0">
                <a:latin typeface="+mj-lt"/>
              </a:rPr>
              <a:t>Research Area: </a:t>
            </a:r>
            <a:r>
              <a:rPr lang="en-US" sz="1800" dirty="0">
                <a:latin typeface="+mj-lt"/>
              </a:rPr>
              <a:t>Geotechnical engineering, </a:t>
            </a:r>
            <a:r>
              <a:rPr lang="en-US" sz="1800" dirty="0" err="1">
                <a:latin typeface="+mj-lt"/>
              </a:rPr>
              <a:t>Geomechanics</a:t>
            </a:r>
            <a:r>
              <a:rPr lang="en-US" sz="1800" dirty="0">
                <a:latin typeface="+mj-lt"/>
              </a:rPr>
              <a:t>, Environmental </a:t>
            </a:r>
            <a:r>
              <a:rPr lang="en-US" sz="1800" dirty="0" err="1">
                <a:latin typeface="+mj-lt"/>
              </a:rPr>
              <a:t>Geomechanics</a:t>
            </a:r>
            <a:r>
              <a:rPr lang="en-US" sz="1800" dirty="0">
                <a:latin typeface="+mj-lt"/>
              </a:rPr>
              <a:t>.</a:t>
            </a:r>
          </a:p>
          <a:p>
            <a:pPr>
              <a:spcBef>
                <a:spcPts val="600"/>
              </a:spcBef>
              <a:spcAft>
                <a:spcPts val="600"/>
              </a:spcAft>
              <a:buFont typeface="Courier New" pitchFamily="49" charset="0"/>
              <a:buChar char="o"/>
            </a:pPr>
            <a:r>
              <a:rPr lang="en-US" sz="1800" dirty="0">
                <a:latin typeface="+mj-lt"/>
              </a:rPr>
              <a:t>Lecturer</a:t>
            </a:r>
            <a:r>
              <a:rPr lang="en-US" sz="1800" dirty="0"/>
              <a:t>– </a:t>
            </a:r>
            <a:r>
              <a:rPr lang="en-US" sz="1800" dirty="0">
                <a:latin typeface="+mj-lt"/>
              </a:rPr>
              <a:t>University of South Alabama (2020-2021)</a:t>
            </a:r>
          </a:p>
          <a:p>
            <a:pPr>
              <a:spcBef>
                <a:spcPts val="600"/>
              </a:spcBef>
              <a:spcAft>
                <a:spcPts val="600"/>
              </a:spcAft>
              <a:buFont typeface="Courier New" pitchFamily="49" charset="0"/>
              <a:buChar char="o"/>
            </a:pPr>
            <a:r>
              <a:rPr lang="en-US" sz="1800" dirty="0">
                <a:latin typeface="+mj-lt"/>
              </a:rPr>
              <a:t>Post Doctoral Research Associate –  CAVS, Mississippi State University (2017-2020)</a:t>
            </a:r>
          </a:p>
          <a:p>
            <a:pPr>
              <a:spcBef>
                <a:spcPts val="600"/>
              </a:spcBef>
              <a:spcAft>
                <a:spcPts val="600"/>
              </a:spcAft>
              <a:buFont typeface="Courier New" pitchFamily="49" charset="0"/>
              <a:buChar char="o"/>
            </a:pPr>
            <a:r>
              <a:rPr lang="en-US" sz="1800" dirty="0">
                <a:latin typeface="+mj-lt"/>
              </a:rPr>
              <a:t>Ph.D. –  Mississippi State University (2014-2017)</a:t>
            </a:r>
          </a:p>
          <a:p>
            <a:pPr>
              <a:spcBef>
                <a:spcPts val="600"/>
              </a:spcBef>
              <a:spcAft>
                <a:spcPts val="600"/>
              </a:spcAft>
              <a:buFont typeface="Courier New" pitchFamily="49" charset="0"/>
              <a:buChar char="o"/>
            </a:pPr>
            <a:r>
              <a:rPr lang="en-US" sz="1800" dirty="0">
                <a:latin typeface="+mj-lt"/>
              </a:rPr>
              <a:t>MSc in Earthquake engineering–  Semnan University (2010-2012)</a:t>
            </a:r>
          </a:p>
          <a:p>
            <a:pPr>
              <a:spcBef>
                <a:spcPts val="600"/>
              </a:spcBef>
              <a:spcAft>
                <a:spcPts val="600"/>
              </a:spcAft>
              <a:buFont typeface="Courier New" pitchFamily="49" charset="0"/>
              <a:buChar char="o"/>
            </a:pPr>
            <a:r>
              <a:rPr lang="en-US" sz="1800" dirty="0">
                <a:latin typeface="+mj-lt"/>
              </a:rPr>
              <a:t>BSc in Mechanical Engineering –  Semnan University, Iran (2006-2010)</a:t>
            </a:r>
          </a:p>
          <a:p>
            <a:pPr>
              <a:buNone/>
            </a:pPr>
            <a:endParaRPr lang="en-US" sz="1800" dirty="0"/>
          </a:p>
          <a:p>
            <a:endParaRPr lang="en-US" sz="1800" dirty="0"/>
          </a:p>
        </p:txBody>
      </p:sp>
      <p:sp>
        <p:nvSpPr>
          <p:cNvPr id="4" name="Slide Number Placeholder 3"/>
          <p:cNvSpPr>
            <a:spLocks noGrp="1"/>
          </p:cNvSpPr>
          <p:nvPr>
            <p:ph type="sldNum" sz="quarter" idx="12"/>
          </p:nvPr>
        </p:nvSpPr>
        <p:spPr>
          <a:xfrm>
            <a:off x="8686799" y="6356350"/>
            <a:ext cx="308919" cy="365125"/>
          </a:xfrm>
        </p:spPr>
        <p:txBody>
          <a:bodyPr/>
          <a:lstStyle/>
          <a:p>
            <a:fld id="{0512A895-2E58-46BD-A90D-DD5104064CFD}" type="slidenum">
              <a:rPr lang="en-US" smtClean="0"/>
              <a:pPr/>
              <a:t>3</a:t>
            </a:fld>
            <a:endParaRPr lang="en-US"/>
          </a:p>
        </p:txBody>
      </p:sp>
    </p:spTree>
    <p:extLst>
      <p:ext uri="{BB962C8B-B14F-4D97-AF65-F5344CB8AC3E}">
        <p14:creationId xmlns:p14="http://schemas.microsoft.com/office/powerpoint/2010/main" val="1187614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11832-1A3B-4702-B2E5-C977D921E66A}"/>
              </a:ext>
            </a:extLst>
          </p:cNvPr>
          <p:cNvSpPr>
            <a:spLocks noGrp="1"/>
          </p:cNvSpPr>
          <p:nvPr>
            <p:ph type="title"/>
          </p:nvPr>
        </p:nvSpPr>
        <p:spPr/>
        <p:txBody>
          <a:bodyPr>
            <a:noAutofit/>
          </a:bodyPr>
          <a:lstStyle/>
          <a:p>
            <a:r>
              <a:rPr lang="en-US" sz="3200" dirty="0"/>
              <a:t>Brightspace </a:t>
            </a:r>
          </a:p>
        </p:txBody>
      </p:sp>
      <p:sp>
        <p:nvSpPr>
          <p:cNvPr id="3" name="Content Placeholder 2">
            <a:extLst>
              <a:ext uri="{FF2B5EF4-FFF2-40B4-BE49-F238E27FC236}">
                <a16:creationId xmlns:a16="http://schemas.microsoft.com/office/drawing/2014/main" id="{9FCC055E-B6E8-4D19-9D1A-02E4C82A5A3C}"/>
              </a:ext>
            </a:extLst>
          </p:cNvPr>
          <p:cNvSpPr>
            <a:spLocks noGrp="1"/>
          </p:cNvSpPr>
          <p:nvPr>
            <p:ph idx="1"/>
          </p:nvPr>
        </p:nvSpPr>
        <p:spPr/>
        <p:txBody>
          <a:bodyPr>
            <a:normAutofit/>
          </a:bodyPr>
          <a:lstStyle/>
          <a:p>
            <a:pPr marL="514350" indent="-514350">
              <a:buAutoNum type="arabicPeriod"/>
            </a:pPr>
            <a:r>
              <a:rPr lang="en-US" sz="2400" b="1" dirty="0"/>
              <a:t>Course Materials - slides, manuals etc.</a:t>
            </a:r>
          </a:p>
          <a:p>
            <a:pPr lvl="1"/>
            <a:r>
              <a:rPr lang="en-US" sz="2000" dirty="0"/>
              <a:t>ENGR19000-017 LEC</a:t>
            </a:r>
          </a:p>
          <a:p>
            <a:pPr marL="514350" indent="-514350">
              <a:buAutoNum type="arabicPeriod"/>
            </a:pPr>
            <a:endParaRPr lang="en-US" sz="2400" dirty="0"/>
          </a:p>
          <a:p>
            <a:pPr marL="514350" indent="-514350">
              <a:buAutoNum type="arabicPeriod"/>
            </a:pPr>
            <a:r>
              <a:rPr lang="en-US" sz="2400" b="1" dirty="0"/>
              <a:t>Homework Submission from your lab session</a:t>
            </a:r>
          </a:p>
          <a:p>
            <a:pPr marL="457200" lvl="1" indent="0">
              <a:buNone/>
            </a:pPr>
            <a:r>
              <a:rPr lang="en-US" sz="2000" dirty="0"/>
              <a:t>ENGR19000-018 LAB</a:t>
            </a:r>
          </a:p>
          <a:p>
            <a:pPr marL="457200" lvl="1" indent="0">
              <a:buNone/>
            </a:pPr>
            <a:endParaRPr lang="en-US" sz="2000" dirty="0"/>
          </a:p>
          <a:p>
            <a:pPr lvl="1"/>
            <a:endParaRPr lang="en-US" sz="2000" dirty="0"/>
          </a:p>
          <a:p>
            <a:pPr marL="514350" indent="-514350">
              <a:buAutoNum type="arabicPeriod"/>
            </a:pPr>
            <a:endParaRPr lang="en-US" sz="2400" dirty="0"/>
          </a:p>
        </p:txBody>
      </p:sp>
      <p:sp>
        <p:nvSpPr>
          <p:cNvPr id="4" name="Slide Number Placeholder 3">
            <a:extLst>
              <a:ext uri="{FF2B5EF4-FFF2-40B4-BE49-F238E27FC236}">
                <a16:creationId xmlns:a16="http://schemas.microsoft.com/office/drawing/2014/main" id="{86629D7B-9CAF-4022-8387-F2021072ECEC}"/>
              </a:ext>
            </a:extLst>
          </p:cNvPr>
          <p:cNvSpPr>
            <a:spLocks noGrp="1"/>
          </p:cNvSpPr>
          <p:nvPr>
            <p:ph type="sldNum" sz="quarter" idx="12"/>
          </p:nvPr>
        </p:nvSpPr>
        <p:spPr/>
        <p:txBody>
          <a:bodyPr/>
          <a:lstStyle/>
          <a:p>
            <a:fld id="{C807500E-E3E4-274F-B181-936AD1CD2206}" type="slidenum">
              <a:rPr lang="en-US" smtClean="0"/>
              <a:t>4</a:t>
            </a:fld>
            <a:endParaRPr lang="en-US" dirty="0"/>
          </a:p>
        </p:txBody>
      </p:sp>
    </p:spTree>
    <p:extLst>
      <p:ext uri="{BB962C8B-B14F-4D97-AF65-F5344CB8AC3E}">
        <p14:creationId xmlns:p14="http://schemas.microsoft.com/office/powerpoint/2010/main" val="3856886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Course outline</a:t>
            </a:r>
          </a:p>
        </p:txBody>
      </p:sp>
      <p:sp>
        <p:nvSpPr>
          <p:cNvPr id="4" name="Slide Number Placeholder 3"/>
          <p:cNvSpPr>
            <a:spLocks noGrp="1"/>
          </p:cNvSpPr>
          <p:nvPr>
            <p:ph type="sldNum" sz="quarter" idx="12"/>
          </p:nvPr>
        </p:nvSpPr>
        <p:spPr/>
        <p:txBody>
          <a:bodyPr/>
          <a:lstStyle/>
          <a:p>
            <a:fld id="{C807500E-E3E4-274F-B181-936AD1CD2206}" type="slidenum">
              <a:rPr lang="en-US" smtClean="0"/>
              <a:t>5</a:t>
            </a:fld>
            <a:endParaRPr lang="en-US"/>
          </a:p>
        </p:txBody>
      </p:sp>
      <p:graphicFrame>
        <p:nvGraphicFramePr>
          <p:cNvPr id="7" name="Content Placeholder 6">
            <a:extLst>
              <a:ext uri="{FF2B5EF4-FFF2-40B4-BE49-F238E27FC236}">
                <a16:creationId xmlns:a16="http://schemas.microsoft.com/office/drawing/2014/main" id="{4DC08046-D8C5-498B-850A-26AFA7320B36}"/>
              </a:ext>
            </a:extLst>
          </p:cNvPr>
          <p:cNvGraphicFramePr>
            <a:graphicFrameLocks noGrp="1"/>
          </p:cNvGraphicFramePr>
          <p:nvPr>
            <p:ph idx="1"/>
            <p:extLst>
              <p:ext uri="{D42A27DB-BD31-4B8C-83A1-F6EECF244321}">
                <p14:modId xmlns:p14="http://schemas.microsoft.com/office/powerpoint/2010/main" val="2383069415"/>
              </p:ext>
            </p:extLst>
          </p:nvPr>
        </p:nvGraphicFramePr>
        <p:xfrm>
          <a:off x="939567" y="1417638"/>
          <a:ext cx="7130642" cy="4278488"/>
        </p:xfrm>
        <a:graphic>
          <a:graphicData uri="http://schemas.openxmlformats.org/drawingml/2006/table">
            <a:tbl>
              <a:tblPr firstRow="1" bandRow="1">
                <a:tableStyleId>{5C22544A-7EE6-4342-B048-85BDC9FD1C3A}</a:tableStyleId>
              </a:tblPr>
              <a:tblGrid>
                <a:gridCol w="756088">
                  <a:extLst>
                    <a:ext uri="{9D8B030D-6E8A-4147-A177-3AD203B41FA5}">
                      <a16:colId xmlns:a16="http://schemas.microsoft.com/office/drawing/2014/main" val="3248121993"/>
                    </a:ext>
                  </a:extLst>
                </a:gridCol>
                <a:gridCol w="1161814">
                  <a:extLst>
                    <a:ext uri="{9D8B030D-6E8A-4147-A177-3AD203B41FA5}">
                      <a16:colId xmlns:a16="http://schemas.microsoft.com/office/drawing/2014/main" val="157939502"/>
                    </a:ext>
                  </a:extLst>
                </a:gridCol>
                <a:gridCol w="2840077">
                  <a:extLst>
                    <a:ext uri="{9D8B030D-6E8A-4147-A177-3AD203B41FA5}">
                      <a16:colId xmlns:a16="http://schemas.microsoft.com/office/drawing/2014/main" val="3551796347"/>
                    </a:ext>
                  </a:extLst>
                </a:gridCol>
                <a:gridCol w="2372663">
                  <a:extLst>
                    <a:ext uri="{9D8B030D-6E8A-4147-A177-3AD203B41FA5}">
                      <a16:colId xmlns:a16="http://schemas.microsoft.com/office/drawing/2014/main" val="468451627"/>
                    </a:ext>
                  </a:extLst>
                </a:gridCol>
              </a:tblGrid>
              <a:tr h="453528">
                <a:tc>
                  <a:txBody>
                    <a:bodyPr/>
                    <a:lstStyle/>
                    <a:p>
                      <a:pPr marL="0" marR="0" algn="ctr">
                        <a:spcBef>
                          <a:spcPts val="0"/>
                        </a:spcBef>
                        <a:spcAft>
                          <a:spcPts val="0"/>
                        </a:spcAft>
                      </a:pPr>
                      <a:r>
                        <a:rPr lang="en-US" sz="1000" kern="1200">
                          <a:effectLst/>
                        </a:rPr>
                        <a:t>Week </a:t>
                      </a:r>
                      <a:endParaRPr lang="en-US" sz="1200">
                        <a:effectLst/>
                        <a:latin typeface="Courier New" panose="020703090202050204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kern="1200">
                          <a:effectLst/>
                        </a:rPr>
                        <a:t>Lecture Date</a:t>
                      </a:r>
                      <a:endParaRPr lang="en-US" sz="1200">
                        <a:effectLst/>
                        <a:latin typeface="Courier New" panose="020703090202050204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kern="1200">
                          <a:effectLst/>
                        </a:rPr>
                        <a:t>Lecture Topic </a:t>
                      </a:r>
                      <a:endParaRPr lang="en-US" sz="1200">
                        <a:effectLst/>
                        <a:latin typeface="Courier New" panose="020703090202050204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kern="1200">
                          <a:effectLst/>
                        </a:rPr>
                        <a:t>Lab Topic</a:t>
                      </a:r>
                      <a:endParaRPr lang="en-US" sz="1200">
                        <a:effectLst/>
                        <a:latin typeface="Courier New" panose="02070309020205020404" pitchFamily="49"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31642115"/>
                  </a:ext>
                </a:extLst>
              </a:tr>
              <a:tr h="497017">
                <a:tc>
                  <a:txBody>
                    <a:bodyPr/>
                    <a:lstStyle/>
                    <a:p>
                      <a:pPr marL="0" marR="0" algn="ctr">
                        <a:spcBef>
                          <a:spcPts val="0"/>
                        </a:spcBef>
                        <a:spcAft>
                          <a:spcPts val="0"/>
                        </a:spcAft>
                      </a:pPr>
                      <a:r>
                        <a:rPr lang="en-US" sz="1200" kern="1200">
                          <a:effectLst/>
                        </a:rPr>
                        <a:t>1</a:t>
                      </a:r>
                      <a:endParaRPr lang="en-US" sz="1800">
                        <a:effectLst/>
                        <a:latin typeface="Courier New" panose="020703090202050204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kern="1200">
                          <a:effectLst/>
                        </a:rPr>
                        <a:t>08/21</a:t>
                      </a:r>
                      <a:endParaRPr lang="en-US" sz="1800">
                        <a:effectLst/>
                        <a:latin typeface="Courier New" panose="020703090202050204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kern="1200">
                          <a:effectLst/>
                        </a:rPr>
                        <a:t>Lect. 1: Introduction into engineering and design      </a:t>
                      </a:r>
                      <a:endParaRPr lang="en-US" sz="1800">
                        <a:effectLst/>
                        <a:latin typeface="Courier New" panose="020703090202050204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kern="1200">
                          <a:effectLst/>
                        </a:rPr>
                        <a:t>HW1: vector, trig</a:t>
                      </a:r>
                      <a:endParaRPr lang="en-US" sz="1800">
                        <a:effectLst/>
                        <a:latin typeface="Courier New" panose="02070309020205020404" pitchFamily="49"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40461768"/>
                  </a:ext>
                </a:extLst>
              </a:tr>
              <a:tr h="453528">
                <a:tc>
                  <a:txBody>
                    <a:bodyPr/>
                    <a:lstStyle/>
                    <a:p>
                      <a:pPr marL="0" marR="0" algn="ctr">
                        <a:spcBef>
                          <a:spcPts val="0"/>
                        </a:spcBef>
                        <a:spcAft>
                          <a:spcPts val="0"/>
                        </a:spcAft>
                      </a:pPr>
                      <a:r>
                        <a:rPr lang="en-US" sz="1200" kern="1200">
                          <a:effectLst/>
                        </a:rPr>
                        <a:t>2</a:t>
                      </a:r>
                      <a:endParaRPr lang="en-US" sz="1800">
                        <a:effectLst/>
                        <a:latin typeface="Courier New" panose="020703090202050204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kern="1200">
                          <a:effectLst/>
                        </a:rPr>
                        <a:t>08/28</a:t>
                      </a:r>
                      <a:endParaRPr lang="en-US" sz="1800">
                        <a:effectLst/>
                        <a:latin typeface="Courier New" panose="020703090202050204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kern="1200">
                          <a:effectLst/>
                        </a:rPr>
                        <a:t>Lect. 2: Bridge types</a:t>
                      </a:r>
                      <a:endParaRPr lang="en-US" sz="1800">
                        <a:effectLst/>
                        <a:latin typeface="Courier New" panose="020703090202050204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kern="1200">
                          <a:effectLst/>
                        </a:rPr>
                        <a:t>-HW2 </a:t>
                      </a:r>
                      <a:endParaRPr lang="en-US" sz="1800">
                        <a:effectLst/>
                        <a:latin typeface="Courier New" panose="02070309020205020404" pitchFamily="49"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14699435"/>
                  </a:ext>
                </a:extLst>
              </a:tr>
              <a:tr h="453528">
                <a:tc>
                  <a:txBody>
                    <a:bodyPr/>
                    <a:lstStyle/>
                    <a:p>
                      <a:pPr marL="0" marR="0" algn="ctr">
                        <a:spcBef>
                          <a:spcPts val="0"/>
                        </a:spcBef>
                        <a:spcAft>
                          <a:spcPts val="0"/>
                        </a:spcAft>
                      </a:pPr>
                      <a:r>
                        <a:rPr lang="en-US" sz="1200" kern="1200">
                          <a:effectLst/>
                        </a:rPr>
                        <a:t>3</a:t>
                      </a:r>
                      <a:endParaRPr lang="en-US" sz="1800">
                        <a:effectLst/>
                        <a:latin typeface="Courier New" panose="020703090202050204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kern="1200">
                          <a:effectLst/>
                        </a:rPr>
                        <a:t>09/04</a:t>
                      </a:r>
                      <a:endParaRPr lang="en-US" sz="1800">
                        <a:effectLst/>
                        <a:latin typeface="Courier New" panose="020703090202050204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kern="1200">
                          <a:effectLst/>
                        </a:rPr>
                        <a:t>Holiday</a:t>
                      </a:r>
                      <a:endParaRPr lang="en-US" sz="1800">
                        <a:effectLst/>
                        <a:latin typeface="Courier New" panose="020703090202050204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kern="1200">
                          <a:effectLst/>
                        </a:rPr>
                        <a:t>No lab</a:t>
                      </a:r>
                      <a:endParaRPr lang="en-US" sz="1800">
                        <a:effectLst/>
                        <a:latin typeface="Courier New" panose="02070309020205020404" pitchFamily="49"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35285615"/>
                  </a:ext>
                </a:extLst>
              </a:tr>
              <a:tr h="497017">
                <a:tc>
                  <a:txBody>
                    <a:bodyPr/>
                    <a:lstStyle/>
                    <a:p>
                      <a:pPr marL="0" marR="0" algn="ctr">
                        <a:spcBef>
                          <a:spcPts val="0"/>
                        </a:spcBef>
                        <a:spcAft>
                          <a:spcPts val="0"/>
                        </a:spcAft>
                      </a:pPr>
                      <a:r>
                        <a:rPr lang="en-US" sz="1200" kern="1200">
                          <a:effectLst/>
                        </a:rPr>
                        <a:t>4</a:t>
                      </a:r>
                      <a:endParaRPr lang="en-US" sz="1800">
                        <a:effectLst/>
                        <a:latin typeface="Courier New" panose="020703090202050204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kern="1200">
                          <a:effectLst/>
                        </a:rPr>
                        <a:t>09/11</a:t>
                      </a:r>
                      <a:endParaRPr lang="en-US" sz="1800">
                        <a:effectLst/>
                        <a:latin typeface="Courier New" panose="020703090202050204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kern="1200">
                          <a:effectLst/>
                        </a:rPr>
                        <a:t>Lect. 3: Materials selection and Failure</a:t>
                      </a:r>
                      <a:endParaRPr lang="en-US" sz="1800">
                        <a:effectLst/>
                        <a:latin typeface="Courier New" panose="020703090202050204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kern="1200">
                          <a:effectLst/>
                        </a:rPr>
                        <a:t>-Fatigue test HW, </a:t>
                      </a:r>
                      <a:endParaRPr lang="en-US" sz="1800">
                        <a:effectLst/>
                      </a:endParaRPr>
                    </a:p>
                    <a:p>
                      <a:pPr marL="0" marR="0" algn="ctr">
                        <a:spcBef>
                          <a:spcPts val="0"/>
                        </a:spcBef>
                        <a:spcAft>
                          <a:spcPts val="0"/>
                        </a:spcAft>
                      </a:pPr>
                      <a:r>
                        <a:rPr lang="en-US" sz="1200" kern="1200">
                          <a:effectLst/>
                        </a:rPr>
                        <a:t>- Tensile Experiment</a:t>
                      </a:r>
                      <a:endParaRPr lang="en-US" sz="1800">
                        <a:effectLst/>
                        <a:latin typeface="Courier New" panose="02070309020205020404" pitchFamily="49"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82873608"/>
                  </a:ext>
                </a:extLst>
              </a:tr>
              <a:tr h="519797">
                <a:tc>
                  <a:txBody>
                    <a:bodyPr/>
                    <a:lstStyle/>
                    <a:p>
                      <a:pPr marL="0" marR="0" algn="ctr">
                        <a:spcBef>
                          <a:spcPts val="0"/>
                        </a:spcBef>
                        <a:spcAft>
                          <a:spcPts val="0"/>
                        </a:spcAft>
                      </a:pPr>
                      <a:r>
                        <a:rPr lang="en-US" sz="1200" kern="1200">
                          <a:effectLst/>
                        </a:rPr>
                        <a:t>5</a:t>
                      </a:r>
                      <a:endParaRPr lang="en-US" sz="1800">
                        <a:effectLst/>
                        <a:latin typeface="Courier New" panose="020703090202050204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kern="1200">
                          <a:effectLst/>
                        </a:rPr>
                        <a:t>09/18</a:t>
                      </a:r>
                      <a:endParaRPr lang="en-US" sz="1800">
                        <a:effectLst/>
                        <a:latin typeface="Courier New" panose="020703090202050204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kern="1200">
                          <a:effectLst/>
                        </a:rPr>
                        <a:t>Lect. 4: Manufacturing and 3D printing </a:t>
                      </a:r>
                      <a:endParaRPr lang="en-US" sz="1800">
                        <a:effectLst/>
                        <a:latin typeface="Courier New" panose="020703090202050204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kern="1200">
                          <a:effectLst/>
                        </a:rPr>
                        <a:t>- 3D Printing</a:t>
                      </a:r>
                      <a:endParaRPr lang="en-US" sz="1800">
                        <a:effectLst/>
                        <a:latin typeface="Courier New" panose="02070309020205020404" pitchFamily="49"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42660988"/>
                  </a:ext>
                </a:extLst>
              </a:tr>
              <a:tr h="497017">
                <a:tc>
                  <a:txBody>
                    <a:bodyPr/>
                    <a:lstStyle/>
                    <a:p>
                      <a:pPr marL="0" marR="0" algn="ctr">
                        <a:spcBef>
                          <a:spcPts val="0"/>
                        </a:spcBef>
                        <a:spcAft>
                          <a:spcPts val="0"/>
                        </a:spcAft>
                      </a:pPr>
                      <a:r>
                        <a:rPr lang="en-US" sz="1200" kern="1200">
                          <a:effectLst/>
                        </a:rPr>
                        <a:t>6</a:t>
                      </a:r>
                      <a:endParaRPr lang="en-US" sz="1800">
                        <a:effectLst/>
                        <a:latin typeface="Courier New" panose="020703090202050204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kern="1200">
                          <a:effectLst/>
                        </a:rPr>
                        <a:t>09/25</a:t>
                      </a:r>
                      <a:endParaRPr lang="en-US" sz="1800">
                        <a:effectLst/>
                        <a:latin typeface="Courier New" panose="020703090202050204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kern="1200" dirty="0">
                          <a:effectLst/>
                        </a:rPr>
                        <a:t>Lect. 5: - Bridge Construction</a:t>
                      </a:r>
                      <a:endParaRPr lang="en-US" sz="1800" dirty="0">
                        <a:effectLst/>
                      </a:endParaRPr>
                    </a:p>
                    <a:p>
                      <a:pPr marL="0" marR="0" algn="ctr">
                        <a:spcBef>
                          <a:spcPts val="0"/>
                        </a:spcBef>
                        <a:spcAft>
                          <a:spcPts val="0"/>
                        </a:spcAft>
                      </a:pPr>
                      <a:r>
                        <a:rPr lang="en-US" sz="1200" dirty="0">
                          <a:effectLst/>
                        </a:rPr>
                        <a:t> </a:t>
                      </a:r>
                      <a:endParaRPr lang="en-US" sz="1800" dirty="0">
                        <a:effectLst/>
                        <a:latin typeface="Courier New" panose="020703090202050204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kern="1200">
                          <a:effectLst/>
                        </a:rPr>
                        <a:t>- Bridge Design + Construction </a:t>
                      </a:r>
                      <a:endParaRPr lang="en-US" sz="1800">
                        <a:effectLst/>
                      </a:endParaRPr>
                    </a:p>
                    <a:p>
                      <a:pPr marL="0" marR="0" algn="ctr">
                        <a:spcBef>
                          <a:spcPts val="0"/>
                        </a:spcBef>
                        <a:spcAft>
                          <a:spcPts val="0"/>
                        </a:spcAft>
                      </a:pPr>
                      <a:r>
                        <a:rPr lang="en-US" sz="1200">
                          <a:effectLst/>
                        </a:rPr>
                        <a:t> </a:t>
                      </a:r>
                      <a:endParaRPr lang="en-US" sz="1800">
                        <a:effectLst/>
                        <a:latin typeface="Courier New" panose="02070309020205020404" pitchFamily="49"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49895717"/>
                  </a:ext>
                </a:extLst>
              </a:tr>
              <a:tr h="497017">
                <a:tc>
                  <a:txBody>
                    <a:bodyPr/>
                    <a:lstStyle/>
                    <a:p>
                      <a:pPr marL="0" marR="0" algn="ctr">
                        <a:spcBef>
                          <a:spcPts val="0"/>
                        </a:spcBef>
                        <a:spcAft>
                          <a:spcPts val="0"/>
                        </a:spcAft>
                      </a:pPr>
                      <a:r>
                        <a:rPr lang="en-US" sz="1200" kern="1200">
                          <a:effectLst/>
                        </a:rPr>
                        <a:t>7</a:t>
                      </a:r>
                      <a:endParaRPr lang="en-US" sz="1800">
                        <a:effectLst/>
                        <a:latin typeface="Courier New" panose="020703090202050204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kern="1200">
                          <a:effectLst/>
                        </a:rPr>
                        <a:t>10/02</a:t>
                      </a:r>
                      <a:endParaRPr lang="en-US" sz="1800">
                        <a:effectLst/>
                        <a:latin typeface="Courier New" panose="020703090202050204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kern="1200">
                          <a:effectLst/>
                        </a:rPr>
                        <a:t>Lect. 6: Sustainability </a:t>
                      </a:r>
                      <a:endParaRPr lang="en-US" sz="1800">
                        <a:effectLst/>
                        <a:latin typeface="Courier New" panose="020703090202050204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kern="1200">
                          <a:effectLst/>
                        </a:rPr>
                        <a:t>- Bridge Construction</a:t>
                      </a:r>
                      <a:endParaRPr lang="en-US" sz="1800">
                        <a:effectLst/>
                      </a:endParaRPr>
                    </a:p>
                    <a:p>
                      <a:pPr marL="0" marR="0" algn="ctr">
                        <a:spcBef>
                          <a:spcPts val="0"/>
                        </a:spcBef>
                        <a:spcAft>
                          <a:spcPts val="0"/>
                        </a:spcAft>
                      </a:pPr>
                      <a:r>
                        <a:rPr lang="en-US" sz="1200" kern="1200">
                          <a:effectLst/>
                        </a:rPr>
                        <a:t>-Essay</a:t>
                      </a:r>
                      <a:endParaRPr lang="en-US" sz="1800">
                        <a:effectLst/>
                        <a:latin typeface="Courier New" panose="02070309020205020404" pitchFamily="49"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68697364"/>
                  </a:ext>
                </a:extLst>
              </a:tr>
              <a:tr h="410039">
                <a:tc>
                  <a:txBody>
                    <a:bodyPr/>
                    <a:lstStyle/>
                    <a:p>
                      <a:pPr marL="0" marR="0" algn="ctr">
                        <a:spcBef>
                          <a:spcPts val="0"/>
                        </a:spcBef>
                        <a:spcAft>
                          <a:spcPts val="0"/>
                        </a:spcAft>
                      </a:pPr>
                      <a:r>
                        <a:rPr lang="en-US" sz="1200" kern="1200">
                          <a:effectLst/>
                        </a:rPr>
                        <a:t>8</a:t>
                      </a:r>
                      <a:endParaRPr lang="en-US" sz="1800">
                        <a:effectLst/>
                        <a:latin typeface="Courier New" panose="020703090202050204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kern="1200">
                          <a:effectLst/>
                        </a:rPr>
                        <a:t>10/09</a:t>
                      </a:r>
                      <a:endParaRPr lang="en-US" sz="1800">
                        <a:effectLst/>
                        <a:latin typeface="Courier New" panose="020703090202050204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kern="1200">
                          <a:effectLst/>
                        </a:rPr>
                        <a:t>Final class (Q&amp;A)</a:t>
                      </a:r>
                      <a:endParaRPr lang="en-US" sz="1800">
                        <a:effectLst/>
                        <a:latin typeface="Courier New" panose="02070309020205020404" pitchFamily="49"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kern="1200" dirty="0">
                          <a:effectLst/>
                        </a:rPr>
                        <a:t>Bridge Testing</a:t>
                      </a:r>
                      <a:endParaRPr lang="en-US" sz="1800" dirty="0">
                        <a:effectLst/>
                        <a:latin typeface="Courier New" panose="02070309020205020404" pitchFamily="49"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63295601"/>
                  </a:ext>
                </a:extLst>
              </a:tr>
            </a:tbl>
          </a:graphicData>
        </a:graphic>
      </p:graphicFrame>
    </p:spTree>
    <p:extLst>
      <p:ext uri="{BB962C8B-B14F-4D97-AF65-F5344CB8AC3E}">
        <p14:creationId xmlns:p14="http://schemas.microsoft.com/office/powerpoint/2010/main" val="801326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EE7E3-994F-4526-9E4C-13A76F6D5CA1}"/>
              </a:ext>
            </a:extLst>
          </p:cNvPr>
          <p:cNvSpPr>
            <a:spLocks noGrp="1"/>
          </p:cNvSpPr>
          <p:nvPr>
            <p:ph type="title"/>
          </p:nvPr>
        </p:nvSpPr>
        <p:spPr/>
        <p:txBody>
          <a:bodyPr/>
          <a:lstStyle/>
          <a:p>
            <a:r>
              <a:rPr lang="en-US" dirty="0"/>
              <a:t>Introduction: What is Engineering?</a:t>
            </a:r>
          </a:p>
        </p:txBody>
      </p:sp>
      <p:sp>
        <p:nvSpPr>
          <p:cNvPr id="3" name="Content Placeholder 2">
            <a:extLst>
              <a:ext uri="{FF2B5EF4-FFF2-40B4-BE49-F238E27FC236}">
                <a16:creationId xmlns:a16="http://schemas.microsoft.com/office/drawing/2014/main" id="{7CE720DD-A72C-4B14-8311-C2B78D03C62C}"/>
              </a:ext>
            </a:extLst>
          </p:cNvPr>
          <p:cNvSpPr>
            <a:spLocks noGrp="1"/>
          </p:cNvSpPr>
          <p:nvPr>
            <p:ph idx="1"/>
          </p:nvPr>
        </p:nvSpPr>
        <p:spPr>
          <a:xfrm>
            <a:off x="457200" y="1587262"/>
            <a:ext cx="8229600" cy="4373592"/>
          </a:xfrm>
        </p:spPr>
        <p:txBody>
          <a:bodyPr>
            <a:normAutofit/>
          </a:bodyPr>
          <a:lstStyle/>
          <a:p>
            <a:pPr marL="0" indent="0">
              <a:buNone/>
            </a:pPr>
            <a:r>
              <a:rPr lang="en-US" b="1" dirty="0"/>
              <a:t>Engineering </a:t>
            </a:r>
            <a:r>
              <a:rPr lang="en-US" dirty="0"/>
              <a:t>according to Wikipedia is defined as the use of </a:t>
            </a:r>
            <a:r>
              <a:rPr lang="en-US" dirty="0">
                <a:hlinkClick r:id="rId2" tooltip="Scientific method">
                  <a:extLst>
                    <a:ext uri="{A12FA001-AC4F-418D-AE19-62706E023703}">
                      <ahyp:hlinkClr xmlns:ahyp="http://schemas.microsoft.com/office/drawing/2018/hyperlinkcolor" val="tx"/>
                    </a:ext>
                  </a:extLst>
                </a:hlinkClick>
              </a:rPr>
              <a:t>scientific principles</a:t>
            </a:r>
            <a:r>
              <a:rPr lang="en-US" dirty="0"/>
              <a:t> to design and build machines, structures, and other items, including bridges, tunnels, roads, vehicles, and buildings.</a:t>
            </a:r>
          </a:p>
          <a:p>
            <a:pPr marL="0" indent="0">
              <a:buNone/>
            </a:pPr>
            <a:r>
              <a:rPr lang="en-US" dirty="0"/>
              <a:t>The purpose of every engineer is to solve problems related with human activities in the most efficient, economical and environmentally friendly way possible.</a:t>
            </a:r>
          </a:p>
        </p:txBody>
      </p:sp>
      <p:sp>
        <p:nvSpPr>
          <p:cNvPr id="4" name="Slide Number Placeholder 3">
            <a:extLst>
              <a:ext uri="{FF2B5EF4-FFF2-40B4-BE49-F238E27FC236}">
                <a16:creationId xmlns:a16="http://schemas.microsoft.com/office/drawing/2014/main" id="{718585A4-41D7-4EFB-BF1D-EABE6737897B}"/>
              </a:ext>
            </a:extLst>
          </p:cNvPr>
          <p:cNvSpPr>
            <a:spLocks noGrp="1"/>
          </p:cNvSpPr>
          <p:nvPr>
            <p:ph type="sldNum" sz="quarter" idx="12"/>
          </p:nvPr>
        </p:nvSpPr>
        <p:spPr/>
        <p:txBody>
          <a:bodyPr/>
          <a:lstStyle/>
          <a:p>
            <a:fld id="{C807500E-E3E4-274F-B181-936AD1CD2206}" type="slidenum">
              <a:rPr lang="en-US" smtClean="0"/>
              <a:t>6</a:t>
            </a:fld>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AE3FAA9-34F8-4D53-89B4-B5D44C7974F1}"/>
                  </a:ext>
                </a:extLst>
              </p14:cNvPr>
              <p14:cNvContentPartPr/>
              <p14:nvPr/>
            </p14:nvContentPartPr>
            <p14:xfrm>
              <a:off x="-978230" y="3922920"/>
              <a:ext cx="12960" cy="5040"/>
            </p14:xfrm>
          </p:contentPart>
        </mc:Choice>
        <mc:Fallback xmlns="">
          <p:pic>
            <p:nvPicPr>
              <p:cNvPr id="5" name="Ink 4">
                <a:extLst>
                  <a:ext uri="{FF2B5EF4-FFF2-40B4-BE49-F238E27FC236}">
                    <a16:creationId xmlns:a16="http://schemas.microsoft.com/office/drawing/2014/main" id="{8AE3FAA9-34F8-4D53-89B4-B5D44C7974F1}"/>
                  </a:ext>
                </a:extLst>
              </p:cNvPr>
              <p:cNvPicPr/>
              <p:nvPr/>
            </p:nvPicPr>
            <p:blipFill>
              <a:blip r:embed="rId4"/>
              <a:stretch>
                <a:fillRect/>
              </a:stretch>
            </p:blipFill>
            <p:spPr>
              <a:xfrm>
                <a:off x="-982550" y="3918600"/>
                <a:ext cx="21600" cy="13680"/>
              </a:xfrm>
              <a:prstGeom prst="rect">
                <a:avLst/>
              </a:prstGeom>
            </p:spPr>
          </p:pic>
        </mc:Fallback>
      </mc:AlternateContent>
    </p:spTree>
    <p:extLst>
      <p:ext uri="{BB962C8B-B14F-4D97-AF65-F5344CB8AC3E}">
        <p14:creationId xmlns:p14="http://schemas.microsoft.com/office/powerpoint/2010/main" val="731965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EE7E3-994F-4526-9E4C-13A76F6D5CA1}"/>
              </a:ext>
            </a:extLst>
          </p:cNvPr>
          <p:cNvSpPr>
            <a:spLocks noGrp="1"/>
          </p:cNvSpPr>
          <p:nvPr>
            <p:ph type="title"/>
          </p:nvPr>
        </p:nvSpPr>
        <p:spPr/>
        <p:txBody>
          <a:bodyPr/>
          <a:lstStyle/>
          <a:p>
            <a:r>
              <a:rPr lang="en-US" dirty="0"/>
              <a:t>Introduction: What is Engineering?</a:t>
            </a:r>
          </a:p>
        </p:txBody>
      </p:sp>
      <p:sp>
        <p:nvSpPr>
          <p:cNvPr id="3" name="Content Placeholder 2">
            <a:extLst>
              <a:ext uri="{FF2B5EF4-FFF2-40B4-BE49-F238E27FC236}">
                <a16:creationId xmlns:a16="http://schemas.microsoft.com/office/drawing/2014/main" id="{7CE720DD-A72C-4B14-8311-C2B78D03C62C}"/>
              </a:ext>
            </a:extLst>
          </p:cNvPr>
          <p:cNvSpPr>
            <a:spLocks noGrp="1"/>
          </p:cNvSpPr>
          <p:nvPr>
            <p:ph idx="1"/>
          </p:nvPr>
        </p:nvSpPr>
        <p:spPr>
          <a:xfrm>
            <a:off x="1027651" y="2302362"/>
            <a:ext cx="7910442" cy="3169263"/>
          </a:xfrm>
        </p:spPr>
        <p:txBody>
          <a:bodyPr>
            <a:normAutofit/>
          </a:bodyPr>
          <a:lstStyle/>
          <a:p>
            <a:pPr marL="0" indent="0">
              <a:buNone/>
            </a:pPr>
            <a:r>
              <a:rPr lang="en-US" dirty="0"/>
              <a:t>The term engineering is derived from the Latin </a:t>
            </a:r>
            <a:r>
              <a:rPr lang="en-US" b="1" dirty="0" err="1"/>
              <a:t>ingenium</a:t>
            </a:r>
            <a:r>
              <a:rPr lang="en-US" b="1" dirty="0"/>
              <a:t>, meaning “</a:t>
            </a:r>
            <a:r>
              <a:rPr lang="en-US" b="1" u="sng" dirty="0"/>
              <a:t>cleverness</a:t>
            </a:r>
            <a:r>
              <a:rPr lang="en-US" b="1" dirty="0"/>
              <a:t>” and </a:t>
            </a:r>
            <a:r>
              <a:rPr lang="en-US" b="1" dirty="0" err="1"/>
              <a:t>ingeniare</a:t>
            </a:r>
            <a:r>
              <a:rPr lang="en-US" b="1" dirty="0"/>
              <a:t>, meaning “</a:t>
            </a:r>
            <a:r>
              <a:rPr lang="en-US" b="1" u="sng" dirty="0"/>
              <a:t>to contrive, devise</a:t>
            </a:r>
            <a:r>
              <a:rPr lang="en-US" b="1" dirty="0"/>
              <a:t>”</a:t>
            </a:r>
            <a:r>
              <a:rPr lang="en-US" dirty="0"/>
              <a:t>.</a:t>
            </a:r>
          </a:p>
        </p:txBody>
      </p:sp>
      <p:sp>
        <p:nvSpPr>
          <p:cNvPr id="4" name="Slide Number Placeholder 3">
            <a:extLst>
              <a:ext uri="{FF2B5EF4-FFF2-40B4-BE49-F238E27FC236}">
                <a16:creationId xmlns:a16="http://schemas.microsoft.com/office/drawing/2014/main" id="{718585A4-41D7-4EFB-BF1D-EABE6737897B}"/>
              </a:ext>
            </a:extLst>
          </p:cNvPr>
          <p:cNvSpPr>
            <a:spLocks noGrp="1"/>
          </p:cNvSpPr>
          <p:nvPr>
            <p:ph type="sldNum" sz="quarter" idx="12"/>
          </p:nvPr>
        </p:nvSpPr>
        <p:spPr/>
        <p:txBody>
          <a:bodyPr/>
          <a:lstStyle/>
          <a:p>
            <a:fld id="{C807500E-E3E4-274F-B181-936AD1CD2206}" type="slidenum">
              <a:rPr lang="en-US" smtClean="0"/>
              <a:t>7</a:t>
            </a:fld>
            <a:endParaRPr lang="en-US"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8AE3FAA9-34F8-4D53-89B4-B5D44C7974F1}"/>
                  </a:ext>
                </a:extLst>
              </p14:cNvPr>
              <p14:cNvContentPartPr/>
              <p14:nvPr/>
            </p14:nvContentPartPr>
            <p14:xfrm>
              <a:off x="-978230" y="3922920"/>
              <a:ext cx="12960" cy="5040"/>
            </p14:xfrm>
          </p:contentPart>
        </mc:Choice>
        <mc:Fallback xmlns="">
          <p:pic>
            <p:nvPicPr>
              <p:cNvPr id="5" name="Ink 4">
                <a:extLst>
                  <a:ext uri="{FF2B5EF4-FFF2-40B4-BE49-F238E27FC236}">
                    <a16:creationId xmlns:a16="http://schemas.microsoft.com/office/drawing/2014/main" id="{8AE3FAA9-34F8-4D53-89B4-B5D44C7974F1}"/>
                  </a:ext>
                </a:extLst>
              </p:cNvPr>
              <p:cNvPicPr/>
              <p:nvPr/>
            </p:nvPicPr>
            <p:blipFill>
              <a:blip r:embed="rId3"/>
              <a:stretch>
                <a:fillRect/>
              </a:stretch>
            </p:blipFill>
            <p:spPr>
              <a:xfrm>
                <a:off x="-982550" y="3918600"/>
                <a:ext cx="21600" cy="13680"/>
              </a:xfrm>
              <a:prstGeom prst="rect">
                <a:avLst/>
              </a:prstGeom>
            </p:spPr>
          </p:pic>
        </mc:Fallback>
      </mc:AlternateContent>
    </p:spTree>
    <p:extLst>
      <p:ext uri="{BB962C8B-B14F-4D97-AF65-F5344CB8AC3E}">
        <p14:creationId xmlns:p14="http://schemas.microsoft.com/office/powerpoint/2010/main" val="3630356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EE7E3-994F-4526-9E4C-13A76F6D5CA1}"/>
              </a:ext>
            </a:extLst>
          </p:cNvPr>
          <p:cNvSpPr>
            <a:spLocks noGrp="1"/>
          </p:cNvSpPr>
          <p:nvPr>
            <p:ph type="title"/>
          </p:nvPr>
        </p:nvSpPr>
        <p:spPr/>
        <p:txBody>
          <a:bodyPr>
            <a:normAutofit fontScale="90000"/>
          </a:bodyPr>
          <a:lstStyle/>
          <a:p>
            <a:r>
              <a:rPr lang="en-US" dirty="0"/>
              <a:t>Introduction: Different field of engineering</a:t>
            </a:r>
          </a:p>
        </p:txBody>
      </p:sp>
      <p:sp>
        <p:nvSpPr>
          <p:cNvPr id="3" name="Content Placeholder 2">
            <a:extLst>
              <a:ext uri="{FF2B5EF4-FFF2-40B4-BE49-F238E27FC236}">
                <a16:creationId xmlns:a16="http://schemas.microsoft.com/office/drawing/2014/main" id="{7CE720DD-A72C-4B14-8311-C2B78D03C62C}"/>
              </a:ext>
            </a:extLst>
          </p:cNvPr>
          <p:cNvSpPr>
            <a:spLocks noGrp="1"/>
          </p:cNvSpPr>
          <p:nvPr>
            <p:ph idx="1"/>
          </p:nvPr>
        </p:nvSpPr>
        <p:spPr>
          <a:xfrm>
            <a:off x="457200" y="1587262"/>
            <a:ext cx="8229600" cy="4373592"/>
          </a:xfrm>
        </p:spPr>
        <p:txBody>
          <a:bodyPr>
            <a:normAutofit/>
          </a:bodyPr>
          <a:lstStyle/>
          <a:p>
            <a:r>
              <a:rPr lang="en-US" dirty="0"/>
              <a:t>Electrical Engineering</a:t>
            </a:r>
          </a:p>
          <a:p>
            <a:r>
              <a:rPr lang="en-US" dirty="0"/>
              <a:t>Computer Engineering</a:t>
            </a:r>
          </a:p>
          <a:p>
            <a:r>
              <a:rPr lang="en-US" dirty="0"/>
              <a:t>Mechanical Engineering</a:t>
            </a:r>
          </a:p>
          <a:p>
            <a:r>
              <a:rPr lang="en-US" dirty="0"/>
              <a:t>Civil Engineering</a:t>
            </a:r>
          </a:p>
          <a:p>
            <a:r>
              <a:rPr lang="en-US" dirty="0"/>
              <a:t>Materials Engineering</a:t>
            </a:r>
          </a:p>
          <a:p>
            <a:r>
              <a:rPr lang="en-US" dirty="0"/>
              <a:t>Industrial Engineering</a:t>
            </a:r>
          </a:p>
          <a:p>
            <a:r>
              <a:rPr lang="en-US" dirty="0"/>
              <a:t>Bioengineering </a:t>
            </a:r>
          </a:p>
          <a:p>
            <a:r>
              <a:rPr lang="en-US" dirty="0"/>
              <a:t>Chemical Engineering</a:t>
            </a: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18585A4-41D7-4EFB-BF1D-EABE6737897B}"/>
              </a:ext>
            </a:extLst>
          </p:cNvPr>
          <p:cNvSpPr>
            <a:spLocks noGrp="1"/>
          </p:cNvSpPr>
          <p:nvPr>
            <p:ph type="sldNum" sz="quarter" idx="12"/>
          </p:nvPr>
        </p:nvSpPr>
        <p:spPr/>
        <p:txBody>
          <a:bodyPr/>
          <a:lstStyle/>
          <a:p>
            <a:fld id="{C807500E-E3E4-274F-B181-936AD1CD2206}" type="slidenum">
              <a:rPr lang="en-US" smtClean="0"/>
              <a:t>8</a:t>
            </a:fld>
            <a:endParaRPr lang="en-US"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8AE3FAA9-34F8-4D53-89B4-B5D44C7974F1}"/>
                  </a:ext>
                </a:extLst>
              </p14:cNvPr>
              <p14:cNvContentPartPr/>
              <p14:nvPr/>
            </p14:nvContentPartPr>
            <p14:xfrm>
              <a:off x="-978230" y="3922920"/>
              <a:ext cx="12960" cy="5040"/>
            </p14:xfrm>
          </p:contentPart>
        </mc:Choice>
        <mc:Fallback xmlns="">
          <p:pic>
            <p:nvPicPr>
              <p:cNvPr id="5" name="Ink 4">
                <a:extLst>
                  <a:ext uri="{FF2B5EF4-FFF2-40B4-BE49-F238E27FC236}">
                    <a16:creationId xmlns:a16="http://schemas.microsoft.com/office/drawing/2014/main" id="{8AE3FAA9-34F8-4D53-89B4-B5D44C7974F1}"/>
                  </a:ext>
                </a:extLst>
              </p:cNvPr>
              <p:cNvPicPr/>
              <p:nvPr/>
            </p:nvPicPr>
            <p:blipFill>
              <a:blip r:embed="rId3"/>
              <a:stretch>
                <a:fillRect/>
              </a:stretch>
            </p:blipFill>
            <p:spPr>
              <a:xfrm>
                <a:off x="-982550" y="3918600"/>
                <a:ext cx="21600" cy="13680"/>
              </a:xfrm>
              <a:prstGeom prst="rect">
                <a:avLst/>
              </a:prstGeom>
            </p:spPr>
          </p:pic>
        </mc:Fallback>
      </mc:AlternateContent>
      <p:sp>
        <p:nvSpPr>
          <p:cNvPr id="6" name="Rectangle 5">
            <a:extLst>
              <a:ext uri="{FF2B5EF4-FFF2-40B4-BE49-F238E27FC236}">
                <a16:creationId xmlns:a16="http://schemas.microsoft.com/office/drawing/2014/main" id="{5D874D34-85A2-400B-8B29-3ED6803822C6}"/>
              </a:ext>
            </a:extLst>
          </p:cNvPr>
          <p:cNvSpPr/>
          <p:nvPr/>
        </p:nvSpPr>
        <p:spPr>
          <a:xfrm>
            <a:off x="2009164" y="5994926"/>
            <a:ext cx="5155034" cy="369332"/>
          </a:xfrm>
          <a:prstGeom prst="rect">
            <a:avLst/>
          </a:prstGeom>
        </p:spPr>
        <p:txBody>
          <a:bodyPr wrap="square">
            <a:spAutoFit/>
          </a:bodyPr>
          <a:lstStyle/>
          <a:p>
            <a:r>
              <a:rPr lang="en-US" dirty="0"/>
              <a:t>https://www.youtube.com/watch?v=dwGNaixSKvI</a:t>
            </a:r>
          </a:p>
        </p:txBody>
      </p:sp>
    </p:spTree>
    <p:extLst>
      <p:ext uri="{BB962C8B-B14F-4D97-AF65-F5344CB8AC3E}">
        <p14:creationId xmlns:p14="http://schemas.microsoft.com/office/powerpoint/2010/main" val="1793149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A76B1-83B7-4998-A6D3-94A6E6638488}"/>
              </a:ext>
            </a:extLst>
          </p:cNvPr>
          <p:cNvSpPr>
            <a:spLocks noGrp="1"/>
          </p:cNvSpPr>
          <p:nvPr>
            <p:ph type="title"/>
          </p:nvPr>
        </p:nvSpPr>
        <p:spPr/>
        <p:txBody>
          <a:bodyPr/>
          <a:lstStyle/>
          <a:p>
            <a:r>
              <a:rPr lang="en-US" dirty="0"/>
              <a:t>What do engineers do?</a:t>
            </a:r>
          </a:p>
        </p:txBody>
      </p:sp>
      <p:sp>
        <p:nvSpPr>
          <p:cNvPr id="4" name="Slide Number Placeholder 3">
            <a:extLst>
              <a:ext uri="{FF2B5EF4-FFF2-40B4-BE49-F238E27FC236}">
                <a16:creationId xmlns:a16="http://schemas.microsoft.com/office/drawing/2014/main" id="{E8B24A79-42D7-4EB3-898E-D765BA8C4792}"/>
              </a:ext>
            </a:extLst>
          </p:cNvPr>
          <p:cNvSpPr>
            <a:spLocks noGrp="1"/>
          </p:cNvSpPr>
          <p:nvPr>
            <p:ph type="sldNum" sz="quarter" idx="12"/>
          </p:nvPr>
        </p:nvSpPr>
        <p:spPr/>
        <p:txBody>
          <a:bodyPr/>
          <a:lstStyle/>
          <a:p>
            <a:fld id="{C807500E-E3E4-274F-B181-936AD1CD2206}" type="slidenum">
              <a:rPr lang="en-US" smtClean="0"/>
              <a:t>9</a:t>
            </a:fld>
            <a:endParaRPr lang="en-US"/>
          </a:p>
        </p:txBody>
      </p:sp>
      <p:pic>
        <p:nvPicPr>
          <p:cNvPr id="1026" name="Picture 2" descr="Engineering Design Process |">
            <a:extLst>
              <a:ext uri="{FF2B5EF4-FFF2-40B4-BE49-F238E27FC236}">
                <a16:creationId xmlns:a16="http://schemas.microsoft.com/office/drawing/2014/main" id="{DEE8E851-C5CF-4E1D-87D1-04446379A1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060" y="1942253"/>
            <a:ext cx="4235298" cy="36230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the Engineering Design Process Improves Science Education">
            <a:extLst>
              <a:ext uri="{FF2B5EF4-FFF2-40B4-BE49-F238E27FC236}">
                <a16:creationId xmlns:a16="http://schemas.microsoft.com/office/drawing/2014/main" id="{614D8454-8DEE-4BEE-AE57-26DB390D2A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69303"/>
            <a:ext cx="4042055" cy="379601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338399B-766C-4EE1-9089-DC5EAB56383E}"/>
              </a:ext>
            </a:extLst>
          </p:cNvPr>
          <p:cNvSpPr/>
          <p:nvPr/>
        </p:nvSpPr>
        <p:spPr>
          <a:xfrm>
            <a:off x="2303708" y="5869701"/>
            <a:ext cx="4894045" cy="338554"/>
          </a:xfrm>
          <a:prstGeom prst="rect">
            <a:avLst/>
          </a:prstGeom>
        </p:spPr>
        <p:txBody>
          <a:bodyPr wrap="square">
            <a:spAutoFit/>
          </a:bodyPr>
          <a:lstStyle/>
          <a:p>
            <a:r>
              <a:rPr lang="en-US" sz="1600" dirty="0"/>
              <a:t>https://www.youtube.com/watch?v=owHF9iLyxic</a:t>
            </a:r>
          </a:p>
        </p:txBody>
      </p:sp>
    </p:spTree>
    <p:extLst>
      <p:ext uri="{BB962C8B-B14F-4D97-AF65-F5344CB8AC3E}">
        <p14:creationId xmlns:p14="http://schemas.microsoft.com/office/powerpoint/2010/main" val="3782251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22270</TotalTime>
  <Words>1010</Words>
  <Application>Microsoft Office PowerPoint</Application>
  <PresentationFormat>On-screen Show (4:3)</PresentationFormat>
  <Paragraphs>206</Paragraphs>
  <Slides>19</Slides>
  <Notes>5</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31" baseType="lpstr">
      <vt:lpstr>Malgun Gothic</vt:lpstr>
      <vt:lpstr>SimSun</vt:lpstr>
      <vt:lpstr>Adobe Ming Std L</vt:lpstr>
      <vt:lpstr>Arial</vt:lpstr>
      <vt:lpstr>Calibri</vt:lpstr>
      <vt:lpstr>Cambria Math</vt:lpstr>
      <vt:lpstr>Courier New</vt:lpstr>
      <vt:lpstr>Palatino Linotype</vt:lpstr>
      <vt:lpstr>Times</vt:lpstr>
      <vt:lpstr>Times New Roman</vt:lpstr>
      <vt:lpstr>Office Theme</vt:lpstr>
      <vt:lpstr>Equation</vt:lpstr>
      <vt:lpstr>ENGR19000 Elementary Engineering Design</vt:lpstr>
      <vt:lpstr>Mechanical and Civil Engineering (MCE)</vt:lpstr>
      <vt:lpstr>Instructor</vt:lpstr>
      <vt:lpstr>Brightspace </vt:lpstr>
      <vt:lpstr>Course outline</vt:lpstr>
      <vt:lpstr>Introduction: What is Engineering?</vt:lpstr>
      <vt:lpstr>Introduction: What is Engineering?</vt:lpstr>
      <vt:lpstr>Introduction: Different field of engineering</vt:lpstr>
      <vt:lpstr>What do engineers do?</vt:lpstr>
      <vt:lpstr>Assignment!</vt:lpstr>
      <vt:lpstr>Units of Measurement</vt:lpstr>
      <vt:lpstr>Unit Systems</vt:lpstr>
      <vt:lpstr>Systems of units </vt:lpstr>
      <vt:lpstr>Scalar and Vector</vt:lpstr>
      <vt:lpstr>Scalar and Vector</vt:lpstr>
      <vt:lpstr>e.g., Find the magnitude , x-component, and y-component of each vector</vt:lpstr>
      <vt:lpstr>PowerPoint Presentation</vt:lpstr>
      <vt:lpstr>PowerPoint Presentation</vt:lpstr>
      <vt:lpstr>Finding the components of a force</vt:lpstr>
    </vt:vector>
  </TitlesOfParts>
  <Company>Purdue University Calumet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Katie  Stompor</dc:creator>
  <cp:lastModifiedBy>Kimia Mortezaei</cp:lastModifiedBy>
  <cp:revision>654</cp:revision>
  <cp:lastPrinted>2022-03-08T18:49:08Z</cp:lastPrinted>
  <dcterms:created xsi:type="dcterms:W3CDTF">2016-03-28T17:57:12Z</dcterms:created>
  <dcterms:modified xsi:type="dcterms:W3CDTF">2023-08-21T21:46:46Z</dcterms:modified>
</cp:coreProperties>
</file>