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82" r:id="rId3"/>
    <p:sldId id="264" r:id="rId4"/>
    <p:sldId id="469" r:id="rId5"/>
    <p:sldId id="520" r:id="rId6"/>
    <p:sldId id="479" r:id="rId7"/>
    <p:sldId id="532" r:id="rId8"/>
    <p:sldId id="533" r:id="rId9"/>
    <p:sldId id="534" r:id="rId10"/>
    <p:sldId id="522" r:id="rId11"/>
    <p:sldId id="480" r:id="rId12"/>
    <p:sldId id="518" r:id="rId13"/>
    <p:sldId id="481" r:id="rId14"/>
    <p:sldId id="521" r:id="rId15"/>
    <p:sldId id="535" r:id="rId16"/>
    <p:sldId id="524" r:id="rId17"/>
    <p:sldId id="525" r:id="rId18"/>
    <p:sldId id="526" r:id="rId19"/>
    <p:sldId id="527" r:id="rId20"/>
    <p:sldId id="531" r:id="rId21"/>
    <p:sldId id="528" r:id="rId22"/>
    <p:sldId id="530" r:id="rId23"/>
    <p:sldId id="467" r:id="rId24"/>
    <p:sldId id="261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1DB5E"/>
    <a:srgbClr val="363636"/>
    <a:srgbClr val="27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3" autoAdjust="0"/>
    <p:restoredTop sz="95291" autoAdjust="0"/>
  </p:normalViewPr>
  <p:slideViewPr>
    <p:cSldViewPr>
      <p:cViewPr varScale="1">
        <p:scale>
          <a:sx n="115" d="100"/>
          <a:sy n="115" d="100"/>
        </p:scale>
        <p:origin x="252" y="84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73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905E3C-4BAB-4A96-A922-7BFAEF974B87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A539B-A58A-4F9A-84CC-CDDBAB2611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0886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9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1004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6352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7682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98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0244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8827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0672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3634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65019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657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43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21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2911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49394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373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24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8930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997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58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5001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7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8714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191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44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531813" y="749300"/>
            <a:ext cx="6562725" cy="3692525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CA7C9CE0-C161-4B1C-AB5A-205FFC85AFA7}" type="slidenum">
              <a:rPr lang="ru-RU" sz="1400" b="0" strike="noStrike" spc="-1" smtClean="0">
                <a:latin typeface="Times New Roman"/>
              </a:rPr>
              <a:t>10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090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37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91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4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60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1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6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06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544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D7FE9-E167-4C1A-9882-ED30199F1B66}" type="datetimeFigureOut">
              <a:rPr lang="ru-RU" smtClean="0"/>
              <a:t>22.09.2025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F4C9D-76F1-44A5-8E0D-429814420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35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2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1.png"/><Relationship Id="rId11" Type="http://schemas.openxmlformats.org/officeDocument/2006/relationships/image" Target="../media/image197.png"/><Relationship Id="rId5" Type="http://schemas.openxmlformats.org/officeDocument/2006/relationships/image" Target="../media/image410.png"/><Relationship Id="rId10" Type="http://schemas.openxmlformats.org/officeDocument/2006/relationships/image" Target="../media/image196.png"/><Relationship Id="rId4" Type="http://schemas.openxmlformats.org/officeDocument/2006/relationships/image" Target="../media/image311.png"/><Relationship Id="rId9" Type="http://schemas.openxmlformats.org/officeDocument/2006/relationships/image" Target="../media/image19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openxmlformats.org/officeDocument/2006/relationships/image" Target="../media/image20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.png"/><Relationship Id="rId7" Type="http://schemas.openxmlformats.org/officeDocument/2006/relationships/image" Target="../media/image16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2.png"/><Relationship Id="rId7" Type="http://schemas.openxmlformats.org/officeDocument/2006/relationships/image" Target="../media/image17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0732"/>
            <a:ext cx="3354014" cy="2125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Текст 2">
            <a:extLst>
              <a:ext uri="{FF2B5EF4-FFF2-40B4-BE49-F238E27FC236}">
                <a16:creationId xmlns:a16="http://schemas.microsoft.com/office/drawing/2014/main" id="{400207CD-8E54-4740-BC6E-F01C9F4222B9}"/>
              </a:ext>
            </a:extLst>
          </p:cNvPr>
          <p:cNvSpPr txBox="1">
            <a:spLocks/>
          </p:cNvSpPr>
          <p:nvPr/>
        </p:nvSpPr>
        <p:spPr>
          <a:xfrm>
            <a:off x="3359696" y="5013176"/>
            <a:ext cx="5021262" cy="879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Долганов Антон Юрьевич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CEAFC27-4A4B-4E0F-9696-3DB00D4AA354}"/>
              </a:ext>
            </a:extLst>
          </p:cNvPr>
          <p:cNvSpPr txBox="1">
            <a:spLocks/>
          </p:cNvSpPr>
          <p:nvPr/>
        </p:nvSpPr>
        <p:spPr>
          <a:xfrm>
            <a:off x="0" y="1906536"/>
            <a:ext cx="12192000" cy="3178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Машинное Обучение</a:t>
            </a: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Лекция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1.0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которой мы обсудим </a:t>
            </a:r>
          </a:p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улучшение линейной регрессии и оптимизацию </a:t>
            </a:r>
            <a:r>
              <a:rPr lang="ru-RU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  </a:t>
            </a:r>
            <a:endParaRPr lang="ru-RU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2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19968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63352" y="5805264"/>
            <a:ext cx="9326880" cy="18288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245064" y="1727040"/>
            <a:ext cx="27432" cy="41148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1287480" y="4250784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3829512" y="2723736"/>
            <a:ext cx="720000" cy="72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2079960" y="3315048"/>
            <a:ext cx="720000" cy="72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3003504" y="374481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006040" y="2729832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691840" y="1870296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473664" y="1553304"/>
            <a:ext cx="7607808" cy="2889504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V="1">
            <a:off x="269448" y="2129376"/>
            <a:ext cx="7427976" cy="2758440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065289" y="255121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 с регуляризацией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V="1">
            <a:off x="8471616" y="1745328"/>
            <a:ext cx="688848" cy="326136"/>
          </a:xfrm>
          <a:prstGeom prst="line">
            <a:avLst/>
          </a:prstGeom>
          <a:ln w="762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9065289" y="1743037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Линейная Регрессия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V="1">
            <a:off x="8380176" y="2799012"/>
            <a:ext cx="735029" cy="422933"/>
          </a:xfrm>
          <a:prstGeom prst="line">
            <a:avLst/>
          </a:prstGeom>
          <a:ln w="762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8387658" y="3688936"/>
            <a:ext cx="360000" cy="360000"/>
          </a:xfrm>
          <a:prstGeom prst="ellipse">
            <a:avLst/>
          </a:prstGeom>
          <a:solidFill>
            <a:srgbClr val="31DB5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Овал 38"/>
          <p:cNvSpPr/>
          <p:nvPr/>
        </p:nvSpPr>
        <p:spPr>
          <a:xfrm>
            <a:off x="8446584" y="4637142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8841994" y="3627254"/>
            <a:ext cx="293860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Тренировочные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8F781B74-243F-4C93-AAF1-6FD89FB6CDC4}"/>
              </a:ext>
            </a:extLst>
          </p:cNvPr>
          <p:cNvSpPr txBox="1">
            <a:spLocks/>
          </p:cNvSpPr>
          <p:nvPr/>
        </p:nvSpPr>
        <p:spPr>
          <a:xfrm>
            <a:off x="8908271" y="4537036"/>
            <a:ext cx="271531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Тестовые данные</a:t>
            </a:r>
            <a:endParaRPr lang="en-US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6" grpId="0" animBg="1"/>
      <p:bldP spid="29" grpId="0" animBg="1"/>
      <p:bldP spid="30" grpId="0" animBg="1"/>
      <p:bldP spid="31" grpId="0" animBg="1"/>
      <p:bldP spid="34" grpId="0"/>
      <p:bldP spid="36" grpId="0"/>
      <p:bldP spid="38" grpId="0" animBg="1"/>
      <p:bldP spid="39" grpId="0" animBg="1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199456" y="908720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600056" y="908720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8008" y="1628800"/>
            <a:ext cx="5862964" cy="2549766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0096" y="4184875"/>
            <a:ext cx="4046240" cy="2640705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60" y="1628800"/>
            <a:ext cx="5795164" cy="252028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7488" y="4005064"/>
            <a:ext cx="4104456" cy="2678698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-9468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17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6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2135560" y="-5308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Рубрика Нелепые Аналогии 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927648" y="6488668"/>
            <a:ext cx="6624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https://www.rottentomatoes.com/franchise/star_wars_saga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240" y="4653136"/>
            <a:ext cx="3240360" cy="11022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6240" y="1916832"/>
            <a:ext cx="3205068" cy="1181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rcRect b="14475"/>
          <a:stretch/>
        </p:blipFill>
        <p:spPr>
          <a:xfrm>
            <a:off x="8184232" y="3356992"/>
            <a:ext cx="3312368" cy="1025184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752" y="4653136"/>
            <a:ext cx="3921274" cy="120759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760" y="3284984"/>
            <a:ext cx="3792146" cy="1152128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5760" y="1916832"/>
            <a:ext cx="3816424" cy="1202243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352" y="1916832"/>
            <a:ext cx="3240360" cy="118017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344" y="3356992"/>
            <a:ext cx="3431704" cy="103437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1344" y="4653136"/>
            <a:ext cx="3312368" cy="110204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3">
            <a:clrChange>
              <a:clrFrom>
                <a:srgbClr val="312B2B"/>
              </a:clrFrom>
              <a:clrTo>
                <a:srgbClr val="312B2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63752" y="908720"/>
            <a:ext cx="4361309" cy="682319"/>
          </a:xfrm>
          <a:prstGeom prst="rect">
            <a:avLst/>
          </a:prstGeom>
        </p:spPr>
      </p:pic>
      <p:sp>
        <p:nvSpPr>
          <p:cNvPr id="25" name="Прямоугольник 24"/>
          <p:cNvSpPr/>
          <p:nvPr/>
        </p:nvSpPr>
        <p:spPr>
          <a:xfrm>
            <a:off x="623392" y="5805264"/>
            <a:ext cx="19736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Умеренная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4655840" y="5877272"/>
            <a:ext cx="2353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 на 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George Lucas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544272" y="5805264"/>
            <a:ext cx="28511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Неадекватная Регуляризация</a:t>
            </a:r>
            <a:endParaRPr lang="ru-RU" dirty="0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344" y="1916832"/>
            <a:ext cx="11405090" cy="3989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31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Заголовок 1">
            <a:extLst>
              <a:ext uri="{FF2B5EF4-FFF2-40B4-BE49-F238E27FC236}">
                <a16:creationId xmlns:a16="http://schemas.microsoft.com/office/drawing/2014/main" id="{1BE47D8C-18E7-48C0-B437-65C79608DBCE}"/>
              </a:ext>
            </a:extLst>
          </p:cNvPr>
          <p:cNvSpPr txBox="1">
            <a:spLocks/>
          </p:cNvSpPr>
          <p:nvPr/>
        </p:nvSpPr>
        <p:spPr>
          <a:xfrm>
            <a:off x="983432" y="836712"/>
            <a:ext cx="1008112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8377"/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S.W.O.T.</a:t>
            </a:r>
          </a:p>
        </p:txBody>
      </p:sp>
      <p:sp>
        <p:nvSpPr>
          <p:cNvPr id="31" name="Заголовок 1">
            <a:extLst>
              <a:ext uri="{FF2B5EF4-FFF2-40B4-BE49-F238E27FC236}">
                <a16:creationId xmlns:a16="http://schemas.microsoft.com/office/drawing/2014/main" id="{D6A9D374-1054-4A54-814A-335BF6311A78}"/>
              </a:ext>
            </a:extLst>
          </p:cNvPr>
          <p:cNvSpPr txBox="1">
            <a:spLocks/>
          </p:cNvSpPr>
          <p:nvPr/>
        </p:nvSpPr>
        <p:spPr>
          <a:xfrm>
            <a:off x="2135560" y="7392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AF5494B-9DB4-4570-A506-3A786F1C86BB}"/>
              </a:ext>
            </a:extLst>
          </p:cNvPr>
          <p:cNvSpPr/>
          <p:nvPr/>
        </p:nvSpPr>
        <p:spPr>
          <a:xfrm>
            <a:off x="191344" y="1340768"/>
            <a:ext cx="12141105" cy="5124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Сильные стороны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Простая модель, легко интерпретируется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Есть регуляризация, чтобы избежать переобучения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ru-RU" sz="24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выбора </a:t>
            </a:r>
            <a:r>
              <a:rPr lang="ru-RU" sz="24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признаков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случае </a:t>
            </a:r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Слабые стороны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Данные могут иметь более сложные зависимости</a:t>
            </a: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«Выбор» модели – линейная, полиномиальная и т.д.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Линейные модели можно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обновлять 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новыми данными с помощью градиентного спуска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Трудности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Требуется аккуратная настройка </a:t>
            </a:r>
            <a:r>
              <a:rPr lang="ru-RU" sz="24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гиперпараметров</a:t>
            </a: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при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Мир в среднем сложнее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063824" y="14931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1703512" y="176904"/>
            <a:ext cx="8620890" cy="52082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3200" b="1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Параметры и </a:t>
            </a:r>
            <a:r>
              <a:rPr lang="ru-RU" sz="3200" b="1" spc="-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гиперпараметры</a:t>
            </a:r>
            <a:endParaRPr lang="ru-RU" sz="3200" b="1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/>
              <p:nvPr/>
            </p:nvSpPr>
            <p:spPr>
              <a:xfrm>
                <a:off x="648953" y="1341215"/>
                <a:ext cx="83152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  <a:cs typeface="Verdana" panose="020B0604030504040204" pitchFamily="34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𝑎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Verdana" panose="020B060403050404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𝑤</m:t>
                        </m:r>
                        <m:r>
                          <a:rPr lang="en-US" sz="3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,</m:t>
                        </m:r>
                        <m: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предсказание целевой переменной Моделью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08D880B-1DE1-4E1A-8999-00603751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3" y="1341215"/>
                <a:ext cx="8315290" cy="584775"/>
              </a:xfrm>
              <a:prstGeom prst="rect">
                <a:avLst/>
              </a:prstGeom>
              <a:blipFill>
                <a:blip r:embed="rId4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/>
              <p:nvPr/>
            </p:nvSpPr>
            <p:spPr>
              <a:xfrm>
                <a:off x="516161" y="1931358"/>
                <a:ext cx="7692362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алгоритмом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D4A721-9A79-41CB-9BE2-27EFD08C7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61" y="1931358"/>
                <a:ext cx="7692362" cy="573427"/>
              </a:xfrm>
              <a:prstGeom prst="rect">
                <a:avLst/>
              </a:prstGeom>
              <a:blipFill>
                <a:blip r:embed="rId5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/>
              <p:nvPr/>
            </p:nvSpPr>
            <p:spPr>
              <a:xfrm>
                <a:off x="443027" y="3174827"/>
                <a:ext cx="644817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h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</a:t>
                </a:r>
                <a:r>
                  <a:rPr lang="ru-RU" sz="2000" b="1" dirty="0" err="1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гиперпараметры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модели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 (</a:t>
                </a:r>
                <a:r>
                  <a:rPr lang="ru-RU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оптимизируются нами</a:t>
                </a:r>
                <a:r>
                  <a:rPr lang="en-US" sz="2000" dirty="0">
                    <a:solidFill>
                      <a:schemeClr val="bg1"/>
                    </a:solidFill>
                    <a:latin typeface="Montserrat" panose="020B0604020202020204" charset="-52"/>
                    <a:ea typeface="Verdana" panose="020B0604030504040204" pitchFamily="34" charset="0"/>
                    <a:cs typeface="Verdana" panose="020B0604030504040204" pitchFamily="34" charset="0"/>
                  </a:rPr>
                  <a:t>) </a:t>
                </a:r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8479E6-8AE8-4512-991F-F08776F9D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7" y="3174827"/>
                <a:ext cx="6448175" cy="573427"/>
              </a:xfrm>
              <a:prstGeom prst="rect">
                <a:avLst/>
              </a:prstGeom>
              <a:blipFill>
                <a:blip r:embed="rId6"/>
                <a:stretch>
                  <a:fillRect b="-117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C3D8C6A-89A7-4009-9F70-73E6C928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398" y="529934"/>
            <a:ext cx="7920880" cy="827739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</a:br>
            <a:r>
              <a:rPr lang="ru-RU" sz="32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Линейная </a:t>
            </a:r>
            <a:r>
              <a:rPr lang="ru-RU" sz="2800" dirty="0" smtClean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</a:rPr>
              <a:t>Регрессия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/>
              <p:nvPr/>
            </p:nvSpPr>
            <p:spPr>
              <a:xfrm>
                <a:off x="3647728" y="2564904"/>
                <a:ext cx="359130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𝒚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Montserrat" panose="00000500000000000000" pitchFamily="2" charset="-52"/>
                  <a:ea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20" name="Прямоугольник 19">
                <a:extLst>
                  <a:ext uri="{FF2B5EF4-FFF2-40B4-BE49-F238E27FC236}">
                    <a16:creationId xmlns:a16="http://schemas.microsoft.com/office/drawing/2014/main" id="{0E8FE69E-75D2-40EF-984F-D2BAC66DBF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28" y="2564904"/>
                <a:ext cx="359130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/>
              <p:nvPr/>
            </p:nvSpPr>
            <p:spPr>
              <a:xfrm>
                <a:off x="551384" y="6237312"/>
                <a:ext cx="5788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0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+…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𝑥</m:t>
                      </m:r>
                      <m:r>
                        <a:rPr lang="en-US" sz="2800" b="0" i="1" baseline="300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; 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66A406-983F-486C-9207-188604260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84" y="6237312"/>
                <a:ext cx="57881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/>
              <p:nvPr/>
            </p:nvSpPr>
            <p:spPr>
              <a:xfrm>
                <a:off x="5303912" y="4581128"/>
                <a:ext cx="5511765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/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05B3B075-B90D-4FEA-BBE3-277A1119E2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912" y="4581128"/>
                <a:ext cx="5511765" cy="987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/>
              <p:nvPr/>
            </p:nvSpPr>
            <p:spPr>
              <a:xfrm>
                <a:off x="5375920" y="5517232"/>
                <a:ext cx="5582234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/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>
                  <a:latin typeface="Montserrat" panose="00000500000000000000" pitchFamily="2" charset="-52"/>
                </a:endParaRPr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07BF3DF3-74C9-41D7-9BB5-271C9771F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920" y="5517232"/>
                <a:ext cx="5582234" cy="987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/>
              <p:nvPr/>
            </p:nvSpPr>
            <p:spPr>
              <a:xfrm>
                <a:off x="6384032" y="3573016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9E106E79-501E-4970-ABD6-85433EED4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3573016"/>
                <a:ext cx="2746052" cy="103316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BAC8E17-8677-4BB8-AA70-59756085E31C}"/>
                  </a:ext>
                </a:extLst>
              </p:cNvPr>
              <p:cNvSpPr/>
              <p:nvPr/>
            </p:nvSpPr>
            <p:spPr>
              <a:xfrm>
                <a:off x="1271464" y="3789040"/>
                <a:ext cx="4283416" cy="8338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5BAC8E17-8677-4BB8-AA70-59756085E3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64" y="3789040"/>
                <a:ext cx="4283416" cy="8338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E106E79-501E-4970-ABD6-85433EED4D27}"/>
              </a:ext>
            </a:extLst>
          </p:cNvPr>
          <p:cNvSpPr/>
          <p:nvPr/>
        </p:nvSpPr>
        <p:spPr>
          <a:xfrm>
            <a:off x="695400" y="5157192"/>
            <a:ext cx="46805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penalty</a:t>
            </a:r>
            <a:r>
              <a:rPr lang="ru-RU" sz="2800" dirty="0" smtClean="0">
                <a:solidFill>
                  <a:srgbClr val="FF0000"/>
                </a:solidFill>
              </a:rPr>
              <a:t> </a:t>
            </a:r>
            <a:r>
              <a:rPr lang="ru-RU" sz="2800" dirty="0" smtClean="0">
                <a:solidFill>
                  <a:schemeClr val="bg1"/>
                </a:solidFill>
              </a:rPr>
              <a:t>(про регуляризацию)</a:t>
            </a: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8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6" grpId="0"/>
      <p:bldP spid="17" grpId="0"/>
      <p:bldP spid="20" grpId="0"/>
      <p:bldP spid="21" grpId="0"/>
      <p:bldP spid="22" grpId="0"/>
      <p:bldP spid="23" grpId="0"/>
      <p:bldP spid="24" grpId="0"/>
      <p:bldP spid="25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5ABC54F-2B6A-44AD-BDFD-921BB835CF5C}"/>
              </a:ext>
            </a:extLst>
          </p:cNvPr>
          <p:cNvSpPr txBox="1">
            <a:spLocks/>
          </p:cNvSpPr>
          <p:nvPr/>
        </p:nvSpPr>
        <p:spPr>
          <a:xfrm>
            <a:off x="1919536" y="-5444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Валидация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ACB8C7-6B70-46CF-A65C-E44005D4DFAD}"/>
              </a:ext>
            </a:extLst>
          </p:cNvPr>
          <p:cNvSpPr txBox="1"/>
          <p:nvPr/>
        </p:nvSpPr>
        <p:spPr>
          <a:xfrm>
            <a:off x="562619" y="1826516"/>
            <a:ext cx="397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Hold-Out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9DACC8-705B-4288-A666-5F3E981FA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52736"/>
            <a:ext cx="5486737" cy="110762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80D6CF6-732E-4218-AB5A-A0E7FBBEF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3992" y="1844824"/>
            <a:ext cx="3839112" cy="90165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EBE7CC4-533E-4ABC-BD0E-C0446543ED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08" y="1916832"/>
            <a:ext cx="1914146" cy="6708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02A345-A451-49B9-B8ED-0898298E0AD2}"/>
              </a:ext>
            </a:extLst>
          </p:cNvPr>
          <p:cNvSpPr txBox="1"/>
          <p:nvPr/>
        </p:nvSpPr>
        <p:spPr>
          <a:xfrm>
            <a:off x="479376" y="1196752"/>
            <a:ext cx="6275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Отложенная Выборка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1EB079B-EFD6-43FE-8B59-BFAAF7D6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8960"/>
            <a:ext cx="5486737" cy="11076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B5810FD-DB9F-405E-8A82-9311448A73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992" y="3933056"/>
            <a:ext cx="5544616" cy="27275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50C867-5625-4854-9933-23C1CAD71F5B}"/>
              </a:ext>
            </a:extLst>
          </p:cNvPr>
          <p:cNvSpPr txBox="1"/>
          <p:nvPr/>
        </p:nvSpPr>
        <p:spPr>
          <a:xfrm>
            <a:off x="191344" y="3861048"/>
            <a:ext cx="9564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Cross-Validation split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BAB90F-105E-4CF2-9E59-7E5F2CE03FF1}"/>
              </a:ext>
            </a:extLst>
          </p:cNvPr>
          <p:cNvSpPr txBox="1"/>
          <p:nvPr/>
        </p:nvSpPr>
        <p:spPr>
          <a:xfrm>
            <a:off x="191344" y="3140968"/>
            <a:ext cx="6586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n-Fold </a:t>
            </a: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Кросс-валидация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13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8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461575" y="6474197"/>
            <a:ext cx="730425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17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9DE05D-8435-4E7D-A6C9-3E3CB48DA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12CE32F-ECB5-47EB-93D9-74F50F2B4DEA}"/>
              </a:ext>
            </a:extLst>
          </p:cNvPr>
          <p:cNvCxnSpPr>
            <a:cxnSpLocks/>
          </p:cNvCxnSpPr>
          <p:nvPr/>
        </p:nvCxnSpPr>
        <p:spPr>
          <a:xfrm>
            <a:off x="-8096" y="881290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49A2181-B0E5-4833-B3E1-CDA76C94A38F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B29655F-2490-4B9F-859A-DF5F4EA3B1A3}"/>
              </a:ext>
            </a:extLst>
          </p:cNvPr>
          <p:cNvSpPr txBox="1">
            <a:spLocks/>
          </p:cNvSpPr>
          <p:nvPr/>
        </p:nvSpPr>
        <p:spPr>
          <a:xfrm>
            <a:off x="479376" y="0"/>
            <a:ext cx="1228868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Компромисс Между Смещением и Дисперсией</a:t>
            </a:r>
            <a:endParaRPr lang="ru-RU" sz="28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1BA5D8F-7B49-4379-B21F-D3D410EE60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450" y="1845158"/>
            <a:ext cx="7019736" cy="4290910"/>
          </a:xfrm>
          <a:prstGeom prst="rect">
            <a:avLst/>
          </a:prstGeom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DE910696-E490-49A5-8988-93E49077B252}"/>
              </a:ext>
            </a:extLst>
          </p:cNvPr>
          <p:cNvSpPr/>
          <p:nvPr/>
        </p:nvSpPr>
        <p:spPr>
          <a:xfrm>
            <a:off x="1011854" y="2288130"/>
            <a:ext cx="5616529" cy="3267607"/>
          </a:xfrm>
          <a:custGeom>
            <a:avLst/>
            <a:gdLst>
              <a:gd name="connsiteX0" fmla="*/ 0 w 2794000"/>
              <a:gd name="connsiteY0" fmla="*/ 0 h 2052320"/>
              <a:gd name="connsiteX1" fmla="*/ 416560 w 2794000"/>
              <a:gd name="connsiteY1" fmla="*/ 1056640 h 2052320"/>
              <a:gd name="connsiteX2" fmla="*/ 1493520 w 2794000"/>
              <a:gd name="connsiteY2" fmla="*/ 1757680 h 2052320"/>
              <a:gd name="connsiteX3" fmla="*/ 2794000 w 2794000"/>
              <a:gd name="connsiteY3" fmla="*/ 2052320 h 2052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4000" h="2052320">
                <a:moveTo>
                  <a:pt x="0" y="0"/>
                </a:moveTo>
                <a:cubicBezTo>
                  <a:pt x="83820" y="381846"/>
                  <a:pt x="167640" y="763693"/>
                  <a:pt x="416560" y="1056640"/>
                </a:cubicBezTo>
                <a:cubicBezTo>
                  <a:pt x="665480" y="1349587"/>
                  <a:pt x="1097280" y="1591733"/>
                  <a:pt x="1493520" y="1757680"/>
                </a:cubicBezTo>
                <a:cubicBezTo>
                  <a:pt x="1889760" y="1923627"/>
                  <a:pt x="2594187" y="2048933"/>
                  <a:pt x="2794000" y="2052320"/>
                </a:cubicBezTo>
              </a:path>
            </a:pathLst>
          </a:custGeom>
          <a:noFill/>
          <a:ln w="1143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394279C8-0AE9-401F-877E-8D092BA1FD1A}"/>
              </a:ext>
            </a:extLst>
          </p:cNvPr>
          <p:cNvSpPr/>
          <p:nvPr/>
        </p:nvSpPr>
        <p:spPr>
          <a:xfrm>
            <a:off x="1379666" y="2059316"/>
            <a:ext cx="4677095" cy="2571615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4A16F49-8E45-4631-8D7A-7B15ED00BC64}"/>
              </a:ext>
            </a:extLst>
          </p:cNvPr>
          <p:cNvSpPr/>
          <p:nvPr/>
        </p:nvSpPr>
        <p:spPr>
          <a:xfrm rot="16200000">
            <a:off x="-1075201" y="3255386"/>
            <a:ext cx="26649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B87CF59-E446-4CFB-A34C-60FE2B99605A}"/>
              </a:ext>
            </a:extLst>
          </p:cNvPr>
          <p:cNvSpPr/>
          <p:nvPr/>
        </p:nvSpPr>
        <p:spPr>
          <a:xfrm>
            <a:off x="1343472" y="5805264"/>
            <a:ext cx="64100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«Сложность» Модели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147975-6570-4032-ACA6-686836897E16}"/>
              </a:ext>
            </a:extLst>
          </p:cNvPr>
          <p:cNvSpPr/>
          <p:nvPr/>
        </p:nvSpPr>
        <p:spPr>
          <a:xfrm>
            <a:off x="6384032" y="4437112"/>
            <a:ext cx="540167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Потери на </a:t>
            </a:r>
            <a:r>
              <a:rPr lang="ru-RU" sz="3200" dirty="0"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Тренировочных Данных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EA8E506-C94A-40D0-9544-CCBE689C59DC}"/>
              </a:ext>
            </a:extLst>
          </p:cNvPr>
          <p:cNvSpPr/>
          <p:nvPr/>
        </p:nvSpPr>
        <p:spPr>
          <a:xfrm>
            <a:off x="6528048" y="1700808"/>
            <a:ext cx="40991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 </a:t>
            </a:r>
            <a:r>
              <a:rPr lang="ru-RU" sz="3200" dirty="0">
                <a:solidFill>
                  <a:srgbClr val="7030A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Тестовых Данных</a:t>
            </a:r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956FA2F8-2073-45D2-A0E6-C071ADC07AD0}"/>
              </a:ext>
            </a:extLst>
          </p:cNvPr>
          <p:cNvSpPr/>
          <p:nvPr/>
        </p:nvSpPr>
        <p:spPr>
          <a:xfrm>
            <a:off x="1021730" y="2192594"/>
            <a:ext cx="5444266" cy="2533936"/>
          </a:xfrm>
          <a:custGeom>
            <a:avLst/>
            <a:gdLst>
              <a:gd name="connsiteX0" fmla="*/ 0 w 2529840"/>
              <a:gd name="connsiteY0" fmla="*/ 71120 h 1643511"/>
              <a:gd name="connsiteX1" fmla="*/ 548640 w 2529840"/>
              <a:gd name="connsiteY1" fmla="*/ 1249680 h 1643511"/>
              <a:gd name="connsiteX2" fmla="*/ 1290320 w 2529840"/>
              <a:gd name="connsiteY2" fmla="*/ 1625600 h 1643511"/>
              <a:gd name="connsiteX3" fmla="*/ 2245360 w 2529840"/>
              <a:gd name="connsiteY3" fmla="*/ 772160 h 1643511"/>
              <a:gd name="connsiteX4" fmla="*/ 2529840 w 2529840"/>
              <a:gd name="connsiteY4" fmla="*/ 0 h 1643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840" h="1643511">
                <a:moveTo>
                  <a:pt x="0" y="71120"/>
                </a:moveTo>
                <a:cubicBezTo>
                  <a:pt x="166793" y="530860"/>
                  <a:pt x="333587" y="990600"/>
                  <a:pt x="548640" y="1249680"/>
                </a:cubicBezTo>
                <a:cubicBezTo>
                  <a:pt x="763693" y="1508760"/>
                  <a:pt x="1007533" y="1705187"/>
                  <a:pt x="1290320" y="1625600"/>
                </a:cubicBezTo>
                <a:cubicBezTo>
                  <a:pt x="1573107" y="1546013"/>
                  <a:pt x="2038773" y="1043093"/>
                  <a:pt x="2245360" y="772160"/>
                </a:cubicBezTo>
                <a:cubicBezTo>
                  <a:pt x="2451947" y="501227"/>
                  <a:pt x="2455333" y="160867"/>
                  <a:pt x="2529840" y="0"/>
                </a:cubicBezTo>
              </a:path>
            </a:pathLst>
          </a:custGeom>
          <a:noFill/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0DF3EDC-5952-4688-9332-7902C9026E2C}"/>
              </a:ext>
            </a:extLst>
          </p:cNvPr>
          <p:cNvSpPr/>
          <p:nvPr/>
        </p:nvSpPr>
        <p:spPr>
          <a:xfrm>
            <a:off x="6312024" y="3212976"/>
            <a:ext cx="56166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Потери на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</a:t>
            </a:r>
            <a:r>
              <a:rPr lang="ru-RU" sz="3200" dirty="0" err="1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Валидационных</a:t>
            </a:r>
            <a:r>
              <a:rPr lang="ru-RU" sz="3200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 Данных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5029062-CBAA-45C9-9F80-45139EC13EC4}"/>
              </a:ext>
            </a:extLst>
          </p:cNvPr>
          <p:cNvSpPr/>
          <p:nvPr/>
        </p:nvSpPr>
        <p:spPr>
          <a:xfrm>
            <a:off x="2894583" y="4315201"/>
            <a:ext cx="990600" cy="758701"/>
          </a:xfrm>
          <a:prstGeom prst="rect">
            <a:avLst/>
          </a:prstGeom>
          <a:noFill/>
          <a:ln w="1143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24" name="Символ &quot;Запрещено&quot; 28">
            <a:extLst>
              <a:ext uri="{FF2B5EF4-FFF2-40B4-BE49-F238E27FC236}">
                <a16:creationId xmlns:a16="http://schemas.microsoft.com/office/drawing/2014/main" id="{ABFA487A-1C65-43F5-BBD3-5F70F233E5A2}"/>
              </a:ext>
            </a:extLst>
          </p:cNvPr>
          <p:cNvSpPr/>
          <p:nvPr/>
        </p:nvSpPr>
        <p:spPr>
          <a:xfrm>
            <a:off x="7392144" y="1484784"/>
            <a:ext cx="1619880" cy="1512168"/>
          </a:xfrm>
          <a:prstGeom prst="noSmoking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59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35BEFC5-A447-42EF-A3BF-0D0C3BF9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4776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4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Сетка </a:t>
            </a:r>
            <a:r>
              <a:rPr lang="ru-RU" sz="4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Параметров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4929085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492908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657261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6597768" y="44069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20D94FA-3528-487A-97F5-9606215637A9}"/>
              </a:ext>
            </a:extLst>
          </p:cNvPr>
          <p:cNvSpPr/>
          <p:nvPr/>
        </p:nvSpPr>
        <p:spPr>
          <a:xfrm>
            <a:off x="8322766" y="29671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CD0CE70F-EC03-45FC-A61B-6798B298BC41}"/>
              </a:ext>
            </a:extLst>
          </p:cNvPr>
          <p:cNvSpPr/>
          <p:nvPr/>
        </p:nvSpPr>
        <p:spPr>
          <a:xfrm>
            <a:off x="8313565" y="440564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375321" y="3327100"/>
            <a:ext cx="3056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071664" y="2924944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071664" y="4149080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776" y="2323014"/>
                <a:ext cx="103951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/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B922421-3341-423B-9EF4-88D319407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501" y="2273950"/>
                <a:ext cx="470128" cy="523220"/>
              </a:xfrm>
              <a:prstGeom prst="rect">
                <a:avLst/>
              </a:prstGeom>
              <a:blipFill>
                <a:blip r:embed="rId7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Овал 39">
            <a:extLst>
              <a:ext uri="{FF2B5EF4-FFF2-40B4-BE49-F238E27FC236}">
                <a16:creationId xmlns:a16="http://schemas.microsoft.com/office/drawing/2014/main" id="{C09EDDE3-5AD9-4C9F-A7AA-74E50618B6A0}"/>
              </a:ext>
            </a:extLst>
          </p:cNvPr>
          <p:cNvSpPr/>
          <p:nvPr/>
        </p:nvSpPr>
        <p:spPr>
          <a:xfrm>
            <a:off x="9755909" y="292527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3FD30E90-494A-4771-AE6A-017C2C43A492}"/>
              </a:ext>
            </a:extLst>
          </p:cNvPr>
          <p:cNvSpPr/>
          <p:nvPr/>
        </p:nvSpPr>
        <p:spPr>
          <a:xfrm>
            <a:off x="9755909" y="436381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D6A2BD5C-8E2C-4BBB-AC09-80568C93081E}"/>
              </a:ext>
            </a:extLst>
          </p:cNvPr>
          <p:cNvSpPr/>
          <p:nvPr/>
        </p:nvSpPr>
        <p:spPr>
          <a:xfrm>
            <a:off x="11183416" y="299728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>
            <a:extLst>
              <a:ext uri="{FF2B5EF4-FFF2-40B4-BE49-F238E27FC236}">
                <a16:creationId xmlns:a16="http://schemas.microsoft.com/office/drawing/2014/main" id="{22016F72-A74F-4817-B6F7-800F6DFAFF9E}"/>
              </a:ext>
            </a:extLst>
          </p:cNvPr>
          <p:cNvSpPr/>
          <p:nvPr/>
        </p:nvSpPr>
        <p:spPr>
          <a:xfrm>
            <a:off x="11208568" y="44371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379" y="2232124"/>
                <a:ext cx="8487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17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5" grpId="0"/>
      <p:bldP spid="36" grpId="0"/>
      <p:bldP spid="40" grpId="0" animBg="1"/>
      <p:bldP spid="41" grpId="0" animBg="1"/>
      <p:bldP spid="42" grpId="0" animBg="1"/>
      <p:bldP spid="43" grpId="0" animBg="1"/>
      <p:bldP spid="44" grpId="0"/>
      <p:bldP spid="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19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8" y="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Рандомизированный Поиск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/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0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8B859B-FF68-43E1-8306-AC8D8917F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616" y="1457689"/>
                <a:ext cx="5373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1D9751C-D0C1-46FC-93CE-6EAE860F7F8C}"/>
              </a:ext>
            </a:extLst>
          </p:cNvPr>
          <p:cNvSpPr txBox="1"/>
          <p:nvPr/>
        </p:nvSpPr>
        <p:spPr>
          <a:xfrm>
            <a:off x="479376" y="3717032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94F9E-2A7F-4C5D-8A37-623ACB4457D8}"/>
              </a:ext>
            </a:extLst>
          </p:cNvPr>
          <p:cNvSpPr txBox="1"/>
          <p:nvPr/>
        </p:nvSpPr>
        <p:spPr>
          <a:xfrm>
            <a:off x="3175719" y="3314876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Ridge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64B58E-8025-42D6-ABB8-53A2C23D4283}"/>
              </a:ext>
            </a:extLst>
          </p:cNvPr>
          <p:cNvSpPr txBox="1"/>
          <p:nvPr/>
        </p:nvSpPr>
        <p:spPr>
          <a:xfrm>
            <a:off x="3175719" y="4539012"/>
            <a:ext cx="11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Lasso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/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  <m:r>
                            <a:rPr lang="ru-RU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8BA302-EB2C-4F63-9A9D-CA7E568E9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555" y="2273950"/>
                <a:ext cx="1039515" cy="5280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/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  <a:cs typeface="Verdana" panose="020B0604030504040204" pitchFamily="34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>
                  <a:solidFill>
                    <a:schemeClr val="bg1"/>
                  </a:solidFill>
                  <a:latin typeface="Montserrat" panose="020B0604020202020204" charset="-52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FB2A6F7-5BB8-456C-89F2-AFB188D0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576" y="2353196"/>
                <a:ext cx="8410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26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35560" y="44624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 в Машинном Обучении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47B6B012-D001-4B49-A484-699D277C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925F992-9B4B-4C85-BB11-4FF5DA4BC67E}"/>
              </a:ext>
            </a:extLst>
          </p:cNvPr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62BDA3-BC3A-419C-A519-13FE634ECD8A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98072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Регрессия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232085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 Наименьших Квадратов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3432" y="3400976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Градиентный Спуск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83432" y="4625112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Метрики Регрессии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415480" y="3933056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Движемся к минимуму функции потерь по антиградиенту небольшими шагами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1487488" y="5157192"/>
            <a:ext cx="9937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Вариации на тему «разность между реальным значением и предсказанием</a:t>
            </a: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Метрики на тренировочных данных показывают Смещение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Метрики на </a:t>
            </a:r>
            <a:r>
              <a:rPr lang="ru-RU" sz="2400" dirty="0" err="1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валидации</a:t>
            </a: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 - Дисперсию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43472" y="2924944"/>
            <a:ext cx="87849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Решаем задачу в 1 действие по формуле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415480" y="1556792"/>
            <a:ext cx="8784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Линейная регрессия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Сложные зависимости – за счет признаков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8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20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08" y="0"/>
            <a:ext cx="7920880" cy="82773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Чуть более научно</a:t>
            </a:r>
            <a:endParaRPr lang="ru-RU" sz="3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6" name="Picture 2" descr="https://www.researchgate.net/profile/Karl-Ezra-Pilario/publication/341691661/figure/fig2/AS:896464364507139@1590745168758/Comparison-between-a-grid-search-and-b-random-search-for-hyper-parameter-tuning-The_W64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6" y="1412776"/>
            <a:ext cx="9577064" cy="4848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21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B0239122-224C-4E4C-A691-172C6CD4F3B9}"/>
              </a:ext>
            </a:extLst>
          </p:cNvPr>
          <p:cNvSpPr txBox="1">
            <a:spLocks/>
          </p:cNvSpPr>
          <p:nvPr/>
        </p:nvSpPr>
        <p:spPr>
          <a:xfrm>
            <a:off x="1847528" y="1369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Объединяй и властвуй?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A2F910A0-CE55-484B-B256-A9F58837958E}"/>
              </a:ext>
            </a:extLst>
          </p:cNvPr>
          <p:cNvCxnSpPr>
            <a:cxnSpLocks/>
          </p:cNvCxnSpPr>
          <p:nvPr/>
        </p:nvCxnSpPr>
        <p:spPr>
          <a:xfrm flipV="1">
            <a:off x="1319514" y="1851950"/>
            <a:ext cx="0" cy="3717402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3B48940-B828-400E-8DA0-768F9C1DA1BA}"/>
              </a:ext>
            </a:extLst>
          </p:cNvPr>
          <p:cNvCxnSpPr>
            <a:cxnSpLocks/>
          </p:cNvCxnSpPr>
          <p:nvPr/>
        </p:nvCxnSpPr>
        <p:spPr>
          <a:xfrm>
            <a:off x="1319514" y="5567280"/>
            <a:ext cx="8924081" cy="207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B5ED46-86CB-41E3-AFDE-62074A717A90}"/>
              </a:ext>
            </a:extLst>
          </p:cNvPr>
          <p:cNvSpPr txBox="1"/>
          <p:nvPr/>
        </p:nvSpPr>
        <p:spPr>
          <a:xfrm rot="16200000">
            <a:off x="-1153495" y="3403496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Метрика Качества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04F26A-F684-4156-8493-375415F0C3D8}"/>
              </a:ext>
            </a:extLst>
          </p:cNvPr>
          <p:cNvSpPr txBox="1"/>
          <p:nvPr/>
        </p:nvSpPr>
        <p:spPr>
          <a:xfrm>
            <a:off x="4050015" y="5765360"/>
            <a:ext cx="2813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Montserrat" panose="020B0604020202020204" charset="-52"/>
                <a:ea typeface="Verdana" panose="020B0604030504040204" pitchFamily="34" charset="0"/>
                <a:cs typeface="Verdana" panose="020B0604030504040204" pitchFamily="34" charset="0"/>
              </a:rPr>
              <a:t>ГиперПараметр</a:t>
            </a:r>
            <a:endParaRPr lang="ru-RU" sz="2800" dirty="0">
              <a:solidFill>
                <a:schemeClr val="bg1"/>
              </a:solidFill>
              <a:latin typeface="Montserrat" panose="020B0604020202020204" charset="-52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D1AAEE1-44EF-4038-BA2C-4382E814820A}"/>
              </a:ext>
            </a:extLst>
          </p:cNvPr>
          <p:cNvSpPr/>
          <p:nvPr/>
        </p:nvSpPr>
        <p:spPr>
          <a:xfrm>
            <a:off x="1850219" y="48421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F71B98AC-9BE6-4600-B09D-0574AC1BDB8A}"/>
              </a:ext>
            </a:extLst>
          </p:cNvPr>
          <p:cNvSpPr/>
          <p:nvPr/>
        </p:nvSpPr>
        <p:spPr>
          <a:xfrm>
            <a:off x="6043439" y="29091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94B514EB-3544-4112-A47B-346D0F2E7374}"/>
              </a:ext>
            </a:extLst>
          </p:cNvPr>
          <p:cNvSpPr/>
          <p:nvPr/>
        </p:nvSpPr>
        <p:spPr>
          <a:xfrm>
            <a:off x="7581617" y="268251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7794897-BB9B-4F77-AF13-3D1AE2F51770}"/>
              </a:ext>
            </a:extLst>
          </p:cNvPr>
          <p:cNvSpPr/>
          <p:nvPr/>
        </p:nvSpPr>
        <p:spPr>
          <a:xfrm>
            <a:off x="6669146" y="21321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86E96406-AA5E-43CF-8C54-BD75B31CD002}"/>
              </a:ext>
            </a:extLst>
          </p:cNvPr>
          <p:cNvSpPr/>
          <p:nvPr/>
        </p:nvSpPr>
        <p:spPr>
          <a:xfrm>
            <a:off x="4225434" y="40295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D2D75F1-7EDA-4F63-A5EA-52E3614E62F2}"/>
              </a:ext>
            </a:extLst>
          </p:cNvPr>
          <p:cNvSpPr/>
          <p:nvPr/>
        </p:nvSpPr>
        <p:spPr>
          <a:xfrm>
            <a:off x="2623219" y="432885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A710E84-5845-4A7B-B030-F7DD69B5FC83}"/>
              </a:ext>
            </a:extLst>
          </p:cNvPr>
          <p:cNvSpPr/>
          <p:nvPr/>
        </p:nvSpPr>
        <p:spPr>
          <a:xfrm>
            <a:off x="9007840" y="47592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B2A0F9C-7832-4E09-A832-3B0301670C59}"/>
              </a:ext>
            </a:extLst>
          </p:cNvPr>
          <p:cNvGrpSpPr/>
          <p:nvPr/>
        </p:nvGrpSpPr>
        <p:grpSpPr>
          <a:xfrm>
            <a:off x="5958840" y="1432453"/>
            <a:ext cx="2072640" cy="2107409"/>
            <a:chOff x="5958840" y="1432453"/>
            <a:chExt cx="2072640" cy="2107409"/>
          </a:xfrm>
        </p:grpSpPr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E4B036EE-F647-4D12-9FFE-B68E862D20D9}"/>
                </a:ext>
              </a:extLst>
            </p:cNvPr>
            <p:cNvCxnSpPr/>
            <p:nvPr/>
          </p:nvCxnSpPr>
          <p:spPr>
            <a:xfrm>
              <a:off x="630936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BFCEAD1C-8A49-46F9-BD7E-604C88096F6D}"/>
                </a:ext>
              </a:extLst>
            </p:cNvPr>
            <p:cNvCxnSpPr/>
            <p:nvPr/>
          </p:nvCxnSpPr>
          <p:spPr>
            <a:xfrm>
              <a:off x="675132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8EE23E0B-D205-4C9F-B8C9-9C527D5F31CF}"/>
                </a:ext>
              </a:extLst>
            </p:cNvPr>
            <p:cNvCxnSpPr/>
            <p:nvPr/>
          </p:nvCxnSpPr>
          <p:spPr>
            <a:xfrm>
              <a:off x="7203440" y="1432453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29946086-14D7-4990-B246-C17671E057F9}"/>
                </a:ext>
              </a:extLst>
            </p:cNvPr>
            <p:cNvCxnSpPr/>
            <p:nvPr/>
          </p:nvCxnSpPr>
          <p:spPr>
            <a:xfrm>
              <a:off x="7635240" y="1444432"/>
              <a:ext cx="0" cy="209543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E63E1592-DEE5-4BFF-90EF-6EC381F5D76D}"/>
                </a:ext>
              </a:extLst>
            </p:cNvPr>
            <p:cNvSpPr/>
            <p:nvPr/>
          </p:nvSpPr>
          <p:spPr>
            <a:xfrm>
              <a:off x="5958840" y="1432453"/>
              <a:ext cx="2072640" cy="2095431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73619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29741" y="6475125"/>
            <a:ext cx="962260" cy="411230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22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1069" y="0"/>
            <a:ext cx="1900907" cy="120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Прямая соединительная линия 14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E2F3ED0-93D0-4CC0-A297-6D97C0D4D5A9}"/>
              </a:ext>
            </a:extLst>
          </p:cNvPr>
          <p:cNvSpPr/>
          <p:nvPr/>
        </p:nvSpPr>
        <p:spPr>
          <a:xfrm>
            <a:off x="11554616" y="138599"/>
            <a:ext cx="3164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6E63F3-279C-4C70-B38E-F9DF6661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-243408"/>
            <a:ext cx="11039926" cy="122764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Настройка Модели</a:t>
            </a:r>
            <a:endParaRPr lang="ru-RU" sz="32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551384" y="1412776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Вы также можете протестировать разные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19808" y="2335932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предварительной обработки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19808" y="3272036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Методы уменьшения размерности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F4FB922-9C99-4902-866F-E190E05E0337}"/>
              </a:ext>
            </a:extLst>
          </p:cNvPr>
          <p:cNvSpPr/>
          <p:nvPr/>
        </p:nvSpPr>
        <p:spPr>
          <a:xfrm>
            <a:off x="991816" y="4280148"/>
            <a:ext cx="106571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Значимые </a:t>
            </a:r>
            <a:r>
              <a:rPr lang="ru-RU" sz="280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признаки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17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13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Резюме Лекции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47328" y="1124744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695400" y="5877272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479376" y="1844824"/>
            <a:ext cx="11233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Уменьшаем переобучение накладывая дополнительные ограничения на функцию потерь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IBM Plex Mono"/>
                <a:ea typeface="Verdana" panose="020B0604030504040204" pitchFamily="34" charset="0"/>
                <a:cs typeface="Times New Roman" panose="02020603050405020304" pitchFamily="18" charset="0"/>
              </a:rPr>
              <a:t>Можем отбирать «полезные» признаки</a:t>
            </a:r>
            <a:endParaRPr lang="ru-RU" sz="2400" dirty="0">
              <a:solidFill>
                <a:schemeClr val="bg1"/>
              </a:solidFill>
              <a:latin typeface="IBM Plex Mono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22134" y="31409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BE7244-E379-42C4-A68B-161F48D195A3}"/>
              </a:ext>
            </a:extLst>
          </p:cNvPr>
          <p:cNvSpPr txBox="1"/>
          <p:nvPr/>
        </p:nvSpPr>
        <p:spPr>
          <a:xfrm>
            <a:off x="695400" y="3933056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по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сетке – задаем то что хотим проверить 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Случайный </a:t>
            </a: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поиск – задаем случайное распределение того что хотим проверить и верим в то что нам повезет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Есть другие вариации этого всего (</a:t>
            </a:r>
            <a:r>
              <a:rPr lang="en-US" sz="2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optuna</a:t>
            </a:r>
            <a:r>
              <a:rPr lang="en-US" sz="2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*)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754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24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Нижний колонтитул 6"/>
          <p:cNvSpPr>
            <a:spLocks noGrp="1"/>
          </p:cNvSpPr>
          <p:nvPr>
            <p:ph type="ftr" idx="4294967295"/>
          </p:nvPr>
        </p:nvSpPr>
        <p:spPr>
          <a:xfrm>
            <a:off x="3143672" y="176904"/>
            <a:ext cx="7180730" cy="48491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ru-RU" sz="2400" spc="-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Регрессия. Антон Долганов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BE2865-C550-491F-BD64-B31C7A88213A}"/>
              </a:ext>
            </a:extLst>
          </p:cNvPr>
          <p:cNvSpPr txBox="1"/>
          <p:nvPr/>
        </p:nvSpPr>
        <p:spPr>
          <a:xfrm>
            <a:off x="2567608" y="4010997"/>
            <a:ext cx="72994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115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9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8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80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r>
              <a:rPr lang="en-US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?</a:t>
            </a:r>
            <a:endParaRPr lang="ru-RU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EA569C7-0387-4145-9D9C-1711F780F398}"/>
              </a:ext>
            </a:extLst>
          </p:cNvPr>
          <p:cNvSpPr txBox="1">
            <a:spLocks/>
          </p:cNvSpPr>
          <p:nvPr/>
        </p:nvSpPr>
        <p:spPr>
          <a:xfrm>
            <a:off x="2063552" y="2188876"/>
            <a:ext cx="856895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Вопросы, пожелания, 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19456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3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1424" y="13407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en-US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02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42266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4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Заголовок 1"/>
          <p:cNvSpPr txBox="1">
            <a:spLocks/>
          </p:cNvSpPr>
          <p:nvPr/>
        </p:nvSpPr>
        <p:spPr>
          <a:xfrm>
            <a:off x="1919536" y="0"/>
            <a:ext cx="792088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Содержание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914130" y="2331620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Подбор </a:t>
            </a:r>
            <a:r>
              <a:rPr lang="ru-RU" sz="3200" dirty="0" err="1">
                <a:solidFill>
                  <a:srgbClr val="36363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гиперпараметров</a:t>
            </a:r>
            <a:endParaRPr lang="ru-RU" sz="3200" dirty="0">
              <a:solidFill>
                <a:srgbClr val="363636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764042A-EC52-463E-A7A7-164C646B1A2A}"/>
              </a:ext>
            </a:extLst>
          </p:cNvPr>
          <p:cNvSpPr/>
          <p:nvPr/>
        </p:nvSpPr>
        <p:spPr>
          <a:xfrm>
            <a:off x="1063824" y="1493168"/>
            <a:ext cx="76328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Регуляризация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6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17287"/>
            <a:ext cx="7920880" cy="827739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Ранее: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линейная регрессия</a:t>
            </a:r>
          </a:p>
        </p:txBody>
      </p:sp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5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/>
              <p:nvPr/>
            </p:nvSpPr>
            <p:spPr>
              <a:xfrm>
                <a:off x="839416" y="3140968"/>
                <a:ext cx="290989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𝒚</m:t>
                      </m:r>
                      <m:r>
                        <a:rPr lang="en-US" sz="36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r>
                        <a:rPr lang="en-US" sz="3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𝑿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l-GR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𝜀</m:t>
                      </m:r>
                    </m:oMath>
                  </m:oMathPara>
                </a14:m>
                <a:endParaRPr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0936A8-597F-46E9-89B6-1FB55DD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140968"/>
                <a:ext cx="290989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/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a:rPr lang="en-US" sz="3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𝑋</m:t>
                      </m:r>
                      <m:r>
                        <a:rPr lang="en-US" sz="3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pPr>
                        <m:e>
                          <m:r>
                            <a:rPr lang="en-US" sz="36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𝒃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3600" i="1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37E0D0E3-468D-4267-9402-2420EF3CF8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2492896"/>
                <a:ext cx="344004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/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696B8387-F97F-4CDB-8E8E-F211851727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1844824"/>
                <a:ext cx="175259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/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bg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ϵ</m:t>
                          </m:r>
                          <m:r>
                            <m:rPr>
                              <m:nor/>
                            </m:rPr>
                            <a:rPr lang="en-US" sz="3200" b="1" dirty="0">
                              <a:solidFill>
                                <a:schemeClr val="bg1"/>
                              </a:solidFill>
                              <a:latin typeface="32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F386EFB8-031A-406C-B1B4-135235C90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648" y="1772816"/>
                <a:ext cx="169443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/>
              <p:nvPr/>
            </p:nvSpPr>
            <p:spPr>
              <a:xfrm>
                <a:off x="5015880" y="1816543"/>
                <a:ext cx="518892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𝒃</m:t>
                    </m:r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веса признаков</a:t>
                </a:r>
              </a:p>
            </p:txBody>
          </p:sp>
        </mc:Choice>
        <mc:Fallback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8412E771-4A88-4E36-8492-252C794A7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1816543"/>
                <a:ext cx="5188921" cy="646331"/>
              </a:xfrm>
              <a:prstGeom prst="rect">
                <a:avLst/>
              </a:prstGeom>
              <a:blipFill>
                <a:blip r:embed="rId8"/>
                <a:stretch>
                  <a:fillRect t="-15094" r="-1998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/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Verdana" panose="020B0604030504040204" pitchFamily="34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3200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chemeClr val="bg1"/>
                            </a:solidFill>
                            <a:latin typeface="32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- </a:t>
                </a:r>
                <a:r>
                  <a:rPr lang="ru-RU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смещение</a:t>
                </a:r>
                <a:r>
                  <a:rPr lang="en-US" sz="3600" dirty="0" smtClean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 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(</a:t>
                </a:r>
                <a:r>
                  <a:rPr lang="es-ES" sz="3600" dirty="0">
                    <a:solidFill>
                      <a:srgbClr val="D4D4D4"/>
                    </a:solidFill>
                    <a:latin typeface="Courier New" panose="02070309020205020404" pitchFamily="49" charset="0"/>
                  </a:rPr>
                  <a:t>intercept</a:t>
                </a:r>
                <a:r>
                  <a:rPr lang="en-US" sz="36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Verdana" panose="020B0604030504040204" pitchFamily="34" charset="0"/>
                  </a:rPr>
                  <a:t>)</a:t>
                </a:r>
                <a:endParaRPr lang="ru-RU" sz="3600" dirty="0">
                  <a:solidFill>
                    <a:schemeClr val="bg1"/>
                  </a:solidFill>
                  <a:latin typeface="Cambria Math" panose="02040503050406030204" pitchFamily="18" charset="0"/>
                  <a:ea typeface="Verdana" panose="020B0604030504040204" pitchFamily="34" charset="0"/>
                </a:endParaRPr>
              </a:p>
            </p:txBody>
          </p:sp>
        </mc:Choice>
        <mc:Fallback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C25C608D-633F-444A-BB50-9FAF926ECF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2564904"/>
                <a:ext cx="7141186" cy="646331"/>
              </a:xfrm>
              <a:prstGeom prst="rect">
                <a:avLst/>
              </a:prstGeom>
              <a:blipFill>
                <a:blip r:embed="rId9"/>
                <a:stretch>
                  <a:fillRect t="-19811" r="-1537" b="-367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4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6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8595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Выбор </a:t>
            </a:r>
            <a:r>
              <a:rPr lang="ru-RU" sz="32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модели</a:t>
            </a:r>
            <a:endParaRPr lang="ru-RU" sz="32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4367808" y="1556792"/>
            <a:ext cx="4219866" cy="1583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Variance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Высокая дисперсия</a:t>
            </a: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Overfitting</a:t>
            </a:r>
            <a:endParaRPr lang="ru-RU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Переобучение</a:t>
            </a:r>
            <a:endParaRPr lang="en-US" sz="2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32F88342-2EB4-4620-9923-6E7C6183E914}"/>
              </a:ext>
            </a:extLst>
          </p:cNvPr>
          <p:cNvSpPr txBox="1">
            <a:spLocks/>
          </p:cNvSpPr>
          <p:nvPr/>
        </p:nvSpPr>
        <p:spPr>
          <a:xfrm>
            <a:off x="5591944" y="5085184"/>
            <a:ext cx="884401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Ok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1340768"/>
            <a:ext cx="4736289" cy="187220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68208" y="1196752"/>
            <a:ext cx="3528392" cy="217671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9336" y="4293096"/>
            <a:ext cx="4752528" cy="1878627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2224" y="4437112"/>
            <a:ext cx="3371997" cy="22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7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1991544" y="-9468"/>
            <a:ext cx="7848872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/>
              <p:nvPr/>
            </p:nvSpPr>
            <p:spPr>
              <a:xfrm>
                <a:off x="407368" y="1412776"/>
                <a:ext cx="11093100" cy="1021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{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}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=</m:t>
                              </m:r>
                              <m:r>
                                <a:rPr lang="ru-RU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{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=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𝑝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rgbClr val="00B0F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Verdana" panose="020B0604030504040204" pitchFamily="34" charset="0"/>
                                            </a:rPr>
                                            <m:t>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8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Verdana" panose="020B0604030504040204" pitchFamily="34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3" name="Прямоугольник 12">
                <a:extLst>
                  <a:ext uri="{FF2B5EF4-FFF2-40B4-BE49-F238E27FC236}">
                    <a16:creationId xmlns:a16="http://schemas.microsoft.com/office/drawing/2014/main" id="{2BC8CCBF-FFBE-4DD5-964D-BD54EDE39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1412776"/>
                <a:ext cx="11093100" cy="10218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672" y="3645024"/>
                <a:ext cx="5998950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99616" y="29159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4" y="5373216"/>
                <a:ext cx="6116033" cy="987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2015104" y="455286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36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3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8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063552" y="19968"/>
            <a:ext cx="8712968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/>
              <p:nvPr/>
            </p:nvSpPr>
            <p:spPr>
              <a:xfrm>
                <a:off x="2823800" y="1690468"/>
                <a:ext cx="5998950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𝑅𝑖𝑑𝑔𝑒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>
                <a:extLst>
                  <a:ext uri="{FF2B5EF4-FFF2-40B4-BE49-F238E27FC236}">
                    <a16:creationId xmlns:a16="http://schemas.microsoft.com/office/drawing/2014/main" id="{9477197C-F0F1-413D-BB20-FF75C0158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800" y="1690468"/>
                <a:ext cx="5998950" cy="9876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1919536" y="980728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(L2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/>
              <p:nvPr/>
            </p:nvSpPr>
            <p:spPr>
              <a:xfrm>
                <a:off x="2885590" y="4333973"/>
                <a:ext cx="6116033" cy="987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𝐿𝑖𝑛𝑅𝑒𝑔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𝑝</m:t>
                          </m:r>
                        </m:sup>
                        <m:e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|</m:t>
                          </m:r>
                        </m:e>
                      </m:nary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CBDD43FD-B857-481B-B606-93C13A5DA2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590" y="4333973"/>
                <a:ext cx="6116033" cy="98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1991544" y="3717032"/>
            <a:ext cx="888436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 (L1 </a:t>
            </a:r>
            <a:r>
              <a:rPr lang="ru-RU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</a:t>
            </a:r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/>
              <p:nvPr/>
            </p:nvSpPr>
            <p:spPr>
              <a:xfrm>
                <a:off x="6789948" y="2557519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56D01057-6C29-4B66-B985-CF64901CD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948" y="2557519"/>
                <a:ext cx="2746052" cy="1033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/>
              <p:nvPr/>
            </p:nvSpPr>
            <p:spPr>
              <a:xfrm>
                <a:off x="612282" y="2690690"/>
                <a:ext cx="5671424" cy="8908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+2∗</m:t>
                      </m:r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9F687C-7528-4025-8266-BBE2BD7E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2" y="2690690"/>
                <a:ext cx="5671424" cy="890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/>
              <p:nvPr/>
            </p:nvSpPr>
            <p:spPr>
              <a:xfrm>
                <a:off x="767408" y="5229200"/>
                <a:ext cx="5938612" cy="873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=</m:t>
                          </m:r>
                          <m:r>
                            <a:rPr lang="ru-RU" sz="2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sz="2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{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Verdana" panose="020B060403050404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Verdana" panose="020B060403050404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}∗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𝑠𝑖𝑔𝑛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)</m:t>
                      </m:r>
                    </m:oMath>
                  </m:oMathPara>
                </a14:m>
                <a:endParaRPr lang="ru-RU" sz="2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5140A1-D0DB-4C2A-B0AA-D81ED56A4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5229200"/>
                <a:ext cx="5938612" cy="8737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/>
              <p:nvPr/>
            </p:nvSpPr>
            <p:spPr>
              <a:xfrm>
                <a:off x="7118202" y="5211427"/>
                <a:ext cx="2746052" cy="1033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ru-RU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r>
                        <a:rPr lang="en-US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∗</m:t>
                      </m:r>
                      <m:f>
                        <m:fPr>
                          <m:ctrlP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5A706376-B4E9-4A9F-9800-F642F5506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202" y="5211427"/>
                <a:ext cx="2746052" cy="1033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9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7"/>
          <p:cNvSpPr>
            <a:spLocks noGrp="1"/>
          </p:cNvSpPr>
          <p:nvPr>
            <p:ph type="sldNum" idx="4294967295"/>
          </p:nvPr>
        </p:nvSpPr>
        <p:spPr>
          <a:xfrm>
            <a:off x="11235591" y="6475125"/>
            <a:ext cx="956409" cy="382875"/>
          </a:xfrm>
          <a:prstGeom prst="rect">
            <a:avLst/>
          </a:prstGeom>
        </p:spPr>
        <p:txBody>
          <a:bodyPr/>
          <a:lstStyle/>
          <a:p>
            <a:fld id="{3CD50FA3-7693-4AD1-9E83-82DEDF06D4CE}" type="slidenum">
              <a:rPr lang="ru-RU" sz="2400" spc="-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pPr/>
              <a:t>9</a:t>
            </a:fld>
            <a:endParaRPr lang="ru-RU" sz="2400" spc="-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69838" cy="11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>
            <a:off x="0" y="884681"/>
            <a:ext cx="12192000" cy="21704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7DA0CA1-74EB-40CF-9E51-E165A13A71BD}"/>
              </a:ext>
            </a:extLst>
          </p:cNvPr>
          <p:cNvSpPr/>
          <p:nvPr/>
        </p:nvSpPr>
        <p:spPr>
          <a:xfrm>
            <a:off x="11556540" y="138599"/>
            <a:ext cx="314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2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7" name="Заголовок 1">
            <a:extLst>
              <a:ext uri="{FF2B5EF4-FFF2-40B4-BE49-F238E27FC236}">
                <a16:creationId xmlns:a16="http://schemas.microsoft.com/office/drawing/2014/main" id="{C0351D3F-689B-4CE2-A7BA-DB2BADA577C5}"/>
              </a:ext>
            </a:extLst>
          </p:cNvPr>
          <p:cNvSpPr txBox="1">
            <a:spLocks/>
          </p:cNvSpPr>
          <p:nvPr/>
        </p:nvSpPr>
        <p:spPr>
          <a:xfrm>
            <a:off x="2135560" y="20464"/>
            <a:ext cx="9001000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Регуляризация и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Градиентный спуск</a:t>
            </a:r>
          </a:p>
        </p:txBody>
      </p:sp>
      <p:sp>
        <p:nvSpPr>
          <p:cNvPr id="70" name="Заголовок 1">
            <a:extLst>
              <a:ext uri="{FF2B5EF4-FFF2-40B4-BE49-F238E27FC236}">
                <a16:creationId xmlns:a16="http://schemas.microsoft.com/office/drawing/2014/main" id="{6286AB4A-19A3-4212-9BE4-B24FB2DBFC5E}"/>
              </a:ext>
            </a:extLst>
          </p:cNvPr>
          <p:cNvSpPr txBox="1">
            <a:spLocks/>
          </p:cNvSpPr>
          <p:nvPr/>
        </p:nvSpPr>
        <p:spPr>
          <a:xfrm>
            <a:off x="695400" y="1124744"/>
            <a:ext cx="4464496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Ridge Regularization </a:t>
            </a:r>
          </a:p>
        </p:txBody>
      </p:sp>
      <p:sp>
        <p:nvSpPr>
          <p:cNvPr id="71" name="Заголовок 1">
            <a:extLst>
              <a:ext uri="{FF2B5EF4-FFF2-40B4-BE49-F238E27FC236}">
                <a16:creationId xmlns:a16="http://schemas.microsoft.com/office/drawing/2014/main" id="{E29C0E7A-2DF0-494B-B113-A66B3F0C68AD}"/>
              </a:ext>
            </a:extLst>
          </p:cNvPr>
          <p:cNvSpPr txBox="1">
            <a:spLocks/>
          </p:cNvSpPr>
          <p:nvPr/>
        </p:nvSpPr>
        <p:spPr>
          <a:xfrm>
            <a:off x="6853074" y="1113481"/>
            <a:ext cx="4893977" cy="8277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Lasso Regularization</a:t>
            </a:r>
            <a:endParaRPr lang="ru-RU" sz="3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9C8C3002-68A5-4757-B540-279BA4FB3B05}"/>
              </a:ext>
            </a:extLst>
          </p:cNvPr>
          <p:cNvCxnSpPr>
            <a:cxnSpLocks/>
          </p:cNvCxnSpPr>
          <p:nvPr/>
        </p:nvCxnSpPr>
        <p:spPr>
          <a:xfrm flipV="1">
            <a:off x="1214952" y="2160148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44C2FD9-DFF4-4A53-88F3-9DBC8F299C99}"/>
              </a:ext>
            </a:extLst>
          </p:cNvPr>
          <p:cNvCxnSpPr>
            <a:cxnSpLocks/>
          </p:cNvCxnSpPr>
          <p:nvPr/>
        </p:nvCxnSpPr>
        <p:spPr>
          <a:xfrm>
            <a:off x="138223" y="4824444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/>
              <p:nvPr/>
            </p:nvSpPr>
            <p:spPr>
              <a:xfrm>
                <a:off x="4977698" y="4794496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4" name="Прямоугольник 73">
                <a:extLst>
                  <a:ext uri="{FF2B5EF4-FFF2-40B4-BE49-F238E27FC236}">
                    <a16:creationId xmlns:a16="http://schemas.microsoft.com/office/drawing/2014/main" id="{0FDDECC9-A0E6-4571-BF5F-E9F32418EF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698" y="4794496"/>
                <a:ext cx="67601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/>
              <p:nvPr/>
            </p:nvSpPr>
            <p:spPr>
              <a:xfrm>
                <a:off x="559674" y="2003507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80B8C0A4-EF1A-4075-BDDC-3A1820598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74" y="2003507"/>
                <a:ext cx="67601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Прямая со стрелкой 75">
            <a:extLst>
              <a:ext uri="{FF2B5EF4-FFF2-40B4-BE49-F238E27FC236}">
                <a16:creationId xmlns:a16="http://schemas.microsoft.com/office/drawing/2014/main" id="{1662F511-218A-4365-8760-D94BEB468371}"/>
              </a:ext>
            </a:extLst>
          </p:cNvPr>
          <p:cNvCxnSpPr>
            <a:cxnSpLocks/>
          </p:cNvCxnSpPr>
          <p:nvPr/>
        </p:nvCxnSpPr>
        <p:spPr>
          <a:xfrm flipV="1">
            <a:off x="7260233" y="2101886"/>
            <a:ext cx="0" cy="368412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746368C5-D7EC-40C3-9C6D-53201CFFC3C2}"/>
              </a:ext>
            </a:extLst>
          </p:cNvPr>
          <p:cNvCxnSpPr>
            <a:cxnSpLocks/>
          </p:cNvCxnSpPr>
          <p:nvPr/>
        </p:nvCxnSpPr>
        <p:spPr>
          <a:xfrm>
            <a:off x="6183504" y="4766182"/>
            <a:ext cx="5541225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/>
              <p:nvPr/>
            </p:nvSpPr>
            <p:spPr>
              <a:xfrm>
                <a:off x="11071033" y="4918911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8" name="Прямоугольник 77">
                <a:extLst>
                  <a:ext uri="{FF2B5EF4-FFF2-40B4-BE49-F238E27FC236}">
                    <a16:creationId xmlns:a16="http://schemas.microsoft.com/office/drawing/2014/main" id="{D84443D2-B0F4-4033-84E5-CD442F6B5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033" y="4918911"/>
                <a:ext cx="67601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/>
              <p:nvPr/>
            </p:nvSpPr>
            <p:spPr>
              <a:xfrm>
                <a:off x="6658443" y="1988455"/>
                <a:ext cx="67601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9" name="Прямоугольник 78">
                <a:extLst>
                  <a:ext uri="{FF2B5EF4-FFF2-40B4-BE49-F238E27FC236}">
                    <a16:creationId xmlns:a16="http://schemas.microsoft.com/office/drawing/2014/main" id="{4B04A2E0-D9FE-464E-9A4A-3F270A76F7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43" y="1988455"/>
                <a:ext cx="67601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/>
              <p:nvPr/>
            </p:nvSpPr>
            <p:spPr>
              <a:xfrm>
                <a:off x="7567009" y="5381896"/>
                <a:ext cx="36923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ru-RU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Verdana" panose="020B060403050404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DCE99385-802D-41FA-88C8-6DEE0594D8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009" y="5381896"/>
                <a:ext cx="36923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/>
              <p:nvPr/>
            </p:nvSpPr>
            <p:spPr>
              <a:xfrm>
                <a:off x="2032594" y="5251054"/>
                <a:ext cx="3692376" cy="531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Verdana" panose="020B060403050404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&lt;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l-G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Verdana" panose="020B0604030504040204" pitchFamily="34" charset="0"/>
                        </a:rPr>
                        <m:t>λ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1" name="Прямоугольник 80">
                <a:extLst>
                  <a:ext uri="{FF2B5EF4-FFF2-40B4-BE49-F238E27FC236}">
                    <a16:creationId xmlns:a16="http://schemas.microsoft.com/office/drawing/2014/main" id="{C5B543C3-E5A1-45A5-B753-B1795872A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594" y="5251054"/>
                <a:ext cx="3692376" cy="5316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7664729" y="3168297"/>
            <a:ext cx="3647440" cy="21209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8357514" y="3529612"/>
            <a:ext cx="2289175" cy="124142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4" name="Овал 83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354850">
            <a:off x="8934094" y="3750592"/>
            <a:ext cx="1148080" cy="8350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9336360" y="4005064"/>
            <a:ext cx="266700" cy="2762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693814" y="4207157"/>
            <a:ext cx="1151890" cy="115189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314FD337-55E4-4C2E-893A-834B09468D48}"/>
              </a:ext>
            </a:extLst>
          </p:cNvPr>
          <p:cNvSpPr/>
          <p:nvPr/>
        </p:nvSpPr>
        <p:spPr>
          <a:xfrm rot="2652682">
            <a:off x="6900824" y="4423057"/>
            <a:ext cx="719455" cy="719455"/>
          </a:xfrm>
          <a:prstGeom prst="rect">
            <a:avLst/>
          </a:prstGeom>
          <a:noFill/>
          <a:ln w="57150">
            <a:solidFill>
              <a:srgbClr val="B02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7622184" y="4639592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462161" y="4052029"/>
            <a:ext cx="1544955" cy="154495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AE7004D5-8D5B-4F46-B738-7D981404BE4E}"/>
              </a:ext>
            </a:extLst>
          </p:cNvPr>
          <p:cNvSpPr/>
          <p:nvPr/>
        </p:nvSpPr>
        <p:spPr>
          <a:xfrm rot="20358207">
            <a:off x="1589921" y="2974434"/>
            <a:ext cx="3647440" cy="2120900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05134078-1AE0-482B-A0FC-54234F6211E5}"/>
              </a:ext>
            </a:extLst>
          </p:cNvPr>
          <p:cNvSpPr/>
          <p:nvPr/>
        </p:nvSpPr>
        <p:spPr>
          <a:xfrm rot="20557770">
            <a:off x="2282071" y="3386549"/>
            <a:ext cx="2289175" cy="124142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EF2E4FEC-3428-4945-A87A-63D77EECC26B}"/>
              </a:ext>
            </a:extLst>
          </p:cNvPr>
          <p:cNvSpPr/>
          <p:nvPr/>
        </p:nvSpPr>
        <p:spPr>
          <a:xfrm rot="20566705">
            <a:off x="2824996" y="3607529"/>
            <a:ext cx="1148080" cy="835025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3" name="Овал 92"/>
          <p:cNvSpPr/>
          <p:nvPr/>
        </p:nvSpPr>
        <p:spPr>
          <a:xfrm>
            <a:off x="3215680" y="3861048"/>
            <a:ext cx="266700" cy="27622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A95EF161-38DF-45EA-9E69-DC5B94387B3F}"/>
              </a:ext>
            </a:extLst>
          </p:cNvPr>
          <p:cNvSpPr/>
          <p:nvPr/>
        </p:nvSpPr>
        <p:spPr>
          <a:xfrm>
            <a:off x="733941" y="4344764"/>
            <a:ext cx="970915" cy="971550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/>
          </a:p>
        </p:txBody>
      </p:sp>
      <p:sp>
        <p:nvSpPr>
          <p:cNvPr id="95" name="Овал 94"/>
          <p:cNvSpPr/>
          <p:nvPr/>
        </p:nvSpPr>
        <p:spPr>
          <a:xfrm>
            <a:off x="1562616" y="4525739"/>
            <a:ext cx="215900" cy="2159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2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0" grpId="0"/>
      <p:bldP spid="71" grpId="0"/>
      <p:bldP spid="74" grpId="0"/>
      <p:bldP spid="75" grpId="0"/>
      <p:bldP spid="78" grpId="0"/>
      <p:bldP spid="79" grpId="0"/>
      <p:bldP spid="80" grpId="0"/>
      <p:bldP spid="81" grpId="0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10730</TotalTime>
  <Words>464</Words>
  <Application>Microsoft Office PowerPoint</Application>
  <PresentationFormat>Широкоэкранный</PresentationFormat>
  <Paragraphs>219</Paragraphs>
  <Slides>24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4" baseType="lpstr">
      <vt:lpstr>32</vt:lpstr>
      <vt:lpstr>Arial</vt:lpstr>
      <vt:lpstr>Calibri</vt:lpstr>
      <vt:lpstr>Cambria Math</vt:lpstr>
      <vt:lpstr>Courier New</vt:lpstr>
      <vt:lpstr>IBM Plex Mono</vt:lpstr>
      <vt:lpstr>Montserrat</vt:lpstr>
      <vt:lpstr>Times New Roman</vt:lpstr>
      <vt:lpstr>Verdana</vt:lpstr>
      <vt:lpstr>Тема Office</vt:lpstr>
      <vt:lpstr>Презентация PowerPoint</vt:lpstr>
      <vt:lpstr>Ранее в Машинном Обучении</vt:lpstr>
      <vt:lpstr>Презентация PowerPoint</vt:lpstr>
      <vt:lpstr>Презентация PowerPoint</vt:lpstr>
      <vt:lpstr>Ранее: линейная регрессия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 Линейная Регрессия</vt:lpstr>
      <vt:lpstr>Презентация PowerPoint</vt:lpstr>
      <vt:lpstr>Презентация PowerPoint</vt:lpstr>
      <vt:lpstr>Сетка Параметров</vt:lpstr>
      <vt:lpstr>Рандомизированный Поиск</vt:lpstr>
      <vt:lpstr>Чуть более научно</vt:lpstr>
      <vt:lpstr>Презентация PowerPoint</vt:lpstr>
      <vt:lpstr>Настройка Модели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Атоша</dc:creator>
  <cp:lastModifiedBy>Антон Юрьевич Долганов</cp:lastModifiedBy>
  <cp:revision>393</cp:revision>
  <dcterms:created xsi:type="dcterms:W3CDTF">2019-05-20T04:53:11Z</dcterms:created>
  <dcterms:modified xsi:type="dcterms:W3CDTF">2025-09-22T11:27:03Z</dcterms:modified>
</cp:coreProperties>
</file>