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1" r:id="rId2"/>
    <p:sldId id="687" r:id="rId3"/>
    <p:sldId id="688" r:id="rId4"/>
    <p:sldId id="689" r:id="rId5"/>
    <p:sldId id="663" r:id="rId6"/>
    <p:sldId id="684" r:id="rId7"/>
    <p:sldId id="685" r:id="rId8"/>
    <p:sldId id="662" r:id="rId9"/>
    <p:sldId id="658" r:id="rId10"/>
    <p:sldId id="641" r:id="rId11"/>
    <p:sldId id="660" r:id="rId12"/>
    <p:sldId id="646" r:id="rId13"/>
    <p:sldId id="690" r:id="rId14"/>
    <p:sldId id="691" r:id="rId15"/>
    <p:sldId id="692" r:id="rId16"/>
    <p:sldId id="693" r:id="rId17"/>
    <p:sldId id="694" r:id="rId18"/>
    <p:sldId id="695" r:id="rId19"/>
    <p:sldId id="664" r:id="rId20"/>
    <p:sldId id="654" r:id="rId21"/>
    <p:sldId id="661" r:id="rId22"/>
    <p:sldId id="645" r:id="rId23"/>
    <p:sldId id="637" r:id="rId24"/>
    <p:sldId id="359" r:id="rId25"/>
    <p:sldId id="686" r:id="rId26"/>
    <p:sldId id="665" r:id="rId27"/>
    <p:sldId id="652" r:id="rId28"/>
    <p:sldId id="653" r:id="rId29"/>
    <p:sldId id="666" r:id="rId30"/>
    <p:sldId id="361" r:id="rId31"/>
    <p:sldId id="647" r:id="rId32"/>
  </p:sldIdLst>
  <p:sldSz cx="9906000" cy="6858000" type="A4"/>
  <p:notesSz cx="6669088" cy="99282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nal+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nal+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nal+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nal+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anal+" pitchFamily="2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nal+" pitchFamily="2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nal+" pitchFamily="2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nal+" pitchFamily="2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nal+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enyay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06"/>
    <a:srgbClr val="EA9306"/>
    <a:srgbClr val="EA0B06"/>
    <a:srgbClr val="FC8380"/>
    <a:srgbClr val="FCB78C"/>
    <a:srgbClr val="F92E29"/>
    <a:srgbClr val="A03F04"/>
    <a:srgbClr val="FAF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11EF4-65AB-8470-0A48-0FEE6F499D65}" v="206" dt="2020-04-07T11:57:59.731"/>
    <p1510:client id="{7F938AE1-A485-1D2F-7266-E61ACFF1F9A0}" v="768" dt="2020-04-07T13:13:41.546"/>
    <p1510:client id="{DEC0DEBA-A783-4E7D-ACC2-39A520FE88A8}" v="1818" dt="2020-04-07T14:14:14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104"/>
        <p:guide pos="115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5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6D3C5DA-DAEE-40DB-B803-62759C10C2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54" tIns="46128" rIns="92254" bIns="46128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CA6B0AB-1399-465E-BE2C-67AC92FACF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54" tIns="46128" rIns="92254" bIns="46128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D2A70F9-222B-4A08-8AF7-34955E768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54" tIns="46128" rIns="92254" bIns="46128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9952D03-E193-41CE-A8DA-AD6DAEEEB7C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2925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54" tIns="46128" rIns="92254" bIns="46128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7B3C8E-4BB5-4741-8C06-F8AA55D38738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3AD558D-F22D-493E-9018-B3594E36A0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54" tIns="46128" rIns="92254" bIns="46128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D7A3AD7-A309-45B4-8548-76C05C95F07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54" tIns="46128" rIns="92254" bIns="46128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40D8463-6DF1-4C80-83A7-C37BAF1AB1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2950"/>
            <a:ext cx="537686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1628810-6B8D-44CE-96F7-6B9DC6170E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7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54" tIns="46128" rIns="92254" bIns="46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/>
              <a:t>Cliquez pour modifier les styles du texte du masque</a:t>
            </a:r>
          </a:p>
          <a:p>
            <a:pPr lvl="1"/>
            <a:r>
              <a:rPr lang="fr-FR" altLang="en-US" noProof="0"/>
              <a:t>Deuxième niveau</a:t>
            </a:r>
          </a:p>
          <a:p>
            <a:pPr lvl="2"/>
            <a:r>
              <a:rPr lang="fr-FR" altLang="en-US" noProof="0"/>
              <a:t>Troisième niveau</a:t>
            </a:r>
          </a:p>
          <a:p>
            <a:pPr lvl="3"/>
            <a:r>
              <a:rPr lang="fr-FR" altLang="en-US" noProof="0"/>
              <a:t>Quatrième niveau</a:t>
            </a:r>
          </a:p>
          <a:p>
            <a:pPr lvl="4"/>
            <a:r>
              <a:rPr lang="fr-FR" altLang="en-US" noProof="0"/>
              <a:t>Cinquième niveau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531F7A31-33FE-44B2-96E4-5A8244A27D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54" tIns="46128" rIns="92254" bIns="46128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D01D6CB6-8E3B-4436-8FFF-9E2AED26F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2925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54" tIns="46128" rIns="92254" bIns="46128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42F42B-BA2D-41AA-BE07-4D82EBFDB105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8560778-4109-412B-96CF-1FFDE40AF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r"/>
            <a:fld id="{68E584C8-CE19-4952-B63B-1A99DB95736B}" type="slidenum">
              <a:rPr lang="fr-FR" altLang="en-US" sz="1200">
                <a:latin typeface="Times New Roman" panose="02020603050405020304" pitchFamily="18" charset="0"/>
              </a:rPr>
              <a:pPr algn="r"/>
              <a:t>1</a:t>
            </a:fld>
            <a:endParaRPr lang="fr-FR" altLang="en-US" sz="12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30BB645-ABAF-4A30-8A7E-F5F4B3B7A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2406260-374A-491A-BEFF-D1472EA61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A8F2A9E-49BF-4A88-A89E-38E9ED678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r"/>
            <a:fld id="{BCE00503-B49C-447A-AB00-A75F109E2660}" type="slidenum">
              <a:rPr lang="fr-FR" altLang="en-US" sz="1200">
                <a:latin typeface="Times New Roman" panose="02020603050405020304" pitchFamily="18" charset="0"/>
              </a:rPr>
              <a:pPr algn="r"/>
              <a:t>8</a:t>
            </a:fld>
            <a:endParaRPr lang="fr-FR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707280F-A1E9-43AF-BC5D-929800D9B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33F941B-983F-4E8A-8AC4-DF1A8CCC0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98AD099-7F01-4874-AFA8-B273B4906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r"/>
            <a:fld id="{29A2AC27-777D-4FCF-BDDF-C2CA5F420A81}" type="slidenum">
              <a:rPr lang="fr-FR" altLang="en-US" sz="1200">
                <a:latin typeface="Times New Roman" panose="02020603050405020304" pitchFamily="18" charset="0"/>
              </a:rPr>
              <a:pPr algn="r"/>
              <a:t>11</a:t>
            </a:fld>
            <a:endParaRPr lang="fr-FR" altLang="en-US" sz="12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6B39240-C921-4809-8532-7FB7EB1BD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6125"/>
            <a:ext cx="5375275" cy="37211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AD04E87-50A5-4ED2-8519-5026B2A9C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4713288"/>
            <a:ext cx="4887912" cy="4468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A349073-6FFA-406C-8A31-B974093549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r"/>
            <a:fld id="{74DAAEDA-14EC-45AA-8830-56FCB80C763A}" type="slidenum">
              <a:rPr lang="fr-FR" altLang="en-US" sz="1200">
                <a:latin typeface="Times New Roman" panose="02020603050405020304" pitchFamily="18" charset="0"/>
              </a:rPr>
              <a:pPr algn="r"/>
              <a:t>22</a:t>
            </a:fld>
            <a:endParaRPr lang="fr-FR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0265D3D-39C5-46CB-8C0B-4800385A52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6125"/>
            <a:ext cx="5375275" cy="37211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9009307-67DB-4779-93CC-E7556B25D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79CA620-1E8C-4848-8071-E42A39690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r"/>
            <a:fld id="{45874063-CF94-405B-BDF1-28B0C7F12E7F}" type="slidenum">
              <a:rPr lang="fr-FR" altLang="en-US" sz="1200">
                <a:latin typeface="Times New Roman" panose="02020603050405020304" pitchFamily="18" charset="0"/>
              </a:rPr>
              <a:pPr algn="r"/>
              <a:t>25</a:t>
            </a:fld>
            <a:endParaRPr lang="fr-FR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8A3CEC8-6679-4C31-AC45-1C2960B69B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6125"/>
            <a:ext cx="5375275" cy="37211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986A66F-1CCC-43C1-9125-FEAA24172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4713288"/>
            <a:ext cx="4887912" cy="4468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9586BBB-84AC-4ADE-88FD-36CD97BA5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 defTabSz="922338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r"/>
            <a:fld id="{77EDFDA9-7899-4982-B25A-6ECD06E787D6}" type="slidenum">
              <a:rPr lang="fr-FR" altLang="en-US" sz="1200">
                <a:latin typeface="Times New Roman" panose="02020603050405020304" pitchFamily="18" charset="0"/>
              </a:rPr>
              <a:pPr algn="r"/>
              <a:t>31</a:t>
            </a:fld>
            <a:endParaRPr lang="fr-FR" altLang="en-US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783574B-10F9-42B0-BE7D-CFFF2F7E2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6125"/>
            <a:ext cx="5375275" cy="37211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8D74CC6-5526-4268-85E0-FFA5848B1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4713288"/>
            <a:ext cx="4887912" cy="4468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2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00950" y="779463"/>
            <a:ext cx="2305050" cy="551973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779463"/>
            <a:ext cx="6762750" cy="55197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2200" y="779463"/>
            <a:ext cx="7543800" cy="4270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685800" y="1498600"/>
            <a:ext cx="8972550" cy="4800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38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304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98600"/>
            <a:ext cx="4410075" cy="4800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48275" y="1498600"/>
            <a:ext cx="4410075" cy="4800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3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20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0813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432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4B4F012-3F51-4456-8778-36EA8E7C6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98600"/>
            <a:ext cx="89725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B7446A9-2619-470D-91CC-4265A657F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779463"/>
            <a:ext cx="7543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GB" altLang="en-US"/>
          </a:p>
        </p:txBody>
      </p:sp>
      <p:grpSp>
        <p:nvGrpSpPr>
          <p:cNvPr id="1028" name="Group 20">
            <a:extLst>
              <a:ext uri="{FF2B5EF4-FFF2-40B4-BE49-F238E27FC236}">
                <a16:creationId xmlns:a16="http://schemas.microsoft.com/office/drawing/2014/main" id="{FD39DF4B-0701-41E7-BC47-E76D129B905B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292100"/>
            <a:ext cx="8089900" cy="838200"/>
            <a:chOff x="1176" y="188"/>
            <a:chExt cx="4584" cy="528"/>
          </a:xfrm>
        </p:grpSpPr>
        <p:sp>
          <p:nvSpPr>
            <p:cNvPr id="1032" name="Rectangle 16">
              <a:extLst>
                <a:ext uri="{FF2B5EF4-FFF2-40B4-BE49-F238E27FC236}">
                  <a16:creationId xmlns:a16="http://schemas.microsoft.com/office/drawing/2014/main" id="{CC2EA0A3-9AD3-4DF1-9428-8D82E2AD23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6" y="188"/>
              <a:ext cx="4319" cy="352"/>
            </a:xfrm>
            <a:prstGeom prst="rect">
              <a:avLst/>
            </a:prstGeom>
            <a:solidFill>
              <a:srgbClr val="C6BA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17">
              <a:extLst>
                <a:ext uri="{FF2B5EF4-FFF2-40B4-BE49-F238E27FC236}">
                  <a16:creationId xmlns:a16="http://schemas.microsoft.com/office/drawing/2014/main" id="{7765B84B-B569-49DF-892B-CC7CA8990C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" y="364"/>
              <a:ext cx="4319" cy="352"/>
            </a:xfrm>
            <a:prstGeom prst="rect">
              <a:avLst/>
            </a:prstGeom>
            <a:solidFill>
              <a:srgbClr val="3B2C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18">
              <a:extLst>
                <a:ext uri="{FF2B5EF4-FFF2-40B4-BE49-F238E27FC236}">
                  <a16:creationId xmlns:a16="http://schemas.microsoft.com/office/drawing/2014/main" id="{6109214B-FFE4-43B7-81DA-C9C1CF541F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" y="364"/>
              <a:ext cx="4049" cy="176"/>
            </a:xfrm>
            <a:prstGeom prst="rect">
              <a:avLst/>
            </a:prstGeom>
            <a:solidFill>
              <a:srgbClr val="1755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GB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46" name="Text Box 22">
            <a:extLst>
              <a:ext uri="{FF2B5EF4-FFF2-40B4-BE49-F238E27FC236}">
                <a16:creationId xmlns:a16="http://schemas.microsoft.com/office/drawing/2014/main" id="{C276CA9D-DD82-4EC6-A2D3-179EB24C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488" y="6629400"/>
            <a:ext cx="417512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54000" rIns="54000" bIns="54000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fr-FR" altLang="en-US" sz="1000">
                <a:solidFill>
                  <a:srgbClr val="3F246C"/>
                </a:solidFill>
                <a:latin typeface="Canal+" pitchFamily="2" charset="0"/>
              </a:rPr>
              <a:t>P. </a:t>
            </a:r>
            <a:fld id="{7481B7C8-5CCA-4DD8-8F48-02BE59DE8A58}" type="slidenum">
              <a:rPr lang="fr-FR" altLang="en-US" sz="1000" smtClean="0">
                <a:solidFill>
                  <a:srgbClr val="3F246C"/>
                </a:solidFill>
                <a:latin typeface="Canal+" pitchFamily="2" charset="0"/>
              </a:rPr>
              <a:pPr algn="r">
                <a:spcBef>
                  <a:spcPct val="50000"/>
                </a:spcBef>
                <a:defRPr/>
              </a:pPr>
              <a:t>‹N°›</a:t>
            </a:fld>
            <a:endParaRPr lang="fr-FR" altLang="en-US" sz="1000">
              <a:solidFill>
                <a:srgbClr val="3F246C"/>
              </a:solidFill>
              <a:latin typeface="Canal+" pitchFamily="2" charset="0"/>
            </a:endParaRPr>
          </a:p>
        </p:txBody>
      </p:sp>
      <p:sp>
        <p:nvSpPr>
          <p:cNvPr id="1047" name="Text Box 23">
            <a:extLst>
              <a:ext uri="{FF2B5EF4-FFF2-40B4-BE49-F238E27FC236}">
                <a16:creationId xmlns:a16="http://schemas.microsoft.com/office/drawing/2014/main" id="{CA3185CD-933C-4D2B-B3A4-EEBB9D957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611938"/>
            <a:ext cx="3581400" cy="230187"/>
          </a:xfrm>
          <a:prstGeom prst="rect">
            <a:avLst/>
          </a:prstGeom>
          <a:noFill/>
          <a:ln>
            <a:noFill/>
          </a:ln>
          <a:effectLst/>
        </p:spPr>
        <p:txBody>
          <a:bodyPr lIns="54000" tIns="54000" rIns="54000" bIns="54000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en-US" sz="800">
                <a:solidFill>
                  <a:srgbClr val="3F246C"/>
                </a:solidFill>
                <a:latin typeface="Canal+" pitchFamily="2" charset="0"/>
              </a:rPr>
              <a:t>Proposition de tableau de bord par Capgemini</a:t>
            </a:r>
          </a:p>
        </p:txBody>
      </p:sp>
      <p:sp>
        <p:nvSpPr>
          <p:cNvPr id="1050" name="Text Box 26">
            <a:extLst>
              <a:ext uri="{FF2B5EF4-FFF2-40B4-BE49-F238E27FC236}">
                <a16:creationId xmlns:a16="http://schemas.microsoft.com/office/drawing/2014/main" id="{78445AA6-EF68-45FB-8613-C53B3C847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25" y="6627813"/>
            <a:ext cx="611188" cy="230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54000" rIns="54000" bIns="54000" anchor="ctr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en-US" sz="800">
                <a:solidFill>
                  <a:srgbClr val="3F246C"/>
                </a:solidFill>
                <a:latin typeface="Canal+" pitchFamily="2" charset="0"/>
              </a:rPr>
              <a:t>Comité xxx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i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 i="1">
          <a:solidFill>
            <a:schemeClr val="bg1"/>
          </a:solidFill>
          <a:latin typeface="Canal+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 i="1">
          <a:solidFill>
            <a:schemeClr val="bg1"/>
          </a:solidFill>
          <a:latin typeface="Canal+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 i="1">
          <a:solidFill>
            <a:schemeClr val="bg1"/>
          </a:solidFill>
          <a:latin typeface="Canal+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 i="1">
          <a:solidFill>
            <a:schemeClr val="bg1"/>
          </a:solidFill>
          <a:latin typeface="Canal+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 i="1">
          <a:solidFill>
            <a:schemeClr val="bg1"/>
          </a:solidFill>
          <a:latin typeface="Canal+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 i="1">
          <a:solidFill>
            <a:schemeClr val="bg1"/>
          </a:solidFill>
          <a:latin typeface="Canal+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 i="1">
          <a:solidFill>
            <a:schemeClr val="bg1"/>
          </a:solidFill>
          <a:latin typeface="Canal+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 i="1">
          <a:solidFill>
            <a:schemeClr val="bg1"/>
          </a:solidFill>
          <a:latin typeface="Canal+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600" b="1" i="1" kern="1200">
          <a:solidFill>
            <a:srgbClr val="3F246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02E82C9A-98DB-459C-87AB-FBA4DD393168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892425"/>
            <a:ext cx="1143000" cy="863600"/>
            <a:chOff x="592" y="1820"/>
            <a:chExt cx="720" cy="544"/>
          </a:xfrm>
        </p:grpSpPr>
        <p:sp>
          <p:nvSpPr>
            <p:cNvPr id="4100" name="Rectangle 3">
              <a:extLst>
                <a:ext uri="{FF2B5EF4-FFF2-40B4-BE49-F238E27FC236}">
                  <a16:creationId xmlns:a16="http://schemas.microsoft.com/office/drawing/2014/main" id="{32B61A1C-FA1F-42B8-94EF-4909B9FDA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56"/>
              <a:ext cx="544" cy="40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4101" name="Rectangle 4">
              <a:extLst>
                <a:ext uri="{FF2B5EF4-FFF2-40B4-BE49-F238E27FC236}">
                  <a16:creationId xmlns:a16="http://schemas.microsoft.com/office/drawing/2014/main" id="{7693AD3B-0E07-4C10-ADBC-51E1B2940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820"/>
              <a:ext cx="453" cy="34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4102" name="Rectangle 5">
              <a:extLst>
                <a:ext uri="{FF2B5EF4-FFF2-40B4-BE49-F238E27FC236}">
                  <a16:creationId xmlns:a16="http://schemas.microsoft.com/office/drawing/2014/main" id="{58CB54ED-9E97-4D9D-B03B-4D5C8D35D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956"/>
              <a:ext cx="272" cy="20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</p:grpSp>
      <p:sp>
        <p:nvSpPr>
          <p:cNvPr id="4099" name="Text Box 6">
            <a:extLst>
              <a:ext uri="{FF2B5EF4-FFF2-40B4-BE49-F238E27FC236}">
                <a16:creationId xmlns:a16="http://schemas.microsoft.com/office/drawing/2014/main" id="{11987FA5-A245-4AE9-8DA7-74654C282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276600"/>
            <a:ext cx="697071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 eaLnBrk="1" hangingPunct="1"/>
            <a:r>
              <a:rPr lang="fr-FR" altLang="en-US" sz="2400" b="1" i="1">
                <a:latin typeface="Canal+"/>
              </a:rPr>
              <a:t>Programme </a:t>
            </a:r>
            <a:r>
              <a:rPr lang="fr-FR" sz="2400">
                <a:latin typeface="Canal+"/>
              </a:rPr>
              <a:t>RISKTOUT+ </a:t>
            </a:r>
          </a:p>
          <a:p>
            <a:pPr algn="l" eaLnBrk="1" hangingPunct="1"/>
            <a:endParaRPr lang="fr-FR" altLang="en-US" sz="1400" b="1" i="1"/>
          </a:p>
          <a:p>
            <a:pPr algn="l" eaLnBrk="1" hangingPunct="1"/>
            <a:r>
              <a:rPr lang="fr-FR" altLang="en-US" sz="2400" b="1" i="1">
                <a:latin typeface="Canal+"/>
              </a:rPr>
              <a:t>Tableaux de bord du comité </a:t>
            </a:r>
            <a:r>
              <a:rPr lang="fr-FR" sz="2400">
                <a:latin typeface="Canal+"/>
              </a:rPr>
              <a:t>RISKTOUT+ </a:t>
            </a:r>
          </a:p>
          <a:p>
            <a:pPr algn="l" eaLnBrk="1" hangingPunct="1"/>
            <a:r>
              <a:rPr lang="fr-FR" altLang="en-US" sz="2000" b="1" i="1">
                <a:latin typeface="Canal+"/>
              </a:rPr>
              <a:t>Du 07 avril 2020</a:t>
            </a:r>
            <a:endParaRPr lang="fr-FR" altLang="en-US" sz="2000" b="1" i="1"/>
          </a:p>
          <a:p>
            <a:pPr algn="l" eaLnBrk="1" hangingPunct="1"/>
            <a:endParaRPr lang="fr-FR" altLang="en-US" sz="2400" b="1" i="1">
              <a:solidFill>
                <a:srgbClr val="FF3300"/>
              </a:solidFill>
            </a:endParaRPr>
          </a:p>
          <a:p>
            <a:pPr algn="l" eaLnBrk="1" hangingPunct="1"/>
            <a:endParaRPr lang="fr-FR" altLang="en-US" sz="2400"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33A8936-BADE-47EC-BB86-643B02FEF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Sommaire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4D24287-5C65-4E07-AD60-734279863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Situation globale du projet </a:t>
            </a:r>
            <a:r>
              <a:rPr lang="fr-FR" i="0">
                <a:ea typeface="+mn-lt"/>
                <a:cs typeface="+mn-lt"/>
              </a:rPr>
              <a:t>RISKTOUT+ 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Etat d’avancement des chantiers x, x, x, x, x, x, x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2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Avancement planning et charges du projet xxx par phase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Suivi des livrables du projet XXX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Planning V1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Plan d’action de la V1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Gestion consolidée des risques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3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Présentation sujet 1 (5 slides maxi)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Présentation sujet 2 (5 slides maxi)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Annexe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Graphiques divers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fr-FR" altLang="en-US"/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17887719-AF9A-4F76-811D-8DAA6AEA0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22400"/>
            <a:ext cx="7620000" cy="406400"/>
          </a:xfrm>
          <a:prstGeom prst="rect">
            <a:avLst/>
          </a:prstGeom>
          <a:solidFill>
            <a:srgbClr val="FAFA48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8653AA7-B1B7-4424-A295-6A3CC0FC8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685800"/>
            <a:ext cx="6929438" cy="3968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1600" defTabSz="958850" eaLnBrk="1" hangingPunct="1"/>
            <a:r>
              <a:rPr lang="fr-FR" altLang="en-US" sz="2000"/>
              <a:t>Situation globale du projet RISKTOUT+ au 07</a:t>
            </a:r>
            <a:r>
              <a:rPr lang="fr-FR" altLang="en-US" sz="2000" b="0"/>
              <a:t>/04/2020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EAF171B-778D-4268-A120-9DDB083C0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5105400"/>
            <a:ext cx="1939925" cy="1389063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0" tIns="71438" rIns="0" bIns="71438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11A09E3D-44A2-4420-BF59-7D627211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213" y="6010275"/>
            <a:ext cx="817562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700" b="1">
                <a:latin typeface="Arial" panose="020B0604020202020204" pitchFamily="34" charset="0"/>
              </a:rPr>
              <a:t>État  satisfaisant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1EBA43D-C7A5-4EF1-B95C-EB04674EF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825" y="5105400"/>
            <a:ext cx="981075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700" b="1">
                <a:latin typeface="Arial" panose="020B0604020202020204" pitchFamily="34" charset="0"/>
              </a:rPr>
              <a:t>Traitement immédiat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067F636-D0C2-478A-B4F8-0A04260A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238" y="5495925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700" b="1">
                <a:latin typeface="Arial" panose="020B0604020202020204" pitchFamily="34" charset="0"/>
              </a:rPr>
              <a:t>A surveiller / </a:t>
            </a:r>
          </a:p>
          <a:p>
            <a:r>
              <a:rPr lang="fr-FR" altLang="en-US" sz="700" b="1">
                <a:latin typeface="Arial" panose="020B0604020202020204" pitchFamily="34" charset="0"/>
              </a:rPr>
              <a:t>Solution à trouver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63D811A9-7E36-4421-9E71-DF1501A9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5121275"/>
            <a:ext cx="7399338" cy="1371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36000" tIns="72000" rIns="36000" bIns="71438" anchor="t"/>
          <a:lstStyle>
            <a:lvl1pPr marL="174625" indent="-174625"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442913" indent="-889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38213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44613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725613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828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400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972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544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5000"/>
              </a:spcAft>
              <a:buFont typeface="Wingdings" panose="05000000000000000000" pitchFamily="2" charset="2"/>
              <a:buChar char="§"/>
            </a:pPr>
            <a:r>
              <a:rPr lang="fr-FR" altLang="en-US" sz="1200" u="sng">
                <a:solidFill>
                  <a:schemeClr val="tx1"/>
                </a:solidFill>
                <a:latin typeface="Canal+"/>
              </a:rPr>
              <a:t>Le point chaud :</a:t>
            </a:r>
          </a:p>
          <a:p>
            <a:pPr marL="525145" lvl="1" indent="-171450">
              <a:spcAft>
                <a:spcPct val="5000"/>
              </a:spcAft>
              <a:buClr>
                <a:schemeClr val="tx1"/>
              </a:buClr>
              <a:buFont typeface="Arial"/>
              <a:buChar char="•"/>
            </a:pPr>
            <a:r>
              <a:rPr lang="fr-FR" altLang="en-US" sz="1000">
                <a:latin typeface="Canal+"/>
              </a:rPr>
              <a:t>Résolution des problèmes, des bugs</a:t>
            </a:r>
            <a:endParaRPr lang="fr-FR" altLang="en-US" sz="1000"/>
          </a:p>
          <a:p>
            <a:pPr marL="525145" lvl="1" indent="-171450">
              <a:spcAft>
                <a:spcPct val="5000"/>
              </a:spcAft>
              <a:buClr>
                <a:schemeClr val="tx1"/>
              </a:buClr>
              <a:buFont typeface="Arial"/>
              <a:buChar char="•"/>
            </a:pPr>
            <a:r>
              <a:rPr lang="fr-FR" altLang="en-US" sz="1000">
                <a:latin typeface="Canal+"/>
              </a:rPr>
              <a:t>Migration des données</a:t>
            </a:r>
          </a:p>
          <a:p>
            <a:pPr eaLnBrk="1" hangingPunct="1">
              <a:spcBef>
                <a:spcPct val="10000"/>
              </a:spcBef>
              <a:spcAft>
                <a:spcPct val="5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FR" altLang="en-US" sz="1200" u="sng">
                <a:solidFill>
                  <a:schemeClr val="tx1"/>
                </a:solidFill>
                <a:latin typeface="Canal+"/>
              </a:rPr>
              <a:t>La livraison de la semaine :</a:t>
            </a:r>
          </a:p>
          <a:p>
            <a:pPr marL="442595" lvl="1">
              <a:spcBef>
                <a:spcPct val="10000"/>
              </a:spcBef>
              <a:spcAft>
                <a:spcPct val="5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FR" altLang="en-US" sz="1000" b="1" u="sng">
                <a:latin typeface="Canal+"/>
              </a:rPr>
              <a:t>Intégration des données</a:t>
            </a:r>
            <a:endParaRPr lang="fr-FR" altLang="en-US" sz="1000" u="sng">
              <a:latin typeface="Canal+"/>
            </a:endParaRP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85D7B118-EBD9-474E-82E8-F66243D1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4876800"/>
            <a:ext cx="7399338" cy="244475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b="0" i="0">
                <a:solidFill>
                  <a:schemeClr val="tx1"/>
                </a:solidFill>
              </a:rPr>
              <a:t>Commentaires</a:t>
            </a:r>
            <a:endParaRPr lang="fr-FR" altLang="en-US" sz="1200" b="0">
              <a:solidFill>
                <a:schemeClr val="tx1"/>
              </a:solidFill>
            </a:endParaRP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9F571280-AD98-4F39-B556-8745CE7B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5597525"/>
            <a:ext cx="5842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700" b="1">
                <a:latin typeface="Arial" panose="020B0604020202020204" pitchFamily="34" charset="0"/>
              </a:rPr>
              <a:t>Stable</a:t>
            </a:r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4072D34F-3C00-4E98-AFD9-BCD53063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061075"/>
            <a:ext cx="836613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700" b="1">
                <a:latin typeface="Arial" panose="020B0604020202020204" pitchFamily="34" charset="0"/>
              </a:rPr>
              <a:t>Amélioration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27BB6C93-9B58-49E7-8D53-D43D3165C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092700"/>
            <a:ext cx="827088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700" b="1">
                <a:latin typeface="Arial" panose="020B0604020202020204" pitchFamily="34" charset="0"/>
              </a:rPr>
              <a:t>Aggravation</a:t>
            </a:r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97829FE2-783F-4616-A802-8C01BD40A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4876800"/>
            <a:ext cx="1939925" cy="244475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b="0" i="0">
                <a:solidFill>
                  <a:schemeClr val="tx1"/>
                </a:solidFill>
              </a:rPr>
              <a:t>Légende</a:t>
            </a:r>
            <a:endParaRPr lang="fr-FR" altLang="en-US" sz="1200" b="0">
              <a:solidFill>
                <a:schemeClr val="tx1"/>
              </a:solidFill>
            </a:endParaRPr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D7F1188D-7362-4934-9A12-952FFA8FC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8" y="5310188"/>
            <a:ext cx="201612" cy="214312"/>
          </a:xfrm>
          <a:prstGeom prst="downArrow">
            <a:avLst>
              <a:gd name="adj1" fmla="val 50000"/>
              <a:gd name="adj2" fmla="val 26575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0322" dir="42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en-US" sz="700"/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CBB5A80B-A3D6-4A6A-B366-B5E7FABD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5802313"/>
            <a:ext cx="334963" cy="195262"/>
          </a:xfrm>
          <a:prstGeom prst="rightArrow">
            <a:avLst>
              <a:gd name="adj1" fmla="val 50000"/>
              <a:gd name="adj2" fmla="val 42886"/>
            </a:avLst>
          </a:prstGeom>
          <a:solidFill>
            <a:srgbClr val="EE74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0322" dir="42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6399" name="AutoShape 15">
            <a:extLst>
              <a:ext uri="{FF2B5EF4-FFF2-40B4-BE49-F238E27FC236}">
                <a16:creationId xmlns:a16="http://schemas.microsoft.com/office/drawing/2014/main" id="{702A2058-75FA-45AC-B5E0-1E452DC1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6211888"/>
            <a:ext cx="234950" cy="249237"/>
          </a:xfrm>
          <a:prstGeom prst="upArrow">
            <a:avLst>
              <a:gd name="adj1" fmla="val 50000"/>
              <a:gd name="adj2" fmla="val 26520"/>
            </a:avLst>
          </a:prstGeom>
          <a:solidFill>
            <a:srgbClr val="1EF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0322" dir="42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92187530-DAFE-45A9-BD2C-A390B16C4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300163"/>
            <a:ext cx="1190625" cy="274637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 b="0" i="0">
                <a:solidFill>
                  <a:schemeClr val="tx1"/>
                </a:solidFill>
              </a:rPr>
              <a:t>État d’avancement </a:t>
            </a:r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4733F5D6-3E2E-497B-9F48-CB21288E7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4800"/>
            <a:ext cx="10763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AE31A234-2747-48AD-939C-CEEAFFDED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930400"/>
            <a:ext cx="1076325" cy="355600"/>
          </a:xfrm>
          <a:prstGeom prst="rect">
            <a:avLst/>
          </a:prstGeom>
          <a:solidFill>
            <a:schemeClr val="bg1"/>
          </a:solidFill>
          <a:ln w="3175">
            <a:solidFill>
              <a:srgbClr val="4472C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buNone/>
            </a:pPr>
            <a:endParaRPr lang="fr-FR" sz="800" i="0">
              <a:solidFill>
                <a:srgbClr val="FF9900"/>
              </a:solidFill>
              <a:latin typeface="Arial"/>
              <a:cs typeface="Arial"/>
            </a:endParaRPr>
          </a:p>
        </p:txBody>
      </p:sp>
      <p:sp>
        <p:nvSpPr>
          <p:cNvPr id="16403" name="Rectangle 19">
            <a:extLst>
              <a:ext uri="{FF2B5EF4-FFF2-40B4-BE49-F238E27FC236}">
                <a16:creationId xmlns:a16="http://schemas.microsoft.com/office/drawing/2014/main" id="{2C89A0EB-717E-433D-8067-E7C34009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0"/>
            <a:ext cx="10763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2B54573B-CC51-4F25-9EFB-228D82CE8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641600"/>
            <a:ext cx="1076325" cy="35718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buNone/>
            </a:pPr>
            <a:endParaRPr lang="en-US" altLang="en-US" sz="800">
              <a:solidFill>
                <a:schemeClr val="tx1"/>
              </a:solidFill>
              <a:latin typeface="Canal+"/>
            </a:endParaRPr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988C8428-E692-408F-A81A-83E2275D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998788"/>
            <a:ext cx="10763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buNone/>
            </a:pPr>
            <a:endParaRPr lang="en-US" altLang="en-US" sz="800">
              <a:solidFill>
                <a:schemeClr val="tx1"/>
              </a:solidFill>
              <a:cs typeface="Arial"/>
            </a:endParaRPr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66F03D51-8A96-4BE7-BF5E-2FFD9FFE2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354388"/>
            <a:ext cx="10763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1141259B-D77E-41F5-9A1A-7AB79B95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709988"/>
            <a:ext cx="10763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C17FB41D-46BF-432C-9AB9-B98964BA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065588"/>
            <a:ext cx="10763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8C20F563-2B95-4CCE-8C2E-FE13C585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1300163"/>
            <a:ext cx="977900" cy="274637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 b="0" i="0">
                <a:solidFill>
                  <a:schemeClr val="tx1"/>
                </a:solidFill>
              </a:rPr>
              <a:t>Difficultés Risques  </a:t>
            </a:r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8444EBE9-190B-4DB9-9BBF-510EA528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1574800"/>
            <a:ext cx="977900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3B61AC1C-14B3-4689-91A4-DA3308B2D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1930400"/>
            <a:ext cx="977900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13" name="Rectangle 29">
            <a:extLst>
              <a:ext uri="{FF2B5EF4-FFF2-40B4-BE49-F238E27FC236}">
                <a16:creationId xmlns:a16="http://schemas.microsoft.com/office/drawing/2014/main" id="{F665A76D-B5F7-417A-AF41-5BAE4B791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2286000"/>
            <a:ext cx="977900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14" name="Rectangle 30">
            <a:extLst>
              <a:ext uri="{FF2B5EF4-FFF2-40B4-BE49-F238E27FC236}">
                <a16:creationId xmlns:a16="http://schemas.microsoft.com/office/drawing/2014/main" id="{68DD37DA-A2FC-413B-AB3C-2D78BE229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2641600"/>
            <a:ext cx="977900" cy="35718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15" name="Rectangle 31">
            <a:extLst>
              <a:ext uri="{FF2B5EF4-FFF2-40B4-BE49-F238E27FC236}">
                <a16:creationId xmlns:a16="http://schemas.microsoft.com/office/drawing/2014/main" id="{8F15C549-27DF-4AF5-922C-484F2E61B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2998788"/>
            <a:ext cx="977900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16" name="Rectangle 32">
            <a:extLst>
              <a:ext uri="{FF2B5EF4-FFF2-40B4-BE49-F238E27FC236}">
                <a16:creationId xmlns:a16="http://schemas.microsoft.com/office/drawing/2014/main" id="{7F2854B1-7350-44C9-A9CD-2FED4606F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3354388"/>
            <a:ext cx="977900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17" name="Rectangle 33">
            <a:extLst>
              <a:ext uri="{FF2B5EF4-FFF2-40B4-BE49-F238E27FC236}">
                <a16:creationId xmlns:a16="http://schemas.microsoft.com/office/drawing/2014/main" id="{99F4B002-FD44-43BA-A557-D9C0B6D4E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3709988"/>
            <a:ext cx="977900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18" name="Rectangle 34">
            <a:extLst>
              <a:ext uri="{FF2B5EF4-FFF2-40B4-BE49-F238E27FC236}">
                <a16:creationId xmlns:a16="http://schemas.microsoft.com/office/drawing/2014/main" id="{496AA26C-BCC3-4E53-98E0-6794CF9E0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4065588"/>
            <a:ext cx="977900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5C449041-0CB0-47BB-BB62-1045EA84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1300163"/>
            <a:ext cx="976313" cy="274637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 b="0" i="0">
                <a:solidFill>
                  <a:schemeClr val="tx1"/>
                </a:solidFill>
              </a:rPr>
              <a:t>Tendance des difficultés/ risques  </a:t>
            </a:r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1FE114AA-3315-4D88-B58D-DD40C2C80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1574800"/>
            <a:ext cx="97631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22" name="Rectangle 38">
            <a:extLst>
              <a:ext uri="{FF2B5EF4-FFF2-40B4-BE49-F238E27FC236}">
                <a16:creationId xmlns:a16="http://schemas.microsoft.com/office/drawing/2014/main" id="{486E8816-84C7-4469-9598-9ED08ED61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2286000"/>
            <a:ext cx="97631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23" name="Rectangle 39">
            <a:extLst>
              <a:ext uri="{FF2B5EF4-FFF2-40B4-BE49-F238E27FC236}">
                <a16:creationId xmlns:a16="http://schemas.microsoft.com/office/drawing/2014/main" id="{815A2A2E-1F5D-4D33-8445-D64E5188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2641600"/>
            <a:ext cx="976313" cy="35718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02E23AA6-D17D-46A2-90C5-4B6601DA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2998788"/>
            <a:ext cx="97631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6025C133-594B-4DB5-9545-D7DAE012B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3354388"/>
            <a:ext cx="97631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D61CC1A8-9A98-4CA5-9381-F005C2F6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3709988"/>
            <a:ext cx="97631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5A8CB78E-4B67-4D2C-BAA5-8E45DE75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065588"/>
            <a:ext cx="97631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3919418E-1C3A-4252-A62F-FAD334FC7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1300163"/>
            <a:ext cx="974725" cy="274637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 b="0" i="0">
                <a:solidFill>
                  <a:schemeClr val="tx1"/>
                </a:solidFill>
              </a:rPr>
              <a:t>Demande d’arbitrage  </a:t>
            </a:r>
          </a:p>
        </p:txBody>
      </p:sp>
      <p:sp>
        <p:nvSpPr>
          <p:cNvPr id="16430" name="Rectangle 46">
            <a:extLst>
              <a:ext uri="{FF2B5EF4-FFF2-40B4-BE49-F238E27FC236}">
                <a16:creationId xmlns:a16="http://schemas.microsoft.com/office/drawing/2014/main" id="{50181BAE-EDA4-415C-A7AB-425375FBA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1574800"/>
            <a:ext cx="9747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>
                <a:solidFill>
                  <a:schemeClr val="tx1"/>
                </a:solidFill>
              </a:rPr>
              <a:t>OUI</a:t>
            </a:r>
          </a:p>
        </p:txBody>
      </p:sp>
      <p:sp>
        <p:nvSpPr>
          <p:cNvPr id="16431" name="Rectangle 47">
            <a:extLst>
              <a:ext uri="{FF2B5EF4-FFF2-40B4-BE49-F238E27FC236}">
                <a16:creationId xmlns:a16="http://schemas.microsoft.com/office/drawing/2014/main" id="{42C79EB0-538F-44DB-9063-181E49A0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1930400"/>
            <a:ext cx="9747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>
                <a:solidFill>
                  <a:schemeClr val="tx1"/>
                </a:solidFill>
              </a:rPr>
              <a:t>NON</a:t>
            </a:r>
          </a:p>
        </p:txBody>
      </p:sp>
      <p:sp>
        <p:nvSpPr>
          <p:cNvPr id="16432" name="Rectangle 48">
            <a:extLst>
              <a:ext uri="{FF2B5EF4-FFF2-40B4-BE49-F238E27FC236}">
                <a16:creationId xmlns:a16="http://schemas.microsoft.com/office/drawing/2014/main" id="{D12482B7-A04B-42A0-A9A5-E2BFE1FCD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2286000"/>
            <a:ext cx="9747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>
                <a:solidFill>
                  <a:schemeClr val="tx1"/>
                </a:solidFill>
                <a:latin typeface="Canal+"/>
              </a:rPr>
              <a:t>OUI</a:t>
            </a:r>
            <a:endParaRPr lang="fr-FR" altLang="en-US" sz="800">
              <a:solidFill>
                <a:schemeClr val="tx1"/>
              </a:solidFill>
            </a:endParaRPr>
          </a:p>
        </p:txBody>
      </p:sp>
      <p:sp>
        <p:nvSpPr>
          <p:cNvPr id="16433" name="Rectangle 49">
            <a:extLst>
              <a:ext uri="{FF2B5EF4-FFF2-40B4-BE49-F238E27FC236}">
                <a16:creationId xmlns:a16="http://schemas.microsoft.com/office/drawing/2014/main" id="{C493568A-3623-4CBF-89B9-D925C15E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2641600"/>
            <a:ext cx="974725" cy="35718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>
                <a:solidFill>
                  <a:schemeClr val="tx1"/>
                </a:solidFill>
              </a:rPr>
              <a:t>NON</a:t>
            </a:r>
          </a:p>
        </p:txBody>
      </p:sp>
      <p:sp>
        <p:nvSpPr>
          <p:cNvPr id="16434" name="Rectangle 50">
            <a:extLst>
              <a:ext uri="{FF2B5EF4-FFF2-40B4-BE49-F238E27FC236}">
                <a16:creationId xmlns:a16="http://schemas.microsoft.com/office/drawing/2014/main" id="{5E9C4E2D-A3BD-4822-A763-3B77D3CE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2998788"/>
            <a:ext cx="9747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>
                <a:solidFill>
                  <a:schemeClr val="tx1"/>
                </a:solidFill>
                <a:latin typeface="Canal+"/>
              </a:rPr>
              <a:t>OUI</a:t>
            </a:r>
            <a:endParaRPr lang="fr-FR" altLang="en-US" sz="800">
              <a:solidFill>
                <a:schemeClr val="tx1"/>
              </a:solidFill>
            </a:endParaRPr>
          </a:p>
        </p:txBody>
      </p:sp>
      <p:sp>
        <p:nvSpPr>
          <p:cNvPr id="16435" name="Rectangle 51">
            <a:extLst>
              <a:ext uri="{FF2B5EF4-FFF2-40B4-BE49-F238E27FC236}">
                <a16:creationId xmlns:a16="http://schemas.microsoft.com/office/drawing/2014/main" id="{E74C9175-15F1-4B2D-885A-11AE87C0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3354388"/>
            <a:ext cx="9747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>
                <a:solidFill>
                  <a:schemeClr val="tx1"/>
                </a:solidFill>
                <a:latin typeface="Canal+"/>
              </a:rPr>
              <a:t>OUI</a:t>
            </a:r>
            <a:endParaRPr lang="fr-FR" altLang="en-US" sz="800">
              <a:solidFill>
                <a:schemeClr val="tx1"/>
              </a:solidFill>
            </a:endParaRPr>
          </a:p>
        </p:txBody>
      </p:sp>
      <p:sp>
        <p:nvSpPr>
          <p:cNvPr id="16436" name="Rectangle 52">
            <a:extLst>
              <a:ext uri="{FF2B5EF4-FFF2-40B4-BE49-F238E27FC236}">
                <a16:creationId xmlns:a16="http://schemas.microsoft.com/office/drawing/2014/main" id="{0B543C24-2B60-4135-B4B7-B290BA843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3709988"/>
            <a:ext cx="9747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>
                <a:solidFill>
                  <a:schemeClr val="tx1"/>
                </a:solidFill>
              </a:rPr>
              <a:t>NON</a:t>
            </a:r>
          </a:p>
        </p:txBody>
      </p:sp>
      <p:sp>
        <p:nvSpPr>
          <p:cNvPr id="16437" name="Rectangle 53">
            <a:extLst>
              <a:ext uri="{FF2B5EF4-FFF2-40B4-BE49-F238E27FC236}">
                <a16:creationId xmlns:a16="http://schemas.microsoft.com/office/drawing/2014/main" id="{EA6C8D47-3DC6-4B18-A85B-774BFBA0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4065588"/>
            <a:ext cx="97472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800">
                <a:solidFill>
                  <a:schemeClr val="tx1"/>
                </a:solidFill>
              </a:rPr>
              <a:t>OUI </a:t>
            </a:r>
          </a:p>
          <a:p>
            <a:pPr algn="ctr" eaLnBrk="1" hangingPunct="1">
              <a:buFontTx/>
              <a:buNone/>
            </a:pPr>
            <a:r>
              <a:rPr lang="fr-FR" altLang="en-US" sz="600">
                <a:solidFill>
                  <a:schemeClr val="tx1"/>
                </a:solidFill>
              </a:rPr>
              <a:t>(Go/No go)</a:t>
            </a:r>
          </a:p>
        </p:txBody>
      </p:sp>
      <p:sp>
        <p:nvSpPr>
          <p:cNvPr id="16439" name="Rectangle 55">
            <a:extLst>
              <a:ext uri="{FF2B5EF4-FFF2-40B4-BE49-F238E27FC236}">
                <a16:creationId xmlns:a16="http://schemas.microsoft.com/office/drawing/2014/main" id="{D7935B3E-49BB-4E25-925D-E93B384D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1300163"/>
            <a:ext cx="1743075" cy="274637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b="0" i="0">
                <a:solidFill>
                  <a:schemeClr val="tx1"/>
                </a:solidFill>
              </a:rPr>
              <a:t>Projet /chantier ?? </a:t>
            </a:r>
          </a:p>
        </p:txBody>
      </p:sp>
      <p:sp>
        <p:nvSpPr>
          <p:cNvPr id="16440" name="Rectangle 56">
            <a:extLst>
              <a:ext uri="{FF2B5EF4-FFF2-40B4-BE49-F238E27FC236}">
                <a16:creationId xmlns:a16="http://schemas.microsoft.com/office/drawing/2014/main" id="{81530904-05AE-451D-B9E6-CBCF26057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1574800"/>
            <a:ext cx="174307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110000"/>
              </a:lnSpc>
              <a:buClr>
                <a:srgbClr val="FF9900"/>
              </a:buClr>
              <a:buNone/>
            </a:pPr>
            <a:r>
              <a:rPr lang="fr-FR" altLang="en-US" sz="1100" i="0">
                <a:solidFill>
                  <a:schemeClr val="tx1"/>
                </a:solidFill>
                <a:latin typeface="Canal+"/>
              </a:rPr>
              <a:t>Chantier conception</a:t>
            </a:r>
            <a:endParaRPr lang="fr-FR"/>
          </a:p>
        </p:txBody>
      </p:sp>
      <p:sp>
        <p:nvSpPr>
          <p:cNvPr id="16441" name="Rectangle 57">
            <a:extLst>
              <a:ext uri="{FF2B5EF4-FFF2-40B4-BE49-F238E27FC236}">
                <a16:creationId xmlns:a16="http://schemas.microsoft.com/office/drawing/2014/main" id="{01015618-5F2F-4559-A17C-D620422D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1930400"/>
            <a:ext cx="174307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100" i="0">
                <a:solidFill>
                  <a:schemeClr val="tx1"/>
                </a:solidFill>
              </a:rPr>
              <a:t>Chantier Données</a:t>
            </a:r>
          </a:p>
        </p:txBody>
      </p:sp>
      <p:sp>
        <p:nvSpPr>
          <p:cNvPr id="16442" name="Rectangle 58">
            <a:extLst>
              <a:ext uri="{FF2B5EF4-FFF2-40B4-BE49-F238E27FC236}">
                <a16:creationId xmlns:a16="http://schemas.microsoft.com/office/drawing/2014/main" id="{1DB0F474-3D74-41E9-9225-29DEAD0D1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2286000"/>
            <a:ext cx="174307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fr-FR" altLang="en-US" sz="1100" i="0">
                <a:solidFill>
                  <a:schemeClr val="tx1"/>
                </a:solidFill>
                <a:latin typeface="Canal+"/>
              </a:rPr>
              <a:t>Chantier Développement</a:t>
            </a:r>
            <a:endParaRPr lang="fr-FR" altLang="en-US" sz="1200">
              <a:solidFill>
                <a:schemeClr val="tx1"/>
              </a:solidFill>
            </a:endParaRPr>
          </a:p>
        </p:txBody>
      </p:sp>
      <p:sp>
        <p:nvSpPr>
          <p:cNvPr id="16443" name="Rectangle 59">
            <a:extLst>
              <a:ext uri="{FF2B5EF4-FFF2-40B4-BE49-F238E27FC236}">
                <a16:creationId xmlns:a16="http://schemas.microsoft.com/office/drawing/2014/main" id="{42D81580-2DF8-415F-9B07-E4D38744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2641600"/>
            <a:ext cx="1743075" cy="35718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100" i="0">
                <a:solidFill>
                  <a:schemeClr val="tx1"/>
                </a:solidFill>
                <a:latin typeface="Canal+"/>
              </a:rPr>
              <a:t>Chantier budget</a:t>
            </a:r>
            <a:endParaRPr lang="fr-FR" altLang="en-US" sz="1100" i="0">
              <a:solidFill>
                <a:schemeClr val="tx1"/>
              </a:solidFill>
            </a:endParaRPr>
          </a:p>
        </p:txBody>
      </p:sp>
      <p:sp>
        <p:nvSpPr>
          <p:cNvPr id="16444" name="Rectangle 60">
            <a:extLst>
              <a:ext uri="{FF2B5EF4-FFF2-40B4-BE49-F238E27FC236}">
                <a16:creationId xmlns:a16="http://schemas.microsoft.com/office/drawing/2014/main" id="{74DC6D1C-22DF-4FD8-9605-F8A057CD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2998788"/>
            <a:ext cx="174307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sz="1100" i="0">
                <a:solidFill>
                  <a:schemeClr val="tx1"/>
                </a:solidFill>
                <a:latin typeface="Canal+"/>
              </a:rPr>
              <a:t>Chantier anomalies</a:t>
            </a:r>
            <a:endParaRPr lang="fr-FR"/>
          </a:p>
        </p:txBody>
      </p:sp>
      <p:sp>
        <p:nvSpPr>
          <p:cNvPr id="16445" name="Rectangle 61">
            <a:extLst>
              <a:ext uri="{FF2B5EF4-FFF2-40B4-BE49-F238E27FC236}">
                <a16:creationId xmlns:a16="http://schemas.microsoft.com/office/drawing/2014/main" id="{A653B5E3-7CE5-4242-8A47-72EF8257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3354388"/>
            <a:ext cx="174307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None/>
            </a:pPr>
            <a:r>
              <a:rPr lang="fr-FR" altLang="en-US" sz="1100" i="0">
                <a:solidFill>
                  <a:schemeClr val="tx1"/>
                </a:solidFill>
                <a:latin typeface="Canal+"/>
              </a:rPr>
              <a:t>Chantier IHM et ergonomie</a:t>
            </a:r>
            <a:endParaRPr lang="fr-FR" altLang="en-US" sz="1100" i="0">
              <a:solidFill>
                <a:schemeClr val="tx1"/>
              </a:solidFill>
            </a:endParaRPr>
          </a:p>
        </p:txBody>
      </p:sp>
      <p:sp>
        <p:nvSpPr>
          <p:cNvPr id="16446" name="Rectangle 62">
            <a:extLst>
              <a:ext uri="{FF2B5EF4-FFF2-40B4-BE49-F238E27FC236}">
                <a16:creationId xmlns:a16="http://schemas.microsoft.com/office/drawing/2014/main" id="{57B6B5E4-5CFF-438D-90F2-141F4A81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3709988"/>
            <a:ext cx="174307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100" i="0">
                <a:solidFill>
                  <a:schemeClr val="tx1"/>
                </a:solidFill>
                <a:latin typeface="Canal+"/>
              </a:rPr>
              <a:t>Chantier sécurité</a:t>
            </a:r>
            <a:endParaRPr lang="fr-FR" altLang="en-US" sz="1100" i="0">
              <a:solidFill>
                <a:schemeClr val="tx1"/>
              </a:solidFill>
            </a:endParaRPr>
          </a:p>
        </p:txBody>
      </p:sp>
      <p:sp>
        <p:nvSpPr>
          <p:cNvPr id="16447" name="Rectangle 63">
            <a:extLst>
              <a:ext uri="{FF2B5EF4-FFF2-40B4-BE49-F238E27FC236}">
                <a16:creationId xmlns:a16="http://schemas.microsoft.com/office/drawing/2014/main" id="{99F6020B-72BD-4E85-BF61-AC31ECC1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4065588"/>
            <a:ext cx="1743075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100" i="0">
                <a:solidFill>
                  <a:schemeClr val="tx1"/>
                </a:solidFill>
                <a:latin typeface="Canal+"/>
              </a:rPr>
              <a:t>Chantier Test</a:t>
            </a:r>
            <a:endParaRPr lang="fr-FR" altLang="en-US" sz="1100" i="0">
              <a:solidFill>
                <a:schemeClr val="tx1"/>
              </a:solidFill>
            </a:endParaRPr>
          </a:p>
        </p:txBody>
      </p:sp>
      <p:sp>
        <p:nvSpPr>
          <p:cNvPr id="16449" name="Rectangle 65">
            <a:extLst>
              <a:ext uri="{FF2B5EF4-FFF2-40B4-BE49-F238E27FC236}">
                <a16:creationId xmlns:a16="http://schemas.microsoft.com/office/drawing/2014/main" id="{206E85EA-C54E-44B7-B3F3-A5DD73153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295400"/>
            <a:ext cx="3840163" cy="274638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b="0" i="0">
                <a:solidFill>
                  <a:schemeClr val="tx1"/>
                </a:solidFill>
              </a:rPr>
              <a:t>Commentaires  </a:t>
            </a:r>
          </a:p>
        </p:txBody>
      </p:sp>
      <p:sp>
        <p:nvSpPr>
          <p:cNvPr id="16450" name="Rectangle 66">
            <a:extLst>
              <a:ext uri="{FF2B5EF4-FFF2-40B4-BE49-F238E27FC236}">
                <a16:creationId xmlns:a16="http://schemas.microsoft.com/office/drawing/2014/main" id="{D2C7C6FF-92C5-4C41-9B96-D2F9237A1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70038"/>
            <a:ext cx="384016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None/>
            </a:pPr>
            <a:r>
              <a:rPr lang="fr-FR" altLang="en-US" sz="1000" b="0">
                <a:solidFill>
                  <a:schemeClr val="tx1"/>
                </a:solidFill>
                <a:latin typeface="Canal+"/>
              </a:rPr>
              <a:t>Amélioration du traitement</a:t>
            </a:r>
          </a:p>
        </p:txBody>
      </p:sp>
      <p:sp>
        <p:nvSpPr>
          <p:cNvPr id="16451" name="Rectangle 67">
            <a:extLst>
              <a:ext uri="{FF2B5EF4-FFF2-40B4-BE49-F238E27FC236}">
                <a16:creationId xmlns:a16="http://schemas.microsoft.com/office/drawing/2014/main" id="{D9C62A12-7845-455C-B4E9-5BA6B059A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925638"/>
            <a:ext cx="384016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fr-FR" altLang="en-US" sz="1000" b="0">
                <a:solidFill>
                  <a:schemeClr val="tx1"/>
                </a:solidFill>
                <a:latin typeface="Canal+"/>
              </a:rPr>
              <a:t>A démarrer</a:t>
            </a:r>
            <a:endParaRPr lang="fr-FR" altLang="en-US" sz="1000" b="0" err="1">
              <a:solidFill>
                <a:schemeClr val="tx1"/>
              </a:solidFill>
            </a:endParaRPr>
          </a:p>
        </p:txBody>
      </p:sp>
      <p:sp>
        <p:nvSpPr>
          <p:cNvPr id="16452" name="Rectangle 68">
            <a:extLst>
              <a:ext uri="{FF2B5EF4-FFF2-40B4-BE49-F238E27FC236}">
                <a16:creationId xmlns:a16="http://schemas.microsoft.com/office/drawing/2014/main" id="{F553A948-977E-4633-9748-808825D1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281238"/>
            <a:ext cx="384016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None/>
            </a:pPr>
            <a:r>
              <a:rPr lang="fr-FR" altLang="en-US" sz="1000" b="0">
                <a:solidFill>
                  <a:schemeClr val="tx1"/>
                </a:solidFill>
                <a:latin typeface="Canal+"/>
              </a:rPr>
              <a:t>Coordonnées les équipes (en vue des retard)</a:t>
            </a:r>
            <a:endParaRPr lang="fr-FR" altLang="en-US" sz="1000" b="0">
              <a:solidFill>
                <a:schemeClr val="tx1"/>
              </a:solidFill>
            </a:endParaRPr>
          </a:p>
        </p:txBody>
      </p:sp>
      <p:sp>
        <p:nvSpPr>
          <p:cNvPr id="16453" name="Rectangle 69">
            <a:extLst>
              <a:ext uri="{FF2B5EF4-FFF2-40B4-BE49-F238E27FC236}">
                <a16:creationId xmlns:a16="http://schemas.microsoft.com/office/drawing/2014/main" id="{1184678B-1873-4191-A761-E0ACF6A22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636838"/>
            <a:ext cx="384016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None/>
            </a:pPr>
            <a:r>
              <a:rPr lang="fr-FR" altLang="en-US" sz="1000" b="0">
                <a:solidFill>
                  <a:schemeClr val="tx1"/>
                </a:solidFill>
                <a:latin typeface="Canal+"/>
              </a:rPr>
              <a:t>Réévaluation des coût</a:t>
            </a:r>
            <a:endParaRPr lang="fr-FR" altLang="en-US" sz="1000" b="0">
              <a:solidFill>
                <a:schemeClr val="tx1"/>
              </a:solidFill>
            </a:endParaRPr>
          </a:p>
        </p:txBody>
      </p:sp>
      <p:sp>
        <p:nvSpPr>
          <p:cNvPr id="16454" name="Rectangle 70">
            <a:extLst>
              <a:ext uri="{FF2B5EF4-FFF2-40B4-BE49-F238E27FC236}">
                <a16:creationId xmlns:a16="http://schemas.microsoft.com/office/drawing/2014/main" id="{4D334D57-16A5-4EEE-BA55-90547934E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92438"/>
            <a:ext cx="384016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en-US" sz="1000" b="0">
                <a:solidFill>
                  <a:schemeClr val="tx1"/>
                </a:solidFill>
                <a:latin typeface="Canal+"/>
              </a:rPr>
              <a:t>A traiter</a:t>
            </a:r>
            <a:endParaRPr lang="fr-FR" altLang="en-US" sz="1000" b="0">
              <a:solidFill>
                <a:schemeClr val="tx1"/>
              </a:solidFill>
            </a:endParaRPr>
          </a:p>
        </p:txBody>
      </p:sp>
      <p:sp>
        <p:nvSpPr>
          <p:cNvPr id="16455" name="Rectangle 71">
            <a:extLst>
              <a:ext uri="{FF2B5EF4-FFF2-40B4-BE49-F238E27FC236}">
                <a16:creationId xmlns:a16="http://schemas.microsoft.com/office/drawing/2014/main" id="{64FD410E-215A-49E0-A360-1B5DB931C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3348038"/>
            <a:ext cx="3840163" cy="35718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None/>
            </a:pPr>
            <a:r>
              <a:rPr lang="fr-FR" altLang="en-US" sz="1000" b="0">
                <a:solidFill>
                  <a:schemeClr val="tx1"/>
                </a:solidFill>
                <a:latin typeface="Canal+"/>
              </a:rPr>
              <a:t>A valider auprès des utilisateurs</a:t>
            </a:r>
            <a:endParaRPr lang="fr-FR" altLang="en-US" sz="1000" b="0">
              <a:solidFill>
                <a:schemeClr val="tx1"/>
              </a:solidFill>
            </a:endParaRPr>
          </a:p>
        </p:txBody>
      </p:sp>
      <p:sp>
        <p:nvSpPr>
          <p:cNvPr id="16456" name="Rectangle 72">
            <a:extLst>
              <a:ext uri="{FF2B5EF4-FFF2-40B4-BE49-F238E27FC236}">
                <a16:creationId xmlns:a16="http://schemas.microsoft.com/office/drawing/2014/main" id="{091DBED6-E82D-48CF-83DF-FC7EE8D0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3705225"/>
            <a:ext cx="384016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70000"/>
              </a:lnSpc>
              <a:buNone/>
            </a:pPr>
            <a:r>
              <a:rPr lang="fr-FR" altLang="en-US" sz="1000" b="0">
                <a:solidFill>
                  <a:schemeClr val="tx1"/>
                </a:solidFill>
                <a:latin typeface="Canal+"/>
              </a:rPr>
              <a:t>En attente de traitement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6457" name="Rectangle 73">
            <a:extLst>
              <a:ext uri="{FF2B5EF4-FFF2-40B4-BE49-F238E27FC236}">
                <a16:creationId xmlns:a16="http://schemas.microsoft.com/office/drawing/2014/main" id="{C6486797-3437-4754-9D7E-591C9E4D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4060825"/>
            <a:ext cx="3840163" cy="35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None/>
            </a:pPr>
            <a:r>
              <a:rPr lang="fr-FR" altLang="en-US" sz="1000" b="0">
                <a:solidFill>
                  <a:schemeClr val="tx1"/>
                </a:solidFill>
                <a:latin typeface="Canal+"/>
              </a:rPr>
              <a:t>A faire très régulièrement</a:t>
            </a:r>
          </a:p>
        </p:txBody>
      </p:sp>
      <p:sp>
        <p:nvSpPr>
          <p:cNvPr id="16459" name="Rectangle 75">
            <a:extLst>
              <a:ext uri="{FF2B5EF4-FFF2-40B4-BE49-F238E27FC236}">
                <a16:creationId xmlns:a16="http://schemas.microsoft.com/office/drawing/2014/main" id="{4F2561D1-6277-4601-AFF7-4E7211BFE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6049963"/>
            <a:ext cx="40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02E25D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fr-FR" altLang="en-US" sz="2400">
              <a:solidFill>
                <a:srgbClr val="02E25D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6460" name="Rectangle 76">
            <a:extLst>
              <a:ext uri="{FF2B5EF4-FFF2-40B4-BE49-F238E27FC236}">
                <a16:creationId xmlns:a16="http://schemas.microsoft.com/office/drawing/2014/main" id="{EF95FB36-23AB-4EDC-9858-7ABCDD353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913" y="5616575"/>
            <a:ext cx="4120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99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6461" name="Rectangle 77">
            <a:extLst>
              <a:ext uri="{FF2B5EF4-FFF2-40B4-BE49-F238E27FC236}">
                <a16:creationId xmlns:a16="http://schemas.microsoft.com/office/drawing/2014/main" id="{CE5BB524-3AF9-444C-83FF-D4ACE444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913" y="5121275"/>
            <a:ext cx="40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</a:t>
            </a:r>
          </a:p>
        </p:txBody>
      </p:sp>
      <p:grpSp>
        <p:nvGrpSpPr>
          <p:cNvPr id="16463" name="Group 86">
            <a:extLst>
              <a:ext uri="{FF2B5EF4-FFF2-40B4-BE49-F238E27FC236}">
                <a16:creationId xmlns:a16="http://schemas.microsoft.com/office/drawing/2014/main" id="{D0D80692-292A-4B4B-AC77-ED41875066CD}"/>
              </a:ext>
            </a:extLst>
          </p:cNvPr>
          <p:cNvGrpSpPr>
            <a:grpSpLocks/>
          </p:cNvGrpSpPr>
          <p:nvPr/>
        </p:nvGrpSpPr>
        <p:grpSpPr bwMode="auto">
          <a:xfrm>
            <a:off x="3182189" y="2247900"/>
            <a:ext cx="311655" cy="2586038"/>
            <a:chOff x="2234" y="1416"/>
            <a:chExt cx="204" cy="1629"/>
          </a:xfrm>
        </p:grpSpPr>
        <p:sp>
          <p:nvSpPr>
            <p:cNvPr id="16483" name="Rectangle 87">
              <a:extLst>
                <a:ext uri="{FF2B5EF4-FFF2-40B4-BE49-F238E27FC236}">
                  <a16:creationId xmlns:a16="http://schemas.microsoft.com/office/drawing/2014/main" id="{517A06F1-CD4C-40DC-9F35-43F0EA23A5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34" y="1416"/>
              <a:ext cx="20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rIns="54000" anchor="t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endParaRPr lang="fr-FR" altLang="en-US" sz="2400" b="1">
                <a:solidFill>
                  <a:srgbClr val="02E25D"/>
                </a:solidFill>
                <a:latin typeface="Arial" panose="020B0604020202020204" pitchFamily="34" charset="0"/>
                <a:cs typeface="Arial"/>
                <a:sym typeface="Wingdings" panose="05000000000000000000" pitchFamily="2" charset="2"/>
              </a:endParaRPr>
            </a:p>
          </p:txBody>
        </p:sp>
        <p:sp>
          <p:nvSpPr>
            <p:cNvPr id="16485" name="Rectangle 89">
              <a:extLst>
                <a:ext uri="{FF2B5EF4-FFF2-40B4-BE49-F238E27FC236}">
                  <a16:creationId xmlns:a16="http://schemas.microsoft.com/office/drawing/2014/main" id="{215282A2-7A8C-4D1B-B2CF-55070D92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2754"/>
              <a:ext cx="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t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endParaRPr lang="fr-FR" altLang="en-US" sz="2400" b="1">
                <a:solidFill>
                  <a:srgbClr val="02E25D"/>
                </a:solidFill>
                <a:latin typeface="Arial" panose="020B0604020202020204" pitchFamily="34" charset="0"/>
                <a:cs typeface="Arial"/>
                <a:sym typeface="Wingdings" panose="05000000000000000000" pitchFamily="2" charset="2"/>
              </a:endParaRPr>
            </a:p>
          </p:txBody>
        </p:sp>
      </p:grpSp>
      <p:sp>
        <p:nvSpPr>
          <p:cNvPr id="16466" name="Rectangle 92">
            <a:extLst>
              <a:ext uri="{FF2B5EF4-FFF2-40B4-BE49-F238E27FC236}">
                <a16:creationId xmlns:a16="http://schemas.microsoft.com/office/drawing/2014/main" id="{68A998F6-D6EA-4FEF-9E5C-D7DF60ABA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1536700"/>
            <a:ext cx="109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endParaRPr lang="fr-FR" altLang="en-US" sz="2400" b="1">
              <a:solidFill>
                <a:srgbClr val="FF9900"/>
              </a:solidFill>
              <a:latin typeface="Arial" panose="020B0604020202020204" pitchFamily="34" charset="0"/>
              <a:cs typeface="Arial"/>
              <a:sym typeface="Wingdings" panose="05000000000000000000" pitchFamily="2" charset="2"/>
            </a:endParaRPr>
          </a:p>
        </p:txBody>
      </p:sp>
      <p:sp>
        <p:nvSpPr>
          <p:cNvPr id="16467" name="Rectangle 93">
            <a:extLst>
              <a:ext uri="{FF2B5EF4-FFF2-40B4-BE49-F238E27FC236}">
                <a16:creationId xmlns:a16="http://schemas.microsoft.com/office/drawing/2014/main" id="{07E2E1E5-85B2-466F-B0A9-133F45F9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1881188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400" b="1">
                <a:solidFill>
                  <a:srgbClr val="FF99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6468" name="Rectangle 94">
            <a:extLst>
              <a:ext uri="{FF2B5EF4-FFF2-40B4-BE49-F238E27FC236}">
                <a16:creationId xmlns:a16="http://schemas.microsoft.com/office/drawing/2014/main" id="{04352C25-10FB-43D9-AFFE-D3230D6CA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25955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400" b="1">
                <a:solidFill>
                  <a:srgbClr val="FF99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6469" name="Rectangle 95">
            <a:extLst>
              <a:ext uri="{FF2B5EF4-FFF2-40B4-BE49-F238E27FC236}">
                <a16:creationId xmlns:a16="http://schemas.microsoft.com/office/drawing/2014/main" id="{3696A318-BAC5-4902-BD6A-8B920C0EB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29527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400" b="1">
                <a:solidFill>
                  <a:srgbClr val="FF99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6470" name="Rectangle 96">
            <a:extLst>
              <a:ext uri="{FF2B5EF4-FFF2-40B4-BE49-F238E27FC236}">
                <a16:creationId xmlns:a16="http://schemas.microsoft.com/office/drawing/2014/main" id="{D05151F8-C093-4C9B-96B9-902B6C06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3659188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400" b="1">
                <a:solidFill>
                  <a:srgbClr val="FF99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6471" name="Rectangle 97">
            <a:extLst>
              <a:ext uri="{FF2B5EF4-FFF2-40B4-BE49-F238E27FC236}">
                <a16:creationId xmlns:a16="http://schemas.microsoft.com/office/drawing/2014/main" id="{369BE174-31AD-4F69-9299-33BF191F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4013200"/>
            <a:ext cx="109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endParaRPr lang="fr-FR" altLang="en-US" sz="2400" b="1">
              <a:solidFill>
                <a:srgbClr val="FF9900"/>
              </a:solidFill>
              <a:latin typeface="Arial" panose="020B0604020202020204" pitchFamily="34" charset="0"/>
              <a:cs typeface="Arial"/>
              <a:sym typeface="Wingdings" panose="05000000000000000000" pitchFamily="2" charset="2"/>
            </a:endParaRPr>
          </a:p>
        </p:txBody>
      </p:sp>
      <p:grpSp>
        <p:nvGrpSpPr>
          <p:cNvPr id="16472" name="Group 98">
            <a:extLst>
              <a:ext uri="{FF2B5EF4-FFF2-40B4-BE49-F238E27FC236}">
                <a16:creationId xmlns:a16="http://schemas.microsoft.com/office/drawing/2014/main" id="{EE13699E-D20E-4D94-AD97-77680C9C0D93}"/>
              </a:ext>
            </a:extLst>
          </p:cNvPr>
          <p:cNvGrpSpPr>
            <a:grpSpLocks/>
          </p:cNvGrpSpPr>
          <p:nvPr/>
        </p:nvGrpSpPr>
        <p:grpSpPr bwMode="auto">
          <a:xfrm>
            <a:off x="4183063" y="1676401"/>
            <a:ext cx="334962" cy="881063"/>
            <a:chOff x="2736" y="1056"/>
            <a:chExt cx="219" cy="555"/>
          </a:xfrm>
        </p:grpSpPr>
        <p:sp>
          <p:nvSpPr>
            <p:cNvPr id="16478" name="AutoShape 99">
              <a:extLst>
                <a:ext uri="{FF2B5EF4-FFF2-40B4-BE49-F238E27FC236}">
                  <a16:creationId xmlns:a16="http://schemas.microsoft.com/office/drawing/2014/main" id="{0E6CC683-1BF8-42C8-8781-0A0A9A8E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219" cy="123"/>
            </a:xfrm>
            <a:prstGeom prst="rightArrow">
              <a:avLst>
                <a:gd name="adj1" fmla="val 50000"/>
                <a:gd name="adj2" fmla="val 44512"/>
              </a:avLst>
            </a:prstGeom>
            <a:solidFill>
              <a:srgbClr val="EE7406"/>
            </a:solidFill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0322" dir="42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ctr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16479" name="AutoShape 100">
              <a:extLst>
                <a:ext uri="{FF2B5EF4-FFF2-40B4-BE49-F238E27FC236}">
                  <a16:creationId xmlns:a16="http://schemas.microsoft.com/office/drawing/2014/main" id="{711CA930-209F-40C3-AE7A-FAF0179FF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488"/>
              <a:ext cx="219" cy="123"/>
            </a:xfrm>
            <a:prstGeom prst="rightArrow">
              <a:avLst>
                <a:gd name="adj1" fmla="val 50000"/>
                <a:gd name="adj2" fmla="val 44512"/>
              </a:avLst>
            </a:prstGeom>
            <a:solidFill>
              <a:srgbClr val="EE7406"/>
            </a:solidFill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0322" dir="42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ctr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</p:grpSp>
      <p:sp>
        <p:nvSpPr>
          <p:cNvPr id="16474" name="AutoShape 105">
            <a:extLst>
              <a:ext uri="{FF2B5EF4-FFF2-40B4-BE49-F238E27FC236}">
                <a16:creationId xmlns:a16="http://schemas.microsoft.com/office/drawing/2014/main" id="{30CF0819-5282-4DBB-BAFF-B5CAA79B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75" y="2057401"/>
            <a:ext cx="234950" cy="14911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1EFC3E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0322" dir="42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11" name="Rectangle 75">
            <a:extLst>
              <a:ext uri="{FF2B5EF4-FFF2-40B4-BE49-F238E27FC236}">
                <a16:creationId xmlns:a16="http://schemas.microsoft.com/office/drawing/2014/main" id="{77B00494-D866-4664-B403-F855BFB01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3986213"/>
            <a:ext cx="4120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sz="2800" b="1">
                <a:solidFill>
                  <a:srgbClr val="02E25D"/>
                </a:solidFill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lang="fr-FR" sz="28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2" name="Rectangle 77">
            <a:extLst>
              <a:ext uri="{FF2B5EF4-FFF2-40B4-BE49-F238E27FC236}">
                <a16:creationId xmlns:a16="http://schemas.microsoft.com/office/drawing/2014/main" id="{73C34623-9FE7-40F1-87A1-ADB080333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2905125"/>
            <a:ext cx="40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</a:t>
            </a:r>
          </a:p>
        </p:txBody>
      </p:sp>
      <p:sp>
        <p:nvSpPr>
          <p:cNvPr id="113" name="Rectangle 76">
            <a:extLst>
              <a:ext uri="{FF2B5EF4-FFF2-40B4-BE49-F238E27FC236}">
                <a16:creationId xmlns:a16="http://schemas.microsoft.com/office/drawing/2014/main" id="{DBD4E7F5-2931-41C9-9A10-6638DCDE4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2200274"/>
            <a:ext cx="4120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99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14" name="Rectangle 76">
            <a:extLst>
              <a:ext uri="{FF2B5EF4-FFF2-40B4-BE49-F238E27FC236}">
                <a16:creationId xmlns:a16="http://schemas.microsoft.com/office/drawing/2014/main" id="{F7DAF138-7E63-4CA8-BCE8-6C33DCC7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1838324"/>
            <a:ext cx="4120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99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15" name="Rectangle 77">
            <a:extLst>
              <a:ext uri="{FF2B5EF4-FFF2-40B4-BE49-F238E27FC236}">
                <a16:creationId xmlns:a16="http://schemas.microsoft.com/office/drawing/2014/main" id="{2D8E4EDB-7360-4241-BA81-EC283C0D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2562225"/>
            <a:ext cx="40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</a:t>
            </a:r>
          </a:p>
        </p:txBody>
      </p:sp>
      <p:sp>
        <p:nvSpPr>
          <p:cNvPr id="116" name="Rectangle 77">
            <a:extLst>
              <a:ext uri="{FF2B5EF4-FFF2-40B4-BE49-F238E27FC236}">
                <a16:creationId xmlns:a16="http://schemas.microsoft.com/office/drawing/2014/main" id="{DF1243DF-770D-45B0-9660-572EC43A2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3267075"/>
            <a:ext cx="40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</a:t>
            </a:r>
          </a:p>
        </p:txBody>
      </p:sp>
      <p:sp>
        <p:nvSpPr>
          <p:cNvPr id="117" name="Rectangle 75">
            <a:extLst>
              <a:ext uri="{FF2B5EF4-FFF2-40B4-BE49-F238E27FC236}">
                <a16:creationId xmlns:a16="http://schemas.microsoft.com/office/drawing/2014/main" id="{DC563181-B40A-4B41-B966-B338DCAB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3624263"/>
            <a:ext cx="40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02E25D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fr-FR" altLang="en-US" sz="2400">
              <a:solidFill>
                <a:srgbClr val="02E25D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18" name="Rectangle 76">
            <a:extLst>
              <a:ext uri="{FF2B5EF4-FFF2-40B4-BE49-F238E27FC236}">
                <a16:creationId xmlns:a16="http://schemas.microsoft.com/office/drawing/2014/main" id="{E5224FE1-69FC-4938-9D2B-A45CA70E6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3952875"/>
            <a:ext cx="4120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99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00" name="Rectangle 76">
            <a:extLst>
              <a:ext uri="{FF2B5EF4-FFF2-40B4-BE49-F238E27FC236}">
                <a16:creationId xmlns:a16="http://schemas.microsoft.com/office/drawing/2014/main" id="{D5DCBCBA-00D4-46B5-88B8-AB2F4CA11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970" y="1502422"/>
            <a:ext cx="4120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99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03" name="Rectangle 77">
            <a:extLst>
              <a:ext uri="{FF2B5EF4-FFF2-40B4-BE49-F238E27FC236}">
                <a16:creationId xmlns:a16="http://schemas.microsoft.com/office/drawing/2014/main" id="{0564A04C-A295-4CA4-ABF0-CDBE1922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328" y="2207662"/>
            <a:ext cx="40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</a:t>
            </a:r>
          </a:p>
        </p:txBody>
      </p:sp>
      <p:sp>
        <p:nvSpPr>
          <p:cNvPr id="104" name="Rectangle 77">
            <a:extLst>
              <a:ext uri="{FF2B5EF4-FFF2-40B4-BE49-F238E27FC236}">
                <a16:creationId xmlns:a16="http://schemas.microsoft.com/office/drawing/2014/main" id="{E67A7AC3-C839-48DD-8C4A-7D6B253C3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745" y="1508254"/>
            <a:ext cx="40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</a:t>
            </a:r>
          </a:p>
        </p:txBody>
      </p:sp>
      <p:sp>
        <p:nvSpPr>
          <p:cNvPr id="106" name="Rectangle 94">
            <a:extLst>
              <a:ext uri="{FF2B5EF4-FFF2-40B4-BE49-F238E27FC236}">
                <a16:creationId xmlns:a16="http://schemas.microsoft.com/office/drawing/2014/main" id="{B582CA61-DBFB-4DC8-AFD1-2E1B22BA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89" y="3295359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400" b="1">
                <a:solidFill>
                  <a:srgbClr val="FF99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05" name="AutoShape 15">
            <a:extLst>
              <a:ext uri="{FF2B5EF4-FFF2-40B4-BE49-F238E27FC236}">
                <a16:creationId xmlns:a16="http://schemas.microsoft.com/office/drawing/2014/main" id="{2C1D6D9D-08C1-4AB1-9444-57EA2100E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4090988"/>
            <a:ext cx="234950" cy="249237"/>
          </a:xfrm>
          <a:prstGeom prst="upArrow">
            <a:avLst>
              <a:gd name="adj1" fmla="val 50000"/>
              <a:gd name="adj2" fmla="val 26520"/>
            </a:avLst>
          </a:prstGeom>
          <a:solidFill>
            <a:srgbClr val="1EF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0322" dir="42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110" name="Rectangle 94">
            <a:extLst>
              <a:ext uri="{FF2B5EF4-FFF2-40B4-BE49-F238E27FC236}">
                <a16:creationId xmlns:a16="http://schemas.microsoft.com/office/drawing/2014/main" id="{F75E3E59-980F-4075-B1EE-FB69A662F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814" y="3155399"/>
            <a:ext cx="109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endParaRPr lang="fr-FR" altLang="en-US" sz="2400" b="1">
              <a:solidFill>
                <a:srgbClr val="FF9900"/>
              </a:solidFill>
              <a:latin typeface="Arial" panose="020B0604020202020204" pitchFamily="34" charset="0"/>
              <a:cs typeface="Arial"/>
              <a:sym typeface="Wingdings" panose="05000000000000000000" pitchFamily="2" charset="2"/>
            </a:endParaRPr>
          </a:p>
        </p:txBody>
      </p:sp>
      <p:sp>
        <p:nvSpPr>
          <p:cNvPr id="119" name="AutoShape 15">
            <a:extLst>
              <a:ext uri="{FF2B5EF4-FFF2-40B4-BE49-F238E27FC236}">
                <a16:creationId xmlns:a16="http://schemas.microsoft.com/office/drawing/2014/main" id="{AF4B5F28-71C1-429F-99C0-3F668D3B5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49" y="3398838"/>
            <a:ext cx="234950" cy="249237"/>
          </a:xfrm>
          <a:prstGeom prst="upArrow">
            <a:avLst>
              <a:gd name="adj1" fmla="val 50000"/>
              <a:gd name="adj2" fmla="val 26520"/>
            </a:avLst>
          </a:prstGeom>
          <a:solidFill>
            <a:srgbClr val="1EF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0322" dir="42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121" name="AutoShape 14">
            <a:extLst>
              <a:ext uri="{FF2B5EF4-FFF2-40B4-BE49-F238E27FC236}">
                <a16:creationId xmlns:a16="http://schemas.microsoft.com/office/drawing/2014/main" id="{BE6844AD-B8E3-47DE-98D6-360BF74F2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3763963"/>
            <a:ext cx="334963" cy="195262"/>
          </a:xfrm>
          <a:prstGeom prst="rightArrow">
            <a:avLst>
              <a:gd name="adj1" fmla="val 50000"/>
              <a:gd name="adj2" fmla="val 42886"/>
            </a:avLst>
          </a:prstGeom>
          <a:solidFill>
            <a:srgbClr val="EE74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0322" dir="42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08" name="AutoShape 13">
            <a:extLst>
              <a:ext uri="{FF2B5EF4-FFF2-40B4-BE49-F238E27FC236}">
                <a16:creationId xmlns:a16="http://schemas.microsoft.com/office/drawing/2014/main" id="{C617F857-5B99-415C-AA79-49B0DBF4A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882" y="3061510"/>
            <a:ext cx="201612" cy="214312"/>
          </a:xfrm>
          <a:prstGeom prst="downArrow">
            <a:avLst>
              <a:gd name="adj1" fmla="val 50000"/>
              <a:gd name="adj2" fmla="val 26575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0322" dir="42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en-US" sz="700"/>
          </a:p>
        </p:txBody>
      </p:sp>
      <p:sp>
        <p:nvSpPr>
          <p:cNvPr id="109" name="AutoShape 13">
            <a:extLst>
              <a:ext uri="{FF2B5EF4-FFF2-40B4-BE49-F238E27FC236}">
                <a16:creationId xmlns:a16="http://schemas.microsoft.com/office/drawing/2014/main" id="{B9BF6AB1-4BCE-4EB4-B059-344AF492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467" y="2725608"/>
            <a:ext cx="201612" cy="214312"/>
          </a:xfrm>
          <a:prstGeom prst="downArrow">
            <a:avLst>
              <a:gd name="adj1" fmla="val 50000"/>
              <a:gd name="adj2" fmla="val 26575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0322" dir="42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en-US" sz="700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CDA660-67D8-4D11-AAA8-F9D96672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1155700"/>
            <a:ext cx="4635500" cy="576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en-US" sz="1800" i="0">
              <a:solidFill>
                <a:schemeClr val="tx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6350D0AC-C43E-4DDF-BCA6-567CC8E2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085975"/>
            <a:ext cx="5343525" cy="2401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fr-FR" sz="1100" b="0" i="0">
                <a:latin typeface="Canal+"/>
                <a:cs typeface="Arial"/>
              </a:rPr>
              <a:t>Aucune action n'a été entrepris</a:t>
            </a:r>
          </a:p>
        </p:txBody>
      </p:sp>
      <p:sp>
        <p:nvSpPr>
          <p:cNvPr id="627717" name="Rectangle 5">
            <a:extLst>
              <a:ext uri="{FF2B5EF4-FFF2-40B4-BE49-F238E27FC236}">
                <a16:creationId xmlns:a16="http://schemas.microsoft.com/office/drawing/2014/main" id="{22DDCF08-F418-4285-B1E1-D5EE45E3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778000"/>
            <a:ext cx="53435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 réalisées depuis le dernier rapport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E5B82E5C-1F81-4C4B-B547-8CF5B426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937125"/>
            <a:ext cx="5343525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Arial"/>
              <a:buChar char="•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Équipe de traitement de nouveaux processus submergé dans leurs tâches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Arial"/>
              <a:buChar char="•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Nombre insuffisant du personnel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59C1633F-9660-41B6-8994-728EDC46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625975"/>
            <a:ext cx="5343525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Difficultés/risques identifiés 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FA6C6349-1AAB-435F-BCBC-BDA046DF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090738"/>
            <a:ext cx="2601912" cy="2397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FF9900"/>
              </a:buClr>
              <a:buNone/>
            </a:pPr>
            <a:r>
              <a:rPr lang="fr-FR" altLang="en-US" sz="1000" b="0" i="0">
                <a:solidFill>
                  <a:schemeClr val="tx1"/>
                </a:solidFill>
                <a:latin typeface="Canal+"/>
                <a:cs typeface="Arial"/>
              </a:rPr>
              <a:t>Définition des anciens processus de la réunion dernière.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627721" name="Rectangle 9">
            <a:extLst>
              <a:ext uri="{FF2B5EF4-FFF2-40B4-BE49-F238E27FC236}">
                <a16:creationId xmlns:a16="http://schemas.microsoft.com/office/drawing/2014/main" id="{B41F6AFD-78C6-4090-B67D-5AF287DE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1778000"/>
            <a:ext cx="26003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</a:t>
            </a:r>
          </a:p>
        </p:txBody>
      </p:sp>
      <p:sp>
        <p:nvSpPr>
          <p:cNvPr id="627722" name="Rectangle 10">
            <a:extLst>
              <a:ext uri="{FF2B5EF4-FFF2-40B4-BE49-F238E27FC236}">
                <a16:creationId xmlns:a16="http://schemas.microsoft.com/office/drawing/2014/main" id="{8AF6CF8A-A9EF-4D02-AF50-E4C0E469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162050"/>
            <a:ext cx="1016000" cy="5762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10800" rIns="0" bIns="108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Évaluation globale de l'avancement</a:t>
            </a:r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774C27DF-F676-48E6-B9D8-4D597D608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1157288"/>
            <a:ext cx="3851275" cy="57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Sponsors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Responsable C+ : x (métier), x (DSI)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AMOA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Intégrateur : x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E322FCF7-8A2C-4764-A5A5-8EC8BC7F4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60000"/>
              </a:lnSpc>
            </a:pPr>
            <a:br>
              <a:rPr lang="fr-FR" altLang="en-US"/>
            </a:br>
            <a:endParaRPr lang="fr-FR" altLang="en-US"/>
          </a:p>
        </p:txBody>
      </p:sp>
      <p:sp>
        <p:nvSpPr>
          <p:cNvPr id="627725" name="Rectangle 13">
            <a:extLst>
              <a:ext uri="{FF2B5EF4-FFF2-40B4-BE49-F238E27FC236}">
                <a16:creationId xmlns:a16="http://schemas.microsoft.com/office/drawing/2014/main" id="{19C71300-0541-4A02-83A8-A2E2A3775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1778000"/>
            <a:ext cx="836612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Qui</a:t>
            </a:r>
          </a:p>
        </p:txBody>
      </p:sp>
      <p:sp>
        <p:nvSpPr>
          <p:cNvPr id="627726" name="Rectangle 14">
            <a:extLst>
              <a:ext uri="{FF2B5EF4-FFF2-40B4-BE49-F238E27FC236}">
                <a16:creationId xmlns:a16="http://schemas.microsoft.com/office/drawing/2014/main" id="{0E1FFB7D-B131-4903-925D-0BDD1B6B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1778000"/>
            <a:ext cx="584200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Quand</a:t>
            </a:r>
          </a:p>
        </p:txBody>
      </p:sp>
      <p:sp>
        <p:nvSpPr>
          <p:cNvPr id="18446" name="Rectangle 15">
            <a:extLst>
              <a:ext uri="{FF2B5EF4-FFF2-40B4-BE49-F238E27FC236}">
                <a16:creationId xmlns:a16="http://schemas.microsoft.com/office/drawing/2014/main" id="{ED06292B-5376-4019-B41A-C1494126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2098675"/>
            <a:ext cx="835025" cy="2382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t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47" name="Rectangle 16">
            <a:extLst>
              <a:ext uri="{FF2B5EF4-FFF2-40B4-BE49-F238E27FC236}">
                <a16:creationId xmlns:a16="http://schemas.microsoft.com/office/drawing/2014/main" id="{C2358828-F9C6-4A84-B8DE-02FDE45FD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2100263"/>
            <a:ext cx="582612" cy="2382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t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48" name="Rectangle 17">
            <a:extLst>
              <a:ext uri="{FF2B5EF4-FFF2-40B4-BE49-F238E27FC236}">
                <a16:creationId xmlns:a16="http://schemas.microsoft.com/office/drawing/2014/main" id="{E7C766EE-93A1-4015-9AC8-0B3C7F6C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609600"/>
            <a:ext cx="7540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en-US" sz="2100">
                <a:solidFill>
                  <a:schemeClr val="bg1"/>
                </a:solidFill>
                <a:latin typeface="Canal+"/>
              </a:rPr>
              <a:t>Etat d’avancement du chantier conception – x janvier 2006</a:t>
            </a:r>
          </a:p>
        </p:txBody>
      </p:sp>
      <p:sp>
        <p:nvSpPr>
          <p:cNvPr id="18449" name="Rectangle 18">
            <a:extLst>
              <a:ext uri="{FF2B5EF4-FFF2-40B4-BE49-F238E27FC236}">
                <a16:creationId xmlns:a16="http://schemas.microsoft.com/office/drawing/2014/main" id="{AB21AE2E-9760-4E8B-8A21-470FBBAC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937125"/>
            <a:ext cx="4113212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None/>
            </a:pP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Augmenter le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nombre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des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employés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dans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l'équipe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de conception et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leurs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charges du travail.</a:t>
            </a:r>
            <a:endParaRPr lang="en-US" altLang="en-US" sz="11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7731" name="Rectangle 19">
            <a:extLst>
              <a:ext uri="{FF2B5EF4-FFF2-40B4-BE49-F238E27FC236}">
                <a16:creationId xmlns:a16="http://schemas.microsoft.com/office/drawing/2014/main" id="{52B7B9CD-E1AB-419D-8591-D89C2AB3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625975"/>
            <a:ext cx="4114800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Décisions à prendre</a:t>
            </a:r>
          </a:p>
        </p:txBody>
      </p:sp>
      <p:sp>
        <p:nvSpPr>
          <p:cNvPr id="18451" name="Rectangle 20">
            <a:extLst>
              <a:ext uri="{FF2B5EF4-FFF2-40B4-BE49-F238E27FC236}">
                <a16:creationId xmlns:a16="http://schemas.microsoft.com/office/drawing/2014/main" id="{D1E456CF-1750-42D9-92E5-054FBB3F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1320800"/>
            <a:ext cx="3057525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3399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2" name="Rectangle 21">
            <a:extLst>
              <a:ext uri="{FF2B5EF4-FFF2-40B4-BE49-F238E27FC236}">
                <a16:creationId xmlns:a16="http://schemas.microsoft.com/office/drawing/2014/main" id="{2DFD3096-6841-4FBB-B0DB-28C949F1D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1322388"/>
            <a:ext cx="1441450" cy="31591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3" name="Text Box 22">
            <a:extLst>
              <a:ext uri="{FF2B5EF4-FFF2-40B4-BE49-F238E27FC236}">
                <a16:creationId xmlns:a16="http://schemas.microsoft.com/office/drawing/2014/main" id="{0413F365-F2FC-4B11-8942-30AAD2F1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0 %</a:t>
            </a:r>
          </a:p>
        </p:txBody>
      </p:sp>
      <p:sp>
        <p:nvSpPr>
          <p:cNvPr id="18454" name="Text Box 23">
            <a:extLst>
              <a:ext uri="{FF2B5EF4-FFF2-40B4-BE49-F238E27FC236}">
                <a16:creationId xmlns:a16="http://schemas.microsoft.com/office/drawing/2014/main" id="{51562FD3-41EF-413E-8337-119B02E81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50 %</a:t>
            </a:r>
          </a:p>
        </p:txBody>
      </p:sp>
      <p:sp>
        <p:nvSpPr>
          <p:cNvPr id="18455" name="Text Box 24">
            <a:extLst>
              <a:ext uri="{FF2B5EF4-FFF2-40B4-BE49-F238E27FC236}">
                <a16:creationId xmlns:a16="http://schemas.microsoft.com/office/drawing/2014/main" id="{527EE1C3-BE36-43C0-BD22-6255E197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1143000"/>
            <a:ext cx="792162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100 %</a:t>
            </a:r>
          </a:p>
        </p:txBody>
      </p:sp>
      <p:sp>
        <p:nvSpPr>
          <p:cNvPr id="18456" name="Text Box 25">
            <a:extLst>
              <a:ext uri="{FF2B5EF4-FFF2-40B4-BE49-F238E27FC236}">
                <a16:creationId xmlns:a16="http://schemas.microsoft.com/office/drawing/2014/main" id="{3831DE51-96D4-4E85-BD85-3D253CA6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1143000"/>
            <a:ext cx="55403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75 %</a:t>
            </a:r>
          </a:p>
        </p:txBody>
      </p:sp>
      <p:sp>
        <p:nvSpPr>
          <p:cNvPr id="18457" name="Text Box 26">
            <a:extLst>
              <a:ext uri="{FF2B5EF4-FFF2-40B4-BE49-F238E27FC236}">
                <a16:creationId xmlns:a16="http://schemas.microsoft.com/office/drawing/2014/main" id="{0E649A0A-000C-49A8-BBE2-B781736E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25 %</a:t>
            </a:r>
          </a:p>
        </p:txBody>
      </p:sp>
      <p:sp>
        <p:nvSpPr>
          <p:cNvPr id="18458" name="Rectangle 27">
            <a:extLst>
              <a:ext uri="{FF2B5EF4-FFF2-40B4-BE49-F238E27FC236}">
                <a16:creationId xmlns:a16="http://schemas.microsoft.com/office/drawing/2014/main" id="{B9E544F4-AA86-4F9F-B246-092B980A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1371600" cy="342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200" b="0" i="0">
                <a:solidFill>
                  <a:schemeClr val="tx1"/>
                </a:solidFill>
              </a:rPr>
              <a:t>Statut : </a:t>
            </a:r>
          </a:p>
        </p:txBody>
      </p:sp>
      <p:sp>
        <p:nvSpPr>
          <p:cNvPr id="18459" name="Rectangle 28">
            <a:extLst>
              <a:ext uri="{FF2B5EF4-FFF2-40B4-BE49-F238E27FC236}">
                <a16:creationId xmlns:a16="http://schemas.microsoft.com/office/drawing/2014/main" id="{CB1BA0C5-66EB-4933-BC42-AB632E2E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1182688"/>
            <a:ext cx="109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endParaRPr lang="fr-FR" altLang="en-US" sz="2800" b="1">
              <a:solidFill>
                <a:srgbClr val="02E25D"/>
              </a:solidFill>
              <a:latin typeface="Arial" panose="020B0604020202020204" pitchFamily="34" charset="0"/>
              <a:cs typeface="Arial"/>
              <a:sym typeface="Wingdings" panose="05000000000000000000" pitchFamily="2" charset="2"/>
            </a:endParaRPr>
          </a:p>
        </p:txBody>
      </p:sp>
      <p:sp>
        <p:nvSpPr>
          <p:cNvPr id="18460" name="Rectangle 29">
            <a:extLst>
              <a:ext uri="{FF2B5EF4-FFF2-40B4-BE49-F238E27FC236}">
                <a16:creationId xmlns:a16="http://schemas.microsoft.com/office/drawing/2014/main" id="{AE379375-E83A-414D-B4FF-D728E982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182688"/>
            <a:ext cx="407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CC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8461" name="Rectangle 30">
            <a:extLst>
              <a:ext uri="{FF2B5EF4-FFF2-40B4-BE49-F238E27FC236}">
                <a16:creationId xmlns:a16="http://schemas.microsoft.com/office/drawing/2014/main" id="{CA1C8DA0-CFA6-43EE-A370-48D8887F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1182688"/>
            <a:ext cx="109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endParaRPr lang="fr-FR" altLang="en-US" sz="2800" b="1">
              <a:solidFill>
                <a:srgbClr val="FF3300"/>
              </a:solidFill>
              <a:latin typeface="Arial" panose="020B0604020202020204" pitchFamily="34" charset="0"/>
              <a:cs typeface="Arial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CDA660-67D8-4D11-AAA8-F9D96672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1155700"/>
            <a:ext cx="4635500" cy="576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en-US" sz="1800" i="0">
              <a:solidFill>
                <a:schemeClr val="tx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6350D0AC-C43E-4DDF-BCA6-567CC8E2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085975"/>
            <a:ext cx="5343525" cy="2401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Migration des données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7" name="Rectangle 5">
            <a:extLst>
              <a:ext uri="{FF2B5EF4-FFF2-40B4-BE49-F238E27FC236}">
                <a16:creationId xmlns:a16="http://schemas.microsoft.com/office/drawing/2014/main" id="{22DDCF08-F418-4285-B1E1-D5EE45E3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778000"/>
            <a:ext cx="53435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 réalisées depuis le dernier rapport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E5B82E5C-1F81-4C4B-B547-8CF5B426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937125"/>
            <a:ext cx="5343525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Problèmes de cohérence de données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59C1633F-9660-41B6-8994-728EDC46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625975"/>
            <a:ext cx="5343525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Difficultés/risques identifiés 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FA6C6349-1AAB-435F-BCBC-BDA046DF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090738"/>
            <a:ext cx="2601912" cy="2397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fr-FR" altLang="en-US" sz="1000" b="0" i="0">
                <a:solidFill>
                  <a:schemeClr val="tx1"/>
                </a:solidFill>
                <a:latin typeface="Canal+"/>
                <a:cs typeface="Arial"/>
              </a:rPr>
              <a:t>Affecter des taches pour résoudre l'</a:t>
            </a:r>
            <a:r>
              <a:rPr lang="fr-FR" altLang="en-US" sz="1000" b="0" i="0" err="1">
                <a:solidFill>
                  <a:schemeClr val="tx1"/>
                </a:solidFill>
                <a:latin typeface="Canal+"/>
                <a:cs typeface="Arial"/>
              </a:rPr>
              <a:t>incoherence</a:t>
            </a:r>
            <a:r>
              <a:rPr lang="fr-FR" altLang="en-US" sz="1000" b="0" i="0">
                <a:solidFill>
                  <a:schemeClr val="tx1"/>
                </a:solidFill>
                <a:latin typeface="Canal+"/>
                <a:cs typeface="Arial"/>
              </a:rPr>
              <a:t> à l'</a:t>
            </a:r>
            <a:r>
              <a:rPr lang="fr-FR" altLang="en-US" sz="1000" b="0" i="0" err="1">
                <a:solidFill>
                  <a:schemeClr val="tx1"/>
                </a:solidFill>
                <a:latin typeface="Canal+"/>
                <a:cs typeface="Arial"/>
              </a:rPr>
              <a:t>equipe</a:t>
            </a:r>
            <a:r>
              <a:rPr lang="fr-FR" altLang="en-US" sz="1000" b="0" i="0">
                <a:solidFill>
                  <a:schemeClr val="tx1"/>
                </a:solidFill>
                <a:latin typeface="Canal+"/>
                <a:cs typeface="Arial"/>
              </a:rPr>
              <a:t> dev</a:t>
            </a: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27721" name="Rectangle 9">
            <a:extLst>
              <a:ext uri="{FF2B5EF4-FFF2-40B4-BE49-F238E27FC236}">
                <a16:creationId xmlns:a16="http://schemas.microsoft.com/office/drawing/2014/main" id="{B41F6AFD-78C6-4090-B67D-5AF287DE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1778000"/>
            <a:ext cx="26003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</a:t>
            </a:r>
          </a:p>
        </p:txBody>
      </p:sp>
      <p:sp>
        <p:nvSpPr>
          <p:cNvPr id="627722" name="Rectangle 10">
            <a:extLst>
              <a:ext uri="{FF2B5EF4-FFF2-40B4-BE49-F238E27FC236}">
                <a16:creationId xmlns:a16="http://schemas.microsoft.com/office/drawing/2014/main" id="{8AF6CF8A-A9EF-4D02-AF50-E4C0E469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162050"/>
            <a:ext cx="1016000" cy="5762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10800" rIns="0" bIns="108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Évaluation globale de l'avancement</a:t>
            </a:r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774C27DF-F676-48E6-B9D8-4D597D608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1157288"/>
            <a:ext cx="3851275" cy="57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Sponsors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Responsable C+ : x (métier), x (DSI)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AMOA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Intégrateur : x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E322FCF7-8A2C-4764-A5A5-8EC8BC7F4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60000"/>
              </a:lnSpc>
            </a:pPr>
            <a:br>
              <a:rPr lang="fr-FR" altLang="en-US"/>
            </a:br>
            <a:endParaRPr lang="fr-FR" altLang="en-US"/>
          </a:p>
        </p:txBody>
      </p:sp>
      <p:sp>
        <p:nvSpPr>
          <p:cNvPr id="627725" name="Rectangle 13">
            <a:extLst>
              <a:ext uri="{FF2B5EF4-FFF2-40B4-BE49-F238E27FC236}">
                <a16:creationId xmlns:a16="http://schemas.microsoft.com/office/drawing/2014/main" id="{19C71300-0541-4A02-83A8-A2E2A3775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1778000"/>
            <a:ext cx="836612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Qui</a:t>
            </a:r>
          </a:p>
        </p:txBody>
      </p:sp>
      <p:sp>
        <p:nvSpPr>
          <p:cNvPr id="627726" name="Rectangle 14">
            <a:extLst>
              <a:ext uri="{FF2B5EF4-FFF2-40B4-BE49-F238E27FC236}">
                <a16:creationId xmlns:a16="http://schemas.microsoft.com/office/drawing/2014/main" id="{0E1FFB7D-B131-4903-925D-0BDD1B6B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1778000"/>
            <a:ext cx="584200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Quand</a:t>
            </a:r>
          </a:p>
        </p:txBody>
      </p:sp>
      <p:sp>
        <p:nvSpPr>
          <p:cNvPr id="18446" name="Rectangle 15">
            <a:extLst>
              <a:ext uri="{FF2B5EF4-FFF2-40B4-BE49-F238E27FC236}">
                <a16:creationId xmlns:a16="http://schemas.microsoft.com/office/drawing/2014/main" id="{ED06292B-5376-4019-B41A-C1494126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2098675"/>
            <a:ext cx="835025" cy="2382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t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fr-FR" altLang="en-US" sz="1100" b="0" i="0">
                <a:solidFill>
                  <a:schemeClr val="tx1"/>
                </a:solidFill>
                <a:latin typeface="Arial Narrow"/>
              </a:rPr>
              <a:t>Chef de projet</a:t>
            </a: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47" name="Rectangle 16">
            <a:extLst>
              <a:ext uri="{FF2B5EF4-FFF2-40B4-BE49-F238E27FC236}">
                <a16:creationId xmlns:a16="http://schemas.microsoft.com/office/drawing/2014/main" id="{C2358828-F9C6-4A84-B8DE-02FDE45FD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2100263"/>
            <a:ext cx="582612" cy="2382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fr-FR" altLang="en-US" sz="1100" b="0" i="0">
                <a:solidFill>
                  <a:schemeClr val="tx1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8448" name="Rectangle 17">
            <a:extLst>
              <a:ext uri="{FF2B5EF4-FFF2-40B4-BE49-F238E27FC236}">
                <a16:creationId xmlns:a16="http://schemas.microsoft.com/office/drawing/2014/main" id="{E7C766EE-93A1-4015-9AC8-0B3C7F6C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609600"/>
            <a:ext cx="7540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en-US" sz="2100">
                <a:solidFill>
                  <a:schemeClr val="bg1"/>
                </a:solidFill>
                <a:latin typeface="Canal+"/>
              </a:rPr>
              <a:t>Etat d’avancement du chantier données – x janvier 2006</a:t>
            </a:r>
          </a:p>
        </p:txBody>
      </p:sp>
      <p:sp>
        <p:nvSpPr>
          <p:cNvPr id="18449" name="Rectangle 18">
            <a:extLst>
              <a:ext uri="{FF2B5EF4-FFF2-40B4-BE49-F238E27FC236}">
                <a16:creationId xmlns:a16="http://schemas.microsoft.com/office/drawing/2014/main" id="{AB21AE2E-9760-4E8B-8A21-470FBBAC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937125"/>
            <a:ext cx="4113212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None/>
            </a:pP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Résoudre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les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problèmes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d'incoherence</a:t>
            </a:r>
            <a:endParaRPr lang="en-US" altLang="en-US" sz="1100" b="0" i="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7731" name="Rectangle 19">
            <a:extLst>
              <a:ext uri="{FF2B5EF4-FFF2-40B4-BE49-F238E27FC236}">
                <a16:creationId xmlns:a16="http://schemas.microsoft.com/office/drawing/2014/main" id="{52B7B9CD-E1AB-419D-8591-D89C2AB3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625975"/>
            <a:ext cx="4114800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Décisions à prendre</a:t>
            </a:r>
          </a:p>
        </p:txBody>
      </p:sp>
      <p:sp>
        <p:nvSpPr>
          <p:cNvPr id="18451" name="Rectangle 20">
            <a:extLst>
              <a:ext uri="{FF2B5EF4-FFF2-40B4-BE49-F238E27FC236}">
                <a16:creationId xmlns:a16="http://schemas.microsoft.com/office/drawing/2014/main" id="{D1E456CF-1750-42D9-92E5-054FBB3F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1320800"/>
            <a:ext cx="3057525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3399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2" name="Rectangle 21">
            <a:extLst>
              <a:ext uri="{FF2B5EF4-FFF2-40B4-BE49-F238E27FC236}">
                <a16:creationId xmlns:a16="http://schemas.microsoft.com/office/drawing/2014/main" id="{2DFD3096-6841-4FBB-B0DB-28C949F1D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3" y="1322388"/>
            <a:ext cx="1974850" cy="31591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3" name="Text Box 22">
            <a:extLst>
              <a:ext uri="{FF2B5EF4-FFF2-40B4-BE49-F238E27FC236}">
                <a16:creationId xmlns:a16="http://schemas.microsoft.com/office/drawing/2014/main" id="{0413F365-F2FC-4B11-8942-30AAD2F1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0 %</a:t>
            </a:r>
          </a:p>
        </p:txBody>
      </p:sp>
      <p:sp>
        <p:nvSpPr>
          <p:cNvPr id="18454" name="Text Box 23">
            <a:extLst>
              <a:ext uri="{FF2B5EF4-FFF2-40B4-BE49-F238E27FC236}">
                <a16:creationId xmlns:a16="http://schemas.microsoft.com/office/drawing/2014/main" id="{51562FD3-41EF-413E-8337-119B02E81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50 %</a:t>
            </a:r>
          </a:p>
        </p:txBody>
      </p:sp>
      <p:sp>
        <p:nvSpPr>
          <p:cNvPr id="18455" name="Text Box 24">
            <a:extLst>
              <a:ext uri="{FF2B5EF4-FFF2-40B4-BE49-F238E27FC236}">
                <a16:creationId xmlns:a16="http://schemas.microsoft.com/office/drawing/2014/main" id="{527EE1C3-BE36-43C0-BD22-6255E197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1143000"/>
            <a:ext cx="792162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100 %</a:t>
            </a:r>
          </a:p>
        </p:txBody>
      </p:sp>
      <p:sp>
        <p:nvSpPr>
          <p:cNvPr id="18456" name="Text Box 25">
            <a:extLst>
              <a:ext uri="{FF2B5EF4-FFF2-40B4-BE49-F238E27FC236}">
                <a16:creationId xmlns:a16="http://schemas.microsoft.com/office/drawing/2014/main" id="{3831DE51-96D4-4E85-BD85-3D253CA6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1143000"/>
            <a:ext cx="55403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75 %</a:t>
            </a:r>
          </a:p>
        </p:txBody>
      </p:sp>
      <p:sp>
        <p:nvSpPr>
          <p:cNvPr id="18457" name="Text Box 26">
            <a:extLst>
              <a:ext uri="{FF2B5EF4-FFF2-40B4-BE49-F238E27FC236}">
                <a16:creationId xmlns:a16="http://schemas.microsoft.com/office/drawing/2014/main" id="{0E649A0A-000C-49A8-BBE2-B781736E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25 %</a:t>
            </a:r>
          </a:p>
        </p:txBody>
      </p:sp>
      <p:sp>
        <p:nvSpPr>
          <p:cNvPr id="18458" name="Rectangle 27">
            <a:extLst>
              <a:ext uri="{FF2B5EF4-FFF2-40B4-BE49-F238E27FC236}">
                <a16:creationId xmlns:a16="http://schemas.microsoft.com/office/drawing/2014/main" id="{B9E544F4-AA86-4F9F-B246-092B980A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1371600" cy="342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200" b="0" i="0">
                <a:solidFill>
                  <a:schemeClr val="tx1"/>
                </a:solidFill>
              </a:rPr>
              <a:t>Statut : </a:t>
            </a:r>
          </a:p>
        </p:txBody>
      </p:sp>
      <p:sp>
        <p:nvSpPr>
          <p:cNvPr id="18460" name="Rectangle 29">
            <a:extLst>
              <a:ext uri="{FF2B5EF4-FFF2-40B4-BE49-F238E27FC236}">
                <a16:creationId xmlns:a16="http://schemas.microsoft.com/office/drawing/2014/main" id="{AE379375-E83A-414D-B4FF-D728E982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182688"/>
            <a:ext cx="407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CC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</p:spTree>
    <p:extLst>
      <p:ext uri="{BB962C8B-B14F-4D97-AF65-F5344CB8AC3E}">
        <p14:creationId xmlns:p14="http://schemas.microsoft.com/office/powerpoint/2010/main" val="36603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CDA660-67D8-4D11-AAA8-F9D96672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1155700"/>
            <a:ext cx="4635500" cy="576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en-US" sz="1800" i="0">
              <a:solidFill>
                <a:schemeClr val="tx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6350D0AC-C43E-4DDF-BCA6-567CC8E2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085975"/>
            <a:ext cx="5343525" cy="2401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Arial"/>
              <a:buChar char="•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Avancement du back office;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Arial"/>
              <a:buChar char="•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Avancement front office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7" name="Rectangle 5">
            <a:extLst>
              <a:ext uri="{FF2B5EF4-FFF2-40B4-BE49-F238E27FC236}">
                <a16:creationId xmlns:a16="http://schemas.microsoft.com/office/drawing/2014/main" id="{22DDCF08-F418-4285-B1E1-D5EE45E3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778000"/>
            <a:ext cx="53435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 réalisées depuis le dernier rapport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E5B82E5C-1F81-4C4B-B547-8CF5B426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937125"/>
            <a:ext cx="5343525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Arial"/>
              <a:buChar char="•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Les fonctionnalités en cours de développement ne sont pas assez détaillées par l'équipe conception.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59C1633F-9660-41B6-8994-728EDC46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625975"/>
            <a:ext cx="5343525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Difficultés/risques identifiés 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FA6C6349-1AAB-435F-BCBC-BDA046DF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090738"/>
            <a:ext cx="2601912" cy="2397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FF9900"/>
              </a:buClr>
              <a:buNone/>
            </a:pPr>
            <a:r>
              <a:rPr lang="fr-FR" altLang="en-US" sz="1000" b="0" i="0">
                <a:solidFill>
                  <a:schemeClr val="tx1"/>
                </a:solidFill>
                <a:latin typeface="Canal+"/>
                <a:cs typeface="Arial"/>
              </a:rPr>
              <a:t>Traitement des bugs</a:t>
            </a: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27721" name="Rectangle 9">
            <a:extLst>
              <a:ext uri="{FF2B5EF4-FFF2-40B4-BE49-F238E27FC236}">
                <a16:creationId xmlns:a16="http://schemas.microsoft.com/office/drawing/2014/main" id="{B41F6AFD-78C6-4090-B67D-5AF287DE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1778000"/>
            <a:ext cx="26003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</a:t>
            </a:r>
          </a:p>
        </p:txBody>
      </p:sp>
      <p:sp>
        <p:nvSpPr>
          <p:cNvPr id="627722" name="Rectangle 10">
            <a:extLst>
              <a:ext uri="{FF2B5EF4-FFF2-40B4-BE49-F238E27FC236}">
                <a16:creationId xmlns:a16="http://schemas.microsoft.com/office/drawing/2014/main" id="{8AF6CF8A-A9EF-4D02-AF50-E4C0E469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162050"/>
            <a:ext cx="1016000" cy="5762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10800" rIns="0" bIns="108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Évaluation globale de l'avancement</a:t>
            </a:r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774C27DF-F676-48E6-B9D8-4D597D608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1157288"/>
            <a:ext cx="3851275" cy="57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Sponsors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Responsable C+ : x (métier), x (DSI)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AMOA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Intégrateur : x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E322FCF7-8A2C-4764-A5A5-8EC8BC7F4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60000"/>
              </a:lnSpc>
            </a:pPr>
            <a:br>
              <a:rPr lang="fr-FR" altLang="en-US"/>
            </a:br>
            <a:endParaRPr lang="fr-FR" altLang="en-US"/>
          </a:p>
        </p:txBody>
      </p:sp>
      <p:sp>
        <p:nvSpPr>
          <p:cNvPr id="627725" name="Rectangle 13">
            <a:extLst>
              <a:ext uri="{FF2B5EF4-FFF2-40B4-BE49-F238E27FC236}">
                <a16:creationId xmlns:a16="http://schemas.microsoft.com/office/drawing/2014/main" id="{19C71300-0541-4A02-83A8-A2E2A3775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1778000"/>
            <a:ext cx="836612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Qui</a:t>
            </a:r>
          </a:p>
        </p:txBody>
      </p:sp>
      <p:sp>
        <p:nvSpPr>
          <p:cNvPr id="627726" name="Rectangle 14">
            <a:extLst>
              <a:ext uri="{FF2B5EF4-FFF2-40B4-BE49-F238E27FC236}">
                <a16:creationId xmlns:a16="http://schemas.microsoft.com/office/drawing/2014/main" id="{0E1FFB7D-B131-4903-925D-0BDD1B6B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1778000"/>
            <a:ext cx="584200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Quand</a:t>
            </a:r>
          </a:p>
        </p:txBody>
      </p:sp>
      <p:sp>
        <p:nvSpPr>
          <p:cNvPr id="18446" name="Rectangle 15">
            <a:extLst>
              <a:ext uri="{FF2B5EF4-FFF2-40B4-BE49-F238E27FC236}">
                <a16:creationId xmlns:a16="http://schemas.microsoft.com/office/drawing/2014/main" id="{ED06292B-5376-4019-B41A-C1494126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2098675"/>
            <a:ext cx="835025" cy="2382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t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47" name="Rectangle 16">
            <a:extLst>
              <a:ext uri="{FF2B5EF4-FFF2-40B4-BE49-F238E27FC236}">
                <a16:creationId xmlns:a16="http://schemas.microsoft.com/office/drawing/2014/main" id="{C2358828-F9C6-4A84-B8DE-02FDE45FD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2100263"/>
            <a:ext cx="582612" cy="2382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t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48" name="Rectangle 17">
            <a:extLst>
              <a:ext uri="{FF2B5EF4-FFF2-40B4-BE49-F238E27FC236}">
                <a16:creationId xmlns:a16="http://schemas.microsoft.com/office/drawing/2014/main" id="{E7C766EE-93A1-4015-9AC8-0B3C7F6C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630178"/>
            <a:ext cx="7807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en-US" sz="2000">
                <a:solidFill>
                  <a:schemeClr val="bg1"/>
                </a:solidFill>
                <a:latin typeface="Canal+"/>
              </a:rPr>
              <a:t>Etat d’avancement du chantier développement – x janvier 2006</a:t>
            </a:r>
          </a:p>
        </p:txBody>
      </p:sp>
      <p:sp>
        <p:nvSpPr>
          <p:cNvPr id="18449" name="Rectangle 18">
            <a:extLst>
              <a:ext uri="{FF2B5EF4-FFF2-40B4-BE49-F238E27FC236}">
                <a16:creationId xmlns:a16="http://schemas.microsoft.com/office/drawing/2014/main" id="{AB21AE2E-9760-4E8B-8A21-470FBBAC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937125"/>
            <a:ext cx="4113212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None/>
            </a:pP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Instaurer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des testes à la fin des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développements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altLang="en-US" sz="11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7731" name="Rectangle 19">
            <a:extLst>
              <a:ext uri="{FF2B5EF4-FFF2-40B4-BE49-F238E27FC236}">
                <a16:creationId xmlns:a16="http://schemas.microsoft.com/office/drawing/2014/main" id="{52B7B9CD-E1AB-419D-8591-D89C2AB3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625975"/>
            <a:ext cx="4114800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Décisions à prendre</a:t>
            </a:r>
          </a:p>
        </p:txBody>
      </p:sp>
      <p:sp>
        <p:nvSpPr>
          <p:cNvPr id="18451" name="Rectangle 20">
            <a:extLst>
              <a:ext uri="{FF2B5EF4-FFF2-40B4-BE49-F238E27FC236}">
                <a16:creationId xmlns:a16="http://schemas.microsoft.com/office/drawing/2014/main" id="{D1E456CF-1750-42D9-92E5-054FBB3F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1320800"/>
            <a:ext cx="3057525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3399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2" name="Rectangle 21">
            <a:extLst>
              <a:ext uri="{FF2B5EF4-FFF2-40B4-BE49-F238E27FC236}">
                <a16:creationId xmlns:a16="http://schemas.microsoft.com/office/drawing/2014/main" id="{2DFD3096-6841-4FBB-B0DB-28C949F1D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1322388"/>
            <a:ext cx="1525478" cy="31591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3" name="Text Box 22">
            <a:extLst>
              <a:ext uri="{FF2B5EF4-FFF2-40B4-BE49-F238E27FC236}">
                <a16:creationId xmlns:a16="http://schemas.microsoft.com/office/drawing/2014/main" id="{0413F365-F2FC-4B11-8942-30AAD2F1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0 %</a:t>
            </a:r>
          </a:p>
        </p:txBody>
      </p:sp>
      <p:sp>
        <p:nvSpPr>
          <p:cNvPr id="18454" name="Text Box 23">
            <a:extLst>
              <a:ext uri="{FF2B5EF4-FFF2-40B4-BE49-F238E27FC236}">
                <a16:creationId xmlns:a16="http://schemas.microsoft.com/office/drawing/2014/main" id="{51562FD3-41EF-413E-8337-119B02E81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50 %</a:t>
            </a:r>
          </a:p>
        </p:txBody>
      </p:sp>
      <p:sp>
        <p:nvSpPr>
          <p:cNvPr id="18455" name="Text Box 24">
            <a:extLst>
              <a:ext uri="{FF2B5EF4-FFF2-40B4-BE49-F238E27FC236}">
                <a16:creationId xmlns:a16="http://schemas.microsoft.com/office/drawing/2014/main" id="{527EE1C3-BE36-43C0-BD22-6255E197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1143000"/>
            <a:ext cx="792162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100 %</a:t>
            </a:r>
          </a:p>
        </p:txBody>
      </p:sp>
      <p:sp>
        <p:nvSpPr>
          <p:cNvPr id="18456" name="Text Box 25">
            <a:extLst>
              <a:ext uri="{FF2B5EF4-FFF2-40B4-BE49-F238E27FC236}">
                <a16:creationId xmlns:a16="http://schemas.microsoft.com/office/drawing/2014/main" id="{3831DE51-96D4-4E85-BD85-3D253CA6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1143000"/>
            <a:ext cx="55403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75 %</a:t>
            </a:r>
          </a:p>
        </p:txBody>
      </p:sp>
      <p:sp>
        <p:nvSpPr>
          <p:cNvPr id="18457" name="Text Box 26">
            <a:extLst>
              <a:ext uri="{FF2B5EF4-FFF2-40B4-BE49-F238E27FC236}">
                <a16:creationId xmlns:a16="http://schemas.microsoft.com/office/drawing/2014/main" id="{0E649A0A-000C-49A8-BBE2-B781736E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25 %</a:t>
            </a:r>
          </a:p>
        </p:txBody>
      </p:sp>
      <p:sp>
        <p:nvSpPr>
          <p:cNvPr id="18458" name="Rectangle 27">
            <a:extLst>
              <a:ext uri="{FF2B5EF4-FFF2-40B4-BE49-F238E27FC236}">
                <a16:creationId xmlns:a16="http://schemas.microsoft.com/office/drawing/2014/main" id="{B9E544F4-AA86-4F9F-B246-092B980A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1371600" cy="342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200" b="0" i="0">
                <a:solidFill>
                  <a:schemeClr val="tx1"/>
                </a:solidFill>
              </a:rPr>
              <a:t>Statut : </a:t>
            </a:r>
          </a:p>
        </p:txBody>
      </p:sp>
      <p:sp>
        <p:nvSpPr>
          <p:cNvPr id="18459" name="Rectangle 28">
            <a:extLst>
              <a:ext uri="{FF2B5EF4-FFF2-40B4-BE49-F238E27FC236}">
                <a16:creationId xmlns:a16="http://schemas.microsoft.com/office/drawing/2014/main" id="{CB1BA0C5-66EB-4933-BC42-AB632E2E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1182688"/>
            <a:ext cx="109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endParaRPr lang="fr-FR" altLang="en-US" sz="2800" b="1">
              <a:solidFill>
                <a:srgbClr val="02E25D"/>
              </a:solidFill>
              <a:latin typeface="Arial" panose="020B0604020202020204" pitchFamily="34" charset="0"/>
              <a:cs typeface="Arial"/>
              <a:sym typeface="Wingdings" panose="05000000000000000000" pitchFamily="2" charset="2"/>
            </a:endParaRPr>
          </a:p>
        </p:txBody>
      </p:sp>
      <p:sp>
        <p:nvSpPr>
          <p:cNvPr id="18460" name="Rectangle 29">
            <a:extLst>
              <a:ext uri="{FF2B5EF4-FFF2-40B4-BE49-F238E27FC236}">
                <a16:creationId xmlns:a16="http://schemas.microsoft.com/office/drawing/2014/main" id="{AE379375-E83A-414D-B4FF-D728E982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136" y="1201349"/>
            <a:ext cx="2906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rIns="54000"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CC00"/>
                </a:solidFill>
                <a:latin typeface="Arial" panose="020B0604020202020204" pitchFamily="34" charset="0"/>
                <a:cs typeface="Arial"/>
                <a:sym typeface="Wingdings" panose="05000000000000000000" pitchFamily="2" charset="2"/>
              </a:rPr>
              <a:t></a:t>
            </a:r>
            <a:endParaRPr lang="fr-FR"/>
          </a:p>
        </p:txBody>
      </p:sp>
      <p:sp>
        <p:nvSpPr>
          <p:cNvPr id="18461" name="Rectangle 30">
            <a:extLst>
              <a:ext uri="{FF2B5EF4-FFF2-40B4-BE49-F238E27FC236}">
                <a16:creationId xmlns:a16="http://schemas.microsoft.com/office/drawing/2014/main" id="{CA1C8DA0-CFA6-43EE-A370-48D8887F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1182688"/>
            <a:ext cx="109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endParaRPr lang="fr-FR" altLang="en-US" sz="2800" b="1">
              <a:solidFill>
                <a:srgbClr val="FF3300"/>
              </a:solidFill>
              <a:latin typeface="Arial" panose="020B0604020202020204" pitchFamily="34" charset="0"/>
              <a:cs typeface="Arial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331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CDA660-67D8-4D11-AAA8-F9D96672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1155700"/>
            <a:ext cx="4635500" cy="576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en-US" sz="1800" i="0">
              <a:solidFill>
                <a:schemeClr val="tx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6350D0AC-C43E-4DDF-BCA6-567CC8E2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085975"/>
            <a:ext cx="5343525" cy="2401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Estimation du budget 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7" name="Rectangle 5">
            <a:extLst>
              <a:ext uri="{FF2B5EF4-FFF2-40B4-BE49-F238E27FC236}">
                <a16:creationId xmlns:a16="http://schemas.microsoft.com/office/drawing/2014/main" id="{22DDCF08-F418-4285-B1E1-D5EE45E3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778000"/>
            <a:ext cx="53435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 réalisées depuis le dernier rapport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E5B82E5C-1F81-4C4B-B547-8CF5B426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937125"/>
            <a:ext cx="5343525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Dépassement de budget de 2%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59C1633F-9660-41B6-8994-728EDC46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625975"/>
            <a:ext cx="5343525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Difficultés/risques identifiés 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FA6C6349-1AAB-435F-BCBC-BDA046DF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090738"/>
            <a:ext cx="2601912" cy="2397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fr-FR" altLang="en-US" sz="1000" b="0" i="0">
                <a:solidFill>
                  <a:schemeClr val="tx1"/>
                </a:solidFill>
                <a:latin typeface="Canal+"/>
                <a:cs typeface="Arial"/>
              </a:rPr>
              <a:t>Arrêt ou continuation du projet</a:t>
            </a: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27721" name="Rectangle 9">
            <a:extLst>
              <a:ext uri="{FF2B5EF4-FFF2-40B4-BE49-F238E27FC236}">
                <a16:creationId xmlns:a16="http://schemas.microsoft.com/office/drawing/2014/main" id="{B41F6AFD-78C6-4090-B67D-5AF287DE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1778000"/>
            <a:ext cx="26003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</a:t>
            </a:r>
          </a:p>
        </p:txBody>
      </p:sp>
      <p:sp>
        <p:nvSpPr>
          <p:cNvPr id="627722" name="Rectangle 10">
            <a:extLst>
              <a:ext uri="{FF2B5EF4-FFF2-40B4-BE49-F238E27FC236}">
                <a16:creationId xmlns:a16="http://schemas.microsoft.com/office/drawing/2014/main" id="{8AF6CF8A-A9EF-4D02-AF50-E4C0E469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162050"/>
            <a:ext cx="1016000" cy="5762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10800" rIns="0" bIns="108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Évaluation globale de l'avancement</a:t>
            </a:r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774C27DF-F676-48E6-B9D8-4D597D608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1157288"/>
            <a:ext cx="3851275" cy="57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Sponsors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Responsable C+ : x (métier), x (DSI)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AMOA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Intégrateur : x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E322FCF7-8A2C-4764-A5A5-8EC8BC7F4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60000"/>
              </a:lnSpc>
            </a:pPr>
            <a:br>
              <a:rPr lang="fr-FR" altLang="en-US"/>
            </a:br>
            <a:endParaRPr lang="fr-FR" altLang="en-US"/>
          </a:p>
        </p:txBody>
      </p:sp>
      <p:sp>
        <p:nvSpPr>
          <p:cNvPr id="627725" name="Rectangle 13">
            <a:extLst>
              <a:ext uri="{FF2B5EF4-FFF2-40B4-BE49-F238E27FC236}">
                <a16:creationId xmlns:a16="http://schemas.microsoft.com/office/drawing/2014/main" id="{19C71300-0541-4A02-83A8-A2E2A3775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1778000"/>
            <a:ext cx="836612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Qui</a:t>
            </a:r>
          </a:p>
        </p:txBody>
      </p:sp>
      <p:sp>
        <p:nvSpPr>
          <p:cNvPr id="627726" name="Rectangle 14">
            <a:extLst>
              <a:ext uri="{FF2B5EF4-FFF2-40B4-BE49-F238E27FC236}">
                <a16:creationId xmlns:a16="http://schemas.microsoft.com/office/drawing/2014/main" id="{0E1FFB7D-B131-4903-925D-0BDD1B6B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1778000"/>
            <a:ext cx="584200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Quand</a:t>
            </a:r>
          </a:p>
        </p:txBody>
      </p:sp>
      <p:sp>
        <p:nvSpPr>
          <p:cNvPr id="18446" name="Rectangle 15">
            <a:extLst>
              <a:ext uri="{FF2B5EF4-FFF2-40B4-BE49-F238E27FC236}">
                <a16:creationId xmlns:a16="http://schemas.microsoft.com/office/drawing/2014/main" id="{ED06292B-5376-4019-B41A-C1494126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2098675"/>
            <a:ext cx="835025" cy="2382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t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fr-FR" altLang="en-US" sz="1100" b="0" i="0">
                <a:solidFill>
                  <a:schemeClr val="tx1"/>
                </a:solidFill>
                <a:latin typeface="Arial Narrow"/>
              </a:rPr>
              <a:t>Directeur financier</a:t>
            </a: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47" name="Rectangle 16">
            <a:extLst>
              <a:ext uri="{FF2B5EF4-FFF2-40B4-BE49-F238E27FC236}">
                <a16:creationId xmlns:a16="http://schemas.microsoft.com/office/drawing/2014/main" id="{C2358828-F9C6-4A84-B8DE-02FDE45FD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2100263"/>
            <a:ext cx="582612" cy="2382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fr-FR" altLang="en-US" sz="1100" b="0" i="0">
                <a:solidFill>
                  <a:schemeClr val="tx1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8448" name="Rectangle 17">
            <a:extLst>
              <a:ext uri="{FF2B5EF4-FFF2-40B4-BE49-F238E27FC236}">
                <a16:creationId xmlns:a16="http://schemas.microsoft.com/office/drawing/2014/main" id="{E7C766EE-93A1-4015-9AC8-0B3C7F6C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609600"/>
            <a:ext cx="7540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en-US" sz="2100">
                <a:solidFill>
                  <a:schemeClr val="bg1"/>
                </a:solidFill>
                <a:latin typeface="Canal+"/>
              </a:rPr>
              <a:t>Etat d’avancement du chantier budget – x janvier 2006</a:t>
            </a:r>
          </a:p>
        </p:txBody>
      </p:sp>
      <p:sp>
        <p:nvSpPr>
          <p:cNvPr id="18449" name="Rectangle 18">
            <a:extLst>
              <a:ext uri="{FF2B5EF4-FFF2-40B4-BE49-F238E27FC236}">
                <a16:creationId xmlns:a16="http://schemas.microsoft.com/office/drawing/2014/main" id="{AB21AE2E-9760-4E8B-8A21-470FBBAC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937125"/>
            <a:ext cx="4113212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buClr>
                <a:srgbClr val="FF9900"/>
              </a:buClr>
              <a:buNone/>
            </a:pPr>
            <a:r>
              <a:rPr lang="en-US" sz="1100" b="0" i="0" err="1">
                <a:latin typeface="Canal+"/>
                <a:cs typeface="Arial"/>
              </a:rPr>
              <a:t>Expliquer</a:t>
            </a:r>
            <a:r>
              <a:rPr lang="en-US" sz="1100" b="0" i="0">
                <a:latin typeface="Canal+"/>
                <a:cs typeface="Arial"/>
              </a:rPr>
              <a:t> et justifier à la direction la </a:t>
            </a:r>
            <a:r>
              <a:rPr lang="en-US" sz="1100" b="0" i="0" err="1">
                <a:latin typeface="Canal+"/>
                <a:cs typeface="Arial"/>
              </a:rPr>
              <a:t>prise</a:t>
            </a:r>
            <a:r>
              <a:rPr lang="en-US" sz="1100" b="0" i="0">
                <a:latin typeface="Canal+"/>
                <a:cs typeface="Arial"/>
              </a:rPr>
              <a:t> de retard et </a:t>
            </a:r>
            <a:r>
              <a:rPr lang="en-US" sz="1100" b="0" i="0" err="1">
                <a:latin typeface="Canal+"/>
                <a:cs typeface="Arial"/>
              </a:rPr>
              <a:t>donc</a:t>
            </a:r>
            <a:r>
              <a:rPr lang="en-US" sz="1100" b="0" i="0">
                <a:latin typeface="Canal+"/>
                <a:cs typeface="Arial"/>
              </a:rPr>
              <a:t> le </a:t>
            </a:r>
            <a:r>
              <a:rPr lang="en-US" sz="1100" b="0" i="0" err="1">
                <a:latin typeface="Canal+"/>
                <a:cs typeface="Arial"/>
              </a:rPr>
              <a:t>dépassement</a:t>
            </a:r>
            <a:r>
              <a:rPr lang="en-US" sz="1100" b="0" i="0">
                <a:latin typeface="Canal+"/>
                <a:cs typeface="Arial"/>
              </a:rPr>
              <a:t> du budget</a:t>
            </a:r>
            <a:endParaRPr lang="fr-FR"/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endParaRPr lang="en-US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31" name="Rectangle 19">
            <a:extLst>
              <a:ext uri="{FF2B5EF4-FFF2-40B4-BE49-F238E27FC236}">
                <a16:creationId xmlns:a16="http://schemas.microsoft.com/office/drawing/2014/main" id="{52B7B9CD-E1AB-419D-8591-D89C2AB3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625975"/>
            <a:ext cx="4114800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Décisions à prendre</a:t>
            </a:r>
          </a:p>
        </p:txBody>
      </p:sp>
      <p:sp>
        <p:nvSpPr>
          <p:cNvPr id="18451" name="Rectangle 20">
            <a:extLst>
              <a:ext uri="{FF2B5EF4-FFF2-40B4-BE49-F238E27FC236}">
                <a16:creationId xmlns:a16="http://schemas.microsoft.com/office/drawing/2014/main" id="{D1E456CF-1750-42D9-92E5-054FBB3F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1320800"/>
            <a:ext cx="3057525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3399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2" name="Rectangle 21">
            <a:extLst>
              <a:ext uri="{FF2B5EF4-FFF2-40B4-BE49-F238E27FC236}">
                <a16:creationId xmlns:a16="http://schemas.microsoft.com/office/drawing/2014/main" id="{2DFD3096-6841-4FBB-B0DB-28C949F1D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1322388"/>
            <a:ext cx="1441450" cy="31591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3" name="Text Box 22">
            <a:extLst>
              <a:ext uri="{FF2B5EF4-FFF2-40B4-BE49-F238E27FC236}">
                <a16:creationId xmlns:a16="http://schemas.microsoft.com/office/drawing/2014/main" id="{0413F365-F2FC-4B11-8942-30AAD2F1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0 %</a:t>
            </a:r>
          </a:p>
        </p:txBody>
      </p:sp>
      <p:sp>
        <p:nvSpPr>
          <p:cNvPr id="18454" name="Text Box 23">
            <a:extLst>
              <a:ext uri="{FF2B5EF4-FFF2-40B4-BE49-F238E27FC236}">
                <a16:creationId xmlns:a16="http://schemas.microsoft.com/office/drawing/2014/main" id="{51562FD3-41EF-413E-8337-119B02E81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50 %</a:t>
            </a:r>
          </a:p>
        </p:txBody>
      </p:sp>
      <p:sp>
        <p:nvSpPr>
          <p:cNvPr id="18455" name="Text Box 24">
            <a:extLst>
              <a:ext uri="{FF2B5EF4-FFF2-40B4-BE49-F238E27FC236}">
                <a16:creationId xmlns:a16="http://schemas.microsoft.com/office/drawing/2014/main" id="{527EE1C3-BE36-43C0-BD22-6255E197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1143000"/>
            <a:ext cx="792162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100 %</a:t>
            </a:r>
          </a:p>
        </p:txBody>
      </p:sp>
      <p:sp>
        <p:nvSpPr>
          <p:cNvPr id="18456" name="Text Box 25">
            <a:extLst>
              <a:ext uri="{FF2B5EF4-FFF2-40B4-BE49-F238E27FC236}">
                <a16:creationId xmlns:a16="http://schemas.microsoft.com/office/drawing/2014/main" id="{3831DE51-96D4-4E85-BD85-3D253CA6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1143000"/>
            <a:ext cx="55403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75 %</a:t>
            </a:r>
          </a:p>
        </p:txBody>
      </p:sp>
      <p:sp>
        <p:nvSpPr>
          <p:cNvPr id="18457" name="Text Box 26">
            <a:extLst>
              <a:ext uri="{FF2B5EF4-FFF2-40B4-BE49-F238E27FC236}">
                <a16:creationId xmlns:a16="http://schemas.microsoft.com/office/drawing/2014/main" id="{0E649A0A-000C-49A8-BBE2-B781736E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25 %</a:t>
            </a:r>
          </a:p>
        </p:txBody>
      </p:sp>
      <p:sp>
        <p:nvSpPr>
          <p:cNvPr id="18458" name="Rectangle 27">
            <a:extLst>
              <a:ext uri="{FF2B5EF4-FFF2-40B4-BE49-F238E27FC236}">
                <a16:creationId xmlns:a16="http://schemas.microsoft.com/office/drawing/2014/main" id="{B9E544F4-AA86-4F9F-B246-092B980A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1371600" cy="342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200" b="0" i="0">
                <a:solidFill>
                  <a:schemeClr val="tx1"/>
                </a:solidFill>
              </a:rPr>
              <a:t>Statut : </a:t>
            </a:r>
          </a:p>
        </p:txBody>
      </p:sp>
      <p:sp>
        <p:nvSpPr>
          <p:cNvPr id="18461" name="Rectangle 30">
            <a:extLst>
              <a:ext uri="{FF2B5EF4-FFF2-40B4-BE49-F238E27FC236}">
                <a16:creationId xmlns:a16="http://schemas.microsoft.com/office/drawing/2014/main" id="{CA1C8DA0-CFA6-43EE-A370-48D8887F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1182688"/>
            <a:ext cx="40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400604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CDA660-67D8-4D11-AAA8-F9D96672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1155700"/>
            <a:ext cx="4635500" cy="576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en-US" sz="1800" i="0">
              <a:solidFill>
                <a:schemeClr val="tx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6350D0AC-C43E-4DDF-BCA6-567CC8E2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085975"/>
            <a:ext cx="5343525" cy="2401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Arial"/>
              <a:buChar char="•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Début du développement IHM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7" name="Rectangle 5">
            <a:extLst>
              <a:ext uri="{FF2B5EF4-FFF2-40B4-BE49-F238E27FC236}">
                <a16:creationId xmlns:a16="http://schemas.microsoft.com/office/drawing/2014/main" id="{22DDCF08-F418-4285-B1E1-D5EE45E3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778000"/>
            <a:ext cx="53435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 réalisées depuis le dernier rapport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E5B82E5C-1F81-4C4B-B547-8CF5B426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937125"/>
            <a:ext cx="5343525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FF9900"/>
              </a:buClr>
              <a:buNone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L'équipe de réalisation manque d'un exemple </a:t>
            </a:r>
            <a:r>
              <a:rPr lang="fr-FR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concrêt</a:t>
            </a: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 d'interface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59C1633F-9660-41B6-8994-728EDC46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625975"/>
            <a:ext cx="5343525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Difficultés/risques identifiés 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FA6C6349-1AAB-435F-BCBC-BDA046DF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090738"/>
            <a:ext cx="2601912" cy="2397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Arial"/>
              <a:buChar char="•"/>
            </a:pPr>
            <a:r>
              <a:rPr lang="fr-FR" altLang="en-US" sz="1000" b="0" i="0">
                <a:solidFill>
                  <a:schemeClr val="tx1"/>
                </a:solidFill>
                <a:latin typeface="Canal+"/>
                <a:cs typeface="Arial"/>
              </a:rPr>
              <a:t>Première version de l'interface</a:t>
            </a: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27721" name="Rectangle 9">
            <a:extLst>
              <a:ext uri="{FF2B5EF4-FFF2-40B4-BE49-F238E27FC236}">
                <a16:creationId xmlns:a16="http://schemas.microsoft.com/office/drawing/2014/main" id="{B41F6AFD-78C6-4090-B67D-5AF287DE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1778000"/>
            <a:ext cx="26003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</a:t>
            </a:r>
          </a:p>
        </p:txBody>
      </p:sp>
      <p:sp>
        <p:nvSpPr>
          <p:cNvPr id="627722" name="Rectangle 10">
            <a:extLst>
              <a:ext uri="{FF2B5EF4-FFF2-40B4-BE49-F238E27FC236}">
                <a16:creationId xmlns:a16="http://schemas.microsoft.com/office/drawing/2014/main" id="{8AF6CF8A-A9EF-4D02-AF50-E4C0E469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162050"/>
            <a:ext cx="1016000" cy="5762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10800" rIns="0" bIns="108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Évaluation globale de l'avancement</a:t>
            </a:r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774C27DF-F676-48E6-B9D8-4D597D608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1157288"/>
            <a:ext cx="3851275" cy="57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Sponsors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Responsable C+ : x (métier), x (DSI)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AMOA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Intégrateur : x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E322FCF7-8A2C-4764-A5A5-8EC8BC7F4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60000"/>
              </a:lnSpc>
            </a:pPr>
            <a:br>
              <a:rPr lang="fr-FR" altLang="en-US"/>
            </a:br>
            <a:endParaRPr lang="fr-FR" altLang="en-US"/>
          </a:p>
        </p:txBody>
      </p:sp>
      <p:sp>
        <p:nvSpPr>
          <p:cNvPr id="627725" name="Rectangle 13">
            <a:extLst>
              <a:ext uri="{FF2B5EF4-FFF2-40B4-BE49-F238E27FC236}">
                <a16:creationId xmlns:a16="http://schemas.microsoft.com/office/drawing/2014/main" id="{19C71300-0541-4A02-83A8-A2E2A3775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1778000"/>
            <a:ext cx="836612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Qui</a:t>
            </a:r>
          </a:p>
        </p:txBody>
      </p:sp>
      <p:sp>
        <p:nvSpPr>
          <p:cNvPr id="627726" name="Rectangle 14">
            <a:extLst>
              <a:ext uri="{FF2B5EF4-FFF2-40B4-BE49-F238E27FC236}">
                <a16:creationId xmlns:a16="http://schemas.microsoft.com/office/drawing/2014/main" id="{0E1FFB7D-B131-4903-925D-0BDD1B6B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1778000"/>
            <a:ext cx="584200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Quand</a:t>
            </a:r>
          </a:p>
        </p:txBody>
      </p:sp>
      <p:sp>
        <p:nvSpPr>
          <p:cNvPr id="18446" name="Rectangle 15">
            <a:extLst>
              <a:ext uri="{FF2B5EF4-FFF2-40B4-BE49-F238E27FC236}">
                <a16:creationId xmlns:a16="http://schemas.microsoft.com/office/drawing/2014/main" id="{ED06292B-5376-4019-B41A-C1494126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2098675"/>
            <a:ext cx="835025" cy="2382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100" b="0" i="0">
                <a:solidFill>
                  <a:schemeClr val="tx1"/>
                </a:solidFill>
                <a:latin typeface="Arial Narrow" panose="020B0606020202030204" pitchFamily="34" charset="0"/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47" name="Rectangle 16">
            <a:extLst>
              <a:ext uri="{FF2B5EF4-FFF2-40B4-BE49-F238E27FC236}">
                <a16:creationId xmlns:a16="http://schemas.microsoft.com/office/drawing/2014/main" id="{C2358828-F9C6-4A84-B8DE-02FDE45FD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2100263"/>
            <a:ext cx="582612" cy="2382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fr-FR" altLang="en-US" sz="1100" b="0" i="0">
                <a:solidFill>
                  <a:schemeClr val="tx1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8448" name="Rectangle 17">
            <a:extLst>
              <a:ext uri="{FF2B5EF4-FFF2-40B4-BE49-F238E27FC236}">
                <a16:creationId xmlns:a16="http://schemas.microsoft.com/office/drawing/2014/main" id="{E7C766EE-93A1-4015-9AC8-0B3C7F6C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609600"/>
            <a:ext cx="7540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en-US" sz="2100">
                <a:solidFill>
                  <a:schemeClr val="bg1"/>
                </a:solidFill>
                <a:latin typeface="Canal+"/>
              </a:rPr>
              <a:t>Etat d’avancement du chantier IHM – x janvier 2006</a:t>
            </a:r>
          </a:p>
        </p:txBody>
      </p:sp>
      <p:sp>
        <p:nvSpPr>
          <p:cNvPr id="18449" name="Rectangle 18">
            <a:extLst>
              <a:ext uri="{FF2B5EF4-FFF2-40B4-BE49-F238E27FC236}">
                <a16:creationId xmlns:a16="http://schemas.microsoft.com/office/drawing/2014/main" id="{AB21AE2E-9760-4E8B-8A21-470FBBAC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937125"/>
            <a:ext cx="4113212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None/>
            </a:pP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Investiguer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auditer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certains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utilisateurs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finals pour avec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une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idée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claire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sur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une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 interface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adaptée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altLang="en-US" sz="1100" b="0" i="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7731" name="Rectangle 19">
            <a:extLst>
              <a:ext uri="{FF2B5EF4-FFF2-40B4-BE49-F238E27FC236}">
                <a16:creationId xmlns:a16="http://schemas.microsoft.com/office/drawing/2014/main" id="{52B7B9CD-E1AB-419D-8591-D89C2AB3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625975"/>
            <a:ext cx="4114800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Décisions à prendre</a:t>
            </a:r>
          </a:p>
        </p:txBody>
      </p:sp>
      <p:sp>
        <p:nvSpPr>
          <p:cNvPr id="18451" name="Rectangle 20">
            <a:extLst>
              <a:ext uri="{FF2B5EF4-FFF2-40B4-BE49-F238E27FC236}">
                <a16:creationId xmlns:a16="http://schemas.microsoft.com/office/drawing/2014/main" id="{D1E456CF-1750-42D9-92E5-054FBB3F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1320800"/>
            <a:ext cx="3057525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3399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2" name="Rectangle 21">
            <a:extLst>
              <a:ext uri="{FF2B5EF4-FFF2-40B4-BE49-F238E27FC236}">
                <a16:creationId xmlns:a16="http://schemas.microsoft.com/office/drawing/2014/main" id="{2DFD3096-6841-4FBB-B0DB-28C949F1D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1322388"/>
            <a:ext cx="2571163" cy="31591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3" name="Text Box 22">
            <a:extLst>
              <a:ext uri="{FF2B5EF4-FFF2-40B4-BE49-F238E27FC236}">
                <a16:creationId xmlns:a16="http://schemas.microsoft.com/office/drawing/2014/main" id="{0413F365-F2FC-4B11-8942-30AAD2F1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0 %</a:t>
            </a:r>
          </a:p>
        </p:txBody>
      </p:sp>
      <p:sp>
        <p:nvSpPr>
          <p:cNvPr id="18454" name="Text Box 23">
            <a:extLst>
              <a:ext uri="{FF2B5EF4-FFF2-40B4-BE49-F238E27FC236}">
                <a16:creationId xmlns:a16="http://schemas.microsoft.com/office/drawing/2014/main" id="{51562FD3-41EF-413E-8337-119B02E81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50 %</a:t>
            </a:r>
          </a:p>
        </p:txBody>
      </p:sp>
      <p:sp>
        <p:nvSpPr>
          <p:cNvPr id="18455" name="Text Box 24">
            <a:extLst>
              <a:ext uri="{FF2B5EF4-FFF2-40B4-BE49-F238E27FC236}">
                <a16:creationId xmlns:a16="http://schemas.microsoft.com/office/drawing/2014/main" id="{527EE1C3-BE36-43C0-BD22-6255E197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1143000"/>
            <a:ext cx="792162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100 %</a:t>
            </a:r>
          </a:p>
        </p:txBody>
      </p:sp>
      <p:sp>
        <p:nvSpPr>
          <p:cNvPr id="18456" name="Text Box 25">
            <a:extLst>
              <a:ext uri="{FF2B5EF4-FFF2-40B4-BE49-F238E27FC236}">
                <a16:creationId xmlns:a16="http://schemas.microsoft.com/office/drawing/2014/main" id="{3831DE51-96D4-4E85-BD85-3D253CA6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1143000"/>
            <a:ext cx="55403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75 %</a:t>
            </a:r>
          </a:p>
        </p:txBody>
      </p:sp>
      <p:sp>
        <p:nvSpPr>
          <p:cNvPr id="18457" name="Text Box 26">
            <a:extLst>
              <a:ext uri="{FF2B5EF4-FFF2-40B4-BE49-F238E27FC236}">
                <a16:creationId xmlns:a16="http://schemas.microsoft.com/office/drawing/2014/main" id="{0E649A0A-000C-49A8-BBE2-B781736E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25 %</a:t>
            </a:r>
          </a:p>
        </p:txBody>
      </p:sp>
      <p:sp>
        <p:nvSpPr>
          <p:cNvPr id="18458" name="Rectangle 27">
            <a:extLst>
              <a:ext uri="{FF2B5EF4-FFF2-40B4-BE49-F238E27FC236}">
                <a16:creationId xmlns:a16="http://schemas.microsoft.com/office/drawing/2014/main" id="{B9E544F4-AA86-4F9F-B246-092B980A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1371600" cy="342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200" b="0" i="0">
                <a:solidFill>
                  <a:schemeClr val="tx1"/>
                </a:solidFill>
              </a:rPr>
              <a:t>Statut : </a:t>
            </a:r>
          </a:p>
        </p:txBody>
      </p:sp>
      <p:sp>
        <p:nvSpPr>
          <p:cNvPr id="18459" name="Rectangle 28">
            <a:extLst>
              <a:ext uri="{FF2B5EF4-FFF2-40B4-BE49-F238E27FC236}">
                <a16:creationId xmlns:a16="http://schemas.microsoft.com/office/drawing/2014/main" id="{CB1BA0C5-66EB-4933-BC42-AB632E2E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1182688"/>
            <a:ext cx="40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02E25D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fr-FR" altLang="en-US" sz="2400">
              <a:solidFill>
                <a:srgbClr val="02E25D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8460" name="Rectangle 29">
            <a:extLst>
              <a:ext uri="{FF2B5EF4-FFF2-40B4-BE49-F238E27FC236}">
                <a16:creationId xmlns:a16="http://schemas.microsoft.com/office/drawing/2014/main" id="{AE379375-E83A-414D-B4FF-D728E982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182688"/>
            <a:ext cx="109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endParaRPr lang="fr-FR" altLang="en-US" sz="2800" b="1">
              <a:solidFill>
                <a:srgbClr val="FFCC00"/>
              </a:solidFill>
              <a:latin typeface="Arial" panose="020B0604020202020204" pitchFamily="34" charset="0"/>
              <a:cs typeface="Arial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694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CDA660-67D8-4D11-AAA8-F9D96672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1155700"/>
            <a:ext cx="4635500" cy="576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en-US" sz="1800" i="0">
              <a:solidFill>
                <a:schemeClr val="tx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6350D0AC-C43E-4DDF-BCA6-567CC8E2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085975"/>
            <a:ext cx="5343525" cy="2401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FF9900"/>
              </a:buClr>
              <a:buNone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Aucune action réalisée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7" name="Rectangle 5">
            <a:extLst>
              <a:ext uri="{FF2B5EF4-FFF2-40B4-BE49-F238E27FC236}">
                <a16:creationId xmlns:a16="http://schemas.microsoft.com/office/drawing/2014/main" id="{22DDCF08-F418-4285-B1E1-D5EE45E3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778000"/>
            <a:ext cx="53435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 réalisées depuis le dernier rapport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E5B82E5C-1F81-4C4B-B547-8CF5B426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937125"/>
            <a:ext cx="5343525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FF9900"/>
              </a:buClr>
              <a:buNone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L'application est vulnérable à une attaque des données (injection SQL)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59C1633F-9660-41B6-8994-728EDC46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625975"/>
            <a:ext cx="5343525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Difficultés/risques identifiés 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FA6C6349-1AAB-435F-BCBC-BDA046DF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090738"/>
            <a:ext cx="2601912" cy="2397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FF9900"/>
              </a:buClr>
              <a:buNone/>
            </a:pPr>
            <a:r>
              <a:rPr lang="fr-FR" altLang="en-US" sz="1000" b="0" i="0">
                <a:solidFill>
                  <a:schemeClr val="tx1"/>
                </a:solidFill>
                <a:latin typeface="Canal+"/>
                <a:cs typeface="Arial"/>
              </a:rPr>
              <a:t>Auditer les utilisateurs</a:t>
            </a: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27721" name="Rectangle 9">
            <a:extLst>
              <a:ext uri="{FF2B5EF4-FFF2-40B4-BE49-F238E27FC236}">
                <a16:creationId xmlns:a16="http://schemas.microsoft.com/office/drawing/2014/main" id="{B41F6AFD-78C6-4090-B67D-5AF287DE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1778000"/>
            <a:ext cx="26003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</a:t>
            </a:r>
          </a:p>
        </p:txBody>
      </p:sp>
      <p:sp>
        <p:nvSpPr>
          <p:cNvPr id="627722" name="Rectangle 10">
            <a:extLst>
              <a:ext uri="{FF2B5EF4-FFF2-40B4-BE49-F238E27FC236}">
                <a16:creationId xmlns:a16="http://schemas.microsoft.com/office/drawing/2014/main" id="{8AF6CF8A-A9EF-4D02-AF50-E4C0E469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162050"/>
            <a:ext cx="1016000" cy="5762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10800" rIns="0" bIns="108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Évaluation globale de l'avancement</a:t>
            </a:r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774C27DF-F676-48E6-B9D8-4D597D608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1157288"/>
            <a:ext cx="3851275" cy="57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Sponsors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Responsable C+ : x (métier), x (DSI)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AMOA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Intégrateur : x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E322FCF7-8A2C-4764-A5A5-8EC8BC7F4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60000"/>
              </a:lnSpc>
            </a:pPr>
            <a:br>
              <a:rPr lang="fr-FR" altLang="en-US"/>
            </a:br>
            <a:endParaRPr lang="fr-FR" altLang="en-US"/>
          </a:p>
        </p:txBody>
      </p:sp>
      <p:sp>
        <p:nvSpPr>
          <p:cNvPr id="627725" name="Rectangle 13">
            <a:extLst>
              <a:ext uri="{FF2B5EF4-FFF2-40B4-BE49-F238E27FC236}">
                <a16:creationId xmlns:a16="http://schemas.microsoft.com/office/drawing/2014/main" id="{19C71300-0541-4A02-83A8-A2E2A3775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1778000"/>
            <a:ext cx="836612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Qui</a:t>
            </a:r>
          </a:p>
        </p:txBody>
      </p:sp>
      <p:sp>
        <p:nvSpPr>
          <p:cNvPr id="627726" name="Rectangle 14">
            <a:extLst>
              <a:ext uri="{FF2B5EF4-FFF2-40B4-BE49-F238E27FC236}">
                <a16:creationId xmlns:a16="http://schemas.microsoft.com/office/drawing/2014/main" id="{0E1FFB7D-B131-4903-925D-0BDD1B6B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1778000"/>
            <a:ext cx="584200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Quand</a:t>
            </a:r>
          </a:p>
        </p:txBody>
      </p:sp>
      <p:sp>
        <p:nvSpPr>
          <p:cNvPr id="18446" name="Rectangle 15">
            <a:extLst>
              <a:ext uri="{FF2B5EF4-FFF2-40B4-BE49-F238E27FC236}">
                <a16:creationId xmlns:a16="http://schemas.microsoft.com/office/drawing/2014/main" id="{ED06292B-5376-4019-B41A-C1494126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2098675"/>
            <a:ext cx="835025" cy="2382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100" b="0" i="0">
                <a:solidFill>
                  <a:schemeClr val="tx1"/>
                </a:solidFill>
                <a:latin typeface="Arial Narrow" panose="020B0606020202030204" pitchFamily="34" charset="0"/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47" name="Rectangle 16">
            <a:extLst>
              <a:ext uri="{FF2B5EF4-FFF2-40B4-BE49-F238E27FC236}">
                <a16:creationId xmlns:a16="http://schemas.microsoft.com/office/drawing/2014/main" id="{C2358828-F9C6-4A84-B8DE-02FDE45FD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2100263"/>
            <a:ext cx="582612" cy="2382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fr-FR" altLang="en-US" sz="1100" b="0" i="0">
                <a:solidFill>
                  <a:schemeClr val="tx1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8448" name="Rectangle 17">
            <a:extLst>
              <a:ext uri="{FF2B5EF4-FFF2-40B4-BE49-F238E27FC236}">
                <a16:creationId xmlns:a16="http://schemas.microsoft.com/office/drawing/2014/main" id="{E7C766EE-93A1-4015-9AC8-0B3C7F6C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609600"/>
            <a:ext cx="7540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en-US" sz="2100">
                <a:solidFill>
                  <a:schemeClr val="bg1"/>
                </a:solidFill>
                <a:latin typeface="Canal+"/>
              </a:rPr>
              <a:t>Etat d’avancement du chantier sécurité– x janvier 2006</a:t>
            </a:r>
          </a:p>
        </p:txBody>
      </p:sp>
      <p:sp>
        <p:nvSpPr>
          <p:cNvPr id="18449" name="Rectangle 18">
            <a:extLst>
              <a:ext uri="{FF2B5EF4-FFF2-40B4-BE49-F238E27FC236}">
                <a16:creationId xmlns:a16="http://schemas.microsoft.com/office/drawing/2014/main" id="{AB21AE2E-9760-4E8B-8A21-470FBBAC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937125"/>
            <a:ext cx="4113212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None/>
            </a:pP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Démarrer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les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audites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des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utilisateurs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sur les habitudes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d'utilisation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d'une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telle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application.</a:t>
            </a:r>
            <a:endParaRPr lang="en-US" altLang="en-US" sz="11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7731" name="Rectangle 19">
            <a:extLst>
              <a:ext uri="{FF2B5EF4-FFF2-40B4-BE49-F238E27FC236}">
                <a16:creationId xmlns:a16="http://schemas.microsoft.com/office/drawing/2014/main" id="{52B7B9CD-E1AB-419D-8591-D89C2AB3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625975"/>
            <a:ext cx="4114800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Décisions à prendre</a:t>
            </a:r>
          </a:p>
        </p:txBody>
      </p:sp>
      <p:sp>
        <p:nvSpPr>
          <p:cNvPr id="18451" name="Rectangle 20">
            <a:extLst>
              <a:ext uri="{FF2B5EF4-FFF2-40B4-BE49-F238E27FC236}">
                <a16:creationId xmlns:a16="http://schemas.microsoft.com/office/drawing/2014/main" id="{D1E456CF-1750-42D9-92E5-054FBB3F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1320800"/>
            <a:ext cx="3057525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3399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2" name="Rectangle 21">
            <a:extLst>
              <a:ext uri="{FF2B5EF4-FFF2-40B4-BE49-F238E27FC236}">
                <a16:creationId xmlns:a16="http://schemas.microsoft.com/office/drawing/2014/main" id="{2DFD3096-6841-4FBB-B0DB-28C949F1D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1322388"/>
            <a:ext cx="498467" cy="31591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3" name="Text Box 22">
            <a:extLst>
              <a:ext uri="{FF2B5EF4-FFF2-40B4-BE49-F238E27FC236}">
                <a16:creationId xmlns:a16="http://schemas.microsoft.com/office/drawing/2014/main" id="{0413F365-F2FC-4B11-8942-30AAD2F1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0 %</a:t>
            </a:r>
          </a:p>
        </p:txBody>
      </p:sp>
      <p:sp>
        <p:nvSpPr>
          <p:cNvPr id="18454" name="Text Box 23">
            <a:extLst>
              <a:ext uri="{FF2B5EF4-FFF2-40B4-BE49-F238E27FC236}">
                <a16:creationId xmlns:a16="http://schemas.microsoft.com/office/drawing/2014/main" id="{51562FD3-41EF-413E-8337-119B02E81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50 %</a:t>
            </a:r>
          </a:p>
        </p:txBody>
      </p:sp>
      <p:sp>
        <p:nvSpPr>
          <p:cNvPr id="18455" name="Text Box 24">
            <a:extLst>
              <a:ext uri="{FF2B5EF4-FFF2-40B4-BE49-F238E27FC236}">
                <a16:creationId xmlns:a16="http://schemas.microsoft.com/office/drawing/2014/main" id="{527EE1C3-BE36-43C0-BD22-6255E197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1143000"/>
            <a:ext cx="792162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100 %</a:t>
            </a:r>
          </a:p>
        </p:txBody>
      </p:sp>
      <p:sp>
        <p:nvSpPr>
          <p:cNvPr id="18456" name="Text Box 25">
            <a:extLst>
              <a:ext uri="{FF2B5EF4-FFF2-40B4-BE49-F238E27FC236}">
                <a16:creationId xmlns:a16="http://schemas.microsoft.com/office/drawing/2014/main" id="{3831DE51-96D4-4E85-BD85-3D253CA6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1143000"/>
            <a:ext cx="55403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75 %</a:t>
            </a:r>
          </a:p>
        </p:txBody>
      </p:sp>
      <p:sp>
        <p:nvSpPr>
          <p:cNvPr id="18457" name="Text Box 26">
            <a:extLst>
              <a:ext uri="{FF2B5EF4-FFF2-40B4-BE49-F238E27FC236}">
                <a16:creationId xmlns:a16="http://schemas.microsoft.com/office/drawing/2014/main" id="{0E649A0A-000C-49A8-BBE2-B781736E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25 %</a:t>
            </a:r>
          </a:p>
        </p:txBody>
      </p:sp>
      <p:sp>
        <p:nvSpPr>
          <p:cNvPr id="18458" name="Rectangle 27">
            <a:extLst>
              <a:ext uri="{FF2B5EF4-FFF2-40B4-BE49-F238E27FC236}">
                <a16:creationId xmlns:a16="http://schemas.microsoft.com/office/drawing/2014/main" id="{B9E544F4-AA86-4F9F-B246-092B980A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1371600" cy="342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200" b="0" i="0">
                <a:solidFill>
                  <a:schemeClr val="tx1"/>
                </a:solidFill>
              </a:rPr>
              <a:t>Statut : </a:t>
            </a:r>
          </a:p>
        </p:txBody>
      </p:sp>
      <p:sp>
        <p:nvSpPr>
          <p:cNvPr id="18459" name="Rectangle 28">
            <a:extLst>
              <a:ext uri="{FF2B5EF4-FFF2-40B4-BE49-F238E27FC236}">
                <a16:creationId xmlns:a16="http://schemas.microsoft.com/office/drawing/2014/main" id="{CB1BA0C5-66EB-4933-BC42-AB632E2E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1182688"/>
            <a:ext cx="109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endParaRPr lang="fr-FR" altLang="en-US" sz="2800" b="1">
              <a:solidFill>
                <a:srgbClr val="02E25D"/>
              </a:solidFill>
              <a:latin typeface="Arial" panose="020B0604020202020204" pitchFamily="34" charset="0"/>
              <a:cs typeface="Arial"/>
              <a:sym typeface="Wingdings" panose="05000000000000000000" pitchFamily="2" charset="2"/>
            </a:endParaRPr>
          </a:p>
        </p:txBody>
      </p:sp>
      <p:sp>
        <p:nvSpPr>
          <p:cNvPr id="18461" name="Rectangle 30">
            <a:extLst>
              <a:ext uri="{FF2B5EF4-FFF2-40B4-BE49-F238E27FC236}">
                <a16:creationId xmlns:a16="http://schemas.microsoft.com/office/drawing/2014/main" id="{CA1C8DA0-CFA6-43EE-A370-48D8887F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1182688"/>
            <a:ext cx="40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96750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CDA660-67D8-4D11-AAA8-F9D96672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1155700"/>
            <a:ext cx="4635500" cy="576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en-US" sz="1800" i="0">
              <a:solidFill>
                <a:schemeClr val="tx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6350D0AC-C43E-4DDF-BCA6-567CC8E2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085975"/>
            <a:ext cx="5343525" cy="2401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Tests effectués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7" name="Rectangle 5">
            <a:extLst>
              <a:ext uri="{FF2B5EF4-FFF2-40B4-BE49-F238E27FC236}">
                <a16:creationId xmlns:a16="http://schemas.microsoft.com/office/drawing/2014/main" id="{22DDCF08-F418-4285-B1E1-D5EE45E3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778000"/>
            <a:ext cx="53435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 réalisées depuis le dernier rapport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E5B82E5C-1F81-4C4B-B547-8CF5B426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937125"/>
            <a:ext cx="5343525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fr-FR" altLang="en-US" sz="1100" b="0" i="0">
                <a:solidFill>
                  <a:schemeClr val="tx1"/>
                </a:solidFill>
                <a:latin typeface="Arial"/>
                <a:cs typeface="Arial"/>
              </a:rPr>
              <a:t>150 anomalies dont 3 bloquantes</a:t>
            </a:r>
            <a:endParaRPr lang="fr-FR" altLang="en-US" sz="1100" b="0" i="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59C1633F-9660-41B6-8994-728EDC46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625975"/>
            <a:ext cx="5343525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Difficultés/risques identifiés 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FA6C6349-1AAB-435F-BCBC-BDA046DF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090738"/>
            <a:ext cx="2601912" cy="2397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rgbClr val="FF9900"/>
              </a:buClr>
              <a:buNone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fr-FR" altLang="en-US" sz="1000" b="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27721" name="Rectangle 9">
            <a:extLst>
              <a:ext uri="{FF2B5EF4-FFF2-40B4-BE49-F238E27FC236}">
                <a16:creationId xmlns:a16="http://schemas.microsoft.com/office/drawing/2014/main" id="{B41F6AFD-78C6-4090-B67D-5AF287DE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1778000"/>
            <a:ext cx="2600325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Actions</a:t>
            </a:r>
          </a:p>
        </p:txBody>
      </p:sp>
      <p:sp>
        <p:nvSpPr>
          <p:cNvPr id="627722" name="Rectangle 10">
            <a:extLst>
              <a:ext uri="{FF2B5EF4-FFF2-40B4-BE49-F238E27FC236}">
                <a16:creationId xmlns:a16="http://schemas.microsoft.com/office/drawing/2014/main" id="{8AF6CF8A-A9EF-4D02-AF50-E4C0E469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162050"/>
            <a:ext cx="1016000" cy="5762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10800" rIns="0" bIns="108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Évaluation globale de l'avancement</a:t>
            </a:r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774C27DF-F676-48E6-B9D8-4D597D608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1157288"/>
            <a:ext cx="3851275" cy="57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Sponsors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Responsable C+ : x (métier), x (DSI)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AMOA :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en-US" sz="900" b="0" i="0">
                <a:solidFill>
                  <a:schemeClr val="tx1"/>
                </a:solidFill>
                <a:latin typeface="Arial" panose="020B0604020202020204" pitchFamily="34" charset="0"/>
              </a:rPr>
              <a:t>Intégrateur : x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E322FCF7-8A2C-4764-A5A5-8EC8BC7F4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60000"/>
              </a:lnSpc>
            </a:pPr>
            <a:br>
              <a:rPr lang="fr-FR" altLang="en-US"/>
            </a:br>
            <a:endParaRPr lang="fr-FR" altLang="en-US"/>
          </a:p>
        </p:txBody>
      </p:sp>
      <p:sp>
        <p:nvSpPr>
          <p:cNvPr id="627725" name="Rectangle 13">
            <a:extLst>
              <a:ext uri="{FF2B5EF4-FFF2-40B4-BE49-F238E27FC236}">
                <a16:creationId xmlns:a16="http://schemas.microsoft.com/office/drawing/2014/main" id="{19C71300-0541-4A02-83A8-A2E2A3775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1778000"/>
            <a:ext cx="836612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Qui</a:t>
            </a:r>
          </a:p>
        </p:txBody>
      </p:sp>
      <p:sp>
        <p:nvSpPr>
          <p:cNvPr id="627726" name="Rectangle 14">
            <a:extLst>
              <a:ext uri="{FF2B5EF4-FFF2-40B4-BE49-F238E27FC236}">
                <a16:creationId xmlns:a16="http://schemas.microsoft.com/office/drawing/2014/main" id="{0E1FFB7D-B131-4903-925D-0BDD1B6B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1778000"/>
            <a:ext cx="584200" cy="2444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Quand</a:t>
            </a:r>
          </a:p>
        </p:txBody>
      </p:sp>
      <p:sp>
        <p:nvSpPr>
          <p:cNvPr id="18446" name="Rectangle 15">
            <a:extLst>
              <a:ext uri="{FF2B5EF4-FFF2-40B4-BE49-F238E27FC236}">
                <a16:creationId xmlns:a16="http://schemas.microsoft.com/office/drawing/2014/main" id="{ED06292B-5376-4019-B41A-C1494126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2098675"/>
            <a:ext cx="835025" cy="2382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t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47" name="Rectangle 16">
            <a:extLst>
              <a:ext uri="{FF2B5EF4-FFF2-40B4-BE49-F238E27FC236}">
                <a16:creationId xmlns:a16="http://schemas.microsoft.com/office/drawing/2014/main" id="{C2358828-F9C6-4A84-B8DE-02FDE45FD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2100263"/>
            <a:ext cx="582612" cy="2382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t"/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663575" indent="-92075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fr-FR" altLang="en-US" sz="1100" b="0" i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48" name="Rectangle 17">
            <a:extLst>
              <a:ext uri="{FF2B5EF4-FFF2-40B4-BE49-F238E27FC236}">
                <a16:creationId xmlns:a16="http://schemas.microsoft.com/office/drawing/2014/main" id="{E7C766EE-93A1-4015-9AC8-0B3C7F6C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609600"/>
            <a:ext cx="7540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en-US" sz="2100">
                <a:solidFill>
                  <a:schemeClr val="bg1"/>
                </a:solidFill>
                <a:latin typeface="Canal+"/>
              </a:rPr>
              <a:t>Etat d’avancement du chantier test – x janvier 2006</a:t>
            </a:r>
          </a:p>
        </p:txBody>
      </p:sp>
      <p:sp>
        <p:nvSpPr>
          <p:cNvPr id="18449" name="Rectangle 18">
            <a:extLst>
              <a:ext uri="{FF2B5EF4-FFF2-40B4-BE49-F238E27FC236}">
                <a16:creationId xmlns:a16="http://schemas.microsoft.com/office/drawing/2014/main" id="{AB21AE2E-9760-4E8B-8A21-470FBBAC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937125"/>
            <a:ext cx="4113212" cy="1704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 marL="101600" indent="-101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4826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4857750" algn="l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857750" algn="l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buClr>
                <a:srgbClr val="FF9900"/>
              </a:buClr>
              <a:buNone/>
            </a:pP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Affecter des etiquettes à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l'équipe</a:t>
            </a:r>
            <a:r>
              <a:rPr lang="en-US" altLang="en-US" sz="1100" b="0" i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en-US" sz="1100" b="0" i="0" err="1">
                <a:solidFill>
                  <a:schemeClr val="tx1"/>
                </a:solidFill>
                <a:latin typeface="Arial"/>
                <a:cs typeface="Arial"/>
              </a:rPr>
              <a:t>dév</a:t>
            </a:r>
            <a:endParaRPr lang="en-US" altLang="en-US" sz="1100" b="0" i="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7731" name="Rectangle 19">
            <a:extLst>
              <a:ext uri="{FF2B5EF4-FFF2-40B4-BE49-F238E27FC236}">
                <a16:creationId xmlns:a16="http://schemas.microsoft.com/office/drawing/2014/main" id="{52B7B9CD-E1AB-419D-8591-D89C2AB3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625975"/>
            <a:ext cx="4114800" cy="2476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37255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fr-FR" altLang="en-US" sz="1100" b="1">
                <a:latin typeface="Arial" panose="020B0604020202020204" pitchFamily="34" charset="0"/>
              </a:rPr>
              <a:t>Décisions à prendre</a:t>
            </a:r>
          </a:p>
        </p:txBody>
      </p:sp>
      <p:sp>
        <p:nvSpPr>
          <p:cNvPr id="18451" name="Rectangle 20">
            <a:extLst>
              <a:ext uri="{FF2B5EF4-FFF2-40B4-BE49-F238E27FC236}">
                <a16:creationId xmlns:a16="http://schemas.microsoft.com/office/drawing/2014/main" id="{D1E456CF-1750-42D9-92E5-054FBB3F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1320800"/>
            <a:ext cx="3057525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3399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2" name="Rectangle 21">
            <a:extLst>
              <a:ext uri="{FF2B5EF4-FFF2-40B4-BE49-F238E27FC236}">
                <a16:creationId xmlns:a16="http://schemas.microsoft.com/office/drawing/2014/main" id="{2DFD3096-6841-4FBB-B0DB-28C949F1D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3" y="1322388"/>
            <a:ext cx="2540000" cy="31591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8453" name="Text Box 22">
            <a:extLst>
              <a:ext uri="{FF2B5EF4-FFF2-40B4-BE49-F238E27FC236}">
                <a16:creationId xmlns:a16="http://schemas.microsoft.com/office/drawing/2014/main" id="{0413F365-F2FC-4B11-8942-30AAD2F1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0 %</a:t>
            </a:r>
          </a:p>
        </p:txBody>
      </p:sp>
      <p:sp>
        <p:nvSpPr>
          <p:cNvPr id="18454" name="Text Box 23">
            <a:extLst>
              <a:ext uri="{FF2B5EF4-FFF2-40B4-BE49-F238E27FC236}">
                <a16:creationId xmlns:a16="http://schemas.microsoft.com/office/drawing/2014/main" id="{51562FD3-41EF-413E-8337-119B02E81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50 %</a:t>
            </a:r>
          </a:p>
        </p:txBody>
      </p:sp>
      <p:sp>
        <p:nvSpPr>
          <p:cNvPr id="18455" name="Text Box 24">
            <a:extLst>
              <a:ext uri="{FF2B5EF4-FFF2-40B4-BE49-F238E27FC236}">
                <a16:creationId xmlns:a16="http://schemas.microsoft.com/office/drawing/2014/main" id="{527EE1C3-BE36-43C0-BD22-6255E197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1143000"/>
            <a:ext cx="792162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100 %</a:t>
            </a:r>
          </a:p>
        </p:txBody>
      </p:sp>
      <p:sp>
        <p:nvSpPr>
          <p:cNvPr id="18456" name="Text Box 25">
            <a:extLst>
              <a:ext uri="{FF2B5EF4-FFF2-40B4-BE49-F238E27FC236}">
                <a16:creationId xmlns:a16="http://schemas.microsoft.com/office/drawing/2014/main" id="{3831DE51-96D4-4E85-BD85-3D253CA6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1143000"/>
            <a:ext cx="55403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75 %</a:t>
            </a:r>
          </a:p>
        </p:txBody>
      </p:sp>
      <p:sp>
        <p:nvSpPr>
          <p:cNvPr id="18457" name="Text Box 26">
            <a:extLst>
              <a:ext uri="{FF2B5EF4-FFF2-40B4-BE49-F238E27FC236}">
                <a16:creationId xmlns:a16="http://schemas.microsoft.com/office/drawing/2014/main" id="{0E649A0A-000C-49A8-BBE2-B781736E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5540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tabLst>
                <a:tab pos="6464300" algn="r"/>
              </a:tabLst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6464300" algn="r"/>
              </a:tabLst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800" i="0">
                <a:solidFill>
                  <a:srgbClr val="000066"/>
                </a:solidFill>
                <a:latin typeface="Arial" panose="020B0604020202020204" pitchFamily="34" charset="0"/>
              </a:rPr>
              <a:t>25 %</a:t>
            </a:r>
          </a:p>
        </p:txBody>
      </p:sp>
      <p:sp>
        <p:nvSpPr>
          <p:cNvPr id="18458" name="Rectangle 27">
            <a:extLst>
              <a:ext uri="{FF2B5EF4-FFF2-40B4-BE49-F238E27FC236}">
                <a16:creationId xmlns:a16="http://schemas.microsoft.com/office/drawing/2014/main" id="{B9E544F4-AA86-4F9F-B246-092B980A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1371600" cy="342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200" b="0" i="0">
                <a:solidFill>
                  <a:schemeClr val="tx1"/>
                </a:solidFill>
              </a:rPr>
              <a:t>Statut : </a:t>
            </a:r>
          </a:p>
        </p:txBody>
      </p:sp>
      <p:sp>
        <p:nvSpPr>
          <p:cNvPr id="18459" name="Rectangle 28">
            <a:extLst>
              <a:ext uri="{FF2B5EF4-FFF2-40B4-BE49-F238E27FC236}">
                <a16:creationId xmlns:a16="http://schemas.microsoft.com/office/drawing/2014/main" id="{CB1BA0C5-66EB-4933-BC42-AB632E2E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1182688"/>
            <a:ext cx="40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02E25D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fr-FR" altLang="en-US" sz="2400">
              <a:solidFill>
                <a:srgbClr val="02E25D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8460" name="Rectangle 29">
            <a:extLst>
              <a:ext uri="{FF2B5EF4-FFF2-40B4-BE49-F238E27FC236}">
                <a16:creationId xmlns:a16="http://schemas.microsoft.com/office/drawing/2014/main" id="{AE379375-E83A-414D-B4FF-D728E982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182688"/>
            <a:ext cx="407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CC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8461" name="Rectangle 30">
            <a:extLst>
              <a:ext uri="{FF2B5EF4-FFF2-40B4-BE49-F238E27FC236}">
                <a16:creationId xmlns:a16="http://schemas.microsoft.com/office/drawing/2014/main" id="{CA1C8DA0-CFA6-43EE-A370-48D8887F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1182688"/>
            <a:ext cx="40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2800" b="1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5663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BB61A3F6-3F92-4C2E-9FF3-10A9B2682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Sommaire</a:t>
            </a:r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876DAB52-EEB7-4DA1-B3D2-4F7C98DCF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Situation globale du projet XXX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Etat d’avancement des chantiers x, x, x, x, x, x, x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2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Avancement planning et charges du projet xxx par phase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Suivi des livrables du projet XXX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Planning V1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Plan d’action de la V1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Gestion consolidée des risques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3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Présentation sujet 1 (5 slides maxi)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Présentation sujet 2 (5 slides maxi)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Annexe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Graphiques divers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fr-FR" altLang="en-US"/>
          </a:p>
        </p:txBody>
      </p:sp>
      <p:sp>
        <p:nvSpPr>
          <p:cNvPr id="19460" name="Rectangle 1028">
            <a:extLst>
              <a:ext uri="{FF2B5EF4-FFF2-40B4-BE49-F238E27FC236}">
                <a16:creationId xmlns:a16="http://schemas.microsoft.com/office/drawing/2014/main" id="{A4ADF1F6-C32B-4A62-8A2C-42A542667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13000"/>
            <a:ext cx="7620000" cy="406400"/>
          </a:xfrm>
          <a:prstGeom prst="rect">
            <a:avLst/>
          </a:prstGeom>
          <a:solidFill>
            <a:srgbClr val="FAFA48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>
            <a:extLst>
              <a:ext uri="{FF2B5EF4-FFF2-40B4-BE49-F238E27FC236}">
                <a16:creationId xmlns:a16="http://schemas.microsoft.com/office/drawing/2014/main" id="{74D724E6-46D5-49B4-960D-3DE613C18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1287463"/>
            <a:ext cx="5159375" cy="1912937"/>
          </a:xfrm>
          <a:prstGeom prst="ellipse">
            <a:avLst/>
          </a:prstGeom>
          <a:gradFill rotWithShape="0">
            <a:gsLst>
              <a:gs pos="0">
                <a:srgbClr val="CCFF66"/>
              </a:gs>
              <a:gs pos="100000">
                <a:srgbClr val="FF7C80"/>
              </a:gs>
            </a:gsLst>
            <a:lin ang="2700000" scaled="1"/>
          </a:gradFill>
          <a:ln w="9525">
            <a:solidFill>
              <a:srgbClr val="FFCCCC"/>
            </a:solidFill>
            <a:round/>
            <a:headEnd type="none" w="sm" len="sm"/>
            <a:tailEnd type="none" w="sm" len="sm"/>
          </a:ln>
          <a:effectLst>
            <a:outerShdw dist="45791" dir="3378596" algn="ctr" rotWithShape="0">
              <a:srgbClr val="FF5050"/>
            </a:outerShdw>
          </a:effectLst>
        </p:spPr>
        <p:txBody>
          <a:bodyPr lIns="0" tIns="0" rIns="0" bIns="0" anchor="t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1143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1000" i="0">
                <a:solidFill>
                  <a:srgbClr val="000066"/>
                </a:solidFill>
                <a:latin typeface="Arial"/>
                <a:cs typeface="Arial"/>
              </a:rPr>
              <a:t>COMITE DE PILOTAGE MENSUEL</a:t>
            </a:r>
            <a:endParaRPr lang="fr-FR" altLang="en-US" sz="900" i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900" i="0">
                <a:solidFill>
                  <a:srgbClr val="000066"/>
                </a:solidFill>
                <a:latin typeface="Arial"/>
                <a:cs typeface="Arial"/>
              </a:rPr>
              <a:t>Décider des orientations fondamentales du projet :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/>
                <a:cs typeface="Arial"/>
              </a:rPr>
              <a:t>Approbation du compte rendu précédent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/>
                <a:cs typeface="Arial"/>
              </a:rPr>
              <a:t>Revue des actions précédentes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/>
                <a:cs typeface="Arial"/>
              </a:rPr>
              <a:t>Indicateurs d’avancement, Tableau </a:t>
            </a:r>
            <a:br>
              <a:rPr lang="fr-FR" altLang="en-US" sz="900" b="1" i="0">
                <a:latin typeface="Arial" panose="020B0604020202020204" pitchFamily="34" charset="0"/>
              </a:rPr>
            </a:br>
            <a:r>
              <a:rPr lang="fr-FR" altLang="en-US" sz="900" b="1" i="0">
                <a:solidFill>
                  <a:srgbClr val="000066"/>
                </a:solidFill>
                <a:latin typeface="Arial"/>
                <a:cs typeface="Arial"/>
              </a:rPr>
              <a:t>de Bord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/>
                <a:cs typeface="Arial"/>
              </a:rPr>
              <a:t>Situation du projet (faits marquants,</a:t>
            </a:r>
            <a:br>
              <a:rPr lang="fr-FR" altLang="en-US" sz="900" b="1" i="0">
                <a:latin typeface="Arial" panose="020B0604020202020204" pitchFamily="34" charset="0"/>
              </a:rPr>
            </a:br>
            <a:r>
              <a:rPr lang="fr-FR" altLang="en-US" sz="900" b="1" i="0">
                <a:solidFill>
                  <a:srgbClr val="000066"/>
                </a:solidFill>
                <a:latin typeface="Arial"/>
                <a:cs typeface="Arial"/>
              </a:rPr>
              <a:t>problèmes rencontrés / solutions)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/>
                <a:cs typeface="Arial"/>
              </a:rPr>
              <a:t>Suivi des risques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/>
                <a:cs typeface="Arial"/>
              </a:rPr>
              <a:t>Bénéfices / préoccupations</a:t>
            </a: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13E9062A-B6F5-4275-8059-1597DDCD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1820863"/>
            <a:ext cx="2889250" cy="1371600"/>
          </a:xfrm>
          <a:prstGeom prst="ellipse">
            <a:avLst/>
          </a:prstGeom>
          <a:gradFill rotWithShape="0">
            <a:gsLst>
              <a:gs pos="0">
                <a:srgbClr val="CCFF66"/>
              </a:gs>
              <a:gs pos="100000">
                <a:srgbClr val="FF7C80"/>
              </a:gs>
            </a:gsLst>
            <a:lin ang="2700000" scaled="1"/>
          </a:gradFill>
          <a:ln w="9525">
            <a:solidFill>
              <a:srgbClr val="FFCCCC"/>
            </a:solidFill>
            <a:round/>
            <a:headEnd type="none" w="sm" len="sm"/>
            <a:tailEnd type="none" w="sm" len="sm"/>
          </a:ln>
          <a:effectLst>
            <a:outerShdw dist="45791" dir="3378596" algn="ctr" rotWithShape="0">
              <a:srgbClr val="FF5050"/>
            </a:outerShdw>
          </a:effec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304800" indent="-1143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SEMINAIRE DE CONDUITE </a:t>
            </a:r>
            <a:b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</a:b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DU CHANGEMENT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Pilote et donne les orientations à la gestion du changement 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Assure la cohérence et la cohésion entre les domaines</a:t>
            </a:r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B13486E0-3EB1-4895-AC6E-CB1F197A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049463"/>
            <a:ext cx="1733550" cy="457200"/>
          </a:xfrm>
          <a:prstGeom prst="homePlate">
            <a:avLst>
              <a:gd name="adj" fmla="val 43253"/>
            </a:avLst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1400" b="1">
                <a:solidFill>
                  <a:srgbClr val="000066"/>
                </a:solidFill>
                <a:latin typeface="Arial" panose="020B0604020202020204" pitchFamily="34" charset="0"/>
              </a:rPr>
              <a:t>xxx</a:t>
            </a:r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250757F4-6112-46C9-99FF-EF83B29F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667000"/>
            <a:ext cx="3328987" cy="1371600"/>
          </a:xfrm>
          <a:prstGeom prst="ellipse">
            <a:avLst/>
          </a:prstGeom>
          <a:gradFill rotWithShape="0">
            <a:gsLst>
              <a:gs pos="0">
                <a:srgbClr val="CCFF66"/>
              </a:gs>
              <a:gs pos="100000">
                <a:srgbClr val="FF7C80"/>
              </a:gs>
            </a:gsLst>
            <a:lin ang="2700000" scaled="1"/>
          </a:gradFill>
          <a:ln w="9525">
            <a:solidFill>
              <a:srgbClr val="FFCCCC"/>
            </a:solidFill>
            <a:round/>
            <a:headEnd type="none" w="sm" len="sm"/>
            <a:tailEnd type="none" w="sm" len="sm"/>
          </a:ln>
          <a:effectLst>
            <a:outerShdw dist="45791" dir="3378596" algn="ctr" rotWithShape="0">
              <a:srgbClr val="FF5050"/>
            </a:outerShdw>
          </a:effec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122238" indent="-1143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COMITE OPERATIONNEL MENSUEL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Surveillance du projet associant tous les acteurs :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Examen, validation et suivi des choix fonctionnels, techniques et méthodologiques</a:t>
            </a: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DD60988B-0430-4AF5-96F3-F79CF28C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524250"/>
            <a:ext cx="5819775" cy="1624013"/>
          </a:xfrm>
          <a:prstGeom prst="ellipse">
            <a:avLst/>
          </a:prstGeom>
          <a:gradFill rotWithShape="0">
            <a:gsLst>
              <a:gs pos="0">
                <a:srgbClr val="CCFF66"/>
              </a:gs>
              <a:gs pos="100000">
                <a:srgbClr val="FF7C80"/>
              </a:gs>
            </a:gsLst>
            <a:lin ang="2700000" scaled="1"/>
          </a:gradFill>
          <a:ln w="9525">
            <a:solidFill>
              <a:srgbClr val="FFCCCC"/>
            </a:solidFill>
            <a:round/>
            <a:headEnd type="none" w="sm" len="sm"/>
            <a:tailEnd type="none" w="sm" len="sm"/>
          </a:ln>
          <a:effectLst>
            <a:outerShdw dist="45791" dir="3378596" algn="ctr" rotWithShape="0">
              <a:srgbClr val="FF5050"/>
            </a:outerShdw>
          </a:effec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1143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COMITES DE PROJET</a:t>
            </a:r>
            <a:b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</a:b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2 FOIS PAR MOIS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Avancement du projet et coordination générale :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Avancement général (tâches en cours, réalisées, à réaliser)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Remontée problèmes rencontrés 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Analyse des modifications / impacts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Cohérence entre les chantiers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Point de synchronisation et d’intégration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Information projet</a:t>
            </a:r>
          </a:p>
        </p:txBody>
      </p:sp>
      <p:sp>
        <p:nvSpPr>
          <p:cNvPr id="6151" name="AutoShape 7">
            <a:extLst>
              <a:ext uri="{FF2B5EF4-FFF2-40B4-BE49-F238E27FC236}">
                <a16:creationId xmlns:a16="http://schemas.microsoft.com/office/drawing/2014/main" id="{EB52C42C-8FE1-4746-9F45-F8729C736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4108450"/>
            <a:ext cx="1733550" cy="457200"/>
          </a:xfrm>
          <a:prstGeom prst="homePlate">
            <a:avLst>
              <a:gd name="adj" fmla="val 43253"/>
            </a:avLst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1400" b="1">
                <a:solidFill>
                  <a:srgbClr val="000066"/>
                </a:solidFill>
                <a:latin typeface="Arial" panose="020B0604020202020204" pitchFamily="34" charset="0"/>
              </a:rPr>
              <a:t>xxx</a:t>
            </a:r>
          </a:p>
        </p:txBody>
      </p:sp>
      <p:sp>
        <p:nvSpPr>
          <p:cNvPr id="6152" name="Oval 8">
            <a:extLst>
              <a:ext uri="{FF2B5EF4-FFF2-40B4-BE49-F238E27FC236}">
                <a16:creationId xmlns:a16="http://schemas.microsoft.com/office/drawing/2014/main" id="{FC3E6655-FE2A-4A9A-AA6E-698424E9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5014913"/>
            <a:ext cx="3632200" cy="990600"/>
          </a:xfrm>
          <a:prstGeom prst="ellipse">
            <a:avLst/>
          </a:prstGeom>
          <a:gradFill rotWithShape="0">
            <a:gsLst>
              <a:gs pos="0">
                <a:srgbClr val="CCFF66"/>
              </a:gs>
              <a:gs pos="100000">
                <a:srgbClr val="FF7C80"/>
              </a:gs>
            </a:gsLst>
            <a:lin ang="2700000" scaled="1"/>
          </a:gradFill>
          <a:ln w="9525">
            <a:solidFill>
              <a:srgbClr val="FFCCCC"/>
            </a:solidFill>
            <a:round/>
            <a:headEnd type="none" w="sm" len="sm"/>
            <a:tailEnd type="none" w="sm" len="sm"/>
          </a:ln>
          <a:effectLst>
            <a:outerShdw dist="45791" dir="3378596" algn="ctr" rotWithShape="0">
              <a:srgbClr val="FF5050"/>
            </a:outerShdw>
          </a:effec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190500" indent="-85725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COMITES DE PILOTAGE DE CHANTIER HEBDOMADAIRE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Suivi de l’avancement des chantiers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Arbitrages fonctionnels</a:t>
            </a:r>
          </a:p>
          <a:p>
            <a:pPr lvl="1">
              <a:spcBef>
                <a:spcPct val="0"/>
              </a:spcBef>
              <a:buClrTx/>
            </a:pPr>
            <a:r>
              <a:rPr lang="fr-FR" altLang="en-US" sz="900" b="1" i="0">
                <a:solidFill>
                  <a:srgbClr val="000066"/>
                </a:solidFill>
                <a:latin typeface="Arial" panose="020B0604020202020204" pitchFamily="34" charset="0"/>
              </a:rPr>
              <a:t>Gestion des ressources</a:t>
            </a:r>
          </a:p>
        </p:txBody>
      </p:sp>
      <p:sp>
        <p:nvSpPr>
          <p:cNvPr id="6153" name="AutoShape 9">
            <a:extLst>
              <a:ext uri="{FF2B5EF4-FFF2-40B4-BE49-F238E27FC236}">
                <a16:creationId xmlns:a16="http://schemas.microsoft.com/office/drawing/2014/main" id="{A848038E-0E1B-4179-8629-046EC45A1B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78750" y="5329238"/>
            <a:ext cx="1733550" cy="457200"/>
          </a:xfrm>
          <a:prstGeom prst="homePlate">
            <a:avLst>
              <a:gd name="adj" fmla="val 43253"/>
            </a:avLst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1400" b="1">
                <a:solidFill>
                  <a:srgbClr val="000066"/>
                </a:solidFill>
                <a:latin typeface="Arial" panose="020B0604020202020204" pitchFamily="34" charset="0"/>
              </a:rPr>
              <a:t>SPONSORS</a:t>
            </a:r>
          </a:p>
        </p:txBody>
      </p:sp>
      <p:sp>
        <p:nvSpPr>
          <p:cNvPr id="6154" name="Oval 10">
            <a:extLst>
              <a:ext uri="{FF2B5EF4-FFF2-40B4-BE49-F238E27FC236}">
                <a16:creationId xmlns:a16="http://schemas.microsoft.com/office/drawing/2014/main" id="{755F798C-3D97-4D63-A6F6-73D1C474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791200"/>
            <a:ext cx="3632200" cy="990600"/>
          </a:xfrm>
          <a:prstGeom prst="ellipse">
            <a:avLst/>
          </a:prstGeom>
          <a:gradFill rotWithShape="0">
            <a:gsLst>
              <a:gs pos="0">
                <a:srgbClr val="CCFF66"/>
              </a:gs>
              <a:gs pos="100000">
                <a:srgbClr val="FF7C80"/>
              </a:gs>
            </a:gsLst>
            <a:lin ang="2700000" scaled="1"/>
          </a:gradFill>
          <a:ln w="9525">
            <a:solidFill>
              <a:srgbClr val="FFCCCC"/>
            </a:solidFill>
            <a:round/>
            <a:headEnd type="none" w="sm" len="sm"/>
            <a:tailEnd type="none" w="sm" len="sm"/>
          </a:ln>
          <a:effectLst>
            <a:outerShdw dist="45791" dir="3378596" algn="ctr" rotWithShape="0">
              <a:srgbClr val="FF5050"/>
            </a:outerShdw>
          </a:effectLst>
        </p:spPr>
        <p:txBody>
          <a:bodyPr lIns="0" tIns="0" rIns="0" bIns="0"/>
          <a:lstStyle>
            <a:lvl1pPr marL="95250" indent="-9525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371475" indent="-85725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REUNIONS DE CHANTIER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Suivi de l'avancement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Partage d'information et mise en cohérence entre les ateliers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fr-FR" altLang="en-US" sz="900" i="0">
                <a:solidFill>
                  <a:srgbClr val="000066"/>
                </a:solidFill>
                <a:latin typeface="Arial" panose="020B0604020202020204" pitchFamily="34" charset="0"/>
              </a:rPr>
              <a:t>Réunion et communication d'équipe</a:t>
            </a:r>
          </a:p>
        </p:txBody>
      </p:sp>
      <p:sp>
        <p:nvSpPr>
          <p:cNvPr id="6155" name="AutoShape 11">
            <a:extLst>
              <a:ext uri="{FF2B5EF4-FFF2-40B4-BE49-F238E27FC236}">
                <a16:creationId xmlns:a16="http://schemas.microsoft.com/office/drawing/2014/main" id="{3D31E7C0-147D-4031-86B1-F44BBBFF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6057900"/>
            <a:ext cx="1733550" cy="457200"/>
          </a:xfrm>
          <a:prstGeom prst="homePlate">
            <a:avLst>
              <a:gd name="adj" fmla="val 43253"/>
            </a:avLst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1400" b="1">
                <a:solidFill>
                  <a:srgbClr val="000066"/>
                </a:solidFill>
                <a:latin typeface="Arial" panose="020B0604020202020204" pitchFamily="34" charset="0"/>
              </a:rPr>
              <a:t>PILOTES</a:t>
            </a:r>
          </a:p>
        </p:txBody>
      </p:sp>
      <p:sp>
        <p:nvSpPr>
          <p:cNvPr id="6156" name="Rectangle 13">
            <a:extLst>
              <a:ext uri="{FF2B5EF4-FFF2-40B4-BE49-F238E27FC236}">
                <a16:creationId xmlns:a16="http://schemas.microsoft.com/office/drawing/2014/main" id="{DE8A4B86-79F0-42A9-8784-21235E5C4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3788" y="779463"/>
            <a:ext cx="7542212" cy="427037"/>
          </a:xfrm>
        </p:spPr>
        <p:txBody>
          <a:bodyPr/>
          <a:lstStyle/>
          <a:p>
            <a:pPr eaLnBrk="1" hangingPunct="1"/>
            <a:r>
              <a:rPr lang="fr-FR" altLang="en-US"/>
              <a:t>Exemple de modèle de gouvernance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D2333E2B-584D-40FE-9EF0-0593D9189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Avancement planning et charges EXTERNE</a:t>
            </a:r>
          </a:p>
        </p:txBody>
      </p:sp>
      <p:sp>
        <p:nvSpPr>
          <p:cNvPr id="20483" name="Rectangle 2020">
            <a:extLst>
              <a:ext uri="{FF2B5EF4-FFF2-40B4-BE49-F238E27FC236}">
                <a16:creationId xmlns:a16="http://schemas.microsoft.com/office/drawing/2014/main" id="{B0122587-399E-467E-BAB4-A6DB8309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273675"/>
            <a:ext cx="9283700" cy="596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36000" tIns="72000" rIns="36000" bIns="71438"/>
          <a:lstStyle>
            <a:lvl1pPr marL="174625" indent="-174625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442913" indent="-889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38213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44613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725613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828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400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972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544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484" name="Rectangle 2021">
            <a:extLst>
              <a:ext uri="{FF2B5EF4-FFF2-40B4-BE49-F238E27FC236}">
                <a16:creationId xmlns:a16="http://schemas.microsoft.com/office/drawing/2014/main" id="{94824C08-77A3-44CC-B44C-28DC0F772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029200"/>
            <a:ext cx="9283700" cy="244475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Commentaires Directeur de projet</a:t>
            </a:r>
            <a:endParaRPr lang="fr-FR" altLang="en-US" sz="1200">
              <a:solidFill>
                <a:schemeClr val="tx1"/>
              </a:solidFill>
            </a:endParaRPr>
          </a:p>
        </p:txBody>
      </p:sp>
      <p:sp>
        <p:nvSpPr>
          <p:cNvPr id="20485" name="Rectangle 2022">
            <a:extLst>
              <a:ext uri="{FF2B5EF4-FFF2-40B4-BE49-F238E27FC236}">
                <a16:creationId xmlns:a16="http://schemas.microsoft.com/office/drawing/2014/main" id="{078C9AEC-2B43-418A-B09E-FE10CA0A8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184900"/>
            <a:ext cx="9283700" cy="596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36000" tIns="72000" rIns="36000" bIns="71438"/>
          <a:lstStyle>
            <a:lvl1pPr marL="174625" indent="-174625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442913" indent="-889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38213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44613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725613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828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400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972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544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486" name="Rectangle 2023">
            <a:extLst>
              <a:ext uri="{FF2B5EF4-FFF2-40B4-BE49-F238E27FC236}">
                <a16:creationId xmlns:a16="http://schemas.microsoft.com/office/drawing/2014/main" id="{B86F11D1-A26E-47C8-BBE2-FF44F5322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940425"/>
            <a:ext cx="9283700" cy="244475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Commentaires PMO</a:t>
            </a:r>
            <a:endParaRPr lang="fr-FR" altLang="en-US" sz="1200">
              <a:solidFill>
                <a:schemeClr val="tx1"/>
              </a:solidFill>
            </a:endParaRPr>
          </a:p>
        </p:txBody>
      </p:sp>
      <p:pic>
        <p:nvPicPr>
          <p:cNvPr id="20487" name="Picture 2026">
            <a:extLst>
              <a:ext uri="{FF2B5EF4-FFF2-40B4-BE49-F238E27FC236}">
                <a16:creationId xmlns:a16="http://schemas.microsoft.com/office/drawing/2014/main" id="{792FA411-E0E4-4798-8BE6-8E7AD31F8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9518650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7E0CE54D-4236-4CD9-B47F-EC1C5DD75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Avancement planning et charges INTERNE</a:t>
            </a:r>
          </a:p>
        </p:txBody>
      </p:sp>
      <p:sp>
        <p:nvSpPr>
          <p:cNvPr id="21507" name="Rectangle 1028">
            <a:extLst>
              <a:ext uri="{FF2B5EF4-FFF2-40B4-BE49-F238E27FC236}">
                <a16:creationId xmlns:a16="http://schemas.microsoft.com/office/drawing/2014/main" id="{6E12F312-FFA5-4FB9-B317-58C96ABDC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273675"/>
            <a:ext cx="9283700" cy="596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36000" tIns="72000" rIns="36000" bIns="71438"/>
          <a:lstStyle>
            <a:lvl1pPr marL="174625" indent="-174625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442913" indent="-889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38213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44613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725613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828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400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972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544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508" name="Rectangle 1029">
            <a:extLst>
              <a:ext uri="{FF2B5EF4-FFF2-40B4-BE49-F238E27FC236}">
                <a16:creationId xmlns:a16="http://schemas.microsoft.com/office/drawing/2014/main" id="{22EAA2A8-103A-4E83-9BC2-836032B2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029200"/>
            <a:ext cx="9283700" cy="244475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Commentaires Directeur de projet</a:t>
            </a:r>
            <a:endParaRPr lang="fr-FR" altLang="en-US" sz="1200">
              <a:solidFill>
                <a:schemeClr val="tx1"/>
              </a:solidFill>
            </a:endParaRPr>
          </a:p>
        </p:txBody>
      </p:sp>
      <p:sp>
        <p:nvSpPr>
          <p:cNvPr id="21509" name="Rectangle 1030">
            <a:extLst>
              <a:ext uri="{FF2B5EF4-FFF2-40B4-BE49-F238E27FC236}">
                <a16:creationId xmlns:a16="http://schemas.microsoft.com/office/drawing/2014/main" id="{3332A791-2923-41F3-BB74-6E8F2B43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184900"/>
            <a:ext cx="9283700" cy="596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36000" tIns="72000" rIns="36000" bIns="71438"/>
          <a:lstStyle>
            <a:lvl1pPr marL="174625" indent="-174625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442913" indent="-889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38213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44613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725613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828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400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972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544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510" name="Rectangle 1031">
            <a:extLst>
              <a:ext uri="{FF2B5EF4-FFF2-40B4-BE49-F238E27FC236}">
                <a16:creationId xmlns:a16="http://schemas.microsoft.com/office/drawing/2014/main" id="{89B8D2BA-9570-487B-8CA4-013440173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940425"/>
            <a:ext cx="9283700" cy="244475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Commentaires PMO</a:t>
            </a:r>
            <a:endParaRPr lang="fr-FR" altLang="en-US" sz="1200">
              <a:solidFill>
                <a:schemeClr val="tx1"/>
              </a:solidFill>
            </a:endParaRPr>
          </a:p>
        </p:txBody>
      </p:sp>
      <p:pic>
        <p:nvPicPr>
          <p:cNvPr id="21511" name="Picture 1033">
            <a:extLst>
              <a:ext uri="{FF2B5EF4-FFF2-40B4-BE49-F238E27FC236}">
                <a16:creationId xmlns:a16="http://schemas.microsoft.com/office/drawing/2014/main" id="{F2ACB7CD-D6F1-4DF0-A9C4-1FF90C34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9518650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E3BDB6EC-16E5-4F24-A740-CA4562137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444500"/>
            <a:ext cx="7543800" cy="762000"/>
          </a:xfrm>
        </p:spPr>
        <p:txBody>
          <a:bodyPr/>
          <a:lstStyle/>
          <a:p>
            <a:pPr eaLnBrk="1" hangingPunct="1"/>
            <a:r>
              <a:rPr lang="fr-FR" altLang="en-US"/>
              <a:t>Suivi des livrables/Fournitures des chantiers au xx/12/2006 </a:t>
            </a:r>
            <a:endParaRPr lang="fr-FR" altLang="en-US" sz="2000"/>
          </a:p>
        </p:txBody>
      </p:sp>
      <p:graphicFrame>
        <p:nvGraphicFramePr>
          <p:cNvPr id="623812" name="Group 1220">
            <a:extLst>
              <a:ext uri="{FF2B5EF4-FFF2-40B4-BE49-F238E27FC236}">
                <a16:creationId xmlns:a16="http://schemas.microsoft.com/office/drawing/2014/main" id="{624C9F41-9F36-4786-A4C6-07A9DEA1A260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68275" y="1352550"/>
          <a:ext cx="9585325" cy="4616510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76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al+" pitchFamily="2" charset="0"/>
                        </a:rPr>
                        <a:t>Chantier</a:t>
                      </a: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al+" pitchFamily="2" charset="0"/>
                        </a:rPr>
                        <a:t>Livrable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al+" pitchFamily="2" charset="0"/>
                        </a:rPr>
                        <a:t>Vers.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al+" pitchFamily="2" charset="0"/>
                        </a:rPr>
                        <a:t>Resp.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al+" pitchFamily="2" charset="0"/>
                        </a:rPr>
                        <a:t>Date livraison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al+" pitchFamily="2" charset="0"/>
                        </a:rPr>
                        <a:t>Date de livraison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al+" pitchFamily="2" charset="0"/>
                        </a:rPr>
                        <a:t>Révisée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al+" pitchFamily="2" charset="0"/>
                        </a:rPr>
                        <a:t>Date Validation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al+" pitchFamily="2" charset="0"/>
                        </a:rPr>
                        <a:t>Commentaires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rgbClr val="3F246C"/>
                          </a:solidFill>
                          <a:effectLst/>
                          <a:latin typeface="Canal+" pitchFamily="2" charset="0"/>
                        </a:rPr>
                        <a:t>xxx</a:t>
                      </a: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Spécifications détaillées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rgbClr val="3F246C"/>
                          </a:solidFill>
                          <a:effectLst/>
                          <a:latin typeface="Canal+" pitchFamily="2" charset="0"/>
                        </a:rPr>
                        <a:t>xxx</a:t>
                      </a: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Dossier d’Architecture technique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  <a:sym typeface="Wingdings" panose="05000000000000000000" pitchFamily="2" charset="2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  <a:sym typeface="Wingdings" panose="05000000000000000000" pitchFamily="2" charset="2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  <a:sym typeface="Wingdings" panose="05000000000000000000" pitchFamily="2" charset="2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  <a:sym typeface="Wingdings" panose="05000000000000000000" pitchFamily="2" charset="2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  <a:sym typeface="Wingdings" panose="05000000000000000000" pitchFamily="2" charset="2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  <a:sym typeface="Wingdings" panose="05000000000000000000" pitchFamily="2" charset="2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  <a:sym typeface="Wingdings" panose="05000000000000000000" pitchFamily="2" charset="2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  <a:sym typeface="Wingdings" panose="05000000000000000000" pitchFamily="2" charset="2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rgbClr val="3F246C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  <a:sym typeface="Wingdings" panose="05000000000000000000" pitchFamily="2" charset="2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al+" pitchFamily="2" charset="0"/>
                      </a:endParaRP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1400" b="1" i="1">
                          <a:solidFill>
                            <a:srgbClr val="3F246C"/>
                          </a:solidFill>
                          <a:latin typeface="Canal+" pitchFamily="2" charset="0"/>
                        </a:defRPr>
                      </a:lvl1pPr>
                      <a:lvl2pPr marL="5778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2pPr>
                      <a:lvl3pPr marL="105092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0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3pPr>
                      <a:lvl4pPr marL="14255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4pPr>
                      <a:lvl5pPr marL="1616075" algn="l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5pPr>
                      <a:lvl6pPr marL="207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6pPr>
                      <a:lvl7pPr marL="2530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7pPr>
                      <a:lvl8pPr marL="2987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8pPr>
                      <a:lvl9pPr marL="344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i="1">
                          <a:solidFill>
                            <a:schemeClr val="tx1"/>
                          </a:solidFill>
                          <a:latin typeface="Canal+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al+" pitchFamily="2" charset="0"/>
                        </a:rPr>
                        <a:t>x</a:t>
                      </a:r>
                    </a:p>
                  </a:txBody>
                  <a:tcPr marL="54000" marR="540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3F19D83-CF8B-4745-A751-6CE298AAE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Planning de travail</a:t>
            </a:r>
          </a:p>
        </p:txBody>
      </p:sp>
      <p:pic>
        <p:nvPicPr>
          <p:cNvPr id="24579" name="Picture 95">
            <a:extLst>
              <a:ext uri="{FF2B5EF4-FFF2-40B4-BE49-F238E27FC236}">
                <a16:creationId xmlns:a16="http://schemas.microsoft.com/office/drawing/2014/main" id="{3714DA18-01CD-410C-80F1-CF8AA19C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t="14844" r="17513" b="23421"/>
          <a:stretch>
            <a:fillRect/>
          </a:stretch>
        </p:blipFill>
        <p:spPr bwMode="auto">
          <a:xfrm>
            <a:off x="838200" y="1143000"/>
            <a:ext cx="8534400" cy="378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Rectangle 96">
            <a:extLst>
              <a:ext uri="{FF2B5EF4-FFF2-40B4-BE49-F238E27FC236}">
                <a16:creationId xmlns:a16="http://schemas.microsoft.com/office/drawing/2014/main" id="{B88BB68D-100C-4DD9-B5D2-797FBE01B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121275"/>
            <a:ext cx="9283700" cy="596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36000" tIns="72000" rIns="36000" bIns="71438"/>
          <a:lstStyle>
            <a:lvl1pPr marL="174625" indent="-174625"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442913" indent="-889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38213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44613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725613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828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400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972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544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581" name="Rectangle 97">
            <a:extLst>
              <a:ext uri="{FF2B5EF4-FFF2-40B4-BE49-F238E27FC236}">
                <a16:creationId xmlns:a16="http://schemas.microsoft.com/office/drawing/2014/main" id="{706281AA-8ADE-414B-945E-81C90439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4876800"/>
            <a:ext cx="9283700" cy="244475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Commentaires Directeur de projet</a:t>
            </a:r>
            <a:endParaRPr lang="fr-FR" altLang="en-US" sz="1200">
              <a:solidFill>
                <a:schemeClr val="tx1"/>
              </a:solidFill>
            </a:endParaRPr>
          </a:p>
        </p:txBody>
      </p:sp>
      <p:sp>
        <p:nvSpPr>
          <p:cNvPr id="24582" name="Rectangle 98">
            <a:extLst>
              <a:ext uri="{FF2B5EF4-FFF2-40B4-BE49-F238E27FC236}">
                <a16:creationId xmlns:a16="http://schemas.microsoft.com/office/drawing/2014/main" id="{C0CA9633-B929-4B7F-A19B-662B0A90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32500"/>
            <a:ext cx="9283700" cy="596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36000" tIns="72000" rIns="36000" bIns="71438"/>
          <a:lstStyle>
            <a:lvl1pPr marL="174625" indent="-174625"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442913" indent="-889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38213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44613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725613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828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400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972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544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583" name="Rectangle 99">
            <a:extLst>
              <a:ext uri="{FF2B5EF4-FFF2-40B4-BE49-F238E27FC236}">
                <a16:creationId xmlns:a16="http://schemas.microsoft.com/office/drawing/2014/main" id="{E14220D4-2D01-45E1-903C-5FD7B2B91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88025"/>
            <a:ext cx="9283700" cy="244475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Commentaires PMO</a:t>
            </a:r>
            <a:endParaRPr lang="fr-F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FF58FC0-0C8B-4863-83F7-34048862C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Actions ouvertes au 10/01/2006</a:t>
            </a:r>
          </a:p>
        </p:txBody>
      </p:sp>
      <p:graphicFrame>
        <p:nvGraphicFramePr>
          <p:cNvPr id="25603" name="Object 48">
            <a:extLst>
              <a:ext uri="{FF2B5EF4-FFF2-40B4-BE49-F238E27FC236}">
                <a16:creationId xmlns:a16="http://schemas.microsoft.com/office/drawing/2014/main" id="{9AE7F17D-1ABB-4D7F-82D7-C5E7EFCB6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1955800"/>
          <a:ext cx="96774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Feuille de calcul" r:id="rId3" imgW="9592056" imgH="3543605" progId="Excel.Sheet.8">
                  <p:embed/>
                </p:oleObj>
              </mc:Choice>
              <mc:Fallback>
                <p:oleObj name="Feuille de calcul" r:id="rId3" imgW="9592056" imgH="3543605" progId="Excel.Sheet.8">
                  <p:embed/>
                  <p:pic>
                    <p:nvPicPr>
                      <p:cNvPr id="25603" name="Object 48">
                        <a:extLst>
                          <a:ext uri="{FF2B5EF4-FFF2-40B4-BE49-F238E27FC236}">
                            <a16:creationId xmlns:a16="http://schemas.microsoft.com/office/drawing/2014/main" id="{9AE7F17D-1ABB-4D7F-82D7-C5E7EFCB6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955800"/>
                        <a:ext cx="967740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B0085FB-69A4-492D-AE3B-742B96874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444500"/>
            <a:ext cx="7543800" cy="762000"/>
          </a:xfrm>
        </p:spPr>
        <p:txBody>
          <a:bodyPr/>
          <a:lstStyle/>
          <a:p>
            <a:pPr eaLnBrk="1" hangingPunct="1"/>
            <a:r>
              <a:rPr lang="fr-FR" altLang="en-US"/>
              <a:t>Gestion consolidée des risques du projet XXX au </a:t>
            </a:r>
            <a:r>
              <a:rPr lang="fr-FR" altLang="en-US" b="0"/>
              <a:t>xx/xx/2006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5DB06A7-9D05-45E8-9712-01BA600ED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5894388"/>
            <a:ext cx="3022600" cy="3667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0" tIns="71438" rIns="0" bIns="71438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900">
              <a:solidFill>
                <a:schemeClr val="tx1"/>
              </a:solidFill>
            </a:endParaRP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8FCA196-201F-460F-9CAE-950C1D0B8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5894388"/>
            <a:ext cx="6651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800" b="1">
                <a:latin typeface="Arial" panose="020B0604020202020204" pitchFamily="34" charset="0"/>
              </a:rPr>
              <a:t>A surveiller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572D523B-DBA8-4002-884D-E490D1A68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5894388"/>
            <a:ext cx="9794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800" b="1">
                <a:latin typeface="Arial" panose="020B0604020202020204" pitchFamily="34" charset="0"/>
              </a:rPr>
              <a:t>Solution à trouver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855B0EE1-8EA1-48C1-B5FF-71B9A5B3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5894388"/>
            <a:ext cx="11049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800" b="1">
                <a:latin typeface="Arial" panose="020B0604020202020204" pitchFamily="34" charset="0"/>
              </a:rPr>
              <a:t>Traitement immédiat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8AB80267-2D5A-4756-AFA2-5CE0E615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6059488"/>
            <a:ext cx="149225" cy="155575"/>
          </a:xfrm>
          <a:prstGeom prst="ellipse">
            <a:avLst/>
          </a:prstGeom>
          <a:solidFill>
            <a:srgbClr val="FF3300"/>
          </a:solidFill>
          <a:ln w="12700">
            <a:solidFill>
              <a:srgbClr val="EF7B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CCE707D9-E770-4DBC-AD46-5AF2ACEB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5" y="6059488"/>
            <a:ext cx="149225" cy="1555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EF7B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761F049C-798A-43CE-9443-2E2217C27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6072188"/>
            <a:ext cx="149225" cy="155575"/>
          </a:xfrm>
          <a:prstGeom prst="ellipse">
            <a:avLst/>
          </a:prstGeom>
          <a:solidFill>
            <a:srgbClr val="66FF66"/>
          </a:solidFill>
          <a:ln w="12700">
            <a:solidFill>
              <a:srgbClr val="EF7B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54719852-D5B1-4FF5-882D-F7E362835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5945188"/>
            <a:ext cx="3022600" cy="3667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0" tIns="71438" rIns="0" bIns="71438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900">
              <a:solidFill>
                <a:schemeClr val="tx1"/>
              </a:solidFill>
            </a:endParaRP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44E93D8A-B9C6-4D40-AC3C-6BBAB80E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5945188"/>
            <a:ext cx="4937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800" b="1">
                <a:latin typeface="Arial" panose="020B0604020202020204" pitchFamily="34" charset="0"/>
              </a:rPr>
              <a:t>Maîtrisé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4A27E7B7-F1DB-41BA-9937-FE667C7A1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945188"/>
            <a:ext cx="6413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800" b="1">
                <a:latin typeface="Arial" panose="020B0604020202020204" pitchFamily="34" charset="0"/>
              </a:rPr>
              <a:t>A maîtriser</a:t>
            </a:r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6A9940F2-0826-45C9-AFD8-0B7F2C577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325" y="5945188"/>
            <a:ext cx="7254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800" b="1">
                <a:latin typeface="Arial" panose="020B0604020202020204" pitchFamily="34" charset="0"/>
              </a:rPr>
              <a:t>Non maîtrisé</a:t>
            </a:r>
          </a:p>
        </p:txBody>
      </p:sp>
      <p:sp>
        <p:nvSpPr>
          <p:cNvPr id="26638" name="Oval 14">
            <a:extLst>
              <a:ext uri="{FF2B5EF4-FFF2-40B4-BE49-F238E27FC236}">
                <a16:creationId xmlns:a16="http://schemas.microsoft.com/office/drawing/2014/main" id="{4DA35F95-94CA-440B-B9C7-8AB376AA2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6110288"/>
            <a:ext cx="149225" cy="155575"/>
          </a:xfrm>
          <a:prstGeom prst="ellipse">
            <a:avLst/>
          </a:prstGeom>
          <a:solidFill>
            <a:srgbClr val="FF3300"/>
          </a:solidFill>
          <a:ln w="12700">
            <a:solidFill>
              <a:srgbClr val="EF7B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26639" name="Oval 15">
            <a:extLst>
              <a:ext uri="{FF2B5EF4-FFF2-40B4-BE49-F238E27FC236}">
                <a16:creationId xmlns:a16="http://schemas.microsoft.com/office/drawing/2014/main" id="{5C2F8D2E-95B9-4FFC-981C-B360DC715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6110288"/>
            <a:ext cx="149225" cy="1555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EF7B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26640" name="Oval 16">
            <a:extLst>
              <a:ext uri="{FF2B5EF4-FFF2-40B4-BE49-F238E27FC236}">
                <a16:creationId xmlns:a16="http://schemas.microsoft.com/office/drawing/2014/main" id="{468014DD-C3B7-4447-A5CC-1F429F92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6122988"/>
            <a:ext cx="149225" cy="155575"/>
          </a:xfrm>
          <a:prstGeom prst="ellipse">
            <a:avLst/>
          </a:prstGeom>
          <a:solidFill>
            <a:srgbClr val="66FF66"/>
          </a:solidFill>
          <a:ln w="12700">
            <a:solidFill>
              <a:srgbClr val="EF7B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3A91609F-3BF0-41B1-A621-3165EA56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5665788"/>
            <a:ext cx="1084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1000" b="1">
                <a:latin typeface="Arial" panose="020B0604020202020204" pitchFamily="34" charset="0"/>
              </a:rPr>
              <a:t>Niveau d’alerte :</a:t>
            </a:r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DDD46C16-EAC1-45BA-85BF-DAD38E76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716588"/>
            <a:ext cx="258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800B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5800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/>
            <a:r>
              <a:rPr lang="fr-FR" altLang="en-US" sz="1000" b="1">
                <a:latin typeface="Arial" panose="020B0604020202020204" pitchFamily="34" charset="0"/>
              </a:rPr>
              <a:t>Etat du risque après essai de résolution :</a:t>
            </a:r>
          </a:p>
        </p:txBody>
      </p:sp>
      <p:pic>
        <p:nvPicPr>
          <p:cNvPr id="26643" name="Picture 19">
            <a:extLst>
              <a:ext uri="{FF2B5EF4-FFF2-40B4-BE49-F238E27FC236}">
                <a16:creationId xmlns:a16="http://schemas.microsoft.com/office/drawing/2014/main" id="{56A586B0-28A8-4B27-8D0E-B99789FB2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446213"/>
            <a:ext cx="9405937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44" name="WordArt 20">
            <a:extLst>
              <a:ext uri="{FF2B5EF4-FFF2-40B4-BE49-F238E27FC236}">
                <a16:creationId xmlns:a16="http://schemas.microsoft.com/office/drawing/2014/main" id="{67BABEDF-4910-478F-96D4-950C5D185A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81088" y="2786063"/>
            <a:ext cx="77438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 panose="020B0806030902050204" pitchFamily="34" charset="0"/>
              </a:rPr>
              <a:t>Graphique + détail des risques en annexe</a:t>
            </a: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DB4D50C-D0AD-4496-832C-6E9C26EFC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Sommaire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A1282AA-EC7A-4AEE-BE61-59C8F50F9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Situation globale du projet XXX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Etat d’avancement des chantiers x, x, x, x, x, x, x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2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Avancement planning et charges du projet xxx par phase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Suivi des livrables du projet XXX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Planning V1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Plan d’action de la V1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Gestion consolidée des risques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3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Présentation sujet 1 (5 slides maxi)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Présentation sujet 2 (5 slides maxi)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Annexe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Graphiques divers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fr-FR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026F47FA-673D-41BC-9186-350A9D560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57700"/>
            <a:ext cx="7620000" cy="406400"/>
          </a:xfrm>
          <a:prstGeom prst="rect">
            <a:avLst/>
          </a:prstGeom>
          <a:solidFill>
            <a:srgbClr val="FAFA48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6731B4F-0043-42D8-A486-CF99EDEA1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Sujet 1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F41E2B9-8591-4EC5-B300-B7A83E1AE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DC89C33-E962-4204-80A7-7AB65BAE0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Sujet 2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C234ED1-E97C-4708-A009-5B02A88C7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83253544-2591-4D02-B335-4B4383470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Sommaire</a:t>
            </a:r>
          </a:p>
        </p:txBody>
      </p:sp>
      <p:sp>
        <p:nvSpPr>
          <p:cNvPr id="31747" name="Rectangle 1027">
            <a:extLst>
              <a:ext uri="{FF2B5EF4-FFF2-40B4-BE49-F238E27FC236}">
                <a16:creationId xmlns:a16="http://schemas.microsoft.com/office/drawing/2014/main" id="{AE45DAC8-2A40-4A5A-B55C-3F6D382A1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Situation globale du projet XXX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Etat d’avancement des chantiers x, x, x, x, x, x, x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2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Avancement planning et charges du projet xxx par phase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Suivi des livrables du projet XXX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Planning V1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Plan d’action de la V1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Gestion consolidée des risques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Partie 3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Présentation sujet 1 (5 slides maxi)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Présentation sujet 2 (5 slides maxi)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Annexe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fr-FR" altLang="en-US"/>
              <a:t>Graphiques divers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fr-FR" altLang="en-US"/>
          </a:p>
        </p:txBody>
      </p:sp>
      <p:sp>
        <p:nvSpPr>
          <p:cNvPr id="31748" name="Rectangle 1028">
            <a:extLst>
              <a:ext uri="{FF2B5EF4-FFF2-40B4-BE49-F238E27FC236}">
                <a16:creationId xmlns:a16="http://schemas.microsoft.com/office/drawing/2014/main" id="{56F57F14-8F2C-43C5-A172-F8F2D084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61000"/>
            <a:ext cx="7620000" cy="406400"/>
          </a:xfrm>
          <a:prstGeom prst="rect">
            <a:avLst/>
          </a:prstGeom>
          <a:solidFill>
            <a:srgbClr val="FAFA48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958F7010-0D56-4D98-A61A-CFE8EB461C47}"/>
              </a:ext>
            </a:extLst>
          </p:cNvPr>
          <p:cNvSpPr>
            <a:spLocks/>
          </p:cNvSpPr>
          <p:nvPr/>
        </p:nvSpPr>
        <p:spPr bwMode="auto">
          <a:xfrm flipH="1">
            <a:off x="990600" y="2224088"/>
            <a:ext cx="2311400" cy="1601787"/>
          </a:xfrm>
          <a:prstGeom prst="borderCallout2">
            <a:avLst>
              <a:gd name="adj1" fmla="val 7134"/>
              <a:gd name="adj2" fmla="val -3574"/>
              <a:gd name="adj3" fmla="val 7134"/>
              <a:gd name="adj4" fmla="val -11611"/>
              <a:gd name="adj5" fmla="val 88602"/>
              <a:gd name="adj6" fmla="val -20537"/>
            </a:avLst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>
            <a:prstShdw prst="shdw17" dist="17961" dir="2700000">
              <a:srgbClr val="997A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90500" indent="-19050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1905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fr-FR" altLang="en-US" sz="1400" i="0">
                <a:solidFill>
                  <a:srgbClr val="000099"/>
                </a:solidFill>
                <a:latin typeface="Arial" panose="020B0604020202020204" pitchFamily="34" charset="0"/>
              </a:rPr>
              <a:t>Reporting sur l'avancée du projet et le suivi budgétaire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fr-FR" altLang="en-US" sz="1400" i="0">
                <a:solidFill>
                  <a:srgbClr val="000099"/>
                </a:solidFill>
                <a:latin typeface="Arial" panose="020B0604020202020204" pitchFamily="34" charset="0"/>
              </a:rPr>
              <a:t>Organisation des différents comités de pilotage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78B73899-2660-4C53-A281-10A0D2E9CC8C}"/>
              </a:ext>
            </a:extLst>
          </p:cNvPr>
          <p:cNvSpPr>
            <a:spLocks/>
          </p:cNvSpPr>
          <p:nvPr/>
        </p:nvSpPr>
        <p:spPr bwMode="auto">
          <a:xfrm>
            <a:off x="6684963" y="1766888"/>
            <a:ext cx="3054350" cy="1676400"/>
          </a:xfrm>
          <a:prstGeom prst="borderCallout2">
            <a:avLst>
              <a:gd name="adj1" fmla="val 6819"/>
              <a:gd name="adj2" fmla="val -2704"/>
              <a:gd name="adj3" fmla="val 6819"/>
              <a:gd name="adj4" fmla="val -15204"/>
              <a:gd name="adj5" fmla="val 50852"/>
              <a:gd name="adj6" fmla="val -28208"/>
            </a:avLst>
          </a:prstGeom>
          <a:noFill/>
          <a:ln w="9525">
            <a:solidFill>
              <a:srgbClr val="FFCC99"/>
            </a:solidFill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90500" indent="-19050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1905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fr-FR" altLang="en-US" sz="1400" i="0">
                <a:solidFill>
                  <a:srgbClr val="000099"/>
                </a:solidFill>
                <a:latin typeface="Arial" panose="020B0604020202020204" pitchFamily="34" charset="0"/>
              </a:rPr>
              <a:t>Suivi de l'activité 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Char char="­"/>
            </a:pPr>
            <a:r>
              <a:rPr lang="fr-FR" altLang="en-US" b="1" i="0">
                <a:solidFill>
                  <a:srgbClr val="000099"/>
                </a:solidFill>
                <a:latin typeface="Arial" panose="020B0604020202020204" pitchFamily="34" charset="0"/>
              </a:rPr>
              <a:t>Planification des tâches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Char char="­"/>
            </a:pPr>
            <a:r>
              <a:rPr lang="fr-FR" altLang="en-US" b="1" i="0">
                <a:solidFill>
                  <a:srgbClr val="000099"/>
                </a:solidFill>
                <a:latin typeface="Arial" panose="020B0604020202020204" pitchFamily="34" charset="0"/>
              </a:rPr>
              <a:t>Suivi du planning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Char char="­"/>
            </a:pPr>
            <a:r>
              <a:rPr lang="fr-FR" altLang="en-US" b="1" i="0">
                <a:solidFill>
                  <a:srgbClr val="000099"/>
                </a:solidFill>
                <a:latin typeface="Arial" panose="020B0604020202020204" pitchFamily="34" charset="0"/>
              </a:rPr>
              <a:t>Détermination des tâches restant à réaliser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fr-FR" altLang="en-US" sz="1400" i="0">
                <a:solidFill>
                  <a:srgbClr val="000099"/>
                </a:solidFill>
                <a:latin typeface="Arial" panose="020B0604020202020204" pitchFamily="34" charset="0"/>
              </a:rPr>
              <a:t>Arbitrages fonctionnels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fr-FR" altLang="en-US" sz="1400" i="0">
                <a:solidFill>
                  <a:srgbClr val="000099"/>
                </a:solidFill>
                <a:latin typeface="Arial" panose="020B0604020202020204" pitchFamily="34" charset="0"/>
              </a:rPr>
              <a:t>Animation des équipes fonctionnelles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D0072DA3-9C27-47FD-98D1-8D44849C288E}"/>
              </a:ext>
            </a:extLst>
          </p:cNvPr>
          <p:cNvSpPr>
            <a:spLocks/>
          </p:cNvSpPr>
          <p:nvPr/>
        </p:nvSpPr>
        <p:spPr bwMode="auto">
          <a:xfrm>
            <a:off x="6521450" y="4664075"/>
            <a:ext cx="3054350" cy="1981200"/>
          </a:xfrm>
          <a:prstGeom prst="borderCallout2">
            <a:avLst>
              <a:gd name="adj1" fmla="val 5769"/>
              <a:gd name="adj2" fmla="val -2704"/>
              <a:gd name="adj3" fmla="val 5769"/>
              <a:gd name="adj4" fmla="val -10417"/>
              <a:gd name="adj5" fmla="val -12259"/>
              <a:gd name="adj6" fmla="val -18583"/>
            </a:avLst>
          </a:prstGeom>
          <a:noFill/>
          <a:ln w="9525">
            <a:solidFill>
              <a:srgbClr val="99FF99"/>
            </a:solidFill>
            <a:miter lim="800000"/>
            <a:headEnd/>
            <a:tailEnd/>
          </a:ln>
          <a:effectLst>
            <a:prstShdw prst="shdw17" dist="17961" dir="2700000">
              <a:srgbClr val="5C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90500" indent="-19050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1905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fr-FR" altLang="en-US" sz="1400" i="0">
                <a:solidFill>
                  <a:srgbClr val="000099"/>
                </a:solidFill>
                <a:latin typeface="Arial" panose="020B0604020202020204" pitchFamily="34" charset="0"/>
              </a:rPr>
              <a:t>Logistique 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Char char="­"/>
            </a:pPr>
            <a:r>
              <a:rPr lang="fr-FR" altLang="en-US" b="1" i="0">
                <a:solidFill>
                  <a:srgbClr val="000099"/>
                </a:solidFill>
                <a:latin typeface="Arial" panose="020B0604020202020204" pitchFamily="34" charset="0"/>
              </a:rPr>
              <a:t>Suivi budgétaire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Char char="­"/>
            </a:pPr>
            <a:r>
              <a:rPr lang="fr-FR" altLang="en-US" b="1" i="0">
                <a:solidFill>
                  <a:srgbClr val="000099"/>
                </a:solidFill>
                <a:latin typeface="Arial" panose="020B0604020202020204" pitchFamily="34" charset="0"/>
              </a:rPr>
              <a:t>Gestion logistique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Char char="­"/>
            </a:pPr>
            <a:r>
              <a:rPr lang="fr-FR" altLang="en-US" b="1" i="0">
                <a:solidFill>
                  <a:srgbClr val="000099"/>
                </a:solidFill>
                <a:latin typeface="Arial" panose="020B0604020202020204" pitchFamily="34" charset="0"/>
              </a:rPr>
              <a:t>Gestion du serveur bureautique de documentation projet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Char char="­"/>
            </a:pPr>
            <a:r>
              <a:rPr lang="fr-FR" altLang="en-US" b="1" i="0">
                <a:solidFill>
                  <a:srgbClr val="000099"/>
                </a:solidFill>
                <a:latin typeface="Arial" panose="020B0604020202020204" pitchFamily="34" charset="0"/>
              </a:rPr>
              <a:t>Secrétariat général du projet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fr-FR" altLang="en-US" sz="1400" i="0">
                <a:solidFill>
                  <a:srgbClr val="000099"/>
                </a:solidFill>
                <a:latin typeface="Arial" panose="020B0604020202020204" pitchFamily="34" charset="0"/>
              </a:rPr>
              <a:t>Assurance qualité et méthodologie</a:t>
            </a:r>
          </a:p>
        </p:txBody>
      </p:sp>
      <p:sp>
        <p:nvSpPr>
          <p:cNvPr id="7173" name="Freeform 5">
            <a:extLst>
              <a:ext uri="{FF2B5EF4-FFF2-40B4-BE49-F238E27FC236}">
                <a16:creationId xmlns:a16="http://schemas.microsoft.com/office/drawing/2014/main" id="{C0870623-EB6E-468C-87DD-CA3A674A042D}"/>
              </a:ext>
            </a:extLst>
          </p:cNvPr>
          <p:cNvSpPr>
            <a:spLocks/>
          </p:cNvSpPr>
          <p:nvPr/>
        </p:nvSpPr>
        <p:spPr bwMode="auto">
          <a:xfrm>
            <a:off x="4565650" y="2055813"/>
            <a:ext cx="2044700" cy="2373312"/>
          </a:xfrm>
          <a:custGeom>
            <a:avLst/>
            <a:gdLst>
              <a:gd name="T0" fmla="*/ 807051 w 2379"/>
              <a:gd name="T1" fmla="*/ 315807 h 2991"/>
              <a:gd name="T2" fmla="*/ 881825 w 2379"/>
              <a:gd name="T3" fmla="*/ 330090 h 2991"/>
              <a:gd name="T4" fmla="*/ 939410 w 2379"/>
              <a:gd name="T5" fmla="*/ 343579 h 2991"/>
              <a:gd name="T6" fmla="*/ 999574 w 2379"/>
              <a:gd name="T7" fmla="*/ 360242 h 2991"/>
              <a:gd name="T8" fmla="*/ 1060597 w 2379"/>
              <a:gd name="T9" fmla="*/ 379286 h 2991"/>
              <a:gd name="T10" fmla="*/ 1130215 w 2379"/>
              <a:gd name="T11" fmla="*/ 405471 h 2991"/>
              <a:gd name="T12" fmla="*/ 1197254 w 2379"/>
              <a:gd name="T13" fmla="*/ 432449 h 2991"/>
              <a:gd name="T14" fmla="*/ 1262574 w 2379"/>
              <a:gd name="T15" fmla="*/ 462601 h 2991"/>
              <a:gd name="T16" fmla="*/ 1318440 w 2379"/>
              <a:gd name="T17" fmla="*/ 494341 h 2991"/>
              <a:gd name="T18" fmla="*/ 1374307 w 2379"/>
              <a:gd name="T19" fmla="*/ 526874 h 2991"/>
              <a:gd name="T20" fmla="*/ 1437049 w 2379"/>
              <a:gd name="T21" fmla="*/ 568928 h 2991"/>
              <a:gd name="T22" fmla="*/ 1491196 w 2379"/>
              <a:gd name="T23" fmla="*/ 606222 h 2991"/>
              <a:gd name="T24" fmla="*/ 1576284 w 2379"/>
              <a:gd name="T25" fmla="*/ 676049 h 2991"/>
              <a:gd name="T26" fmla="*/ 1651059 w 2379"/>
              <a:gd name="T27" fmla="*/ 746669 h 2991"/>
              <a:gd name="T28" fmla="*/ 1710363 w 2379"/>
              <a:gd name="T29" fmla="*/ 810941 h 2991"/>
              <a:gd name="T30" fmla="*/ 1772245 w 2379"/>
              <a:gd name="T31" fmla="*/ 887116 h 2991"/>
              <a:gd name="T32" fmla="*/ 1829830 w 2379"/>
              <a:gd name="T33" fmla="*/ 968845 h 2991"/>
              <a:gd name="T34" fmla="*/ 1879680 w 2379"/>
              <a:gd name="T35" fmla="*/ 1049780 h 2991"/>
              <a:gd name="T36" fmla="*/ 1925232 w 2379"/>
              <a:gd name="T37" fmla="*/ 1140237 h 2991"/>
              <a:gd name="T38" fmla="*/ 1962190 w 2379"/>
              <a:gd name="T39" fmla="*/ 1236249 h 2991"/>
              <a:gd name="T40" fmla="*/ 2000867 w 2379"/>
              <a:gd name="T41" fmla="*/ 1355271 h 2991"/>
              <a:gd name="T42" fmla="*/ 2024073 w 2379"/>
              <a:gd name="T43" fmla="*/ 1471914 h 2991"/>
              <a:gd name="T44" fmla="*/ 2042981 w 2379"/>
              <a:gd name="T45" fmla="*/ 1623469 h 2991"/>
              <a:gd name="T46" fmla="*/ 2042981 w 2379"/>
              <a:gd name="T47" fmla="*/ 1752807 h 2991"/>
              <a:gd name="T48" fmla="*/ 2029229 w 2379"/>
              <a:gd name="T49" fmla="*/ 1870243 h 2991"/>
              <a:gd name="T50" fmla="*/ 2007742 w 2379"/>
              <a:gd name="T51" fmla="*/ 1992439 h 2991"/>
              <a:gd name="T52" fmla="*/ 1965628 w 2379"/>
              <a:gd name="T53" fmla="*/ 2127332 h 2991"/>
              <a:gd name="T54" fmla="*/ 1915778 w 2379"/>
              <a:gd name="T55" fmla="*/ 2252702 h 2991"/>
              <a:gd name="T56" fmla="*/ 1837566 w 2379"/>
              <a:gd name="T57" fmla="*/ 2373312 h 2991"/>
              <a:gd name="T58" fmla="*/ 1268591 w 2379"/>
              <a:gd name="T59" fmla="*/ 1990852 h 2991"/>
              <a:gd name="T60" fmla="*/ 1306408 w 2379"/>
              <a:gd name="T61" fmla="*/ 1894841 h 2991"/>
              <a:gd name="T62" fmla="*/ 1329614 w 2379"/>
              <a:gd name="T63" fmla="*/ 1802003 h 2991"/>
              <a:gd name="T64" fmla="*/ 1337349 w 2379"/>
              <a:gd name="T65" fmla="*/ 1713926 h 2991"/>
              <a:gd name="T66" fmla="*/ 1333911 w 2379"/>
              <a:gd name="T67" fmla="*/ 1614741 h 2991"/>
              <a:gd name="T68" fmla="*/ 1315003 w 2379"/>
              <a:gd name="T69" fmla="*/ 1506033 h 2991"/>
              <a:gd name="T70" fmla="*/ 1279764 w 2379"/>
              <a:gd name="T71" fmla="*/ 1408435 h 2991"/>
              <a:gd name="T72" fmla="*/ 1234212 w 2379"/>
              <a:gd name="T73" fmla="*/ 1321152 h 2991"/>
              <a:gd name="T74" fmla="*/ 1191238 w 2379"/>
              <a:gd name="T75" fmla="*/ 1260847 h 2991"/>
              <a:gd name="T76" fmla="*/ 1143966 w 2379"/>
              <a:gd name="T77" fmla="*/ 1206096 h 2991"/>
              <a:gd name="T78" fmla="*/ 1093257 w 2379"/>
              <a:gd name="T79" fmla="*/ 1156900 h 2991"/>
              <a:gd name="T80" fmla="*/ 1039969 w 2379"/>
              <a:gd name="T81" fmla="*/ 1111672 h 2991"/>
              <a:gd name="T82" fmla="*/ 972070 w 2379"/>
              <a:gd name="T83" fmla="*/ 1068030 h 2991"/>
              <a:gd name="T84" fmla="*/ 914485 w 2379"/>
              <a:gd name="T85" fmla="*/ 1035497 h 2991"/>
              <a:gd name="T86" fmla="*/ 841430 w 2379"/>
              <a:gd name="T87" fmla="*/ 1002171 h 2991"/>
              <a:gd name="T88" fmla="*/ 780407 w 2379"/>
              <a:gd name="T89" fmla="*/ 982334 h 2991"/>
              <a:gd name="T90" fmla="*/ 690161 w 2379"/>
              <a:gd name="T91" fmla="*/ 964877 h 2991"/>
              <a:gd name="T92" fmla="*/ 599916 w 2379"/>
              <a:gd name="T93" fmla="*/ 957736 h 2991"/>
              <a:gd name="T94" fmla="*/ 574991 w 2379"/>
              <a:gd name="T95" fmla="*/ 1302108 h 2991"/>
              <a:gd name="T96" fmla="*/ 573272 w 2379"/>
              <a:gd name="T97" fmla="*/ 0 h 2991"/>
              <a:gd name="T98" fmla="*/ 605073 w 2379"/>
              <a:gd name="T99" fmla="*/ 299144 h 2991"/>
              <a:gd name="T100" fmla="*/ 696178 w 2379"/>
              <a:gd name="T101" fmla="*/ 303111 h 2991"/>
              <a:gd name="T102" fmla="*/ 778688 w 2379"/>
              <a:gd name="T103" fmla="*/ 311839 h 29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379" h="2991">
                <a:moveTo>
                  <a:pt x="906" y="393"/>
                </a:moveTo>
                <a:lnTo>
                  <a:pt x="939" y="398"/>
                </a:lnTo>
                <a:lnTo>
                  <a:pt x="982" y="406"/>
                </a:lnTo>
                <a:lnTo>
                  <a:pt x="1026" y="416"/>
                </a:lnTo>
                <a:lnTo>
                  <a:pt x="1056" y="424"/>
                </a:lnTo>
                <a:lnTo>
                  <a:pt x="1093" y="433"/>
                </a:lnTo>
                <a:lnTo>
                  <a:pt x="1127" y="444"/>
                </a:lnTo>
                <a:lnTo>
                  <a:pt x="1163" y="454"/>
                </a:lnTo>
                <a:lnTo>
                  <a:pt x="1196" y="463"/>
                </a:lnTo>
                <a:lnTo>
                  <a:pt x="1234" y="478"/>
                </a:lnTo>
                <a:lnTo>
                  <a:pt x="1277" y="496"/>
                </a:lnTo>
                <a:lnTo>
                  <a:pt x="1315" y="511"/>
                </a:lnTo>
                <a:lnTo>
                  <a:pt x="1351" y="527"/>
                </a:lnTo>
                <a:lnTo>
                  <a:pt x="1393" y="545"/>
                </a:lnTo>
                <a:lnTo>
                  <a:pt x="1433" y="565"/>
                </a:lnTo>
                <a:lnTo>
                  <a:pt x="1469" y="583"/>
                </a:lnTo>
                <a:lnTo>
                  <a:pt x="1503" y="605"/>
                </a:lnTo>
                <a:lnTo>
                  <a:pt x="1534" y="623"/>
                </a:lnTo>
                <a:lnTo>
                  <a:pt x="1565" y="644"/>
                </a:lnTo>
                <a:lnTo>
                  <a:pt x="1599" y="664"/>
                </a:lnTo>
                <a:lnTo>
                  <a:pt x="1637" y="691"/>
                </a:lnTo>
                <a:lnTo>
                  <a:pt x="1672" y="717"/>
                </a:lnTo>
                <a:lnTo>
                  <a:pt x="1704" y="742"/>
                </a:lnTo>
                <a:lnTo>
                  <a:pt x="1735" y="764"/>
                </a:lnTo>
                <a:lnTo>
                  <a:pt x="1784" y="805"/>
                </a:lnTo>
                <a:lnTo>
                  <a:pt x="1834" y="852"/>
                </a:lnTo>
                <a:lnTo>
                  <a:pt x="1874" y="889"/>
                </a:lnTo>
                <a:lnTo>
                  <a:pt x="1921" y="941"/>
                </a:lnTo>
                <a:lnTo>
                  <a:pt x="1954" y="979"/>
                </a:lnTo>
                <a:lnTo>
                  <a:pt x="1990" y="1022"/>
                </a:lnTo>
                <a:lnTo>
                  <a:pt x="2030" y="1071"/>
                </a:lnTo>
                <a:lnTo>
                  <a:pt x="2062" y="1118"/>
                </a:lnTo>
                <a:lnTo>
                  <a:pt x="2095" y="1171"/>
                </a:lnTo>
                <a:lnTo>
                  <a:pt x="2129" y="1221"/>
                </a:lnTo>
                <a:lnTo>
                  <a:pt x="2158" y="1276"/>
                </a:lnTo>
                <a:lnTo>
                  <a:pt x="2187" y="1323"/>
                </a:lnTo>
                <a:lnTo>
                  <a:pt x="2214" y="1381"/>
                </a:lnTo>
                <a:lnTo>
                  <a:pt x="2240" y="1437"/>
                </a:lnTo>
                <a:lnTo>
                  <a:pt x="2261" y="1495"/>
                </a:lnTo>
                <a:lnTo>
                  <a:pt x="2283" y="1558"/>
                </a:lnTo>
                <a:lnTo>
                  <a:pt x="2310" y="1636"/>
                </a:lnTo>
                <a:lnTo>
                  <a:pt x="2328" y="1708"/>
                </a:lnTo>
                <a:lnTo>
                  <a:pt x="2346" y="1782"/>
                </a:lnTo>
                <a:lnTo>
                  <a:pt x="2355" y="1855"/>
                </a:lnTo>
                <a:lnTo>
                  <a:pt x="2368" y="1940"/>
                </a:lnTo>
                <a:lnTo>
                  <a:pt x="2377" y="2046"/>
                </a:lnTo>
                <a:lnTo>
                  <a:pt x="2379" y="2128"/>
                </a:lnTo>
                <a:lnTo>
                  <a:pt x="2377" y="2209"/>
                </a:lnTo>
                <a:lnTo>
                  <a:pt x="2370" y="2285"/>
                </a:lnTo>
                <a:lnTo>
                  <a:pt x="2361" y="2357"/>
                </a:lnTo>
                <a:lnTo>
                  <a:pt x="2352" y="2433"/>
                </a:lnTo>
                <a:lnTo>
                  <a:pt x="2336" y="2511"/>
                </a:lnTo>
                <a:lnTo>
                  <a:pt x="2314" y="2594"/>
                </a:lnTo>
                <a:lnTo>
                  <a:pt x="2287" y="2681"/>
                </a:lnTo>
                <a:lnTo>
                  <a:pt x="2260" y="2761"/>
                </a:lnTo>
                <a:lnTo>
                  <a:pt x="2229" y="2839"/>
                </a:lnTo>
                <a:lnTo>
                  <a:pt x="2184" y="2915"/>
                </a:lnTo>
                <a:lnTo>
                  <a:pt x="2138" y="2991"/>
                </a:lnTo>
                <a:lnTo>
                  <a:pt x="1438" y="2585"/>
                </a:lnTo>
                <a:lnTo>
                  <a:pt x="1476" y="2509"/>
                </a:lnTo>
                <a:lnTo>
                  <a:pt x="1502" y="2452"/>
                </a:lnTo>
                <a:lnTo>
                  <a:pt x="1520" y="2388"/>
                </a:lnTo>
                <a:lnTo>
                  <a:pt x="1536" y="2327"/>
                </a:lnTo>
                <a:lnTo>
                  <a:pt x="1547" y="2271"/>
                </a:lnTo>
                <a:lnTo>
                  <a:pt x="1550" y="2215"/>
                </a:lnTo>
                <a:lnTo>
                  <a:pt x="1556" y="2160"/>
                </a:lnTo>
                <a:lnTo>
                  <a:pt x="1556" y="2102"/>
                </a:lnTo>
                <a:lnTo>
                  <a:pt x="1552" y="2035"/>
                </a:lnTo>
                <a:lnTo>
                  <a:pt x="1543" y="1970"/>
                </a:lnTo>
                <a:lnTo>
                  <a:pt x="1530" y="1898"/>
                </a:lnTo>
                <a:lnTo>
                  <a:pt x="1514" y="1840"/>
                </a:lnTo>
                <a:lnTo>
                  <a:pt x="1489" y="1775"/>
                </a:lnTo>
                <a:lnTo>
                  <a:pt x="1465" y="1719"/>
                </a:lnTo>
                <a:lnTo>
                  <a:pt x="1436" y="1665"/>
                </a:lnTo>
                <a:lnTo>
                  <a:pt x="1411" y="1623"/>
                </a:lnTo>
                <a:lnTo>
                  <a:pt x="1386" y="1589"/>
                </a:lnTo>
                <a:lnTo>
                  <a:pt x="1360" y="1554"/>
                </a:lnTo>
                <a:lnTo>
                  <a:pt x="1331" y="1520"/>
                </a:lnTo>
                <a:lnTo>
                  <a:pt x="1299" y="1484"/>
                </a:lnTo>
                <a:lnTo>
                  <a:pt x="1272" y="1458"/>
                </a:lnTo>
                <a:lnTo>
                  <a:pt x="1241" y="1428"/>
                </a:lnTo>
                <a:lnTo>
                  <a:pt x="1210" y="1401"/>
                </a:lnTo>
                <a:lnTo>
                  <a:pt x="1174" y="1373"/>
                </a:lnTo>
                <a:lnTo>
                  <a:pt x="1131" y="1346"/>
                </a:lnTo>
                <a:lnTo>
                  <a:pt x="1094" y="1321"/>
                </a:lnTo>
                <a:lnTo>
                  <a:pt x="1064" y="1305"/>
                </a:lnTo>
                <a:lnTo>
                  <a:pt x="1018" y="1278"/>
                </a:lnTo>
                <a:lnTo>
                  <a:pt x="979" y="1263"/>
                </a:lnTo>
                <a:lnTo>
                  <a:pt x="944" y="1250"/>
                </a:lnTo>
                <a:lnTo>
                  <a:pt x="908" y="1238"/>
                </a:lnTo>
                <a:lnTo>
                  <a:pt x="854" y="1225"/>
                </a:lnTo>
                <a:lnTo>
                  <a:pt x="803" y="1216"/>
                </a:lnTo>
                <a:lnTo>
                  <a:pt x="751" y="1211"/>
                </a:lnTo>
                <a:lnTo>
                  <a:pt x="698" y="1207"/>
                </a:lnTo>
                <a:lnTo>
                  <a:pt x="669" y="1205"/>
                </a:lnTo>
                <a:lnTo>
                  <a:pt x="669" y="1641"/>
                </a:lnTo>
                <a:lnTo>
                  <a:pt x="0" y="833"/>
                </a:lnTo>
                <a:lnTo>
                  <a:pt x="667" y="0"/>
                </a:lnTo>
                <a:lnTo>
                  <a:pt x="667" y="375"/>
                </a:lnTo>
                <a:lnTo>
                  <a:pt x="704" y="377"/>
                </a:lnTo>
                <a:lnTo>
                  <a:pt x="756" y="378"/>
                </a:lnTo>
                <a:lnTo>
                  <a:pt x="810" y="382"/>
                </a:lnTo>
                <a:lnTo>
                  <a:pt x="863" y="388"/>
                </a:lnTo>
                <a:lnTo>
                  <a:pt x="906" y="39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4" name="Freeform 6">
            <a:extLst>
              <a:ext uri="{FF2B5EF4-FFF2-40B4-BE49-F238E27FC236}">
                <a16:creationId xmlns:a16="http://schemas.microsoft.com/office/drawing/2014/main" id="{E70D23D3-B5CF-481F-9A2F-E2B348CF6C74}"/>
              </a:ext>
            </a:extLst>
          </p:cNvPr>
          <p:cNvSpPr>
            <a:spLocks/>
          </p:cNvSpPr>
          <p:nvPr/>
        </p:nvSpPr>
        <p:spPr bwMode="auto">
          <a:xfrm>
            <a:off x="3970338" y="3802063"/>
            <a:ext cx="2716212" cy="1317625"/>
          </a:xfrm>
          <a:custGeom>
            <a:avLst/>
            <a:gdLst>
              <a:gd name="T0" fmla="*/ 1392951 w 3157"/>
              <a:gd name="T1" fmla="*/ 1297000 h 1661"/>
              <a:gd name="T2" fmla="*/ 1467804 w 3157"/>
              <a:gd name="T3" fmla="*/ 1284308 h 1661"/>
              <a:gd name="T4" fmla="*/ 1525449 w 3157"/>
              <a:gd name="T5" fmla="*/ 1271615 h 1661"/>
              <a:gd name="T6" fmla="*/ 1587397 w 3157"/>
              <a:gd name="T7" fmla="*/ 1255750 h 1661"/>
              <a:gd name="T8" fmla="*/ 1646763 w 3157"/>
              <a:gd name="T9" fmla="*/ 1235918 h 1661"/>
              <a:gd name="T10" fmla="*/ 1718174 w 3157"/>
              <a:gd name="T11" fmla="*/ 1209740 h 1661"/>
              <a:gd name="T12" fmla="*/ 1785283 w 3157"/>
              <a:gd name="T13" fmla="*/ 1182769 h 1661"/>
              <a:gd name="T14" fmla="*/ 1850672 w 3157"/>
              <a:gd name="T15" fmla="*/ 1152624 h 1661"/>
              <a:gd name="T16" fmla="*/ 1904876 w 3157"/>
              <a:gd name="T17" fmla="*/ 1120894 h 1661"/>
              <a:gd name="T18" fmla="*/ 1960800 w 3157"/>
              <a:gd name="T19" fmla="*/ 1087576 h 1661"/>
              <a:gd name="T20" fmla="*/ 2023608 w 3157"/>
              <a:gd name="T21" fmla="*/ 1047912 h 1661"/>
              <a:gd name="T22" fmla="*/ 2076091 w 3157"/>
              <a:gd name="T23" fmla="*/ 1010629 h 1661"/>
              <a:gd name="T24" fmla="*/ 2158687 w 3157"/>
              <a:gd name="T25" fmla="*/ 947167 h 1661"/>
              <a:gd name="T26" fmla="*/ 2237842 w 3157"/>
              <a:gd name="T27" fmla="*/ 869426 h 1661"/>
              <a:gd name="T28" fmla="*/ 2297208 w 3157"/>
              <a:gd name="T29" fmla="*/ 805171 h 1661"/>
              <a:gd name="T30" fmla="*/ 2360876 w 3157"/>
              <a:gd name="T31" fmla="*/ 730604 h 1661"/>
              <a:gd name="T32" fmla="*/ 2423684 w 3157"/>
              <a:gd name="T33" fmla="*/ 644137 h 1661"/>
              <a:gd name="T34" fmla="*/ 2429706 w 3157"/>
              <a:gd name="T35" fmla="*/ 0 h 1661"/>
              <a:gd name="T36" fmla="*/ 1812816 w 3157"/>
              <a:gd name="T37" fmla="*/ 315722 h 1661"/>
              <a:gd name="T38" fmla="*/ 1758612 w 3157"/>
              <a:gd name="T39" fmla="*/ 379977 h 1661"/>
              <a:gd name="T40" fmla="*/ 1702687 w 3157"/>
              <a:gd name="T41" fmla="*/ 439473 h 1661"/>
              <a:gd name="T42" fmla="*/ 1654506 w 3157"/>
              <a:gd name="T43" fmla="*/ 485483 h 1661"/>
              <a:gd name="T44" fmla="*/ 1595140 w 3157"/>
              <a:gd name="T45" fmla="*/ 526733 h 1661"/>
              <a:gd name="T46" fmla="*/ 1527170 w 3157"/>
              <a:gd name="T47" fmla="*/ 567983 h 1661"/>
              <a:gd name="T48" fmla="*/ 1461781 w 3157"/>
              <a:gd name="T49" fmla="*/ 602887 h 1661"/>
              <a:gd name="T50" fmla="*/ 1397253 w 3157"/>
              <a:gd name="T51" fmla="*/ 624305 h 1661"/>
              <a:gd name="T52" fmla="*/ 1321540 w 3157"/>
              <a:gd name="T53" fmla="*/ 645724 h 1661"/>
              <a:gd name="T54" fmla="*/ 1231200 w 3157"/>
              <a:gd name="T55" fmla="*/ 656036 h 1661"/>
              <a:gd name="T56" fmla="*/ 1077193 w 3157"/>
              <a:gd name="T57" fmla="*/ 660002 h 1661"/>
              <a:gd name="T58" fmla="*/ 948996 w 3157"/>
              <a:gd name="T59" fmla="*/ 638584 h 1661"/>
              <a:gd name="T60" fmla="*/ 817359 w 3157"/>
              <a:gd name="T61" fmla="*/ 595747 h 1661"/>
              <a:gd name="T62" fmla="*/ 698627 w 3157"/>
              <a:gd name="T63" fmla="*/ 533872 h 1661"/>
              <a:gd name="T64" fmla="*/ 0 w 3157"/>
              <a:gd name="T65" fmla="*/ 832142 h 1661"/>
              <a:gd name="T66" fmla="*/ 63668 w 3157"/>
              <a:gd name="T67" fmla="*/ 894018 h 1661"/>
              <a:gd name="T68" fmla="*/ 125615 w 3157"/>
              <a:gd name="T69" fmla="*/ 950340 h 1661"/>
              <a:gd name="T70" fmla="*/ 194445 w 3157"/>
              <a:gd name="T71" fmla="*/ 1005869 h 1661"/>
              <a:gd name="T72" fmla="*/ 263276 w 3157"/>
              <a:gd name="T73" fmla="*/ 1053465 h 1661"/>
              <a:gd name="T74" fmla="*/ 338989 w 3157"/>
              <a:gd name="T75" fmla="*/ 1101062 h 1661"/>
              <a:gd name="T76" fmla="*/ 413842 w 3157"/>
              <a:gd name="T77" fmla="*/ 1142312 h 1661"/>
              <a:gd name="T78" fmla="*/ 483532 w 3157"/>
              <a:gd name="T79" fmla="*/ 1176423 h 1661"/>
              <a:gd name="T80" fmla="*/ 573872 w 3157"/>
              <a:gd name="T81" fmla="*/ 1214500 h 1661"/>
              <a:gd name="T82" fmla="*/ 661630 w 3157"/>
              <a:gd name="T83" fmla="*/ 1244644 h 1661"/>
              <a:gd name="T84" fmla="*/ 739064 w 3157"/>
              <a:gd name="T85" fmla="*/ 1268442 h 1661"/>
              <a:gd name="T86" fmla="*/ 819940 w 3157"/>
              <a:gd name="T87" fmla="*/ 1287481 h 1661"/>
              <a:gd name="T88" fmla="*/ 913721 w 3157"/>
              <a:gd name="T89" fmla="*/ 1303346 h 1661"/>
              <a:gd name="T90" fmla="*/ 1011804 w 3157"/>
              <a:gd name="T91" fmla="*/ 1312865 h 1661"/>
              <a:gd name="T92" fmla="*/ 1100423 w 3157"/>
              <a:gd name="T93" fmla="*/ 1317625 h 1661"/>
              <a:gd name="T94" fmla="*/ 1192483 w 3157"/>
              <a:gd name="T95" fmla="*/ 1316038 h 1661"/>
              <a:gd name="T96" fmla="*/ 1283683 w 3157"/>
              <a:gd name="T97" fmla="*/ 1312072 h 1661"/>
              <a:gd name="T98" fmla="*/ 1364559 w 3157"/>
              <a:gd name="T99" fmla="*/ 1301760 h 166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157" h="1661">
                <a:moveTo>
                  <a:pt x="1586" y="1641"/>
                </a:moveTo>
                <a:lnTo>
                  <a:pt x="1619" y="1635"/>
                </a:lnTo>
                <a:lnTo>
                  <a:pt x="1662" y="1628"/>
                </a:lnTo>
                <a:lnTo>
                  <a:pt x="1706" y="1619"/>
                </a:lnTo>
                <a:lnTo>
                  <a:pt x="1737" y="1612"/>
                </a:lnTo>
                <a:lnTo>
                  <a:pt x="1773" y="1603"/>
                </a:lnTo>
                <a:lnTo>
                  <a:pt x="1809" y="1592"/>
                </a:lnTo>
                <a:lnTo>
                  <a:pt x="1845" y="1583"/>
                </a:lnTo>
                <a:lnTo>
                  <a:pt x="1878" y="1572"/>
                </a:lnTo>
                <a:lnTo>
                  <a:pt x="1914" y="1558"/>
                </a:lnTo>
                <a:lnTo>
                  <a:pt x="1959" y="1541"/>
                </a:lnTo>
                <a:lnTo>
                  <a:pt x="1997" y="1525"/>
                </a:lnTo>
                <a:lnTo>
                  <a:pt x="2033" y="1509"/>
                </a:lnTo>
                <a:lnTo>
                  <a:pt x="2075" y="1491"/>
                </a:lnTo>
                <a:lnTo>
                  <a:pt x="2115" y="1471"/>
                </a:lnTo>
                <a:lnTo>
                  <a:pt x="2151" y="1453"/>
                </a:lnTo>
                <a:lnTo>
                  <a:pt x="2183" y="1431"/>
                </a:lnTo>
                <a:lnTo>
                  <a:pt x="2214" y="1413"/>
                </a:lnTo>
                <a:lnTo>
                  <a:pt x="2245" y="1391"/>
                </a:lnTo>
                <a:lnTo>
                  <a:pt x="2279" y="1371"/>
                </a:lnTo>
                <a:lnTo>
                  <a:pt x="2317" y="1346"/>
                </a:lnTo>
                <a:lnTo>
                  <a:pt x="2352" y="1321"/>
                </a:lnTo>
                <a:lnTo>
                  <a:pt x="2384" y="1295"/>
                </a:lnTo>
                <a:lnTo>
                  <a:pt x="2413" y="1274"/>
                </a:lnTo>
                <a:lnTo>
                  <a:pt x="2464" y="1234"/>
                </a:lnTo>
                <a:lnTo>
                  <a:pt x="2509" y="1194"/>
                </a:lnTo>
                <a:lnTo>
                  <a:pt x="2554" y="1149"/>
                </a:lnTo>
                <a:lnTo>
                  <a:pt x="2601" y="1096"/>
                </a:lnTo>
                <a:lnTo>
                  <a:pt x="2634" y="1058"/>
                </a:lnTo>
                <a:lnTo>
                  <a:pt x="2670" y="1015"/>
                </a:lnTo>
                <a:lnTo>
                  <a:pt x="2710" y="968"/>
                </a:lnTo>
                <a:lnTo>
                  <a:pt x="2744" y="921"/>
                </a:lnTo>
                <a:lnTo>
                  <a:pt x="2777" y="870"/>
                </a:lnTo>
                <a:lnTo>
                  <a:pt x="2817" y="812"/>
                </a:lnTo>
                <a:lnTo>
                  <a:pt x="3157" y="1011"/>
                </a:lnTo>
                <a:lnTo>
                  <a:pt x="2824" y="0"/>
                </a:lnTo>
                <a:lnTo>
                  <a:pt x="1744" y="192"/>
                </a:lnTo>
                <a:lnTo>
                  <a:pt x="2107" y="398"/>
                </a:lnTo>
                <a:lnTo>
                  <a:pt x="2077" y="442"/>
                </a:lnTo>
                <a:lnTo>
                  <a:pt x="2044" y="479"/>
                </a:lnTo>
                <a:lnTo>
                  <a:pt x="2012" y="517"/>
                </a:lnTo>
                <a:lnTo>
                  <a:pt x="1979" y="554"/>
                </a:lnTo>
                <a:lnTo>
                  <a:pt x="1952" y="581"/>
                </a:lnTo>
                <a:lnTo>
                  <a:pt x="1923" y="612"/>
                </a:lnTo>
                <a:lnTo>
                  <a:pt x="1890" y="637"/>
                </a:lnTo>
                <a:lnTo>
                  <a:pt x="1854" y="664"/>
                </a:lnTo>
                <a:lnTo>
                  <a:pt x="1811" y="693"/>
                </a:lnTo>
                <a:lnTo>
                  <a:pt x="1775" y="716"/>
                </a:lnTo>
                <a:lnTo>
                  <a:pt x="1744" y="735"/>
                </a:lnTo>
                <a:lnTo>
                  <a:pt x="1699" y="760"/>
                </a:lnTo>
                <a:lnTo>
                  <a:pt x="1659" y="776"/>
                </a:lnTo>
                <a:lnTo>
                  <a:pt x="1624" y="787"/>
                </a:lnTo>
                <a:lnTo>
                  <a:pt x="1588" y="800"/>
                </a:lnTo>
                <a:lnTo>
                  <a:pt x="1536" y="814"/>
                </a:lnTo>
                <a:lnTo>
                  <a:pt x="1483" y="821"/>
                </a:lnTo>
                <a:lnTo>
                  <a:pt x="1431" y="827"/>
                </a:lnTo>
                <a:lnTo>
                  <a:pt x="1353" y="830"/>
                </a:lnTo>
                <a:lnTo>
                  <a:pt x="1252" y="832"/>
                </a:lnTo>
                <a:lnTo>
                  <a:pt x="1174" y="821"/>
                </a:lnTo>
                <a:lnTo>
                  <a:pt x="1103" y="805"/>
                </a:lnTo>
                <a:lnTo>
                  <a:pt x="1022" y="782"/>
                </a:lnTo>
                <a:lnTo>
                  <a:pt x="950" y="751"/>
                </a:lnTo>
                <a:lnTo>
                  <a:pt x="877" y="715"/>
                </a:lnTo>
                <a:lnTo>
                  <a:pt x="812" y="673"/>
                </a:lnTo>
                <a:lnTo>
                  <a:pt x="749" y="617"/>
                </a:lnTo>
                <a:lnTo>
                  <a:pt x="0" y="1049"/>
                </a:lnTo>
                <a:lnTo>
                  <a:pt x="31" y="1086"/>
                </a:lnTo>
                <a:lnTo>
                  <a:pt x="74" y="1127"/>
                </a:lnTo>
                <a:lnTo>
                  <a:pt x="110" y="1163"/>
                </a:lnTo>
                <a:lnTo>
                  <a:pt x="146" y="1198"/>
                </a:lnTo>
                <a:lnTo>
                  <a:pt x="182" y="1232"/>
                </a:lnTo>
                <a:lnTo>
                  <a:pt x="226" y="1268"/>
                </a:lnTo>
                <a:lnTo>
                  <a:pt x="266" y="1299"/>
                </a:lnTo>
                <a:lnTo>
                  <a:pt x="306" y="1328"/>
                </a:lnTo>
                <a:lnTo>
                  <a:pt x="351" y="1357"/>
                </a:lnTo>
                <a:lnTo>
                  <a:pt x="394" y="1388"/>
                </a:lnTo>
                <a:lnTo>
                  <a:pt x="439" y="1417"/>
                </a:lnTo>
                <a:lnTo>
                  <a:pt x="481" y="1440"/>
                </a:lnTo>
                <a:lnTo>
                  <a:pt x="523" y="1464"/>
                </a:lnTo>
                <a:lnTo>
                  <a:pt x="562" y="1483"/>
                </a:lnTo>
                <a:lnTo>
                  <a:pt x="617" y="1509"/>
                </a:lnTo>
                <a:lnTo>
                  <a:pt x="667" y="1531"/>
                </a:lnTo>
                <a:lnTo>
                  <a:pt x="725" y="1552"/>
                </a:lnTo>
                <a:lnTo>
                  <a:pt x="769" y="1569"/>
                </a:lnTo>
                <a:lnTo>
                  <a:pt x="810" y="1585"/>
                </a:lnTo>
                <a:lnTo>
                  <a:pt x="859" y="1599"/>
                </a:lnTo>
                <a:lnTo>
                  <a:pt x="906" y="1612"/>
                </a:lnTo>
                <a:lnTo>
                  <a:pt x="953" y="1623"/>
                </a:lnTo>
                <a:lnTo>
                  <a:pt x="1007" y="1634"/>
                </a:lnTo>
                <a:lnTo>
                  <a:pt x="1062" y="1643"/>
                </a:lnTo>
                <a:lnTo>
                  <a:pt x="1118" y="1650"/>
                </a:lnTo>
                <a:lnTo>
                  <a:pt x="1176" y="1655"/>
                </a:lnTo>
                <a:lnTo>
                  <a:pt x="1219" y="1657"/>
                </a:lnTo>
                <a:lnTo>
                  <a:pt x="1279" y="1661"/>
                </a:lnTo>
                <a:lnTo>
                  <a:pt x="1339" y="1661"/>
                </a:lnTo>
                <a:lnTo>
                  <a:pt x="1386" y="1659"/>
                </a:lnTo>
                <a:lnTo>
                  <a:pt x="1436" y="1657"/>
                </a:lnTo>
                <a:lnTo>
                  <a:pt x="1492" y="1654"/>
                </a:lnTo>
                <a:lnTo>
                  <a:pt x="1543" y="1646"/>
                </a:lnTo>
                <a:lnTo>
                  <a:pt x="1586" y="1641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5" name="Freeform 7">
            <a:extLst>
              <a:ext uri="{FF2B5EF4-FFF2-40B4-BE49-F238E27FC236}">
                <a16:creationId xmlns:a16="http://schemas.microsoft.com/office/drawing/2014/main" id="{94BC49B4-806C-40C8-B26F-E850BC2ED112}"/>
              </a:ext>
            </a:extLst>
          </p:cNvPr>
          <p:cNvSpPr>
            <a:spLocks/>
          </p:cNvSpPr>
          <p:nvPr/>
        </p:nvSpPr>
        <p:spPr bwMode="auto">
          <a:xfrm>
            <a:off x="3503613" y="2374900"/>
            <a:ext cx="1377950" cy="2351088"/>
          </a:xfrm>
          <a:custGeom>
            <a:avLst/>
            <a:gdLst>
              <a:gd name="T0" fmla="*/ 1348687 w 1601"/>
              <a:gd name="T1" fmla="*/ 3970 h 2961"/>
              <a:gd name="T2" fmla="*/ 1278972 w 1601"/>
              <a:gd name="T3" fmla="*/ 17468 h 2961"/>
              <a:gd name="T4" fmla="*/ 1217863 w 1601"/>
              <a:gd name="T5" fmla="*/ 31761 h 2961"/>
              <a:gd name="T6" fmla="*/ 1156755 w 1601"/>
              <a:gd name="T7" fmla="*/ 47641 h 2961"/>
              <a:gd name="T8" fmla="*/ 1096507 w 1601"/>
              <a:gd name="T9" fmla="*/ 67492 h 2961"/>
              <a:gd name="T10" fmla="*/ 1027653 w 1601"/>
              <a:gd name="T11" fmla="*/ 93694 h 2961"/>
              <a:gd name="T12" fmla="*/ 960520 w 1601"/>
              <a:gd name="T13" fmla="*/ 120691 h 2961"/>
              <a:gd name="T14" fmla="*/ 895108 w 1601"/>
              <a:gd name="T15" fmla="*/ 150863 h 2961"/>
              <a:gd name="T16" fmla="*/ 839164 w 1601"/>
              <a:gd name="T17" fmla="*/ 182624 h 2961"/>
              <a:gd name="T18" fmla="*/ 783220 w 1601"/>
              <a:gd name="T19" fmla="*/ 215179 h 2961"/>
              <a:gd name="T20" fmla="*/ 721251 w 1601"/>
              <a:gd name="T21" fmla="*/ 257262 h 2961"/>
              <a:gd name="T22" fmla="*/ 667028 w 1601"/>
              <a:gd name="T23" fmla="*/ 294581 h 2961"/>
              <a:gd name="T24" fmla="*/ 579238 w 1601"/>
              <a:gd name="T25" fmla="*/ 366042 h 2961"/>
              <a:gd name="T26" fmla="*/ 504359 w 1601"/>
              <a:gd name="T27" fmla="*/ 436710 h 2961"/>
              <a:gd name="T28" fmla="*/ 445833 w 1601"/>
              <a:gd name="T29" fmla="*/ 501026 h 2961"/>
              <a:gd name="T30" fmla="*/ 383003 w 1601"/>
              <a:gd name="T31" fmla="*/ 575663 h 2961"/>
              <a:gd name="T32" fmla="*/ 327059 w 1601"/>
              <a:gd name="T33" fmla="*/ 657447 h 2961"/>
              <a:gd name="T34" fmla="*/ 275418 w 1601"/>
              <a:gd name="T35" fmla="*/ 738437 h 2961"/>
              <a:gd name="T36" fmla="*/ 232384 w 1601"/>
              <a:gd name="T37" fmla="*/ 828955 h 2961"/>
              <a:gd name="T38" fmla="*/ 194514 w 1601"/>
              <a:gd name="T39" fmla="*/ 925031 h 2961"/>
              <a:gd name="T40" fmla="*/ 155783 w 1601"/>
              <a:gd name="T41" fmla="*/ 1044134 h 2961"/>
              <a:gd name="T42" fmla="*/ 132545 w 1601"/>
              <a:gd name="T43" fmla="*/ 1160855 h 2961"/>
              <a:gd name="T44" fmla="*/ 113610 w 1601"/>
              <a:gd name="T45" fmla="*/ 1311718 h 2961"/>
              <a:gd name="T46" fmla="*/ 113610 w 1601"/>
              <a:gd name="T47" fmla="*/ 1441937 h 2961"/>
              <a:gd name="T48" fmla="*/ 128241 w 1601"/>
              <a:gd name="T49" fmla="*/ 1561040 h 2961"/>
              <a:gd name="T50" fmla="*/ 149758 w 1601"/>
              <a:gd name="T51" fmla="*/ 1683319 h 2961"/>
              <a:gd name="T52" fmla="*/ 191932 w 1601"/>
              <a:gd name="T53" fmla="*/ 1816714 h 2961"/>
              <a:gd name="T54" fmla="*/ 241851 w 1601"/>
              <a:gd name="T55" fmla="*/ 1942169 h 2961"/>
              <a:gd name="T56" fmla="*/ 309845 w 1601"/>
              <a:gd name="T57" fmla="*/ 2059683 h 2961"/>
              <a:gd name="T58" fmla="*/ 945028 w 1601"/>
              <a:gd name="T59" fmla="*/ 2351088 h 2961"/>
              <a:gd name="T60" fmla="*/ 929535 w 1601"/>
              <a:gd name="T61" fmla="*/ 1729372 h 2961"/>
              <a:gd name="T62" fmla="*/ 871870 w 1601"/>
              <a:gd name="T63" fmla="*/ 1631707 h 2961"/>
              <a:gd name="T64" fmla="*/ 838303 w 1601"/>
              <a:gd name="T65" fmla="*/ 1537219 h 2961"/>
              <a:gd name="T66" fmla="*/ 825393 w 1601"/>
              <a:gd name="T67" fmla="*/ 1446701 h 2961"/>
              <a:gd name="T68" fmla="*/ 821090 w 1601"/>
              <a:gd name="T69" fmla="*/ 1356977 h 2961"/>
              <a:gd name="T70" fmla="*/ 829696 w 1601"/>
              <a:gd name="T71" fmla="*/ 1252167 h 2961"/>
              <a:gd name="T72" fmla="*/ 856377 w 1601"/>
              <a:gd name="T73" fmla="*/ 1148944 h 2961"/>
              <a:gd name="T74" fmla="*/ 896829 w 1601"/>
              <a:gd name="T75" fmla="*/ 1052868 h 2961"/>
              <a:gd name="T76" fmla="*/ 945028 w 1601"/>
              <a:gd name="T77" fmla="*/ 976642 h 2961"/>
              <a:gd name="T78" fmla="*/ 988922 w 1601"/>
              <a:gd name="T79" fmla="*/ 921855 h 2961"/>
              <a:gd name="T80" fmla="*/ 1040563 w 1601"/>
              <a:gd name="T81" fmla="*/ 866274 h 2961"/>
              <a:gd name="T82" fmla="*/ 1090483 w 1601"/>
              <a:gd name="T83" fmla="*/ 820221 h 2961"/>
              <a:gd name="T84" fmla="*/ 1148148 w 1601"/>
              <a:gd name="T85" fmla="*/ 778138 h 2961"/>
              <a:gd name="T86" fmla="*/ 1216142 w 1601"/>
              <a:gd name="T87" fmla="*/ 736849 h 2961"/>
              <a:gd name="T88" fmla="*/ 1281554 w 1601"/>
              <a:gd name="T89" fmla="*/ 702706 h 2961"/>
              <a:gd name="T90" fmla="*/ 1377950 w 1601"/>
              <a:gd name="T91" fmla="*/ 672533 h 296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601" h="2961">
                <a:moveTo>
                  <a:pt x="1601" y="0"/>
                </a:moveTo>
                <a:lnTo>
                  <a:pt x="1567" y="5"/>
                </a:lnTo>
                <a:lnTo>
                  <a:pt x="1533" y="11"/>
                </a:lnTo>
                <a:lnTo>
                  <a:pt x="1486" y="22"/>
                </a:lnTo>
                <a:lnTo>
                  <a:pt x="1451" y="29"/>
                </a:lnTo>
                <a:lnTo>
                  <a:pt x="1415" y="40"/>
                </a:lnTo>
                <a:lnTo>
                  <a:pt x="1381" y="51"/>
                </a:lnTo>
                <a:lnTo>
                  <a:pt x="1344" y="60"/>
                </a:lnTo>
                <a:lnTo>
                  <a:pt x="1310" y="71"/>
                </a:lnTo>
                <a:lnTo>
                  <a:pt x="1274" y="85"/>
                </a:lnTo>
                <a:lnTo>
                  <a:pt x="1230" y="101"/>
                </a:lnTo>
                <a:lnTo>
                  <a:pt x="1194" y="118"/>
                </a:lnTo>
                <a:lnTo>
                  <a:pt x="1156" y="134"/>
                </a:lnTo>
                <a:lnTo>
                  <a:pt x="1116" y="152"/>
                </a:lnTo>
                <a:lnTo>
                  <a:pt x="1077" y="172"/>
                </a:lnTo>
                <a:lnTo>
                  <a:pt x="1040" y="190"/>
                </a:lnTo>
                <a:lnTo>
                  <a:pt x="1006" y="212"/>
                </a:lnTo>
                <a:lnTo>
                  <a:pt x="975" y="230"/>
                </a:lnTo>
                <a:lnTo>
                  <a:pt x="945" y="251"/>
                </a:lnTo>
                <a:lnTo>
                  <a:pt x="910" y="271"/>
                </a:lnTo>
                <a:lnTo>
                  <a:pt x="872" y="297"/>
                </a:lnTo>
                <a:lnTo>
                  <a:pt x="838" y="324"/>
                </a:lnTo>
                <a:lnTo>
                  <a:pt x="805" y="349"/>
                </a:lnTo>
                <a:lnTo>
                  <a:pt x="775" y="371"/>
                </a:lnTo>
                <a:lnTo>
                  <a:pt x="724" y="412"/>
                </a:lnTo>
                <a:lnTo>
                  <a:pt x="673" y="461"/>
                </a:lnTo>
                <a:lnTo>
                  <a:pt x="633" y="497"/>
                </a:lnTo>
                <a:lnTo>
                  <a:pt x="586" y="550"/>
                </a:lnTo>
                <a:lnTo>
                  <a:pt x="554" y="588"/>
                </a:lnTo>
                <a:lnTo>
                  <a:pt x="518" y="631"/>
                </a:lnTo>
                <a:lnTo>
                  <a:pt x="478" y="680"/>
                </a:lnTo>
                <a:lnTo>
                  <a:pt x="445" y="725"/>
                </a:lnTo>
                <a:lnTo>
                  <a:pt x="413" y="778"/>
                </a:lnTo>
                <a:lnTo>
                  <a:pt x="380" y="828"/>
                </a:lnTo>
                <a:lnTo>
                  <a:pt x="348" y="883"/>
                </a:lnTo>
                <a:lnTo>
                  <a:pt x="320" y="930"/>
                </a:lnTo>
                <a:lnTo>
                  <a:pt x="295" y="988"/>
                </a:lnTo>
                <a:lnTo>
                  <a:pt x="270" y="1044"/>
                </a:lnTo>
                <a:lnTo>
                  <a:pt x="248" y="1102"/>
                </a:lnTo>
                <a:lnTo>
                  <a:pt x="226" y="1165"/>
                </a:lnTo>
                <a:lnTo>
                  <a:pt x="199" y="1243"/>
                </a:lnTo>
                <a:lnTo>
                  <a:pt x="181" y="1315"/>
                </a:lnTo>
                <a:lnTo>
                  <a:pt x="163" y="1389"/>
                </a:lnTo>
                <a:lnTo>
                  <a:pt x="154" y="1462"/>
                </a:lnTo>
                <a:lnTo>
                  <a:pt x="141" y="1547"/>
                </a:lnTo>
                <a:lnTo>
                  <a:pt x="132" y="1652"/>
                </a:lnTo>
                <a:lnTo>
                  <a:pt x="130" y="1735"/>
                </a:lnTo>
                <a:lnTo>
                  <a:pt x="132" y="1816"/>
                </a:lnTo>
                <a:lnTo>
                  <a:pt x="139" y="1894"/>
                </a:lnTo>
                <a:lnTo>
                  <a:pt x="149" y="1966"/>
                </a:lnTo>
                <a:lnTo>
                  <a:pt x="158" y="2042"/>
                </a:lnTo>
                <a:lnTo>
                  <a:pt x="174" y="2120"/>
                </a:lnTo>
                <a:lnTo>
                  <a:pt x="196" y="2203"/>
                </a:lnTo>
                <a:lnTo>
                  <a:pt x="223" y="2288"/>
                </a:lnTo>
                <a:lnTo>
                  <a:pt x="250" y="2368"/>
                </a:lnTo>
                <a:lnTo>
                  <a:pt x="281" y="2446"/>
                </a:lnTo>
                <a:lnTo>
                  <a:pt x="317" y="2522"/>
                </a:lnTo>
                <a:lnTo>
                  <a:pt x="360" y="2594"/>
                </a:lnTo>
                <a:lnTo>
                  <a:pt x="0" y="2798"/>
                </a:lnTo>
                <a:lnTo>
                  <a:pt x="1098" y="2961"/>
                </a:lnTo>
                <a:lnTo>
                  <a:pt x="1502" y="1952"/>
                </a:lnTo>
                <a:lnTo>
                  <a:pt x="1080" y="2178"/>
                </a:lnTo>
                <a:lnTo>
                  <a:pt x="1039" y="2113"/>
                </a:lnTo>
                <a:lnTo>
                  <a:pt x="1013" y="2055"/>
                </a:lnTo>
                <a:lnTo>
                  <a:pt x="990" y="1995"/>
                </a:lnTo>
                <a:lnTo>
                  <a:pt x="974" y="1936"/>
                </a:lnTo>
                <a:lnTo>
                  <a:pt x="963" y="1878"/>
                </a:lnTo>
                <a:lnTo>
                  <a:pt x="959" y="1822"/>
                </a:lnTo>
                <a:lnTo>
                  <a:pt x="954" y="1766"/>
                </a:lnTo>
                <a:lnTo>
                  <a:pt x="954" y="1709"/>
                </a:lnTo>
                <a:lnTo>
                  <a:pt x="957" y="1643"/>
                </a:lnTo>
                <a:lnTo>
                  <a:pt x="964" y="1577"/>
                </a:lnTo>
                <a:lnTo>
                  <a:pt x="979" y="1505"/>
                </a:lnTo>
                <a:lnTo>
                  <a:pt x="995" y="1447"/>
                </a:lnTo>
                <a:lnTo>
                  <a:pt x="1021" y="1382"/>
                </a:lnTo>
                <a:lnTo>
                  <a:pt x="1042" y="1326"/>
                </a:lnTo>
                <a:lnTo>
                  <a:pt x="1073" y="1272"/>
                </a:lnTo>
                <a:lnTo>
                  <a:pt x="1098" y="1230"/>
                </a:lnTo>
                <a:lnTo>
                  <a:pt x="1124" y="1196"/>
                </a:lnTo>
                <a:lnTo>
                  <a:pt x="1149" y="1161"/>
                </a:lnTo>
                <a:lnTo>
                  <a:pt x="1178" y="1127"/>
                </a:lnTo>
                <a:lnTo>
                  <a:pt x="1209" y="1091"/>
                </a:lnTo>
                <a:lnTo>
                  <a:pt x="1236" y="1065"/>
                </a:lnTo>
                <a:lnTo>
                  <a:pt x="1267" y="1033"/>
                </a:lnTo>
                <a:lnTo>
                  <a:pt x="1297" y="1008"/>
                </a:lnTo>
                <a:lnTo>
                  <a:pt x="1334" y="980"/>
                </a:lnTo>
                <a:lnTo>
                  <a:pt x="1377" y="952"/>
                </a:lnTo>
                <a:lnTo>
                  <a:pt x="1413" y="928"/>
                </a:lnTo>
                <a:lnTo>
                  <a:pt x="1444" y="910"/>
                </a:lnTo>
                <a:lnTo>
                  <a:pt x="1489" y="885"/>
                </a:lnTo>
                <a:lnTo>
                  <a:pt x="1533" y="866"/>
                </a:lnTo>
                <a:lnTo>
                  <a:pt x="1601" y="847"/>
                </a:lnTo>
                <a:lnTo>
                  <a:pt x="1601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6" name="Freeform 8">
            <a:extLst>
              <a:ext uri="{FF2B5EF4-FFF2-40B4-BE49-F238E27FC236}">
                <a16:creationId xmlns:a16="http://schemas.microsoft.com/office/drawing/2014/main" id="{3B9E5841-769F-480F-9118-9BEC3B1E7B68}"/>
              </a:ext>
            </a:extLst>
          </p:cNvPr>
          <p:cNvSpPr>
            <a:spLocks/>
          </p:cNvSpPr>
          <p:nvPr/>
        </p:nvSpPr>
        <p:spPr bwMode="auto">
          <a:xfrm>
            <a:off x="4565650" y="2055813"/>
            <a:ext cx="2044700" cy="2128837"/>
          </a:xfrm>
          <a:custGeom>
            <a:avLst/>
            <a:gdLst>
              <a:gd name="T0" fmla="*/ 807051 w 2379"/>
              <a:gd name="T1" fmla="*/ 316030 h 2681"/>
              <a:gd name="T2" fmla="*/ 881825 w 2379"/>
              <a:gd name="T3" fmla="*/ 330323 h 2681"/>
              <a:gd name="T4" fmla="*/ 939410 w 2379"/>
              <a:gd name="T5" fmla="*/ 343822 h 2681"/>
              <a:gd name="T6" fmla="*/ 999574 w 2379"/>
              <a:gd name="T7" fmla="*/ 360497 h 2681"/>
              <a:gd name="T8" fmla="*/ 1060597 w 2379"/>
              <a:gd name="T9" fmla="*/ 379554 h 2681"/>
              <a:gd name="T10" fmla="*/ 1130215 w 2379"/>
              <a:gd name="T11" fmla="*/ 405757 h 2681"/>
              <a:gd name="T12" fmla="*/ 1197254 w 2379"/>
              <a:gd name="T13" fmla="*/ 432755 h 2681"/>
              <a:gd name="T14" fmla="*/ 1262574 w 2379"/>
              <a:gd name="T15" fmla="*/ 462929 h 2681"/>
              <a:gd name="T16" fmla="*/ 1318440 w 2379"/>
              <a:gd name="T17" fmla="*/ 494691 h 2681"/>
              <a:gd name="T18" fmla="*/ 1374307 w 2379"/>
              <a:gd name="T19" fmla="*/ 527246 h 2681"/>
              <a:gd name="T20" fmla="*/ 1437049 w 2379"/>
              <a:gd name="T21" fmla="*/ 567743 h 2681"/>
              <a:gd name="T22" fmla="*/ 1491196 w 2379"/>
              <a:gd name="T23" fmla="*/ 606651 h 2681"/>
              <a:gd name="T24" fmla="*/ 1576284 w 2379"/>
              <a:gd name="T25" fmla="*/ 676527 h 2681"/>
              <a:gd name="T26" fmla="*/ 1651059 w 2379"/>
              <a:gd name="T27" fmla="*/ 747197 h 2681"/>
              <a:gd name="T28" fmla="*/ 1710363 w 2379"/>
              <a:gd name="T29" fmla="*/ 811515 h 2681"/>
              <a:gd name="T30" fmla="*/ 1772245 w 2379"/>
              <a:gd name="T31" fmla="*/ 887743 h 2681"/>
              <a:gd name="T32" fmla="*/ 1829830 w 2379"/>
              <a:gd name="T33" fmla="*/ 969530 h 2681"/>
              <a:gd name="T34" fmla="*/ 1879680 w 2379"/>
              <a:gd name="T35" fmla="*/ 1050523 h 2681"/>
              <a:gd name="T36" fmla="*/ 1925232 w 2379"/>
              <a:gd name="T37" fmla="*/ 1141044 h 2681"/>
              <a:gd name="T38" fmla="*/ 1962190 w 2379"/>
              <a:gd name="T39" fmla="*/ 1237123 h 2681"/>
              <a:gd name="T40" fmla="*/ 2000867 w 2379"/>
              <a:gd name="T41" fmla="*/ 1356230 h 2681"/>
              <a:gd name="T42" fmla="*/ 2024073 w 2379"/>
              <a:gd name="T43" fmla="*/ 1472955 h 2681"/>
              <a:gd name="T44" fmla="*/ 2042981 w 2379"/>
              <a:gd name="T45" fmla="*/ 1623824 h 2681"/>
              <a:gd name="T46" fmla="*/ 2042981 w 2379"/>
              <a:gd name="T47" fmla="*/ 1752459 h 2681"/>
              <a:gd name="T48" fmla="*/ 2029229 w 2379"/>
              <a:gd name="T49" fmla="*/ 1871566 h 2681"/>
              <a:gd name="T50" fmla="*/ 2007742 w 2379"/>
              <a:gd name="T51" fmla="*/ 1993849 h 2681"/>
              <a:gd name="T52" fmla="*/ 1965628 w 2379"/>
              <a:gd name="T53" fmla="*/ 2128837 h 2681"/>
              <a:gd name="T54" fmla="*/ 1321878 w 2379"/>
              <a:gd name="T55" fmla="*/ 1824717 h 2681"/>
              <a:gd name="T56" fmla="*/ 1337349 w 2379"/>
              <a:gd name="T57" fmla="*/ 1714345 h 2681"/>
              <a:gd name="T58" fmla="*/ 1333911 w 2379"/>
              <a:gd name="T59" fmla="*/ 1615089 h 2681"/>
              <a:gd name="T60" fmla="*/ 1315003 w 2379"/>
              <a:gd name="T61" fmla="*/ 1507099 h 2681"/>
              <a:gd name="T62" fmla="*/ 1279764 w 2379"/>
              <a:gd name="T63" fmla="*/ 1409431 h 2681"/>
              <a:gd name="T64" fmla="*/ 1234212 w 2379"/>
              <a:gd name="T65" fmla="*/ 1322086 h 2681"/>
              <a:gd name="T66" fmla="*/ 1191238 w 2379"/>
              <a:gd name="T67" fmla="*/ 1261739 h 2681"/>
              <a:gd name="T68" fmla="*/ 1143966 w 2379"/>
              <a:gd name="T69" fmla="*/ 1206950 h 2681"/>
              <a:gd name="T70" fmla="*/ 1093257 w 2379"/>
              <a:gd name="T71" fmla="*/ 1157719 h 2681"/>
              <a:gd name="T72" fmla="*/ 1039969 w 2379"/>
              <a:gd name="T73" fmla="*/ 1112458 h 2681"/>
              <a:gd name="T74" fmla="*/ 972070 w 2379"/>
              <a:gd name="T75" fmla="*/ 1068786 h 2681"/>
              <a:gd name="T76" fmla="*/ 914485 w 2379"/>
              <a:gd name="T77" fmla="*/ 1036230 h 2681"/>
              <a:gd name="T78" fmla="*/ 841430 w 2379"/>
              <a:gd name="T79" fmla="*/ 1002880 h 2681"/>
              <a:gd name="T80" fmla="*/ 780407 w 2379"/>
              <a:gd name="T81" fmla="*/ 983029 h 2681"/>
              <a:gd name="T82" fmla="*/ 690161 w 2379"/>
              <a:gd name="T83" fmla="*/ 965560 h 2681"/>
              <a:gd name="T84" fmla="*/ 599916 w 2379"/>
              <a:gd name="T85" fmla="*/ 958413 h 2681"/>
              <a:gd name="T86" fmla="*/ 574991 w 2379"/>
              <a:gd name="T87" fmla="*/ 1303029 h 2681"/>
              <a:gd name="T88" fmla="*/ 573272 w 2379"/>
              <a:gd name="T89" fmla="*/ 0 h 2681"/>
              <a:gd name="T90" fmla="*/ 605073 w 2379"/>
              <a:gd name="T91" fmla="*/ 299355 h 2681"/>
              <a:gd name="T92" fmla="*/ 696178 w 2379"/>
              <a:gd name="T93" fmla="*/ 303326 h 2681"/>
              <a:gd name="T94" fmla="*/ 778688 w 2379"/>
              <a:gd name="T95" fmla="*/ 312060 h 26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79" h="2681">
                <a:moveTo>
                  <a:pt x="906" y="393"/>
                </a:moveTo>
                <a:lnTo>
                  <a:pt x="939" y="398"/>
                </a:lnTo>
                <a:lnTo>
                  <a:pt x="982" y="406"/>
                </a:lnTo>
                <a:lnTo>
                  <a:pt x="1026" y="416"/>
                </a:lnTo>
                <a:lnTo>
                  <a:pt x="1056" y="424"/>
                </a:lnTo>
                <a:lnTo>
                  <a:pt x="1093" y="433"/>
                </a:lnTo>
                <a:lnTo>
                  <a:pt x="1127" y="444"/>
                </a:lnTo>
                <a:lnTo>
                  <a:pt x="1163" y="454"/>
                </a:lnTo>
                <a:lnTo>
                  <a:pt x="1196" y="463"/>
                </a:lnTo>
                <a:lnTo>
                  <a:pt x="1234" y="478"/>
                </a:lnTo>
                <a:lnTo>
                  <a:pt x="1277" y="496"/>
                </a:lnTo>
                <a:lnTo>
                  <a:pt x="1315" y="511"/>
                </a:lnTo>
                <a:lnTo>
                  <a:pt x="1351" y="527"/>
                </a:lnTo>
                <a:lnTo>
                  <a:pt x="1393" y="545"/>
                </a:lnTo>
                <a:lnTo>
                  <a:pt x="1433" y="565"/>
                </a:lnTo>
                <a:lnTo>
                  <a:pt x="1469" y="583"/>
                </a:lnTo>
                <a:lnTo>
                  <a:pt x="1503" y="605"/>
                </a:lnTo>
                <a:lnTo>
                  <a:pt x="1534" y="623"/>
                </a:lnTo>
                <a:lnTo>
                  <a:pt x="1565" y="644"/>
                </a:lnTo>
                <a:lnTo>
                  <a:pt x="1599" y="664"/>
                </a:lnTo>
                <a:lnTo>
                  <a:pt x="1637" y="690"/>
                </a:lnTo>
                <a:lnTo>
                  <a:pt x="1672" y="715"/>
                </a:lnTo>
                <a:lnTo>
                  <a:pt x="1704" y="740"/>
                </a:lnTo>
                <a:lnTo>
                  <a:pt x="1735" y="764"/>
                </a:lnTo>
                <a:lnTo>
                  <a:pt x="1784" y="805"/>
                </a:lnTo>
                <a:lnTo>
                  <a:pt x="1834" y="852"/>
                </a:lnTo>
                <a:lnTo>
                  <a:pt x="1874" y="889"/>
                </a:lnTo>
                <a:lnTo>
                  <a:pt x="1921" y="941"/>
                </a:lnTo>
                <a:lnTo>
                  <a:pt x="1954" y="979"/>
                </a:lnTo>
                <a:lnTo>
                  <a:pt x="1990" y="1022"/>
                </a:lnTo>
                <a:lnTo>
                  <a:pt x="2030" y="1071"/>
                </a:lnTo>
                <a:lnTo>
                  <a:pt x="2062" y="1118"/>
                </a:lnTo>
                <a:lnTo>
                  <a:pt x="2095" y="1171"/>
                </a:lnTo>
                <a:lnTo>
                  <a:pt x="2129" y="1221"/>
                </a:lnTo>
                <a:lnTo>
                  <a:pt x="2158" y="1276"/>
                </a:lnTo>
                <a:lnTo>
                  <a:pt x="2187" y="1323"/>
                </a:lnTo>
                <a:lnTo>
                  <a:pt x="2214" y="1381"/>
                </a:lnTo>
                <a:lnTo>
                  <a:pt x="2240" y="1437"/>
                </a:lnTo>
                <a:lnTo>
                  <a:pt x="2261" y="1495"/>
                </a:lnTo>
                <a:lnTo>
                  <a:pt x="2283" y="1558"/>
                </a:lnTo>
                <a:lnTo>
                  <a:pt x="2310" y="1636"/>
                </a:lnTo>
                <a:lnTo>
                  <a:pt x="2328" y="1708"/>
                </a:lnTo>
                <a:lnTo>
                  <a:pt x="2346" y="1782"/>
                </a:lnTo>
                <a:lnTo>
                  <a:pt x="2355" y="1855"/>
                </a:lnTo>
                <a:lnTo>
                  <a:pt x="2368" y="1940"/>
                </a:lnTo>
                <a:lnTo>
                  <a:pt x="2377" y="2045"/>
                </a:lnTo>
                <a:lnTo>
                  <a:pt x="2379" y="2126"/>
                </a:lnTo>
                <a:lnTo>
                  <a:pt x="2377" y="2207"/>
                </a:lnTo>
                <a:lnTo>
                  <a:pt x="2370" y="2285"/>
                </a:lnTo>
                <a:lnTo>
                  <a:pt x="2361" y="2357"/>
                </a:lnTo>
                <a:lnTo>
                  <a:pt x="2352" y="2433"/>
                </a:lnTo>
                <a:lnTo>
                  <a:pt x="2336" y="2511"/>
                </a:lnTo>
                <a:lnTo>
                  <a:pt x="2314" y="2594"/>
                </a:lnTo>
                <a:lnTo>
                  <a:pt x="2287" y="2681"/>
                </a:lnTo>
                <a:lnTo>
                  <a:pt x="2131" y="2196"/>
                </a:lnTo>
                <a:lnTo>
                  <a:pt x="1538" y="2298"/>
                </a:lnTo>
                <a:lnTo>
                  <a:pt x="1550" y="2213"/>
                </a:lnTo>
                <a:lnTo>
                  <a:pt x="1556" y="2159"/>
                </a:lnTo>
                <a:lnTo>
                  <a:pt x="1556" y="2101"/>
                </a:lnTo>
                <a:lnTo>
                  <a:pt x="1552" y="2034"/>
                </a:lnTo>
                <a:lnTo>
                  <a:pt x="1543" y="1970"/>
                </a:lnTo>
                <a:lnTo>
                  <a:pt x="1530" y="1898"/>
                </a:lnTo>
                <a:lnTo>
                  <a:pt x="1514" y="1840"/>
                </a:lnTo>
                <a:lnTo>
                  <a:pt x="1489" y="1775"/>
                </a:lnTo>
                <a:lnTo>
                  <a:pt x="1465" y="1719"/>
                </a:lnTo>
                <a:lnTo>
                  <a:pt x="1436" y="1665"/>
                </a:lnTo>
                <a:lnTo>
                  <a:pt x="1411" y="1623"/>
                </a:lnTo>
                <a:lnTo>
                  <a:pt x="1386" y="1589"/>
                </a:lnTo>
                <a:lnTo>
                  <a:pt x="1360" y="1554"/>
                </a:lnTo>
                <a:lnTo>
                  <a:pt x="1331" y="1520"/>
                </a:lnTo>
                <a:lnTo>
                  <a:pt x="1299" y="1484"/>
                </a:lnTo>
                <a:lnTo>
                  <a:pt x="1272" y="1458"/>
                </a:lnTo>
                <a:lnTo>
                  <a:pt x="1241" y="1428"/>
                </a:lnTo>
                <a:lnTo>
                  <a:pt x="1210" y="1401"/>
                </a:lnTo>
                <a:lnTo>
                  <a:pt x="1174" y="1373"/>
                </a:lnTo>
                <a:lnTo>
                  <a:pt x="1131" y="1346"/>
                </a:lnTo>
                <a:lnTo>
                  <a:pt x="1094" y="1321"/>
                </a:lnTo>
                <a:lnTo>
                  <a:pt x="1064" y="1305"/>
                </a:lnTo>
                <a:lnTo>
                  <a:pt x="1018" y="1278"/>
                </a:lnTo>
                <a:lnTo>
                  <a:pt x="979" y="1263"/>
                </a:lnTo>
                <a:lnTo>
                  <a:pt x="944" y="1250"/>
                </a:lnTo>
                <a:lnTo>
                  <a:pt x="908" y="1238"/>
                </a:lnTo>
                <a:lnTo>
                  <a:pt x="854" y="1225"/>
                </a:lnTo>
                <a:lnTo>
                  <a:pt x="803" y="1216"/>
                </a:lnTo>
                <a:lnTo>
                  <a:pt x="751" y="1211"/>
                </a:lnTo>
                <a:lnTo>
                  <a:pt x="698" y="1207"/>
                </a:lnTo>
                <a:lnTo>
                  <a:pt x="669" y="1205"/>
                </a:lnTo>
                <a:lnTo>
                  <a:pt x="669" y="1641"/>
                </a:lnTo>
                <a:lnTo>
                  <a:pt x="0" y="833"/>
                </a:lnTo>
                <a:lnTo>
                  <a:pt x="667" y="0"/>
                </a:lnTo>
                <a:lnTo>
                  <a:pt x="667" y="375"/>
                </a:lnTo>
                <a:lnTo>
                  <a:pt x="704" y="377"/>
                </a:lnTo>
                <a:lnTo>
                  <a:pt x="756" y="378"/>
                </a:lnTo>
                <a:lnTo>
                  <a:pt x="810" y="382"/>
                </a:lnTo>
                <a:lnTo>
                  <a:pt x="863" y="388"/>
                </a:lnTo>
                <a:lnTo>
                  <a:pt x="906" y="39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AB244EAA-A8E5-4AEA-990E-D6F43C841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50" y="3230563"/>
            <a:ext cx="14859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2000">
                <a:solidFill>
                  <a:srgbClr val="000099"/>
                </a:solidFill>
                <a:latin typeface="Arial" panose="020B0604020202020204" pitchFamily="34" charset="0"/>
              </a:rPr>
              <a:t>Equipe de pilotage xxx</a:t>
            </a:r>
          </a:p>
        </p:txBody>
      </p:sp>
      <p:sp>
        <p:nvSpPr>
          <p:cNvPr id="7178" name="AutoShape 10">
            <a:extLst>
              <a:ext uri="{FF2B5EF4-FFF2-40B4-BE49-F238E27FC236}">
                <a16:creationId xmlns:a16="http://schemas.microsoft.com/office/drawing/2014/main" id="{29399DED-7A4C-4283-9EC3-0EA46281A80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03400" y="871538"/>
            <a:ext cx="685800" cy="2146300"/>
          </a:xfrm>
          <a:prstGeom prst="homePlate">
            <a:avLst>
              <a:gd name="adj" fmla="val 25000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1400" b="1">
                <a:solidFill>
                  <a:srgbClr val="000099"/>
                </a:solidFill>
                <a:latin typeface="Arial" panose="020B0604020202020204" pitchFamily="34" charset="0"/>
              </a:rPr>
              <a:t>RELATIONS AVEC LA DIRECTION</a:t>
            </a:r>
          </a:p>
        </p:txBody>
      </p:sp>
      <p:sp>
        <p:nvSpPr>
          <p:cNvPr id="7179" name="AutoShape 11">
            <a:extLst>
              <a:ext uri="{FF2B5EF4-FFF2-40B4-BE49-F238E27FC236}">
                <a16:creationId xmlns:a16="http://schemas.microsoft.com/office/drawing/2014/main" id="{EDABE0BA-042A-4107-B350-758C8B4AA49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69238" y="412750"/>
            <a:ext cx="685800" cy="2146300"/>
          </a:xfrm>
          <a:prstGeom prst="homePlate">
            <a:avLst>
              <a:gd name="adj" fmla="val 25000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1400" b="1">
                <a:solidFill>
                  <a:srgbClr val="000099"/>
                </a:solidFill>
                <a:latin typeface="Arial" panose="020B0604020202020204" pitchFamily="34" charset="0"/>
              </a:rPr>
              <a:t>PILOTAGE GLOBAL</a:t>
            </a:r>
          </a:p>
        </p:txBody>
      </p:sp>
      <p:sp>
        <p:nvSpPr>
          <p:cNvPr id="7180" name="AutoShape 12">
            <a:extLst>
              <a:ext uri="{FF2B5EF4-FFF2-40B4-BE49-F238E27FC236}">
                <a16:creationId xmlns:a16="http://schemas.microsoft.com/office/drawing/2014/main" id="{64CD9E40-84FB-4F99-9944-F83CCFFAA17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05725" y="3324225"/>
            <a:ext cx="685800" cy="2146300"/>
          </a:xfrm>
          <a:prstGeom prst="homePlate">
            <a:avLst>
              <a:gd name="adj" fmla="val 25000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1400" b="1">
                <a:solidFill>
                  <a:srgbClr val="000099"/>
                </a:solidFill>
                <a:latin typeface="Arial" panose="020B0604020202020204" pitchFamily="34" charset="0"/>
              </a:rPr>
              <a:t>ADMINISTRATION</a:t>
            </a:r>
            <a:br>
              <a:rPr lang="fr-FR" altLang="en-US" sz="1400" b="1">
                <a:solidFill>
                  <a:srgbClr val="000099"/>
                </a:solidFill>
                <a:latin typeface="Arial" panose="020B0604020202020204" pitchFamily="34" charset="0"/>
              </a:rPr>
            </a:br>
            <a:r>
              <a:rPr lang="fr-FR" altLang="en-US" sz="1400" b="1">
                <a:solidFill>
                  <a:srgbClr val="000099"/>
                </a:solidFill>
                <a:latin typeface="Arial" panose="020B0604020202020204" pitchFamily="34" charset="0"/>
              </a:rPr>
              <a:t> DU PROJET</a:t>
            </a:r>
          </a:p>
        </p:txBody>
      </p:sp>
      <p:grpSp>
        <p:nvGrpSpPr>
          <p:cNvPr id="7181" name="Group 13">
            <a:extLst>
              <a:ext uri="{FF2B5EF4-FFF2-40B4-BE49-F238E27FC236}">
                <a16:creationId xmlns:a16="http://schemas.microsoft.com/office/drawing/2014/main" id="{41CE7C00-325D-4B9F-A237-0F467CEF3EE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572000"/>
            <a:ext cx="3632200" cy="1943100"/>
            <a:chOff x="480" y="3072"/>
            <a:chExt cx="1872" cy="1085"/>
          </a:xfrm>
        </p:grpSpPr>
        <p:grpSp>
          <p:nvGrpSpPr>
            <p:cNvPr id="7183" name="Group 14">
              <a:extLst>
                <a:ext uri="{FF2B5EF4-FFF2-40B4-BE49-F238E27FC236}">
                  <a16:creationId xmlns:a16="http://schemas.microsoft.com/office/drawing/2014/main" id="{514B6719-0A3B-4C47-AE32-FCE7C05D3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167"/>
              <a:ext cx="1872" cy="990"/>
              <a:chOff x="4707" y="3018"/>
              <a:chExt cx="1102" cy="583"/>
            </a:xfrm>
          </p:grpSpPr>
          <p:grpSp>
            <p:nvGrpSpPr>
              <p:cNvPr id="7194" name="Group 15">
                <a:extLst>
                  <a:ext uri="{FF2B5EF4-FFF2-40B4-BE49-F238E27FC236}">
                    <a16:creationId xmlns:a16="http://schemas.microsoft.com/office/drawing/2014/main" id="{4756820F-8C72-4AA2-A4CB-4092C36567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64" y="3071"/>
                <a:ext cx="345" cy="458"/>
                <a:chOff x="5464" y="3071"/>
                <a:chExt cx="345" cy="458"/>
              </a:xfrm>
            </p:grpSpPr>
            <p:sp>
              <p:nvSpPr>
                <p:cNvPr id="7208" name="Freeform 16">
                  <a:extLst>
                    <a:ext uri="{FF2B5EF4-FFF2-40B4-BE49-F238E27FC236}">
                      <a16:creationId xmlns:a16="http://schemas.microsoft.com/office/drawing/2014/main" id="{DD213A83-601A-494A-AD19-18D528EAA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2" y="3076"/>
                  <a:ext cx="142" cy="105"/>
                </a:xfrm>
                <a:custGeom>
                  <a:avLst/>
                  <a:gdLst>
                    <a:gd name="T0" fmla="*/ 57 w 142"/>
                    <a:gd name="T1" fmla="*/ 21 h 105"/>
                    <a:gd name="T2" fmla="*/ 72 w 142"/>
                    <a:gd name="T3" fmla="*/ 9 h 105"/>
                    <a:gd name="T4" fmla="*/ 88 w 142"/>
                    <a:gd name="T5" fmla="*/ 3 h 105"/>
                    <a:gd name="T6" fmla="*/ 106 w 142"/>
                    <a:gd name="T7" fmla="*/ 2 h 105"/>
                    <a:gd name="T8" fmla="*/ 124 w 142"/>
                    <a:gd name="T9" fmla="*/ 5 h 105"/>
                    <a:gd name="T10" fmla="*/ 136 w 142"/>
                    <a:gd name="T11" fmla="*/ 15 h 105"/>
                    <a:gd name="T12" fmla="*/ 140 w 142"/>
                    <a:gd name="T13" fmla="*/ 25 h 105"/>
                    <a:gd name="T14" fmla="*/ 141 w 142"/>
                    <a:gd name="T15" fmla="*/ 41 h 105"/>
                    <a:gd name="T16" fmla="*/ 137 w 142"/>
                    <a:gd name="T17" fmla="*/ 56 h 105"/>
                    <a:gd name="T18" fmla="*/ 130 w 142"/>
                    <a:gd name="T19" fmla="*/ 74 h 105"/>
                    <a:gd name="T20" fmla="*/ 120 w 142"/>
                    <a:gd name="T21" fmla="*/ 85 h 105"/>
                    <a:gd name="T22" fmla="*/ 102 w 142"/>
                    <a:gd name="T23" fmla="*/ 95 h 105"/>
                    <a:gd name="T24" fmla="*/ 87 w 142"/>
                    <a:gd name="T25" fmla="*/ 102 h 105"/>
                    <a:gd name="T26" fmla="*/ 72 w 142"/>
                    <a:gd name="T27" fmla="*/ 104 h 105"/>
                    <a:gd name="T28" fmla="*/ 54 w 142"/>
                    <a:gd name="T29" fmla="*/ 102 h 105"/>
                    <a:gd name="T30" fmla="*/ 43 w 142"/>
                    <a:gd name="T31" fmla="*/ 97 h 105"/>
                    <a:gd name="T32" fmla="*/ 35 w 142"/>
                    <a:gd name="T33" fmla="*/ 85 h 105"/>
                    <a:gd name="T34" fmla="*/ 35 w 142"/>
                    <a:gd name="T35" fmla="*/ 65 h 105"/>
                    <a:gd name="T36" fmla="*/ 36 w 142"/>
                    <a:gd name="T37" fmla="*/ 51 h 105"/>
                    <a:gd name="T38" fmla="*/ 40 w 142"/>
                    <a:gd name="T39" fmla="*/ 38 h 105"/>
                    <a:gd name="T40" fmla="*/ 44 w 142"/>
                    <a:gd name="T41" fmla="*/ 30 h 105"/>
                    <a:gd name="T42" fmla="*/ 18 w 142"/>
                    <a:gd name="T43" fmla="*/ 23 h 105"/>
                    <a:gd name="T44" fmla="*/ 2 w 142"/>
                    <a:gd name="T45" fmla="*/ 19 h 105"/>
                    <a:gd name="T46" fmla="*/ 0 w 142"/>
                    <a:gd name="T47" fmla="*/ 7 h 105"/>
                    <a:gd name="T48" fmla="*/ 8 w 142"/>
                    <a:gd name="T49" fmla="*/ 0 h 105"/>
                    <a:gd name="T50" fmla="*/ 19 w 142"/>
                    <a:gd name="T51" fmla="*/ 3 h 105"/>
                    <a:gd name="T52" fmla="*/ 40 w 142"/>
                    <a:gd name="T53" fmla="*/ 12 h 105"/>
                    <a:gd name="T54" fmla="*/ 57 w 142"/>
                    <a:gd name="T55" fmla="*/ 21 h 105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42" h="105">
                      <a:moveTo>
                        <a:pt x="57" y="21"/>
                      </a:moveTo>
                      <a:lnTo>
                        <a:pt x="72" y="9"/>
                      </a:lnTo>
                      <a:lnTo>
                        <a:pt x="88" y="3"/>
                      </a:lnTo>
                      <a:lnTo>
                        <a:pt x="106" y="2"/>
                      </a:lnTo>
                      <a:lnTo>
                        <a:pt x="124" y="5"/>
                      </a:lnTo>
                      <a:lnTo>
                        <a:pt x="136" y="15"/>
                      </a:lnTo>
                      <a:lnTo>
                        <a:pt x="140" y="25"/>
                      </a:lnTo>
                      <a:lnTo>
                        <a:pt x="141" y="41"/>
                      </a:lnTo>
                      <a:lnTo>
                        <a:pt x="137" y="56"/>
                      </a:lnTo>
                      <a:lnTo>
                        <a:pt x="130" y="74"/>
                      </a:lnTo>
                      <a:lnTo>
                        <a:pt x="120" y="85"/>
                      </a:lnTo>
                      <a:lnTo>
                        <a:pt x="102" y="95"/>
                      </a:lnTo>
                      <a:lnTo>
                        <a:pt x="87" y="102"/>
                      </a:lnTo>
                      <a:lnTo>
                        <a:pt x="72" y="104"/>
                      </a:lnTo>
                      <a:lnTo>
                        <a:pt x="54" y="102"/>
                      </a:lnTo>
                      <a:lnTo>
                        <a:pt x="43" y="97"/>
                      </a:lnTo>
                      <a:lnTo>
                        <a:pt x="35" y="85"/>
                      </a:lnTo>
                      <a:lnTo>
                        <a:pt x="35" y="65"/>
                      </a:lnTo>
                      <a:lnTo>
                        <a:pt x="36" y="51"/>
                      </a:lnTo>
                      <a:lnTo>
                        <a:pt x="40" y="38"/>
                      </a:lnTo>
                      <a:lnTo>
                        <a:pt x="44" y="30"/>
                      </a:lnTo>
                      <a:lnTo>
                        <a:pt x="18" y="23"/>
                      </a:lnTo>
                      <a:lnTo>
                        <a:pt x="2" y="19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19" y="3"/>
                      </a:lnTo>
                      <a:lnTo>
                        <a:pt x="40" y="12"/>
                      </a:lnTo>
                      <a:lnTo>
                        <a:pt x="57" y="21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209" name="Freeform 17">
                  <a:extLst>
                    <a:ext uri="{FF2B5EF4-FFF2-40B4-BE49-F238E27FC236}">
                      <a16:creationId xmlns:a16="http://schemas.microsoft.com/office/drawing/2014/main" id="{8B9C86BC-AA82-49A8-9473-6A1A22F61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8" y="3186"/>
                  <a:ext cx="118" cy="185"/>
                </a:xfrm>
                <a:custGeom>
                  <a:avLst/>
                  <a:gdLst>
                    <a:gd name="T0" fmla="*/ 26 w 118"/>
                    <a:gd name="T1" fmla="*/ 18 h 185"/>
                    <a:gd name="T2" fmla="*/ 44 w 118"/>
                    <a:gd name="T3" fmla="*/ 7 h 185"/>
                    <a:gd name="T4" fmla="*/ 59 w 118"/>
                    <a:gd name="T5" fmla="*/ 1 h 185"/>
                    <a:gd name="T6" fmla="*/ 76 w 118"/>
                    <a:gd name="T7" fmla="*/ 0 h 185"/>
                    <a:gd name="T8" fmla="*/ 93 w 118"/>
                    <a:gd name="T9" fmla="*/ 2 h 185"/>
                    <a:gd name="T10" fmla="*/ 105 w 118"/>
                    <a:gd name="T11" fmla="*/ 9 h 185"/>
                    <a:gd name="T12" fmla="*/ 110 w 118"/>
                    <a:gd name="T13" fmla="*/ 16 h 185"/>
                    <a:gd name="T14" fmla="*/ 115 w 118"/>
                    <a:gd name="T15" fmla="*/ 26 h 185"/>
                    <a:gd name="T16" fmla="*/ 113 w 118"/>
                    <a:gd name="T17" fmla="*/ 39 h 185"/>
                    <a:gd name="T18" fmla="*/ 104 w 118"/>
                    <a:gd name="T19" fmla="*/ 50 h 185"/>
                    <a:gd name="T20" fmla="*/ 92 w 118"/>
                    <a:gd name="T21" fmla="*/ 66 h 185"/>
                    <a:gd name="T22" fmla="*/ 84 w 118"/>
                    <a:gd name="T23" fmla="*/ 74 h 185"/>
                    <a:gd name="T24" fmla="*/ 79 w 118"/>
                    <a:gd name="T25" fmla="*/ 87 h 185"/>
                    <a:gd name="T26" fmla="*/ 80 w 118"/>
                    <a:gd name="T27" fmla="*/ 97 h 185"/>
                    <a:gd name="T28" fmla="*/ 87 w 118"/>
                    <a:gd name="T29" fmla="*/ 104 h 185"/>
                    <a:gd name="T30" fmla="*/ 98 w 118"/>
                    <a:gd name="T31" fmla="*/ 113 h 185"/>
                    <a:gd name="T32" fmla="*/ 109 w 118"/>
                    <a:gd name="T33" fmla="*/ 122 h 185"/>
                    <a:gd name="T34" fmla="*/ 117 w 118"/>
                    <a:gd name="T35" fmla="*/ 131 h 185"/>
                    <a:gd name="T36" fmla="*/ 117 w 118"/>
                    <a:gd name="T37" fmla="*/ 142 h 185"/>
                    <a:gd name="T38" fmla="*/ 115 w 118"/>
                    <a:gd name="T39" fmla="*/ 159 h 185"/>
                    <a:gd name="T40" fmla="*/ 105 w 118"/>
                    <a:gd name="T41" fmla="*/ 172 h 185"/>
                    <a:gd name="T42" fmla="*/ 96 w 118"/>
                    <a:gd name="T43" fmla="*/ 176 h 185"/>
                    <a:gd name="T44" fmla="*/ 84 w 118"/>
                    <a:gd name="T45" fmla="*/ 181 h 185"/>
                    <a:gd name="T46" fmla="*/ 66 w 118"/>
                    <a:gd name="T47" fmla="*/ 184 h 185"/>
                    <a:gd name="T48" fmla="*/ 50 w 118"/>
                    <a:gd name="T49" fmla="*/ 182 h 185"/>
                    <a:gd name="T50" fmla="*/ 36 w 118"/>
                    <a:gd name="T51" fmla="*/ 180 h 185"/>
                    <a:gd name="T52" fmla="*/ 20 w 118"/>
                    <a:gd name="T53" fmla="*/ 168 h 185"/>
                    <a:gd name="T54" fmla="*/ 7 w 118"/>
                    <a:gd name="T55" fmla="*/ 152 h 185"/>
                    <a:gd name="T56" fmla="*/ 2 w 118"/>
                    <a:gd name="T57" fmla="*/ 136 h 185"/>
                    <a:gd name="T58" fmla="*/ 0 w 118"/>
                    <a:gd name="T59" fmla="*/ 110 h 185"/>
                    <a:gd name="T60" fmla="*/ 5 w 118"/>
                    <a:gd name="T61" fmla="*/ 82 h 185"/>
                    <a:gd name="T62" fmla="*/ 11 w 118"/>
                    <a:gd name="T63" fmla="*/ 60 h 185"/>
                    <a:gd name="T64" fmla="*/ 15 w 118"/>
                    <a:gd name="T65" fmla="*/ 36 h 185"/>
                    <a:gd name="T66" fmla="*/ 26 w 118"/>
                    <a:gd name="T67" fmla="*/ 18 h 18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18" h="185">
                      <a:moveTo>
                        <a:pt x="26" y="18"/>
                      </a:moveTo>
                      <a:lnTo>
                        <a:pt x="44" y="7"/>
                      </a:lnTo>
                      <a:lnTo>
                        <a:pt x="59" y="1"/>
                      </a:lnTo>
                      <a:lnTo>
                        <a:pt x="76" y="0"/>
                      </a:lnTo>
                      <a:lnTo>
                        <a:pt x="93" y="2"/>
                      </a:lnTo>
                      <a:lnTo>
                        <a:pt x="105" y="9"/>
                      </a:lnTo>
                      <a:lnTo>
                        <a:pt x="110" y="16"/>
                      </a:lnTo>
                      <a:lnTo>
                        <a:pt x="115" y="26"/>
                      </a:lnTo>
                      <a:lnTo>
                        <a:pt x="113" y="39"/>
                      </a:lnTo>
                      <a:lnTo>
                        <a:pt x="104" y="50"/>
                      </a:lnTo>
                      <a:lnTo>
                        <a:pt x="92" y="66"/>
                      </a:lnTo>
                      <a:lnTo>
                        <a:pt x="84" y="74"/>
                      </a:lnTo>
                      <a:lnTo>
                        <a:pt x="79" y="87"/>
                      </a:lnTo>
                      <a:lnTo>
                        <a:pt x="80" y="97"/>
                      </a:lnTo>
                      <a:lnTo>
                        <a:pt x="87" y="104"/>
                      </a:lnTo>
                      <a:lnTo>
                        <a:pt x="98" y="113"/>
                      </a:lnTo>
                      <a:lnTo>
                        <a:pt x="109" y="122"/>
                      </a:lnTo>
                      <a:lnTo>
                        <a:pt x="117" y="131"/>
                      </a:lnTo>
                      <a:lnTo>
                        <a:pt x="117" y="142"/>
                      </a:lnTo>
                      <a:lnTo>
                        <a:pt x="115" y="159"/>
                      </a:lnTo>
                      <a:lnTo>
                        <a:pt x="105" y="172"/>
                      </a:lnTo>
                      <a:lnTo>
                        <a:pt x="96" y="176"/>
                      </a:lnTo>
                      <a:lnTo>
                        <a:pt x="84" y="181"/>
                      </a:lnTo>
                      <a:lnTo>
                        <a:pt x="66" y="184"/>
                      </a:lnTo>
                      <a:lnTo>
                        <a:pt x="50" y="182"/>
                      </a:lnTo>
                      <a:lnTo>
                        <a:pt x="36" y="180"/>
                      </a:lnTo>
                      <a:lnTo>
                        <a:pt x="20" y="168"/>
                      </a:lnTo>
                      <a:lnTo>
                        <a:pt x="7" y="152"/>
                      </a:lnTo>
                      <a:lnTo>
                        <a:pt x="2" y="136"/>
                      </a:lnTo>
                      <a:lnTo>
                        <a:pt x="0" y="110"/>
                      </a:lnTo>
                      <a:lnTo>
                        <a:pt x="5" y="82"/>
                      </a:lnTo>
                      <a:lnTo>
                        <a:pt x="11" y="60"/>
                      </a:lnTo>
                      <a:lnTo>
                        <a:pt x="15" y="36"/>
                      </a:lnTo>
                      <a:lnTo>
                        <a:pt x="26" y="18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210" name="Freeform 18">
                  <a:extLst>
                    <a:ext uri="{FF2B5EF4-FFF2-40B4-BE49-F238E27FC236}">
                      <a16:creationId xmlns:a16="http://schemas.microsoft.com/office/drawing/2014/main" id="{B491EBEB-7A22-47D6-992E-048EA77B61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4" y="3071"/>
                  <a:ext cx="215" cy="154"/>
                </a:xfrm>
                <a:custGeom>
                  <a:avLst/>
                  <a:gdLst>
                    <a:gd name="T0" fmla="*/ 158 w 215"/>
                    <a:gd name="T1" fmla="*/ 120 h 154"/>
                    <a:gd name="T2" fmla="*/ 199 w 215"/>
                    <a:gd name="T3" fmla="*/ 124 h 154"/>
                    <a:gd name="T4" fmla="*/ 214 w 215"/>
                    <a:gd name="T5" fmla="*/ 127 h 154"/>
                    <a:gd name="T6" fmla="*/ 212 w 215"/>
                    <a:gd name="T7" fmla="*/ 137 h 154"/>
                    <a:gd name="T8" fmla="*/ 191 w 215"/>
                    <a:gd name="T9" fmla="*/ 152 h 154"/>
                    <a:gd name="T10" fmla="*/ 166 w 215"/>
                    <a:gd name="T11" fmla="*/ 153 h 154"/>
                    <a:gd name="T12" fmla="*/ 122 w 215"/>
                    <a:gd name="T13" fmla="*/ 144 h 154"/>
                    <a:gd name="T14" fmla="*/ 96 w 215"/>
                    <a:gd name="T15" fmla="*/ 139 h 154"/>
                    <a:gd name="T16" fmla="*/ 87 w 215"/>
                    <a:gd name="T17" fmla="*/ 130 h 154"/>
                    <a:gd name="T18" fmla="*/ 77 w 215"/>
                    <a:gd name="T19" fmla="*/ 118 h 154"/>
                    <a:gd name="T20" fmla="*/ 72 w 215"/>
                    <a:gd name="T21" fmla="*/ 99 h 154"/>
                    <a:gd name="T22" fmla="*/ 67 w 215"/>
                    <a:gd name="T23" fmla="*/ 75 h 154"/>
                    <a:gd name="T24" fmla="*/ 63 w 215"/>
                    <a:gd name="T25" fmla="*/ 59 h 154"/>
                    <a:gd name="T26" fmla="*/ 61 w 215"/>
                    <a:gd name="T27" fmla="*/ 47 h 154"/>
                    <a:gd name="T28" fmla="*/ 56 w 215"/>
                    <a:gd name="T29" fmla="*/ 39 h 154"/>
                    <a:gd name="T30" fmla="*/ 38 w 215"/>
                    <a:gd name="T31" fmla="*/ 41 h 154"/>
                    <a:gd name="T32" fmla="*/ 22 w 215"/>
                    <a:gd name="T33" fmla="*/ 38 h 154"/>
                    <a:gd name="T34" fmla="*/ 2 w 215"/>
                    <a:gd name="T35" fmla="*/ 27 h 154"/>
                    <a:gd name="T36" fmla="*/ 0 w 215"/>
                    <a:gd name="T37" fmla="*/ 16 h 154"/>
                    <a:gd name="T38" fmla="*/ 7 w 215"/>
                    <a:gd name="T39" fmla="*/ 8 h 154"/>
                    <a:gd name="T40" fmla="*/ 23 w 215"/>
                    <a:gd name="T41" fmla="*/ 9 h 154"/>
                    <a:gd name="T42" fmla="*/ 38 w 215"/>
                    <a:gd name="T43" fmla="*/ 13 h 154"/>
                    <a:gd name="T44" fmla="*/ 46 w 215"/>
                    <a:gd name="T45" fmla="*/ 2 h 154"/>
                    <a:gd name="T46" fmla="*/ 54 w 215"/>
                    <a:gd name="T47" fmla="*/ 0 h 154"/>
                    <a:gd name="T48" fmla="*/ 59 w 215"/>
                    <a:gd name="T49" fmla="*/ 2 h 154"/>
                    <a:gd name="T50" fmla="*/ 58 w 215"/>
                    <a:gd name="T51" fmla="*/ 17 h 154"/>
                    <a:gd name="T52" fmla="*/ 64 w 215"/>
                    <a:gd name="T53" fmla="*/ 27 h 154"/>
                    <a:gd name="T54" fmla="*/ 74 w 215"/>
                    <a:gd name="T55" fmla="*/ 39 h 154"/>
                    <a:gd name="T56" fmla="*/ 81 w 215"/>
                    <a:gd name="T57" fmla="*/ 53 h 154"/>
                    <a:gd name="T58" fmla="*/ 86 w 215"/>
                    <a:gd name="T59" fmla="*/ 76 h 154"/>
                    <a:gd name="T60" fmla="*/ 94 w 215"/>
                    <a:gd name="T61" fmla="*/ 99 h 154"/>
                    <a:gd name="T62" fmla="*/ 109 w 215"/>
                    <a:gd name="T63" fmla="*/ 114 h 154"/>
                    <a:gd name="T64" fmla="*/ 124 w 215"/>
                    <a:gd name="T65" fmla="*/ 119 h 154"/>
                    <a:gd name="T66" fmla="*/ 150 w 215"/>
                    <a:gd name="T67" fmla="*/ 120 h 154"/>
                    <a:gd name="T68" fmla="*/ 158 w 215"/>
                    <a:gd name="T69" fmla="*/ 120 h 15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15" h="154">
                      <a:moveTo>
                        <a:pt x="158" y="120"/>
                      </a:moveTo>
                      <a:lnTo>
                        <a:pt x="199" y="124"/>
                      </a:lnTo>
                      <a:lnTo>
                        <a:pt x="214" y="127"/>
                      </a:lnTo>
                      <a:lnTo>
                        <a:pt x="212" y="137"/>
                      </a:lnTo>
                      <a:lnTo>
                        <a:pt x="191" y="152"/>
                      </a:lnTo>
                      <a:lnTo>
                        <a:pt x="166" y="153"/>
                      </a:lnTo>
                      <a:lnTo>
                        <a:pt x="122" y="144"/>
                      </a:lnTo>
                      <a:lnTo>
                        <a:pt x="96" y="139"/>
                      </a:lnTo>
                      <a:lnTo>
                        <a:pt x="87" y="130"/>
                      </a:lnTo>
                      <a:lnTo>
                        <a:pt x="77" y="118"/>
                      </a:lnTo>
                      <a:lnTo>
                        <a:pt x="72" y="99"/>
                      </a:lnTo>
                      <a:lnTo>
                        <a:pt x="67" y="75"/>
                      </a:lnTo>
                      <a:lnTo>
                        <a:pt x="63" y="59"/>
                      </a:lnTo>
                      <a:lnTo>
                        <a:pt x="61" y="47"/>
                      </a:lnTo>
                      <a:lnTo>
                        <a:pt x="56" y="39"/>
                      </a:lnTo>
                      <a:lnTo>
                        <a:pt x="38" y="41"/>
                      </a:lnTo>
                      <a:lnTo>
                        <a:pt x="22" y="38"/>
                      </a:lnTo>
                      <a:lnTo>
                        <a:pt x="2" y="27"/>
                      </a:lnTo>
                      <a:lnTo>
                        <a:pt x="0" y="16"/>
                      </a:lnTo>
                      <a:lnTo>
                        <a:pt x="7" y="8"/>
                      </a:lnTo>
                      <a:lnTo>
                        <a:pt x="23" y="9"/>
                      </a:lnTo>
                      <a:lnTo>
                        <a:pt x="38" y="13"/>
                      </a:lnTo>
                      <a:lnTo>
                        <a:pt x="46" y="2"/>
                      </a:lnTo>
                      <a:lnTo>
                        <a:pt x="54" y="0"/>
                      </a:lnTo>
                      <a:lnTo>
                        <a:pt x="59" y="2"/>
                      </a:lnTo>
                      <a:lnTo>
                        <a:pt x="58" y="17"/>
                      </a:lnTo>
                      <a:lnTo>
                        <a:pt x="64" y="27"/>
                      </a:lnTo>
                      <a:lnTo>
                        <a:pt x="74" y="39"/>
                      </a:lnTo>
                      <a:lnTo>
                        <a:pt x="81" y="53"/>
                      </a:lnTo>
                      <a:lnTo>
                        <a:pt x="86" y="76"/>
                      </a:lnTo>
                      <a:lnTo>
                        <a:pt x="94" y="99"/>
                      </a:lnTo>
                      <a:lnTo>
                        <a:pt x="109" y="114"/>
                      </a:lnTo>
                      <a:lnTo>
                        <a:pt x="124" y="119"/>
                      </a:lnTo>
                      <a:lnTo>
                        <a:pt x="150" y="120"/>
                      </a:lnTo>
                      <a:lnTo>
                        <a:pt x="158" y="120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211" name="Freeform 19">
                  <a:extLst>
                    <a:ext uri="{FF2B5EF4-FFF2-40B4-BE49-F238E27FC236}">
                      <a16:creationId xmlns:a16="http://schemas.microsoft.com/office/drawing/2014/main" id="{3DC09D3D-5E0E-4120-9D76-B0E93DEEF5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1" y="3198"/>
                  <a:ext cx="108" cy="156"/>
                </a:xfrm>
                <a:custGeom>
                  <a:avLst/>
                  <a:gdLst>
                    <a:gd name="T0" fmla="*/ 0 w 108"/>
                    <a:gd name="T1" fmla="*/ 0 h 156"/>
                    <a:gd name="T2" fmla="*/ 18 w 108"/>
                    <a:gd name="T3" fmla="*/ 0 h 156"/>
                    <a:gd name="T4" fmla="*/ 36 w 108"/>
                    <a:gd name="T5" fmla="*/ 8 h 156"/>
                    <a:gd name="T6" fmla="*/ 54 w 108"/>
                    <a:gd name="T7" fmla="*/ 29 h 156"/>
                    <a:gd name="T8" fmla="*/ 75 w 108"/>
                    <a:gd name="T9" fmla="*/ 47 h 156"/>
                    <a:gd name="T10" fmla="*/ 98 w 108"/>
                    <a:gd name="T11" fmla="*/ 67 h 156"/>
                    <a:gd name="T12" fmla="*/ 107 w 108"/>
                    <a:gd name="T13" fmla="*/ 78 h 156"/>
                    <a:gd name="T14" fmla="*/ 107 w 108"/>
                    <a:gd name="T15" fmla="*/ 87 h 156"/>
                    <a:gd name="T16" fmla="*/ 101 w 108"/>
                    <a:gd name="T17" fmla="*/ 92 h 156"/>
                    <a:gd name="T18" fmla="*/ 76 w 108"/>
                    <a:gd name="T19" fmla="*/ 100 h 156"/>
                    <a:gd name="T20" fmla="*/ 52 w 108"/>
                    <a:gd name="T21" fmla="*/ 108 h 156"/>
                    <a:gd name="T22" fmla="*/ 39 w 108"/>
                    <a:gd name="T23" fmla="*/ 117 h 156"/>
                    <a:gd name="T24" fmla="*/ 42 w 108"/>
                    <a:gd name="T25" fmla="*/ 126 h 156"/>
                    <a:gd name="T26" fmla="*/ 57 w 108"/>
                    <a:gd name="T27" fmla="*/ 131 h 156"/>
                    <a:gd name="T28" fmla="*/ 80 w 108"/>
                    <a:gd name="T29" fmla="*/ 139 h 156"/>
                    <a:gd name="T30" fmla="*/ 89 w 108"/>
                    <a:gd name="T31" fmla="*/ 142 h 156"/>
                    <a:gd name="T32" fmla="*/ 92 w 108"/>
                    <a:gd name="T33" fmla="*/ 151 h 156"/>
                    <a:gd name="T34" fmla="*/ 78 w 108"/>
                    <a:gd name="T35" fmla="*/ 155 h 156"/>
                    <a:gd name="T36" fmla="*/ 55 w 108"/>
                    <a:gd name="T37" fmla="*/ 142 h 156"/>
                    <a:gd name="T38" fmla="*/ 31 w 108"/>
                    <a:gd name="T39" fmla="*/ 133 h 156"/>
                    <a:gd name="T40" fmla="*/ 17 w 108"/>
                    <a:gd name="T41" fmla="*/ 122 h 156"/>
                    <a:gd name="T42" fmla="*/ 25 w 108"/>
                    <a:gd name="T43" fmla="*/ 112 h 156"/>
                    <a:gd name="T44" fmla="*/ 38 w 108"/>
                    <a:gd name="T45" fmla="*/ 103 h 156"/>
                    <a:gd name="T46" fmla="*/ 55 w 108"/>
                    <a:gd name="T47" fmla="*/ 92 h 156"/>
                    <a:gd name="T48" fmla="*/ 73 w 108"/>
                    <a:gd name="T49" fmla="*/ 85 h 156"/>
                    <a:gd name="T50" fmla="*/ 84 w 108"/>
                    <a:gd name="T51" fmla="*/ 79 h 156"/>
                    <a:gd name="T52" fmla="*/ 84 w 108"/>
                    <a:gd name="T53" fmla="*/ 77 h 156"/>
                    <a:gd name="T54" fmla="*/ 71 w 108"/>
                    <a:gd name="T55" fmla="*/ 68 h 156"/>
                    <a:gd name="T56" fmla="*/ 49 w 108"/>
                    <a:gd name="T57" fmla="*/ 55 h 156"/>
                    <a:gd name="T58" fmla="*/ 29 w 108"/>
                    <a:gd name="T59" fmla="*/ 45 h 156"/>
                    <a:gd name="T60" fmla="*/ 15 w 108"/>
                    <a:gd name="T61" fmla="*/ 31 h 156"/>
                    <a:gd name="T62" fmla="*/ 5 w 108"/>
                    <a:gd name="T63" fmla="*/ 22 h 156"/>
                    <a:gd name="T64" fmla="*/ 0 w 108"/>
                    <a:gd name="T65" fmla="*/ 7 h 156"/>
                    <a:gd name="T66" fmla="*/ 0 w 108"/>
                    <a:gd name="T67" fmla="*/ 0 h 15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08" h="156">
                      <a:moveTo>
                        <a:pt x="0" y="0"/>
                      </a:moveTo>
                      <a:lnTo>
                        <a:pt x="18" y="0"/>
                      </a:lnTo>
                      <a:lnTo>
                        <a:pt x="36" y="8"/>
                      </a:lnTo>
                      <a:lnTo>
                        <a:pt x="54" y="29"/>
                      </a:lnTo>
                      <a:lnTo>
                        <a:pt x="75" y="47"/>
                      </a:lnTo>
                      <a:lnTo>
                        <a:pt x="98" y="67"/>
                      </a:lnTo>
                      <a:lnTo>
                        <a:pt x="107" y="78"/>
                      </a:lnTo>
                      <a:lnTo>
                        <a:pt x="107" y="87"/>
                      </a:lnTo>
                      <a:lnTo>
                        <a:pt x="101" y="92"/>
                      </a:lnTo>
                      <a:lnTo>
                        <a:pt x="76" y="100"/>
                      </a:lnTo>
                      <a:lnTo>
                        <a:pt x="52" y="108"/>
                      </a:lnTo>
                      <a:lnTo>
                        <a:pt x="39" y="117"/>
                      </a:lnTo>
                      <a:lnTo>
                        <a:pt x="42" y="126"/>
                      </a:lnTo>
                      <a:lnTo>
                        <a:pt x="57" y="131"/>
                      </a:lnTo>
                      <a:lnTo>
                        <a:pt x="80" y="139"/>
                      </a:lnTo>
                      <a:lnTo>
                        <a:pt x="89" y="142"/>
                      </a:lnTo>
                      <a:lnTo>
                        <a:pt x="92" y="151"/>
                      </a:lnTo>
                      <a:lnTo>
                        <a:pt x="78" y="155"/>
                      </a:lnTo>
                      <a:lnTo>
                        <a:pt x="55" y="142"/>
                      </a:lnTo>
                      <a:lnTo>
                        <a:pt x="31" y="133"/>
                      </a:lnTo>
                      <a:lnTo>
                        <a:pt x="17" y="122"/>
                      </a:lnTo>
                      <a:lnTo>
                        <a:pt x="25" y="112"/>
                      </a:lnTo>
                      <a:lnTo>
                        <a:pt x="38" y="103"/>
                      </a:lnTo>
                      <a:lnTo>
                        <a:pt x="55" y="92"/>
                      </a:lnTo>
                      <a:lnTo>
                        <a:pt x="73" y="85"/>
                      </a:lnTo>
                      <a:lnTo>
                        <a:pt x="84" y="79"/>
                      </a:lnTo>
                      <a:lnTo>
                        <a:pt x="84" y="77"/>
                      </a:lnTo>
                      <a:lnTo>
                        <a:pt x="71" y="68"/>
                      </a:lnTo>
                      <a:lnTo>
                        <a:pt x="49" y="55"/>
                      </a:lnTo>
                      <a:lnTo>
                        <a:pt x="29" y="45"/>
                      </a:lnTo>
                      <a:lnTo>
                        <a:pt x="15" y="31"/>
                      </a:lnTo>
                      <a:lnTo>
                        <a:pt x="5" y="22"/>
                      </a:lnTo>
                      <a:lnTo>
                        <a:pt x="0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212" name="Freeform 20">
                  <a:extLst>
                    <a:ext uri="{FF2B5EF4-FFF2-40B4-BE49-F238E27FC236}">
                      <a16:creationId xmlns:a16="http://schemas.microsoft.com/office/drawing/2014/main" id="{403478C8-C3C0-42D7-B9A1-16654DC263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3" y="3323"/>
                  <a:ext cx="66" cy="206"/>
                </a:xfrm>
                <a:custGeom>
                  <a:avLst/>
                  <a:gdLst>
                    <a:gd name="T0" fmla="*/ 29 w 66"/>
                    <a:gd name="T1" fmla="*/ 6 h 206"/>
                    <a:gd name="T2" fmla="*/ 43 w 66"/>
                    <a:gd name="T3" fmla="*/ 0 h 206"/>
                    <a:gd name="T4" fmla="*/ 53 w 66"/>
                    <a:gd name="T5" fmla="*/ 6 h 206"/>
                    <a:gd name="T6" fmla="*/ 59 w 66"/>
                    <a:gd name="T7" fmla="*/ 18 h 206"/>
                    <a:gd name="T8" fmla="*/ 64 w 66"/>
                    <a:gd name="T9" fmla="*/ 44 h 206"/>
                    <a:gd name="T10" fmla="*/ 54 w 66"/>
                    <a:gd name="T11" fmla="*/ 74 h 206"/>
                    <a:gd name="T12" fmla="*/ 51 w 66"/>
                    <a:gd name="T13" fmla="*/ 101 h 206"/>
                    <a:gd name="T14" fmla="*/ 56 w 66"/>
                    <a:gd name="T15" fmla="*/ 142 h 206"/>
                    <a:gd name="T16" fmla="*/ 59 w 66"/>
                    <a:gd name="T17" fmla="*/ 157 h 206"/>
                    <a:gd name="T18" fmla="*/ 65 w 66"/>
                    <a:gd name="T19" fmla="*/ 168 h 206"/>
                    <a:gd name="T20" fmla="*/ 65 w 66"/>
                    <a:gd name="T21" fmla="*/ 177 h 206"/>
                    <a:gd name="T22" fmla="*/ 54 w 66"/>
                    <a:gd name="T23" fmla="*/ 180 h 206"/>
                    <a:gd name="T24" fmla="*/ 43 w 66"/>
                    <a:gd name="T25" fmla="*/ 189 h 206"/>
                    <a:gd name="T26" fmla="*/ 27 w 66"/>
                    <a:gd name="T27" fmla="*/ 203 h 206"/>
                    <a:gd name="T28" fmla="*/ 19 w 66"/>
                    <a:gd name="T29" fmla="*/ 205 h 206"/>
                    <a:gd name="T30" fmla="*/ 2 w 66"/>
                    <a:gd name="T31" fmla="*/ 204 h 206"/>
                    <a:gd name="T32" fmla="*/ 0 w 66"/>
                    <a:gd name="T33" fmla="*/ 195 h 206"/>
                    <a:gd name="T34" fmla="*/ 4 w 66"/>
                    <a:gd name="T35" fmla="*/ 189 h 206"/>
                    <a:gd name="T36" fmla="*/ 27 w 66"/>
                    <a:gd name="T37" fmla="*/ 178 h 206"/>
                    <a:gd name="T38" fmla="*/ 43 w 66"/>
                    <a:gd name="T39" fmla="*/ 167 h 206"/>
                    <a:gd name="T40" fmla="*/ 46 w 66"/>
                    <a:gd name="T41" fmla="*/ 153 h 206"/>
                    <a:gd name="T42" fmla="*/ 41 w 66"/>
                    <a:gd name="T43" fmla="*/ 130 h 206"/>
                    <a:gd name="T44" fmla="*/ 35 w 66"/>
                    <a:gd name="T45" fmla="*/ 112 h 206"/>
                    <a:gd name="T46" fmla="*/ 30 w 66"/>
                    <a:gd name="T47" fmla="*/ 85 h 206"/>
                    <a:gd name="T48" fmla="*/ 29 w 66"/>
                    <a:gd name="T49" fmla="*/ 61 h 206"/>
                    <a:gd name="T50" fmla="*/ 30 w 66"/>
                    <a:gd name="T51" fmla="*/ 36 h 206"/>
                    <a:gd name="T52" fmla="*/ 29 w 66"/>
                    <a:gd name="T53" fmla="*/ 17 h 206"/>
                    <a:gd name="T54" fmla="*/ 29 w 66"/>
                    <a:gd name="T55" fmla="*/ 6 h 20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66" h="206">
                      <a:moveTo>
                        <a:pt x="29" y="6"/>
                      </a:moveTo>
                      <a:lnTo>
                        <a:pt x="43" y="0"/>
                      </a:lnTo>
                      <a:lnTo>
                        <a:pt x="53" y="6"/>
                      </a:lnTo>
                      <a:lnTo>
                        <a:pt x="59" y="18"/>
                      </a:lnTo>
                      <a:lnTo>
                        <a:pt x="64" y="44"/>
                      </a:lnTo>
                      <a:lnTo>
                        <a:pt x="54" y="74"/>
                      </a:lnTo>
                      <a:lnTo>
                        <a:pt x="51" y="101"/>
                      </a:lnTo>
                      <a:lnTo>
                        <a:pt x="56" y="142"/>
                      </a:lnTo>
                      <a:lnTo>
                        <a:pt x="59" y="157"/>
                      </a:lnTo>
                      <a:lnTo>
                        <a:pt x="65" y="168"/>
                      </a:lnTo>
                      <a:lnTo>
                        <a:pt x="65" y="177"/>
                      </a:lnTo>
                      <a:lnTo>
                        <a:pt x="54" y="180"/>
                      </a:lnTo>
                      <a:lnTo>
                        <a:pt x="43" y="189"/>
                      </a:lnTo>
                      <a:lnTo>
                        <a:pt x="27" y="203"/>
                      </a:lnTo>
                      <a:lnTo>
                        <a:pt x="19" y="205"/>
                      </a:lnTo>
                      <a:lnTo>
                        <a:pt x="2" y="204"/>
                      </a:lnTo>
                      <a:lnTo>
                        <a:pt x="0" y="195"/>
                      </a:lnTo>
                      <a:lnTo>
                        <a:pt x="4" y="189"/>
                      </a:lnTo>
                      <a:lnTo>
                        <a:pt x="27" y="178"/>
                      </a:lnTo>
                      <a:lnTo>
                        <a:pt x="43" y="167"/>
                      </a:lnTo>
                      <a:lnTo>
                        <a:pt x="46" y="153"/>
                      </a:lnTo>
                      <a:lnTo>
                        <a:pt x="41" y="130"/>
                      </a:lnTo>
                      <a:lnTo>
                        <a:pt x="35" y="112"/>
                      </a:lnTo>
                      <a:lnTo>
                        <a:pt x="30" y="85"/>
                      </a:lnTo>
                      <a:lnTo>
                        <a:pt x="29" y="61"/>
                      </a:lnTo>
                      <a:lnTo>
                        <a:pt x="30" y="36"/>
                      </a:lnTo>
                      <a:lnTo>
                        <a:pt x="29" y="17"/>
                      </a:lnTo>
                      <a:lnTo>
                        <a:pt x="29" y="6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213" name="Freeform 21">
                  <a:extLst>
                    <a:ext uri="{FF2B5EF4-FFF2-40B4-BE49-F238E27FC236}">
                      <a16:creationId xmlns:a16="http://schemas.microsoft.com/office/drawing/2014/main" id="{04BAD370-A399-4B6D-AF1D-4881CDBD0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" y="3323"/>
                  <a:ext cx="88" cy="201"/>
                </a:xfrm>
                <a:custGeom>
                  <a:avLst/>
                  <a:gdLst>
                    <a:gd name="T0" fmla="*/ 59 w 88"/>
                    <a:gd name="T1" fmla="*/ 4 h 201"/>
                    <a:gd name="T2" fmla="*/ 74 w 88"/>
                    <a:gd name="T3" fmla="*/ 0 h 201"/>
                    <a:gd name="T4" fmla="*/ 83 w 88"/>
                    <a:gd name="T5" fmla="*/ 7 h 201"/>
                    <a:gd name="T6" fmla="*/ 87 w 88"/>
                    <a:gd name="T7" fmla="*/ 20 h 201"/>
                    <a:gd name="T8" fmla="*/ 87 w 88"/>
                    <a:gd name="T9" fmla="*/ 46 h 201"/>
                    <a:gd name="T10" fmla="*/ 72 w 88"/>
                    <a:gd name="T11" fmla="*/ 74 h 201"/>
                    <a:gd name="T12" fmla="*/ 65 w 88"/>
                    <a:gd name="T13" fmla="*/ 101 h 201"/>
                    <a:gd name="T14" fmla="*/ 64 w 88"/>
                    <a:gd name="T15" fmla="*/ 142 h 201"/>
                    <a:gd name="T16" fmla="*/ 64 w 88"/>
                    <a:gd name="T17" fmla="*/ 157 h 201"/>
                    <a:gd name="T18" fmla="*/ 68 w 88"/>
                    <a:gd name="T19" fmla="*/ 168 h 201"/>
                    <a:gd name="T20" fmla="*/ 66 w 88"/>
                    <a:gd name="T21" fmla="*/ 178 h 201"/>
                    <a:gd name="T22" fmla="*/ 56 w 88"/>
                    <a:gd name="T23" fmla="*/ 179 h 201"/>
                    <a:gd name="T24" fmla="*/ 42 w 88"/>
                    <a:gd name="T25" fmla="*/ 186 h 201"/>
                    <a:gd name="T26" fmla="*/ 25 w 88"/>
                    <a:gd name="T27" fmla="*/ 198 h 201"/>
                    <a:gd name="T28" fmla="*/ 17 w 88"/>
                    <a:gd name="T29" fmla="*/ 200 h 201"/>
                    <a:gd name="T30" fmla="*/ 0 w 88"/>
                    <a:gd name="T31" fmla="*/ 197 h 201"/>
                    <a:gd name="T32" fmla="*/ 0 w 88"/>
                    <a:gd name="T33" fmla="*/ 188 h 201"/>
                    <a:gd name="T34" fmla="*/ 6 w 88"/>
                    <a:gd name="T35" fmla="*/ 182 h 201"/>
                    <a:gd name="T36" fmla="*/ 29 w 88"/>
                    <a:gd name="T37" fmla="*/ 174 h 201"/>
                    <a:gd name="T38" fmla="*/ 46 w 88"/>
                    <a:gd name="T39" fmla="*/ 165 h 201"/>
                    <a:gd name="T40" fmla="*/ 52 w 88"/>
                    <a:gd name="T41" fmla="*/ 151 h 201"/>
                    <a:gd name="T42" fmla="*/ 50 w 88"/>
                    <a:gd name="T43" fmla="*/ 128 h 201"/>
                    <a:gd name="T44" fmla="*/ 48 w 88"/>
                    <a:gd name="T45" fmla="*/ 109 h 201"/>
                    <a:gd name="T46" fmla="*/ 46 w 88"/>
                    <a:gd name="T47" fmla="*/ 83 h 201"/>
                    <a:gd name="T48" fmla="*/ 50 w 88"/>
                    <a:gd name="T49" fmla="*/ 58 h 201"/>
                    <a:gd name="T50" fmla="*/ 54 w 88"/>
                    <a:gd name="T51" fmla="*/ 34 h 201"/>
                    <a:gd name="T52" fmla="*/ 57 w 88"/>
                    <a:gd name="T53" fmla="*/ 15 h 201"/>
                    <a:gd name="T54" fmla="*/ 59 w 88"/>
                    <a:gd name="T55" fmla="*/ 4 h 201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88" h="201">
                      <a:moveTo>
                        <a:pt x="59" y="4"/>
                      </a:moveTo>
                      <a:lnTo>
                        <a:pt x="74" y="0"/>
                      </a:lnTo>
                      <a:lnTo>
                        <a:pt x="83" y="7"/>
                      </a:lnTo>
                      <a:lnTo>
                        <a:pt x="87" y="20"/>
                      </a:lnTo>
                      <a:lnTo>
                        <a:pt x="87" y="46"/>
                      </a:lnTo>
                      <a:lnTo>
                        <a:pt x="72" y="74"/>
                      </a:lnTo>
                      <a:lnTo>
                        <a:pt x="65" y="101"/>
                      </a:lnTo>
                      <a:lnTo>
                        <a:pt x="64" y="142"/>
                      </a:lnTo>
                      <a:lnTo>
                        <a:pt x="64" y="157"/>
                      </a:lnTo>
                      <a:lnTo>
                        <a:pt x="68" y="168"/>
                      </a:lnTo>
                      <a:lnTo>
                        <a:pt x="66" y="178"/>
                      </a:lnTo>
                      <a:lnTo>
                        <a:pt x="56" y="179"/>
                      </a:lnTo>
                      <a:lnTo>
                        <a:pt x="42" y="186"/>
                      </a:lnTo>
                      <a:lnTo>
                        <a:pt x="25" y="198"/>
                      </a:lnTo>
                      <a:lnTo>
                        <a:pt x="17" y="200"/>
                      </a:lnTo>
                      <a:lnTo>
                        <a:pt x="0" y="197"/>
                      </a:lnTo>
                      <a:lnTo>
                        <a:pt x="0" y="188"/>
                      </a:lnTo>
                      <a:lnTo>
                        <a:pt x="6" y="182"/>
                      </a:lnTo>
                      <a:lnTo>
                        <a:pt x="29" y="174"/>
                      </a:lnTo>
                      <a:lnTo>
                        <a:pt x="46" y="165"/>
                      </a:lnTo>
                      <a:lnTo>
                        <a:pt x="52" y="151"/>
                      </a:lnTo>
                      <a:lnTo>
                        <a:pt x="50" y="128"/>
                      </a:lnTo>
                      <a:lnTo>
                        <a:pt x="48" y="109"/>
                      </a:lnTo>
                      <a:lnTo>
                        <a:pt x="46" y="83"/>
                      </a:lnTo>
                      <a:lnTo>
                        <a:pt x="50" y="58"/>
                      </a:lnTo>
                      <a:lnTo>
                        <a:pt x="54" y="34"/>
                      </a:lnTo>
                      <a:lnTo>
                        <a:pt x="57" y="15"/>
                      </a:lnTo>
                      <a:lnTo>
                        <a:pt x="59" y="4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195" name="Group 22">
                <a:extLst>
                  <a:ext uri="{FF2B5EF4-FFF2-40B4-BE49-F238E27FC236}">
                    <a16:creationId xmlns:a16="http://schemas.microsoft.com/office/drawing/2014/main" id="{4CD1561D-133F-48E1-93E3-AA276A6DE5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36" y="3018"/>
                <a:ext cx="266" cy="536"/>
                <a:chOff x="5036" y="3018"/>
                <a:chExt cx="266" cy="536"/>
              </a:xfrm>
            </p:grpSpPr>
            <p:sp>
              <p:nvSpPr>
                <p:cNvPr id="7202" name="Freeform 23">
                  <a:extLst>
                    <a:ext uri="{FF2B5EF4-FFF2-40B4-BE49-F238E27FC236}">
                      <a16:creationId xmlns:a16="http://schemas.microsoft.com/office/drawing/2014/main" id="{EAF196B3-9BDB-48E1-BC96-481C0B1337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6" y="3052"/>
                  <a:ext cx="127" cy="98"/>
                </a:xfrm>
                <a:custGeom>
                  <a:avLst/>
                  <a:gdLst>
                    <a:gd name="T0" fmla="*/ 81 w 127"/>
                    <a:gd name="T1" fmla="*/ 26 h 98"/>
                    <a:gd name="T2" fmla="*/ 66 w 127"/>
                    <a:gd name="T3" fmla="*/ 14 h 98"/>
                    <a:gd name="T4" fmla="*/ 50 w 127"/>
                    <a:gd name="T5" fmla="*/ 4 h 98"/>
                    <a:gd name="T6" fmla="*/ 37 w 127"/>
                    <a:gd name="T7" fmla="*/ 0 h 98"/>
                    <a:gd name="T8" fmla="*/ 19 w 127"/>
                    <a:gd name="T9" fmla="*/ 4 h 98"/>
                    <a:gd name="T10" fmla="*/ 6 w 127"/>
                    <a:gd name="T11" fmla="*/ 11 h 98"/>
                    <a:gd name="T12" fmla="*/ 2 w 127"/>
                    <a:gd name="T13" fmla="*/ 23 h 98"/>
                    <a:gd name="T14" fmla="*/ 0 w 127"/>
                    <a:gd name="T15" fmla="*/ 37 h 98"/>
                    <a:gd name="T16" fmla="*/ 1 w 127"/>
                    <a:gd name="T17" fmla="*/ 48 h 98"/>
                    <a:gd name="T18" fmla="*/ 5 w 127"/>
                    <a:gd name="T19" fmla="*/ 62 h 98"/>
                    <a:gd name="T20" fmla="*/ 11 w 127"/>
                    <a:gd name="T21" fmla="*/ 73 h 98"/>
                    <a:gd name="T22" fmla="*/ 22 w 127"/>
                    <a:gd name="T23" fmla="*/ 84 h 98"/>
                    <a:gd name="T24" fmla="*/ 35 w 127"/>
                    <a:gd name="T25" fmla="*/ 92 h 98"/>
                    <a:gd name="T26" fmla="*/ 50 w 127"/>
                    <a:gd name="T27" fmla="*/ 96 h 98"/>
                    <a:gd name="T28" fmla="*/ 63 w 127"/>
                    <a:gd name="T29" fmla="*/ 97 h 98"/>
                    <a:gd name="T30" fmla="*/ 74 w 127"/>
                    <a:gd name="T31" fmla="*/ 95 h 98"/>
                    <a:gd name="T32" fmla="*/ 84 w 127"/>
                    <a:gd name="T33" fmla="*/ 89 h 98"/>
                    <a:gd name="T34" fmla="*/ 91 w 127"/>
                    <a:gd name="T35" fmla="*/ 81 h 98"/>
                    <a:gd name="T36" fmla="*/ 92 w 127"/>
                    <a:gd name="T37" fmla="*/ 69 h 98"/>
                    <a:gd name="T38" fmla="*/ 92 w 127"/>
                    <a:gd name="T39" fmla="*/ 56 h 98"/>
                    <a:gd name="T40" fmla="*/ 89 w 127"/>
                    <a:gd name="T41" fmla="*/ 45 h 98"/>
                    <a:gd name="T42" fmla="*/ 89 w 127"/>
                    <a:gd name="T43" fmla="*/ 37 h 98"/>
                    <a:gd name="T44" fmla="*/ 104 w 127"/>
                    <a:gd name="T45" fmla="*/ 29 h 98"/>
                    <a:gd name="T46" fmla="*/ 121 w 127"/>
                    <a:gd name="T47" fmla="*/ 25 h 98"/>
                    <a:gd name="T48" fmla="*/ 126 w 127"/>
                    <a:gd name="T49" fmla="*/ 17 h 98"/>
                    <a:gd name="T50" fmla="*/ 126 w 127"/>
                    <a:gd name="T51" fmla="*/ 9 h 98"/>
                    <a:gd name="T52" fmla="*/ 120 w 127"/>
                    <a:gd name="T53" fmla="*/ 9 h 98"/>
                    <a:gd name="T54" fmla="*/ 110 w 127"/>
                    <a:gd name="T55" fmla="*/ 9 h 98"/>
                    <a:gd name="T56" fmla="*/ 102 w 127"/>
                    <a:gd name="T57" fmla="*/ 17 h 98"/>
                    <a:gd name="T58" fmla="*/ 92 w 127"/>
                    <a:gd name="T59" fmla="*/ 23 h 98"/>
                    <a:gd name="T60" fmla="*/ 81 w 127"/>
                    <a:gd name="T61" fmla="*/ 26 h 98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127" h="98">
                      <a:moveTo>
                        <a:pt x="81" y="26"/>
                      </a:moveTo>
                      <a:lnTo>
                        <a:pt x="66" y="14"/>
                      </a:lnTo>
                      <a:lnTo>
                        <a:pt x="50" y="4"/>
                      </a:lnTo>
                      <a:lnTo>
                        <a:pt x="37" y="0"/>
                      </a:lnTo>
                      <a:lnTo>
                        <a:pt x="19" y="4"/>
                      </a:lnTo>
                      <a:lnTo>
                        <a:pt x="6" y="11"/>
                      </a:lnTo>
                      <a:lnTo>
                        <a:pt x="2" y="23"/>
                      </a:lnTo>
                      <a:lnTo>
                        <a:pt x="0" y="37"/>
                      </a:lnTo>
                      <a:lnTo>
                        <a:pt x="1" y="48"/>
                      </a:lnTo>
                      <a:lnTo>
                        <a:pt x="5" y="62"/>
                      </a:lnTo>
                      <a:lnTo>
                        <a:pt x="11" y="73"/>
                      </a:lnTo>
                      <a:lnTo>
                        <a:pt x="22" y="84"/>
                      </a:lnTo>
                      <a:lnTo>
                        <a:pt x="35" y="92"/>
                      </a:lnTo>
                      <a:lnTo>
                        <a:pt x="50" y="96"/>
                      </a:lnTo>
                      <a:lnTo>
                        <a:pt x="63" y="97"/>
                      </a:lnTo>
                      <a:lnTo>
                        <a:pt x="74" y="95"/>
                      </a:lnTo>
                      <a:lnTo>
                        <a:pt x="84" y="89"/>
                      </a:lnTo>
                      <a:lnTo>
                        <a:pt x="91" y="81"/>
                      </a:lnTo>
                      <a:lnTo>
                        <a:pt x="92" y="69"/>
                      </a:lnTo>
                      <a:lnTo>
                        <a:pt x="92" y="56"/>
                      </a:lnTo>
                      <a:lnTo>
                        <a:pt x="89" y="45"/>
                      </a:lnTo>
                      <a:lnTo>
                        <a:pt x="89" y="37"/>
                      </a:lnTo>
                      <a:lnTo>
                        <a:pt x="104" y="29"/>
                      </a:lnTo>
                      <a:lnTo>
                        <a:pt x="121" y="25"/>
                      </a:lnTo>
                      <a:lnTo>
                        <a:pt x="126" y="17"/>
                      </a:lnTo>
                      <a:lnTo>
                        <a:pt x="126" y="9"/>
                      </a:lnTo>
                      <a:lnTo>
                        <a:pt x="120" y="9"/>
                      </a:lnTo>
                      <a:lnTo>
                        <a:pt x="110" y="9"/>
                      </a:lnTo>
                      <a:lnTo>
                        <a:pt x="102" y="17"/>
                      </a:lnTo>
                      <a:lnTo>
                        <a:pt x="92" y="23"/>
                      </a:lnTo>
                      <a:lnTo>
                        <a:pt x="81" y="26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203" name="Freeform 24">
                  <a:extLst>
                    <a:ext uri="{FF2B5EF4-FFF2-40B4-BE49-F238E27FC236}">
                      <a16:creationId xmlns:a16="http://schemas.microsoft.com/office/drawing/2014/main" id="{C218F915-FA9B-47E4-903B-8F20DBB63D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2" y="3156"/>
                  <a:ext cx="115" cy="174"/>
                </a:xfrm>
                <a:custGeom>
                  <a:avLst/>
                  <a:gdLst>
                    <a:gd name="T0" fmla="*/ 11 w 115"/>
                    <a:gd name="T1" fmla="*/ 3 h 174"/>
                    <a:gd name="T2" fmla="*/ 30 w 115"/>
                    <a:gd name="T3" fmla="*/ 0 h 174"/>
                    <a:gd name="T4" fmla="*/ 50 w 115"/>
                    <a:gd name="T5" fmla="*/ 3 h 174"/>
                    <a:gd name="T6" fmla="*/ 63 w 115"/>
                    <a:gd name="T7" fmla="*/ 11 h 174"/>
                    <a:gd name="T8" fmla="*/ 81 w 115"/>
                    <a:gd name="T9" fmla="*/ 22 h 174"/>
                    <a:gd name="T10" fmla="*/ 93 w 115"/>
                    <a:gd name="T11" fmla="*/ 36 h 174"/>
                    <a:gd name="T12" fmla="*/ 102 w 115"/>
                    <a:gd name="T13" fmla="*/ 54 h 174"/>
                    <a:gd name="T14" fmla="*/ 109 w 115"/>
                    <a:gd name="T15" fmla="*/ 70 h 174"/>
                    <a:gd name="T16" fmla="*/ 114 w 115"/>
                    <a:gd name="T17" fmla="*/ 90 h 174"/>
                    <a:gd name="T18" fmla="*/ 112 w 115"/>
                    <a:gd name="T19" fmla="*/ 108 h 174"/>
                    <a:gd name="T20" fmla="*/ 112 w 115"/>
                    <a:gd name="T21" fmla="*/ 124 h 174"/>
                    <a:gd name="T22" fmla="*/ 102 w 115"/>
                    <a:gd name="T23" fmla="*/ 139 h 174"/>
                    <a:gd name="T24" fmla="*/ 90 w 115"/>
                    <a:gd name="T25" fmla="*/ 155 h 174"/>
                    <a:gd name="T26" fmla="*/ 78 w 115"/>
                    <a:gd name="T27" fmla="*/ 164 h 174"/>
                    <a:gd name="T28" fmla="*/ 64 w 115"/>
                    <a:gd name="T29" fmla="*/ 171 h 174"/>
                    <a:gd name="T30" fmla="*/ 51 w 115"/>
                    <a:gd name="T31" fmla="*/ 171 h 174"/>
                    <a:gd name="T32" fmla="*/ 38 w 115"/>
                    <a:gd name="T33" fmla="*/ 173 h 174"/>
                    <a:gd name="T34" fmla="*/ 28 w 115"/>
                    <a:gd name="T35" fmla="*/ 169 h 174"/>
                    <a:gd name="T36" fmla="*/ 23 w 115"/>
                    <a:gd name="T37" fmla="*/ 158 h 174"/>
                    <a:gd name="T38" fmla="*/ 17 w 115"/>
                    <a:gd name="T39" fmla="*/ 151 h 174"/>
                    <a:gd name="T40" fmla="*/ 15 w 115"/>
                    <a:gd name="T41" fmla="*/ 133 h 174"/>
                    <a:gd name="T42" fmla="*/ 17 w 115"/>
                    <a:gd name="T43" fmla="*/ 119 h 174"/>
                    <a:gd name="T44" fmla="*/ 26 w 115"/>
                    <a:gd name="T45" fmla="*/ 108 h 174"/>
                    <a:gd name="T46" fmla="*/ 28 w 115"/>
                    <a:gd name="T47" fmla="*/ 99 h 174"/>
                    <a:gd name="T48" fmla="*/ 30 w 115"/>
                    <a:gd name="T49" fmla="*/ 92 h 174"/>
                    <a:gd name="T50" fmla="*/ 28 w 115"/>
                    <a:gd name="T51" fmla="*/ 79 h 174"/>
                    <a:gd name="T52" fmla="*/ 23 w 115"/>
                    <a:gd name="T53" fmla="*/ 65 h 174"/>
                    <a:gd name="T54" fmla="*/ 12 w 115"/>
                    <a:gd name="T55" fmla="*/ 52 h 174"/>
                    <a:gd name="T56" fmla="*/ 5 w 115"/>
                    <a:gd name="T57" fmla="*/ 40 h 174"/>
                    <a:gd name="T58" fmla="*/ 0 w 115"/>
                    <a:gd name="T59" fmla="*/ 24 h 174"/>
                    <a:gd name="T60" fmla="*/ 4 w 115"/>
                    <a:gd name="T61" fmla="*/ 14 h 174"/>
                    <a:gd name="T62" fmla="*/ 11 w 115"/>
                    <a:gd name="T63" fmla="*/ 3 h 17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5" h="174">
                      <a:moveTo>
                        <a:pt x="11" y="3"/>
                      </a:moveTo>
                      <a:lnTo>
                        <a:pt x="30" y="0"/>
                      </a:lnTo>
                      <a:lnTo>
                        <a:pt x="50" y="3"/>
                      </a:lnTo>
                      <a:lnTo>
                        <a:pt x="63" y="11"/>
                      </a:lnTo>
                      <a:lnTo>
                        <a:pt x="81" y="22"/>
                      </a:lnTo>
                      <a:lnTo>
                        <a:pt x="93" y="36"/>
                      </a:lnTo>
                      <a:lnTo>
                        <a:pt x="102" y="54"/>
                      </a:lnTo>
                      <a:lnTo>
                        <a:pt x="109" y="70"/>
                      </a:lnTo>
                      <a:lnTo>
                        <a:pt x="114" y="90"/>
                      </a:lnTo>
                      <a:lnTo>
                        <a:pt x="112" y="108"/>
                      </a:lnTo>
                      <a:lnTo>
                        <a:pt x="112" y="124"/>
                      </a:lnTo>
                      <a:lnTo>
                        <a:pt x="102" y="139"/>
                      </a:lnTo>
                      <a:lnTo>
                        <a:pt x="90" y="155"/>
                      </a:lnTo>
                      <a:lnTo>
                        <a:pt x="78" y="164"/>
                      </a:lnTo>
                      <a:lnTo>
                        <a:pt x="64" y="171"/>
                      </a:lnTo>
                      <a:lnTo>
                        <a:pt x="51" y="171"/>
                      </a:lnTo>
                      <a:lnTo>
                        <a:pt x="38" y="173"/>
                      </a:lnTo>
                      <a:lnTo>
                        <a:pt x="28" y="169"/>
                      </a:lnTo>
                      <a:lnTo>
                        <a:pt x="23" y="158"/>
                      </a:lnTo>
                      <a:lnTo>
                        <a:pt x="17" y="151"/>
                      </a:lnTo>
                      <a:lnTo>
                        <a:pt x="15" y="133"/>
                      </a:lnTo>
                      <a:lnTo>
                        <a:pt x="17" y="119"/>
                      </a:lnTo>
                      <a:lnTo>
                        <a:pt x="26" y="108"/>
                      </a:lnTo>
                      <a:lnTo>
                        <a:pt x="28" y="99"/>
                      </a:lnTo>
                      <a:lnTo>
                        <a:pt x="30" y="92"/>
                      </a:lnTo>
                      <a:lnTo>
                        <a:pt x="28" y="79"/>
                      </a:lnTo>
                      <a:lnTo>
                        <a:pt x="23" y="65"/>
                      </a:lnTo>
                      <a:lnTo>
                        <a:pt x="12" y="52"/>
                      </a:lnTo>
                      <a:lnTo>
                        <a:pt x="5" y="40"/>
                      </a:lnTo>
                      <a:lnTo>
                        <a:pt x="0" y="24"/>
                      </a:lnTo>
                      <a:lnTo>
                        <a:pt x="4" y="14"/>
                      </a:lnTo>
                      <a:lnTo>
                        <a:pt x="11" y="3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204" name="Freeform 25">
                  <a:extLst>
                    <a:ext uri="{FF2B5EF4-FFF2-40B4-BE49-F238E27FC236}">
                      <a16:creationId xmlns:a16="http://schemas.microsoft.com/office/drawing/2014/main" id="{0C565153-D370-44C6-903F-05E12F541B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2" y="3166"/>
                  <a:ext cx="68" cy="179"/>
                </a:xfrm>
                <a:custGeom>
                  <a:avLst/>
                  <a:gdLst>
                    <a:gd name="T0" fmla="*/ 35 w 68"/>
                    <a:gd name="T1" fmla="*/ 34 h 179"/>
                    <a:gd name="T2" fmla="*/ 47 w 68"/>
                    <a:gd name="T3" fmla="*/ 9 h 179"/>
                    <a:gd name="T4" fmla="*/ 57 w 68"/>
                    <a:gd name="T5" fmla="*/ 0 h 179"/>
                    <a:gd name="T6" fmla="*/ 65 w 68"/>
                    <a:gd name="T7" fmla="*/ 9 h 179"/>
                    <a:gd name="T8" fmla="*/ 67 w 68"/>
                    <a:gd name="T9" fmla="*/ 37 h 179"/>
                    <a:gd name="T10" fmla="*/ 61 w 68"/>
                    <a:gd name="T11" fmla="*/ 46 h 179"/>
                    <a:gd name="T12" fmla="*/ 45 w 68"/>
                    <a:gd name="T13" fmla="*/ 59 h 179"/>
                    <a:gd name="T14" fmla="*/ 30 w 68"/>
                    <a:gd name="T15" fmla="*/ 73 h 179"/>
                    <a:gd name="T16" fmla="*/ 20 w 68"/>
                    <a:gd name="T17" fmla="*/ 81 h 179"/>
                    <a:gd name="T18" fmla="*/ 20 w 68"/>
                    <a:gd name="T19" fmla="*/ 88 h 179"/>
                    <a:gd name="T20" fmla="*/ 30 w 68"/>
                    <a:gd name="T21" fmla="*/ 98 h 179"/>
                    <a:gd name="T22" fmla="*/ 45 w 68"/>
                    <a:gd name="T23" fmla="*/ 113 h 179"/>
                    <a:gd name="T24" fmla="*/ 58 w 68"/>
                    <a:gd name="T25" fmla="*/ 120 h 179"/>
                    <a:gd name="T26" fmla="*/ 61 w 68"/>
                    <a:gd name="T27" fmla="*/ 138 h 179"/>
                    <a:gd name="T28" fmla="*/ 55 w 68"/>
                    <a:gd name="T29" fmla="*/ 143 h 179"/>
                    <a:gd name="T30" fmla="*/ 45 w 68"/>
                    <a:gd name="T31" fmla="*/ 150 h 179"/>
                    <a:gd name="T32" fmla="*/ 37 w 68"/>
                    <a:gd name="T33" fmla="*/ 158 h 179"/>
                    <a:gd name="T34" fmla="*/ 31 w 68"/>
                    <a:gd name="T35" fmla="*/ 174 h 179"/>
                    <a:gd name="T36" fmla="*/ 24 w 68"/>
                    <a:gd name="T37" fmla="*/ 178 h 179"/>
                    <a:gd name="T38" fmla="*/ 18 w 68"/>
                    <a:gd name="T39" fmla="*/ 169 h 179"/>
                    <a:gd name="T40" fmla="*/ 23 w 68"/>
                    <a:gd name="T41" fmla="*/ 152 h 179"/>
                    <a:gd name="T42" fmla="*/ 37 w 68"/>
                    <a:gd name="T43" fmla="*/ 134 h 179"/>
                    <a:gd name="T44" fmla="*/ 43 w 68"/>
                    <a:gd name="T45" fmla="*/ 127 h 179"/>
                    <a:gd name="T46" fmla="*/ 37 w 68"/>
                    <a:gd name="T47" fmla="*/ 122 h 179"/>
                    <a:gd name="T48" fmla="*/ 18 w 68"/>
                    <a:gd name="T49" fmla="*/ 111 h 179"/>
                    <a:gd name="T50" fmla="*/ 4 w 68"/>
                    <a:gd name="T51" fmla="*/ 96 h 179"/>
                    <a:gd name="T52" fmla="*/ 0 w 68"/>
                    <a:gd name="T53" fmla="*/ 81 h 179"/>
                    <a:gd name="T54" fmla="*/ 2 w 68"/>
                    <a:gd name="T55" fmla="*/ 75 h 179"/>
                    <a:gd name="T56" fmla="*/ 12 w 68"/>
                    <a:gd name="T57" fmla="*/ 62 h 179"/>
                    <a:gd name="T58" fmla="*/ 24 w 68"/>
                    <a:gd name="T59" fmla="*/ 50 h 179"/>
                    <a:gd name="T60" fmla="*/ 35 w 68"/>
                    <a:gd name="T61" fmla="*/ 34 h 17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68" h="179">
                      <a:moveTo>
                        <a:pt x="35" y="34"/>
                      </a:moveTo>
                      <a:lnTo>
                        <a:pt x="47" y="9"/>
                      </a:lnTo>
                      <a:lnTo>
                        <a:pt x="57" y="0"/>
                      </a:lnTo>
                      <a:lnTo>
                        <a:pt x="65" y="9"/>
                      </a:lnTo>
                      <a:lnTo>
                        <a:pt x="67" y="37"/>
                      </a:lnTo>
                      <a:lnTo>
                        <a:pt x="61" y="46"/>
                      </a:lnTo>
                      <a:lnTo>
                        <a:pt x="45" y="59"/>
                      </a:lnTo>
                      <a:lnTo>
                        <a:pt x="30" y="73"/>
                      </a:lnTo>
                      <a:lnTo>
                        <a:pt x="20" y="81"/>
                      </a:lnTo>
                      <a:lnTo>
                        <a:pt x="20" y="88"/>
                      </a:lnTo>
                      <a:lnTo>
                        <a:pt x="30" y="98"/>
                      </a:lnTo>
                      <a:lnTo>
                        <a:pt x="45" y="113"/>
                      </a:lnTo>
                      <a:lnTo>
                        <a:pt x="58" y="120"/>
                      </a:lnTo>
                      <a:lnTo>
                        <a:pt x="61" y="138"/>
                      </a:lnTo>
                      <a:lnTo>
                        <a:pt x="55" y="143"/>
                      </a:lnTo>
                      <a:lnTo>
                        <a:pt x="45" y="150"/>
                      </a:lnTo>
                      <a:lnTo>
                        <a:pt x="37" y="158"/>
                      </a:lnTo>
                      <a:lnTo>
                        <a:pt x="31" y="174"/>
                      </a:lnTo>
                      <a:lnTo>
                        <a:pt x="24" y="178"/>
                      </a:lnTo>
                      <a:lnTo>
                        <a:pt x="18" y="169"/>
                      </a:lnTo>
                      <a:lnTo>
                        <a:pt x="23" y="152"/>
                      </a:lnTo>
                      <a:lnTo>
                        <a:pt x="37" y="134"/>
                      </a:lnTo>
                      <a:lnTo>
                        <a:pt x="43" y="127"/>
                      </a:lnTo>
                      <a:lnTo>
                        <a:pt x="37" y="122"/>
                      </a:lnTo>
                      <a:lnTo>
                        <a:pt x="18" y="111"/>
                      </a:lnTo>
                      <a:lnTo>
                        <a:pt x="4" y="96"/>
                      </a:lnTo>
                      <a:lnTo>
                        <a:pt x="0" y="81"/>
                      </a:lnTo>
                      <a:lnTo>
                        <a:pt x="2" y="75"/>
                      </a:lnTo>
                      <a:lnTo>
                        <a:pt x="12" y="62"/>
                      </a:lnTo>
                      <a:lnTo>
                        <a:pt x="24" y="50"/>
                      </a:lnTo>
                      <a:lnTo>
                        <a:pt x="35" y="34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205" name="Freeform 26">
                  <a:extLst>
                    <a:ext uri="{FF2B5EF4-FFF2-40B4-BE49-F238E27FC236}">
                      <a16:creationId xmlns:a16="http://schemas.microsoft.com/office/drawing/2014/main" id="{9A411F99-337E-42B2-9F66-A144D00BC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6" y="3018"/>
                  <a:ext cx="186" cy="176"/>
                </a:xfrm>
                <a:custGeom>
                  <a:avLst/>
                  <a:gdLst>
                    <a:gd name="T0" fmla="*/ 6 w 186"/>
                    <a:gd name="T1" fmla="*/ 149 h 176"/>
                    <a:gd name="T2" fmla="*/ 36 w 186"/>
                    <a:gd name="T3" fmla="*/ 148 h 176"/>
                    <a:gd name="T4" fmla="*/ 67 w 186"/>
                    <a:gd name="T5" fmla="*/ 149 h 176"/>
                    <a:gd name="T6" fmla="*/ 95 w 186"/>
                    <a:gd name="T7" fmla="*/ 142 h 176"/>
                    <a:gd name="T8" fmla="*/ 112 w 186"/>
                    <a:gd name="T9" fmla="*/ 128 h 176"/>
                    <a:gd name="T10" fmla="*/ 126 w 186"/>
                    <a:gd name="T11" fmla="*/ 102 h 176"/>
                    <a:gd name="T12" fmla="*/ 131 w 186"/>
                    <a:gd name="T13" fmla="*/ 76 h 176"/>
                    <a:gd name="T14" fmla="*/ 134 w 186"/>
                    <a:gd name="T15" fmla="*/ 56 h 176"/>
                    <a:gd name="T16" fmla="*/ 133 w 186"/>
                    <a:gd name="T17" fmla="*/ 41 h 176"/>
                    <a:gd name="T18" fmla="*/ 127 w 186"/>
                    <a:gd name="T19" fmla="*/ 27 h 176"/>
                    <a:gd name="T20" fmla="*/ 136 w 186"/>
                    <a:gd name="T21" fmla="*/ 12 h 176"/>
                    <a:gd name="T22" fmla="*/ 149 w 186"/>
                    <a:gd name="T23" fmla="*/ 8 h 176"/>
                    <a:gd name="T24" fmla="*/ 157 w 186"/>
                    <a:gd name="T25" fmla="*/ 14 h 176"/>
                    <a:gd name="T26" fmla="*/ 149 w 186"/>
                    <a:gd name="T27" fmla="*/ 23 h 176"/>
                    <a:gd name="T28" fmla="*/ 143 w 186"/>
                    <a:gd name="T29" fmla="*/ 26 h 176"/>
                    <a:gd name="T30" fmla="*/ 149 w 186"/>
                    <a:gd name="T31" fmla="*/ 34 h 176"/>
                    <a:gd name="T32" fmla="*/ 158 w 186"/>
                    <a:gd name="T33" fmla="*/ 34 h 176"/>
                    <a:gd name="T34" fmla="*/ 171 w 186"/>
                    <a:gd name="T35" fmla="*/ 20 h 176"/>
                    <a:gd name="T36" fmla="*/ 170 w 186"/>
                    <a:gd name="T37" fmla="*/ 16 h 176"/>
                    <a:gd name="T38" fmla="*/ 159 w 186"/>
                    <a:gd name="T39" fmla="*/ 14 h 176"/>
                    <a:gd name="T40" fmla="*/ 158 w 186"/>
                    <a:gd name="T41" fmla="*/ 3 h 176"/>
                    <a:gd name="T42" fmla="*/ 163 w 186"/>
                    <a:gd name="T43" fmla="*/ 0 h 176"/>
                    <a:gd name="T44" fmla="*/ 176 w 186"/>
                    <a:gd name="T45" fmla="*/ 1 h 176"/>
                    <a:gd name="T46" fmla="*/ 185 w 186"/>
                    <a:gd name="T47" fmla="*/ 10 h 176"/>
                    <a:gd name="T48" fmla="*/ 184 w 186"/>
                    <a:gd name="T49" fmla="*/ 29 h 176"/>
                    <a:gd name="T50" fmla="*/ 174 w 186"/>
                    <a:gd name="T51" fmla="*/ 40 h 176"/>
                    <a:gd name="T52" fmla="*/ 161 w 186"/>
                    <a:gd name="T53" fmla="*/ 50 h 176"/>
                    <a:gd name="T54" fmla="*/ 145 w 186"/>
                    <a:gd name="T55" fmla="*/ 55 h 176"/>
                    <a:gd name="T56" fmla="*/ 145 w 186"/>
                    <a:gd name="T57" fmla="*/ 84 h 176"/>
                    <a:gd name="T58" fmla="*/ 140 w 186"/>
                    <a:gd name="T59" fmla="*/ 112 h 176"/>
                    <a:gd name="T60" fmla="*/ 131 w 186"/>
                    <a:gd name="T61" fmla="*/ 132 h 176"/>
                    <a:gd name="T62" fmla="*/ 118 w 186"/>
                    <a:gd name="T63" fmla="*/ 149 h 176"/>
                    <a:gd name="T64" fmla="*/ 101 w 186"/>
                    <a:gd name="T65" fmla="*/ 158 h 176"/>
                    <a:gd name="T66" fmla="*/ 77 w 186"/>
                    <a:gd name="T67" fmla="*/ 165 h 176"/>
                    <a:gd name="T68" fmla="*/ 54 w 186"/>
                    <a:gd name="T69" fmla="*/ 172 h 176"/>
                    <a:gd name="T70" fmla="*/ 27 w 186"/>
                    <a:gd name="T71" fmla="*/ 175 h 176"/>
                    <a:gd name="T72" fmla="*/ 7 w 186"/>
                    <a:gd name="T73" fmla="*/ 173 h 176"/>
                    <a:gd name="T74" fmla="*/ 0 w 186"/>
                    <a:gd name="T75" fmla="*/ 161 h 176"/>
                    <a:gd name="T76" fmla="*/ 6 w 186"/>
                    <a:gd name="T77" fmla="*/ 149 h 17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186" h="176">
                      <a:moveTo>
                        <a:pt x="6" y="149"/>
                      </a:moveTo>
                      <a:lnTo>
                        <a:pt x="36" y="148"/>
                      </a:lnTo>
                      <a:lnTo>
                        <a:pt x="67" y="149"/>
                      </a:lnTo>
                      <a:lnTo>
                        <a:pt x="95" y="142"/>
                      </a:lnTo>
                      <a:lnTo>
                        <a:pt x="112" y="128"/>
                      </a:lnTo>
                      <a:lnTo>
                        <a:pt x="126" y="102"/>
                      </a:lnTo>
                      <a:lnTo>
                        <a:pt x="131" y="76"/>
                      </a:lnTo>
                      <a:lnTo>
                        <a:pt x="134" y="56"/>
                      </a:lnTo>
                      <a:lnTo>
                        <a:pt x="133" y="41"/>
                      </a:lnTo>
                      <a:lnTo>
                        <a:pt x="127" y="27"/>
                      </a:lnTo>
                      <a:lnTo>
                        <a:pt x="136" y="12"/>
                      </a:lnTo>
                      <a:lnTo>
                        <a:pt x="149" y="8"/>
                      </a:lnTo>
                      <a:lnTo>
                        <a:pt x="157" y="14"/>
                      </a:lnTo>
                      <a:lnTo>
                        <a:pt x="149" y="23"/>
                      </a:lnTo>
                      <a:lnTo>
                        <a:pt x="143" y="26"/>
                      </a:lnTo>
                      <a:lnTo>
                        <a:pt x="149" y="34"/>
                      </a:lnTo>
                      <a:lnTo>
                        <a:pt x="158" y="34"/>
                      </a:lnTo>
                      <a:lnTo>
                        <a:pt x="171" y="20"/>
                      </a:lnTo>
                      <a:lnTo>
                        <a:pt x="170" y="16"/>
                      </a:lnTo>
                      <a:lnTo>
                        <a:pt x="159" y="14"/>
                      </a:lnTo>
                      <a:lnTo>
                        <a:pt x="158" y="3"/>
                      </a:lnTo>
                      <a:lnTo>
                        <a:pt x="163" y="0"/>
                      </a:lnTo>
                      <a:lnTo>
                        <a:pt x="176" y="1"/>
                      </a:lnTo>
                      <a:lnTo>
                        <a:pt x="185" y="10"/>
                      </a:lnTo>
                      <a:lnTo>
                        <a:pt x="184" y="29"/>
                      </a:lnTo>
                      <a:lnTo>
                        <a:pt x="174" y="40"/>
                      </a:lnTo>
                      <a:lnTo>
                        <a:pt x="161" y="50"/>
                      </a:lnTo>
                      <a:lnTo>
                        <a:pt x="145" y="55"/>
                      </a:lnTo>
                      <a:lnTo>
                        <a:pt x="145" y="84"/>
                      </a:lnTo>
                      <a:lnTo>
                        <a:pt x="140" y="112"/>
                      </a:lnTo>
                      <a:lnTo>
                        <a:pt x="131" y="132"/>
                      </a:lnTo>
                      <a:lnTo>
                        <a:pt x="118" y="149"/>
                      </a:lnTo>
                      <a:lnTo>
                        <a:pt x="101" y="158"/>
                      </a:lnTo>
                      <a:lnTo>
                        <a:pt x="77" y="165"/>
                      </a:lnTo>
                      <a:lnTo>
                        <a:pt x="54" y="172"/>
                      </a:lnTo>
                      <a:lnTo>
                        <a:pt x="27" y="175"/>
                      </a:lnTo>
                      <a:lnTo>
                        <a:pt x="7" y="173"/>
                      </a:lnTo>
                      <a:lnTo>
                        <a:pt x="0" y="161"/>
                      </a:lnTo>
                      <a:lnTo>
                        <a:pt x="6" y="149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206" name="Freeform 27">
                  <a:extLst>
                    <a:ext uri="{FF2B5EF4-FFF2-40B4-BE49-F238E27FC236}">
                      <a16:creationId xmlns:a16="http://schemas.microsoft.com/office/drawing/2014/main" id="{9080AFB6-C304-4DA8-AF11-0503A8619C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3272"/>
                  <a:ext cx="127" cy="244"/>
                </a:xfrm>
                <a:custGeom>
                  <a:avLst/>
                  <a:gdLst>
                    <a:gd name="T0" fmla="*/ 5 w 127"/>
                    <a:gd name="T1" fmla="*/ 37 h 244"/>
                    <a:gd name="T2" fmla="*/ 0 w 127"/>
                    <a:gd name="T3" fmla="*/ 18 h 244"/>
                    <a:gd name="T4" fmla="*/ 8 w 127"/>
                    <a:gd name="T5" fmla="*/ 4 h 244"/>
                    <a:gd name="T6" fmla="*/ 28 w 127"/>
                    <a:gd name="T7" fmla="*/ 0 h 244"/>
                    <a:gd name="T8" fmla="*/ 39 w 127"/>
                    <a:gd name="T9" fmla="*/ 11 h 244"/>
                    <a:gd name="T10" fmla="*/ 42 w 127"/>
                    <a:gd name="T11" fmla="*/ 44 h 244"/>
                    <a:gd name="T12" fmla="*/ 46 w 127"/>
                    <a:gd name="T13" fmla="*/ 89 h 244"/>
                    <a:gd name="T14" fmla="*/ 47 w 127"/>
                    <a:gd name="T15" fmla="*/ 119 h 244"/>
                    <a:gd name="T16" fmla="*/ 44 w 127"/>
                    <a:gd name="T17" fmla="*/ 160 h 244"/>
                    <a:gd name="T18" fmla="*/ 43 w 127"/>
                    <a:gd name="T19" fmla="*/ 197 h 244"/>
                    <a:gd name="T20" fmla="*/ 42 w 127"/>
                    <a:gd name="T21" fmla="*/ 212 h 244"/>
                    <a:gd name="T22" fmla="*/ 47 w 127"/>
                    <a:gd name="T23" fmla="*/ 223 h 244"/>
                    <a:gd name="T24" fmla="*/ 59 w 127"/>
                    <a:gd name="T25" fmla="*/ 225 h 244"/>
                    <a:gd name="T26" fmla="*/ 86 w 127"/>
                    <a:gd name="T27" fmla="*/ 219 h 244"/>
                    <a:gd name="T28" fmla="*/ 113 w 127"/>
                    <a:gd name="T29" fmla="*/ 215 h 244"/>
                    <a:gd name="T30" fmla="*/ 124 w 127"/>
                    <a:gd name="T31" fmla="*/ 221 h 244"/>
                    <a:gd name="T32" fmla="*/ 126 w 127"/>
                    <a:gd name="T33" fmla="*/ 228 h 244"/>
                    <a:gd name="T34" fmla="*/ 118 w 127"/>
                    <a:gd name="T35" fmla="*/ 237 h 244"/>
                    <a:gd name="T36" fmla="*/ 98 w 127"/>
                    <a:gd name="T37" fmla="*/ 239 h 244"/>
                    <a:gd name="T38" fmla="*/ 78 w 127"/>
                    <a:gd name="T39" fmla="*/ 236 h 244"/>
                    <a:gd name="T40" fmla="*/ 50 w 127"/>
                    <a:gd name="T41" fmla="*/ 237 h 244"/>
                    <a:gd name="T42" fmla="*/ 35 w 127"/>
                    <a:gd name="T43" fmla="*/ 243 h 244"/>
                    <a:gd name="T44" fmla="*/ 22 w 127"/>
                    <a:gd name="T45" fmla="*/ 239 h 244"/>
                    <a:gd name="T46" fmla="*/ 22 w 127"/>
                    <a:gd name="T47" fmla="*/ 233 h 244"/>
                    <a:gd name="T48" fmla="*/ 25 w 127"/>
                    <a:gd name="T49" fmla="*/ 221 h 244"/>
                    <a:gd name="T50" fmla="*/ 29 w 127"/>
                    <a:gd name="T51" fmla="*/ 208 h 244"/>
                    <a:gd name="T52" fmla="*/ 28 w 127"/>
                    <a:gd name="T53" fmla="*/ 185 h 244"/>
                    <a:gd name="T54" fmla="*/ 25 w 127"/>
                    <a:gd name="T55" fmla="*/ 163 h 244"/>
                    <a:gd name="T56" fmla="*/ 20 w 127"/>
                    <a:gd name="T57" fmla="*/ 136 h 244"/>
                    <a:gd name="T58" fmla="*/ 24 w 127"/>
                    <a:gd name="T59" fmla="*/ 116 h 244"/>
                    <a:gd name="T60" fmla="*/ 20 w 127"/>
                    <a:gd name="T61" fmla="*/ 95 h 244"/>
                    <a:gd name="T62" fmla="*/ 15 w 127"/>
                    <a:gd name="T63" fmla="*/ 67 h 244"/>
                    <a:gd name="T64" fmla="*/ 5 w 127"/>
                    <a:gd name="T65" fmla="*/ 37 h 24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7" h="244">
                      <a:moveTo>
                        <a:pt x="5" y="37"/>
                      </a:moveTo>
                      <a:lnTo>
                        <a:pt x="0" y="18"/>
                      </a:lnTo>
                      <a:lnTo>
                        <a:pt x="8" y="4"/>
                      </a:lnTo>
                      <a:lnTo>
                        <a:pt x="28" y="0"/>
                      </a:lnTo>
                      <a:lnTo>
                        <a:pt x="39" y="11"/>
                      </a:lnTo>
                      <a:lnTo>
                        <a:pt x="42" y="44"/>
                      </a:lnTo>
                      <a:lnTo>
                        <a:pt x="46" y="89"/>
                      </a:lnTo>
                      <a:lnTo>
                        <a:pt x="47" y="119"/>
                      </a:lnTo>
                      <a:lnTo>
                        <a:pt x="44" y="160"/>
                      </a:lnTo>
                      <a:lnTo>
                        <a:pt x="43" y="197"/>
                      </a:lnTo>
                      <a:lnTo>
                        <a:pt x="42" y="212"/>
                      </a:lnTo>
                      <a:lnTo>
                        <a:pt x="47" y="223"/>
                      </a:lnTo>
                      <a:lnTo>
                        <a:pt x="59" y="225"/>
                      </a:lnTo>
                      <a:lnTo>
                        <a:pt x="86" y="219"/>
                      </a:lnTo>
                      <a:lnTo>
                        <a:pt x="113" y="215"/>
                      </a:lnTo>
                      <a:lnTo>
                        <a:pt x="124" y="221"/>
                      </a:lnTo>
                      <a:lnTo>
                        <a:pt x="126" y="228"/>
                      </a:lnTo>
                      <a:lnTo>
                        <a:pt x="118" y="237"/>
                      </a:lnTo>
                      <a:lnTo>
                        <a:pt x="98" y="239"/>
                      </a:lnTo>
                      <a:lnTo>
                        <a:pt x="78" y="236"/>
                      </a:lnTo>
                      <a:lnTo>
                        <a:pt x="50" y="237"/>
                      </a:lnTo>
                      <a:lnTo>
                        <a:pt x="35" y="243"/>
                      </a:lnTo>
                      <a:lnTo>
                        <a:pt x="22" y="239"/>
                      </a:lnTo>
                      <a:lnTo>
                        <a:pt x="22" y="233"/>
                      </a:lnTo>
                      <a:lnTo>
                        <a:pt x="25" y="221"/>
                      </a:lnTo>
                      <a:lnTo>
                        <a:pt x="29" y="208"/>
                      </a:lnTo>
                      <a:lnTo>
                        <a:pt x="28" y="185"/>
                      </a:lnTo>
                      <a:lnTo>
                        <a:pt x="25" y="163"/>
                      </a:lnTo>
                      <a:lnTo>
                        <a:pt x="20" y="136"/>
                      </a:lnTo>
                      <a:lnTo>
                        <a:pt x="24" y="116"/>
                      </a:lnTo>
                      <a:lnTo>
                        <a:pt x="20" y="95"/>
                      </a:lnTo>
                      <a:lnTo>
                        <a:pt x="15" y="67"/>
                      </a:lnTo>
                      <a:lnTo>
                        <a:pt x="5" y="37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207" name="Freeform 28">
                  <a:extLst>
                    <a:ext uri="{FF2B5EF4-FFF2-40B4-BE49-F238E27FC236}">
                      <a16:creationId xmlns:a16="http://schemas.microsoft.com/office/drawing/2014/main" id="{A5610342-C08F-484D-9D04-A7C451B7B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4" y="3295"/>
                  <a:ext cx="70" cy="259"/>
                </a:xfrm>
                <a:custGeom>
                  <a:avLst/>
                  <a:gdLst>
                    <a:gd name="T0" fmla="*/ 0 w 70"/>
                    <a:gd name="T1" fmla="*/ 29 h 259"/>
                    <a:gd name="T2" fmla="*/ 7 w 70"/>
                    <a:gd name="T3" fmla="*/ 8 h 259"/>
                    <a:gd name="T4" fmla="*/ 19 w 70"/>
                    <a:gd name="T5" fmla="*/ 0 h 259"/>
                    <a:gd name="T6" fmla="*/ 31 w 70"/>
                    <a:gd name="T7" fmla="*/ 2 h 259"/>
                    <a:gd name="T8" fmla="*/ 42 w 70"/>
                    <a:gd name="T9" fmla="*/ 13 h 259"/>
                    <a:gd name="T10" fmla="*/ 38 w 70"/>
                    <a:gd name="T11" fmla="*/ 44 h 259"/>
                    <a:gd name="T12" fmla="*/ 35 w 70"/>
                    <a:gd name="T13" fmla="*/ 82 h 259"/>
                    <a:gd name="T14" fmla="*/ 32 w 70"/>
                    <a:gd name="T15" fmla="*/ 116 h 259"/>
                    <a:gd name="T16" fmla="*/ 39 w 70"/>
                    <a:gd name="T17" fmla="*/ 145 h 259"/>
                    <a:gd name="T18" fmla="*/ 40 w 70"/>
                    <a:gd name="T19" fmla="*/ 177 h 259"/>
                    <a:gd name="T20" fmla="*/ 35 w 70"/>
                    <a:gd name="T21" fmla="*/ 210 h 259"/>
                    <a:gd name="T22" fmla="*/ 37 w 70"/>
                    <a:gd name="T23" fmla="*/ 218 h 259"/>
                    <a:gd name="T24" fmla="*/ 45 w 70"/>
                    <a:gd name="T25" fmla="*/ 229 h 259"/>
                    <a:gd name="T26" fmla="*/ 67 w 70"/>
                    <a:gd name="T27" fmla="*/ 240 h 259"/>
                    <a:gd name="T28" fmla="*/ 69 w 70"/>
                    <a:gd name="T29" fmla="*/ 247 h 259"/>
                    <a:gd name="T30" fmla="*/ 67 w 70"/>
                    <a:gd name="T31" fmla="*/ 254 h 259"/>
                    <a:gd name="T32" fmla="*/ 46 w 70"/>
                    <a:gd name="T33" fmla="*/ 258 h 259"/>
                    <a:gd name="T34" fmla="*/ 34 w 70"/>
                    <a:gd name="T35" fmla="*/ 250 h 259"/>
                    <a:gd name="T36" fmla="*/ 31 w 70"/>
                    <a:gd name="T37" fmla="*/ 238 h 259"/>
                    <a:gd name="T38" fmla="*/ 22 w 70"/>
                    <a:gd name="T39" fmla="*/ 223 h 259"/>
                    <a:gd name="T40" fmla="*/ 16 w 70"/>
                    <a:gd name="T41" fmla="*/ 217 h 259"/>
                    <a:gd name="T42" fmla="*/ 16 w 70"/>
                    <a:gd name="T43" fmla="*/ 207 h 259"/>
                    <a:gd name="T44" fmla="*/ 20 w 70"/>
                    <a:gd name="T45" fmla="*/ 194 h 259"/>
                    <a:gd name="T46" fmla="*/ 18 w 70"/>
                    <a:gd name="T47" fmla="*/ 171 h 259"/>
                    <a:gd name="T48" fmla="*/ 18 w 70"/>
                    <a:gd name="T49" fmla="*/ 136 h 259"/>
                    <a:gd name="T50" fmla="*/ 10 w 70"/>
                    <a:gd name="T51" fmla="*/ 111 h 259"/>
                    <a:gd name="T52" fmla="*/ 6 w 70"/>
                    <a:gd name="T53" fmla="*/ 77 h 259"/>
                    <a:gd name="T54" fmla="*/ 0 w 70"/>
                    <a:gd name="T55" fmla="*/ 47 h 259"/>
                    <a:gd name="T56" fmla="*/ 0 w 70"/>
                    <a:gd name="T57" fmla="*/ 29 h 259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70" h="259">
                      <a:moveTo>
                        <a:pt x="0" y="29"/>
                      </a:moveTo>
                      <a:lnTo>
                        <a:pt x="7" y="8"/>
                      </a:lnTo>
                      <a:lnTo>
                        <a:pt x="19" y="0"/>
                      </a:lnTo>
                      <a:lnTo>
                        <a:pt x="31" y="2"/>
                      </a:lnTo>
                      <a:lnTo>
                        <a:pt x="42" y="13"/>
                      </a:lnTo>
                      <a:lnTo>
                        <a:pt x="38" y="44"/>
                      </a:lnTo>
                      <a:lnTo>
                        <a:pt x="35" y="82"/>
                      </a:lnTo>
                      <a:lnTo>
                        <a:pt x="32" y="116"/>
                      </a:lnTo>
                      <a:lnTo>
                        <a:pt x="39" y="145"/>
                      </a:lnTo>
                      <a:lnTo>
                        <a:pt x="40" y="177"/>
                      </a:lnTo>
                      <a:lnTo>
                        <a:pt x="35" y="210"/>
                      </a:lnTo>
                      <a:lnTo>
                        <a:pt x="37" y="218"/>
                      </a:lnTo>
                      <a:lnTo>
                        <a:pt x="45" y="229"/>
                      </a:lnTo>
                      <a:lnTo>
                        <a:pt x="67" y="240"/>
                      </a:lnTo>
                      <a:lnTo>
                        <a:pt x="69" y="247"/>
                      </a:lnTo>
                      <a:lnTo>
                        <a:pt x="67" y="254"/>
                      </a:lnTo>
                      <a:lnTo>
                        <a:pt x="46" y="258"/>
                      </a:lnTo>
                      <a:lnTo>
                        <a:pt x="34" y="250"/>
                      </a:lnTo>
                      <a:lnTo>
                        <a:pt x="31" y="238"/>
                      </a:lnTo>
                      <a:lnTo>
                        <a:pt x="22" y="223"/>
                      </a:lnTo>
                      <a:lnTo>
                        <a:pt x="16" y="217"/>
                      </a:lnTo>
                      <a:lnTo>
                        <a:pt x="16" y="207"/>
                      </a:lnTo>
                      <a:lnTo>
                        <a:pt x="20" y="194"/>
                      </a:lnTo>
                      <a:lnTo>
                        <a:pt x="18" y="171"/>
                      </a:lnTo>
                      <a:lnTo>
                        <a:pt x="18" y="136"/>
                      </a:lnTo>
                      <a:lnTo>
                        <a:pt x="10" y="111"/>
                      </a:lnTo>
                      <a:lnTo>
                        <a:pt x="6" y="77"/>
                      </a:lnTo>
                      <a:lnTo>
                        <a:pt x="0" y="47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0033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7196" name="Freeform 29">
                <a:extLst>
                  <a:ext uri="{FF2B5EF4-FFF2-40B4-BE49-F238E27FC236}">
                    <a16:creationId xmlns:a16="http://schemas.microsoft.com/office/drawing/2014/main" id="{D44062BA-6A9D-440A-AC93-419D43A96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128"/>
                <a:ext cx="113" cy="97"/>
              </a:xfrm>
              <a:custGeom>
                <a:avLst/>
                <a:gdLst>
                  <a:gd name="T0" fmla="*/ 79 w 113"/>
                  <a:gd name="T1" fmla="*/ 37 h 97"/>
                  <a:gd name="T2" fmla="*/ 71 w 113"/>
                  <a:gd name="T3" fmla="*/ 22 h 97"/>
                  <a:gd name="T4" fmla="*/ 58 w 113"/>
                  <a:gd name="T5" fmla="*/ 9 h 97"/>
                  <a:gd name="T6" fmla="*/ 45 w 113"/>
                  <a:gd name="T7" fmla="*/ 1 h 97"/>
                  <a:gd name="T8" fmla="*/ 30 w 113"/>
                  <a:gd name="T9" fmla="*/ 0 h 97"/>
                  <a:gd name="T10" fmla="*/ 13 w 113"/>
                  <a:gd name="T11" fmla="*/ 7 h 97"/>
                  <a:gd name="T12" fmla="*/ 6 w 113"/>
                  <a:gd name="T13" fmla="*/ 18 h 97"/>
                  <a:gd name="T14" fmla="*/ 1 w 113"/>
                  <a:gd name="T15" fmla="*/ 35 h 97"/>
                  <a:gd name="T16" fmla="*/ 0 w 113"/>
                  <a:gd name="T17" fmla="*/ 53 h 97"/>
                  <a:gd name="T18" fmla="*/ 2 w 113"/>
                  <a:gd name="T19" fmla="*/ 72 h 97"/>
                  <a:gd name="T20" fmla="*/ 9 w 113"/>
                  <a:gd name="T21" fmla="*/ 85 h 97"/>
                  <a:gd name="T22" fmla="*/ 27 w 113"/>
                  <a:gd name="T23" fmla="*/ 94 h 97"/>
                  <a:gd name="T24" fmla="*/ 43 w 113"/>
                  <a:gd name="T25" fmla="*/ 96 h 97"/>
                  <a:gd name="T26" fmla="*/ 58 w 113"/>
                  <a:gd name="T27" fmla="*/ 94 h 97"/>
                  <a:gd name="T28" fmla="*/ 71 w 113"/>
                  <a:gd name="T29" fmla="*/ 83 h 97"/>
                  <a:gd name="T30" fmla="*/ 76 w 113"/>
                  <a:gd name="T31" fmla="*/ 68 h 97"/>
                  <a:gd name="T32" fmla="*/ 84 w 113"/>
                  <a:gd name="T33" fmla="*/ 50 h 97"/>
                  <a:gd name="T34" fmla="*/ 99 w 113"/>
                  <a:gd name="T35" fmla="*/ 49 h 97"/>
                  <a:gd name="T36" fmla="*/ 110 w 113"/>
                  <a:gd name="T37" fmla="*/ 48 h 97"/>
                  <a:gd name="T38" fmla="*/ 112 w 113"/>
                  <a:gd name="T39" fmla="*/ 41 h 97"/>
                  <a:gd name="T40" fmla="*/ 107 w 113"/>
                  <a:gd name="T41" fmla="*/ 32 h 97"/>
                  <a:gd name="T42" fmla="*/ 92 w 113"/>
                  <a:gd name="T43" fmla="*/ 37 h 97"/>
                  <a:gd name="T44" fmla="*/ 79 w 113"/>
                  <a:gd name="T45" fmla="*/ 37 h 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13" h="97">
                    <a:moveTo>
                      <a:pt x="79" y="37"/>
                    </a:moveTo>
                    <a:lnTo>
                      <a:pt x="71" y="22"/>
                    </a:lnTo>
                    <a:lnTo>
                      <a:pt x="58" y="9"/>
                    </a:lnTo>
                    <a:lnTo>
                      <a:pt x="45" y="1"/>
                    </a:lnTo>
                    <a:lnTo>
                      <a:pt x="30" y="0"/>
                    </a:lnTo>
                    <a:lnTo>
                      <a:pt x="13" y="7"/>
                    </a:lnTo>
                    <a:lnTo>
                      <a:pt x="6" y="18"/>
                    </a:lnTo>
                    <a:lnTo>
                      <a:pt x="1" y="35"/>
                    </a:lnTo>
                    <a:lnTo>
                      <a:pt x="0" y="53"/>
                    </a:lnTo>
                    <a:lnTo>
                      <a:pt x="2" y="72"/>
                    </a:lnTo>
                    <a:lnTo>
                      <a:pt x="9" y="85"/>
                    </a:lnTo>
                    <a:lnTo>
                      <a:pt x="27" y="94"/>
                    </a:lnTo>
                    <a:lnTo>
                      <a:pt x="43" y="96"/>
                    </a:lnTo>
                    <a:lnTo>
                      <a:pt x="58" y="94"/>
                    </a:lnTo>
                    <a:lnTo>
                      <a:pt x="71" y="83"/>
                    </a:lnTo>
                    <a:lnTo>
                      <a:pt x="76" y="68"/>
                    </a:lnTo>
                    <a:lnTo>
                      <a:pt x="84" y="50"/>
                    </a:lnTo>
                    <a:lnTo>
                      <a:pt x="99" y="49"/>
                    </a:lnTo>
                    <a:lnTo>
                      <a:pt x="110" y="48"/>
                    </a:lnTo>
                    <a:lnTo>
                      <a:pt x="112" y="41"/>
                    </a:lnTo>
                    <a:lnTo>
                      <a:pt x="107" y="32"/>
                    </a:lnTo>
                    <a:lnTo>
                      <a:pt x="92" y="37"/>
                    </a:lnTo>
                    <a:lnTo>
                      <a:pt x="79" y="37"/>
                    </a:lnTo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97" name="Freeform 30">
                <a:extLst>
                  <a:ext uri="{FF2B5EF4-FFF2-40B4-BE49-F238E27FC236}">
                    <a16:creationId xmlns:a16="http://schemas.microsoft.com/office/drawing/2014/main" id="{CF9C3AC1-6D2A-456B-92CF-2AAEC7AE1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8" y="3234"/>
                <a:ext cx="87" cy="163"/>
              </a:xfrm>
              <a:custGeom>
                <a:avLst/>
                <a:gdLst>
                  <a:gd name="T0" fmla="*/ 8 w 87"/>
                  <a:gd name="T1" fmla="*/ 3 h 163"/>
                  <a:gd name="T2" fmla="*/ 23 w 87"/>
                  <a:gd name="T3" fmla="*/ 0 h 163"/>
                  <a:gd name="T4" fmla="*/ 37 w 87"/>
                  <a:gd name="T5" fmla="*/ 3 h 163"/>
                  <a:gd name="T6" fmla="*/ 47 w 87"/>
                  <a:gd name="T7" fmla="*/ 10 h 163"/>
                  <a:gd name="T8" fmla="*/ 61 w 87"/>
                  <a:gd name="T9" fmla="*/ 21 h 163"/>
                  <a:gd name="T10" fmla="*/ 70 w 87"/>
                  <a:gd name="T11" fmla="*/ 34 h 163"/>
                  <a:gd name="T12" fmla="*/ 77 w 87"/>
                  <a:gd name="T13" fmla="*/ 51 h 163"/>
                  <a:gd name="T14" fmla="*/ 82 w 87"/>
                  <a:gd name="T15" fmla="*/ 65 h 163"/>
                  <a:gd name="T16" fmla="*/ 86 w 87"/>
                  <a:gd name="T17" fmla="*/ 84 h 163"/>
                  <a:gd name="T18" fmla="*/ 85 w 87"/>
                  <a:gd name="T19" fmla="*/ 101 h 163"/>
                  <a:gd name="T20" fmla="*/ 84 w 87"/>
                  <a:gd name="T21" fmla="*/ 116 h 163"/>
                  <a:gd name="T22" fmla="*/ 77 w 87"/>
                  <a:gd name="T23" fmla="*/ 130 h 163"/>
                  <a:gd name="T24" fmla="*/ 68 w 87"/>
                  <a:gd name="T25" fmla="*/ 145 h 163"/>
                  <a:gd name="T26" fmla="*/ 59 w 87"/>
                  <a:gd name="T27" fmla="*/ 154 h 163"/>
                  <a:gd name="T28" fmla="*/ 49 w 87"/>
                  <a:gd name="T29" fmla="*/ 160 h 163"/>
                  <a:gd name="T30" fmla="*/ 39 w 87"/>
                  <a:gd name="T31" fmla="*/ 160 h 163"/>
                  <a:gd name="T32" fmla="*/ 29 w 87"/>
                  <a:gd name="T33" fmla="*/ 162 h 163"/>
                  <a:gd name="T34" fmla="*/ 21 w 87"/>
                  <a:gd name="T35" fmla="*/ 159 h 163"/>
                  <a:gd name="T36" fmla="*/ 17 w 87"/>
                  <a:gd name="T37" fmla="*/ 148 h 163"/>
                  <a:gd name="T38" fmla="*/ 13 w 87"/>
                  <a:gd name="T39" fmla="*/ 141 h 163"/>
                  <a:gd name="T40" fmla="*/ 11 w 87"/>
                  <a:gd name="T41" fmla="*/ 125 h 163"/>
                  <a:gd name="T42" fmla="*/ 13 w 87"/>
                  <a:gd name="T43" fmla="*/ 111 h 163"/>
                  <a:gd name="T44" fmla="*/ 20 w 87"/>
                  <a:gd name="T45" fmla="*/ 101 h 163"/>
                  <a:gd name="T46" fmla="*/ 21 w 87"/>
                  <a:gd name="T47" fmla="*/ 93 h 163"/>
                  <a:gd name="T48" fmla="*/ 23 w 87"/>
                  <a:gd name="T49" fmla="*/ 86 h 163"/>
                  <a:gd name="T50" fmla="*/ 21 w 87"/>
                  <a:gd name="T51" fmla="*/ 74 h 163"/>
                  <a:gd name="T52" fmla="*/ 17 w 87"/>
                  <a:gd name="T53" fmla="*/ 61 h 163"/>
                  <a:gd name="T54" fmla="*/ 9 w 87"/>
                  <a:gd name="T55" fmla="*/ 49 h 163"/>
                  <a:gd name="T56" fmla="*/ 4 w 87"/>
                  <a:gd name="T57" fmla="*/ 37 h 163"/>
                  <a:gd name="T58" fmla="*/ 0 w 87"/>
                  <a:gd name="T59" fmla="*/ 22 h 163"/>
                  <a:gd name="T60" fmla="*/ 3 w 87"/>
                  <a:gd name="T61" fmla="*/ 13 h 163"/>
                  <a:gd name="T62" fmla="*/ 8 w 87"/>
                  <a:gd name="T63" fmla="*/ 3 h 16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87" h="163">
                    <a:moveTo>
                      <a:pt x="8" y="3"/>
                    </a:moveTo>
                    <a:lnTo>
                      <a:pt x="23" y="0"/>
                    </a:lnTo>
                    <a:lnTo>
                      <a:pt x="37" y="3"/>
                    </a:lnTo>
                    <a:lnTo>
                      <a:pt x="47" y="10"/>
                    </a:lnTo>
                    <a:lnTo>
                      <a:pt x="61" y="21"/>
                    </a:lnTo>
                    <a:lnTo>
                      <a:pt x="70" y="34"/>
                    </a:lnTo>
                    <a:lnTo>
                      <a:pt x="77" y="51"/>
                    </a:lnTo>
                    <a:lnTo>
                      <a:pt x="82" y="65"/>
                    </a:lnTo>
                    <a:lnTo>
                      <a:pt x="86" y="84"/>
                    </a:lnTo>
                    <a:lnTo>
                      <a:pt x="85" y="101"/>
                    </a:lnTo>
                    <a:lnTo>
                      <a:pt x="84" y="116"/>
                    </a:lnTo>
                    <a:lnTo>
                      <a:pt x="77" y="130"/>
                    </a:lnTo>
                    <a:lnTo>
                      <a:pt x="68" y="145"/>
                    </a:lnTo>
                    <a:lnTo>
                      <a:pt x="59" y="154"/>
                    </a:lnTo>
                    <a:lnTo>
                      <a:pt x="49" y="160"/>
                    </a:lnTo>
                    <a:lnTo>
                      <a:pt x="39" y="160"/>
                    </a:lnTo>
                    <a:lnTo>
                      <a:pt x="29" y="162"/>
                    </a:lnTo>
                    <a:lnTo>
                      <a:pt x="21" y="159"/>
                    </a:lnTo>
                    <a:lnTo>
                      <a:pt x="17" y="148"/>
                    </a:lnTo>
                    <a:lnTo>
                      <a:pt x="13" y="141"/>
                    </a:lnTo>
                    <a:lnTo>
                      <a:pt x="11" y="125"/>
                    </a:lnTo>
                    <a:lnTo>
                      <a:pt x="13" y="111"/>
                    </a:lnTo>
                    <a:lnTo>
                      <a:pt x="20" y="101"/>
                    </a:lnTo>
                    <a:lnTo>
                      <a:pt x="21" y="93"/>
                    </a:lnTo>
                    <a:lnTo>
                      <a:pt x="23" y="86"/>
                    </a:lnTo>
                    <a:lnTo>
                      <a:pt x="21" y="74"/>
                    </a:lnTo>
                    <a:lnTo>
                      <a:pt x="17" y="61"/>
                    </a:lnTo>
                    <a:lnTo>
                      <a:pt x="9" y="49"/>
                    </a:lnTo>
                    <a:lnTo>
                      <a:pt x="4" y="37"/>
                    </a:lnTo>
                    <a:lnTo>
                      <a:pt x="0" y="22"/>
                    </a:lnTo>
                    <a:lnTo>
                      <a:pt x="3" y="13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98" name="Freeform 31">
                <a:extLst>
                  <a:ext uri="{FF2B5EF4-FFF2-40B4-BE49-F238E27FC236}">
                    <a16:creationId xmlns:a16="http://schemas.microsoft.com/office/drawing/2014/main" id="{94798554-6932-4F02-AB99-73102AA39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148"/>
                <a:ext cx="79" cy="131"/>
              </a:xfrm>
              <a:custGeom>
                <a:avLst/>
                <a:gdLst>
                  <a:gd name="T0" fmla="*/ 1 w 79"/>
                  <a:gd name="T1" fmla="*/ 113 h 131"/>
                  <a:gd name="T2" fmla="*/ 7 w 79"/>
                  <a:gd name="T3" fmla="*/ 103 h 131"/>
                  <a:gd name="T4" fmla="*/ 26 w 79"/>
                  <a:gd name="T5" fmla="*/ 103 h 131"/>
                  <a:gd name="T6" fmla="*/ 45 w 79"/>
                  <a:gd name="T7" fmla="*/ 97 h 131"/>
                  <a:gd name="T8" fmla="*/ 52 w 79"/>
                  <a:gd name="T9" fmla="*/ 88 h 131"/>
                  <a:gd name="T10" fmla="*/ 56 w 79"/>
                  <a:gd name="T11" fmla="*/ 74 h 131"/>
                  <a:gd name="T12" fmla="*/ 55 w 79"/>
                  <a:gd name="T13" fmla="*/ 56 h 131"/>
                  <a:gd name="T14" fmla="*/ 52 w 79"/>
                  <a:gd name="T15" fmla="*/ 40 h 131"/>
                  <a:gd name="T16" fmla="*/ 52 w 79"/>
                  <a:gd name="T17" fmla="*/ 29 h 131"/>
                  <a:gd name="T18" fmla="*/ 44 w 79"/>
                  <a:gd name="T19" fmla="*/ 21 h 131"/>
                  <a:gd name="T20" fmla="*/ 45 w 79"/>
                  <a:gd name="T21" fmla="*/ 10 h 131"/>
                  <a:gd name="T22" fmla="*/ 52 w 79"/>
                  <a:gd name="T23" fmla="*/ 7 h 131"/>
                  <a:gd name="T24" fmla="*/ 58 w 79"/>
                  <a:gd name="T25" fmla="*/ 10 h 131"/>
                  <a:gd name="T26" fmla="*/ 56 w 79"/>
                  <a:gd name="T27" fmla="*/ 18 h 131"/>
                  <a:gd name="T28" fmla="*/ 53 w 79"/>
                  <a:gd name="T29" fmla="*/ 19 h 131"/>
                  <a:gd name="T30" fmla="*/ 58 w 79"/>
                  <a:gd name="T31" fmla="*/ 25 h 131"/>
                  <a:gd name="T32" fmla="*/ 64 w 79"/>
                  <a:gd name="T33" fmla="*/ 25 h 131"/>
                  <a:gd name="T34" fmla="*/ 69 w 79"/>
                  <a:gd name="T35" fmla="*/ 14 h 131"/>
                  <a:gd name="T36" fmla="*/ 66 w 79"/>
                  <a:gd name="T37" fmla="*/ 11 h 131"/>
                  <a:gd name="T38" fmla="*/ 60 w 79"/>
                  <a:gd name="T39" fmla="*/ 10 h 131"/>
                  <a:gd name="T40" fmla="*/ 58 w 79"/>
                  <a:gd name="T41" fmla="*/ 3 h 131"/>
                  <a:gd name="T42" fmla="*/ 60 w 79"/>
                  <a:gd name="T43" fmla="*/ 0 h 131"/>
                  <a:gd name="T44" fmla="*/ 66 w 79"/>
                  <a:gd name="T45" fmla="*/ 0 h 131"/>
                  <a:gd name="T46" fmla="*/ 74 w 79"/>
                  <a:gd name="T47" fmla="*/ 6 h 131"/>
                  <a:gd name="T48" fmla="*/ 78 w 79"/>
                  <a:gd name="T49" fmla="*/ 21 h 131"/>
                  <a:gd name="T50" fmla="*/ 74 w 79"/>
                  <a:gd name="T51" fmla="*/ 29 h 131"/>
                  <a:gd name="T52" fmla="*/ 70 w 79"/>
                  <a:gd name="T53" fmla="*/ 34 h 131"/>
                  <a:gd name="T54" fmla="*/ 64 w 79"/>
                  <a:gd name="T55" fmla="*/ 43 h 131"/>
                  <a:gd name="T56" fmla="*/ 69 w 79"/>
                  <a:gd name="T57" fmla="*/ 60 h 131"/>
                  <a:gd name="T58" fmla="*/ 72 w 79"/>
                  <a:gd name="T59" fmla="*/ 81 h 131"/>
                  <a:gd name="T60" fmla="*/ 72 w 79"/>
                  <a:gd name="T61" fmla="*/ 96 h 131"/>
                  <a:gd name="T62" fmla="*/ 68 w 79"/>
                  <a:gd name="T63" fmla="*/ 107 h 131"/>
                  <a:gd name="T64" fmla="*/ 60 w 79"/>
                  <a:gd name="T65" fmla="*/ 114 h 131"/>
                  <a:gd name="T66" fmla="*/ 47 w 79"/>
                  <a:gd name="T67" fmla="*/ 121 h 131"/>
                  <a:gd name="T68" fmla="*/ 34 w 79"/>
                  <a:gd name="T69" fmla="*/ 126 h 131"/>
                  <a:gd name="T70" fmla="*/ 20 w 79"/>
                  <a:gd name="T71" fmla="*/ 130 h 131"/>
                  <a:gd name="T72" fmla="*/ 8 w 79"/>
                  <a:gd name="T73" fmla="*/ 129 h 131"/>
                  <a:gd name="T74" fmla="*/ 0 w 79"/>
                  <a:gd name="T75" fmla="*/ 122 h 131"/>
                  <a:gd name="T76" fmla="*/ 1 w 79"/>
                  <a:gd name="T77" fmla="*/ 113 h 1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9" h="131">
                    <a:moveTo>
                      <a:pt x="1" y="113"/>
                    </a:moveTo>
                    <a:lnTo>
                      <a:pt x="7" y="103"/>
                    </a:lnTo>
                    <a:lnTo>
                      <a:pt x="26" y="103"/>
                    </a:lnTo>
                    <a:lnTo>
                      <a:pt x="45" y="97"/>
                    </a:lnTo>
                    <a:lnTo>
                      <a:pt x="52" y="88"/>
                    </a:lnTo>
                    <a:lnTo>
                      <a:pt x="56" y="74"/>
                    </a:lnTo>
                    <a:lnTo>
                      <a:pt x="55" y="56"/>
                    </a:lnTo>
                    <a:lnTo>
                      <a:pt x="52" y="40"/>
                    </a:lnTo>
                    <a:lnTo>
                      <a:pt x="52" y="29"/>
                    </a:lnTo>
                    <a:lnTo>
                      <a:pt x="44" y="21"/>
                    </a:lnTo>
                    <a:lnTo>
                      <a:pt x="45" y="10"/>
                    </a:lnTo>
                    <a:lnTo>
                      <a:pt x="52" y="7"/>
                    </a:lnTo>
                    <a:lnTo>
                      <a:pt x="58" y="10"/>
                    </a:lnTo>
                    <a:lnTo>
                      <a:pt x="56" y="18"/>
                    </a:lnTo>
                    <a:lnTo>
                      <a:pt x="53" y="19"/>
                    </a:lnTo>
                    <a:lnTo>
                      <a:pt x="58" y="25"/>
                    </a:lnTo>
                    <a:lnTo>
                      <a:pt x="64" y="25"/>
                    </a:lnTo>
                    <a:lnTo>
                      <a:pt x="69" y="14"/>
                    </a:lnTo>
                    <a:lnTo>
                      <a:pt x="66" y="11"/>
                    </a:lnTo>
                    <a:lnTo>
                      <a:pt x="60" y="10"/>
                    </a:lnTo>
                    <a:lnTo>
                      <a:pt x="58" y="3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4" y="6"/>
                    </a:lnTo>
                    <a:lnTo>
                      <a:pt x="78" y="21"/>
                    </a:lnTo>
                    <a:lnTo>
                      <a:pt x="74" y="29"/>
                    </a:lnTo>
                    <a:lnTo>
                      <a:pt x="70" y="34"/>
                    </a:lnTo>
                    <a:lnTo>
                      <a:pt x="64" y="43"/>
                    </a:lnTo>
                    <a:lnTo>
                      <a:pt x="69" y="60"/>
                    </a:lnTo>
                    <a:lnTo>
                      <a:pt x="72" y="81"/>
                    </a:lnTo>
                    <a:lnTo>
                      <a:pt x="72" y="96"/>
                    </a:lnTo>
                    <a:lnTo>
                      <a:pt x="68" y="107"/>
                    </a:lnTo>
                    <a:lnTo>
                      <a:pt x="60" y="114"/>
                    </a:lnTo>
                    <a:lnTo>
                      <a:pt x="47" y="121"/>
                    </a:lnTo>
                    <a:lnTo>
                      <a:pt x="34" y="126"/>
                    </a:lnTo>
                    <a:lnTo>
                      <a:pt x="20" y="130"/>
                    </a:lnTo>
                    <a:lnTo>
                      <a:pt x="8" y="129"/>
                    </a:lnTo>
                    <a:lnTo>
                      <a:pt x="0" y="122"/>
                    </a:lnTo>
                    <a:lnTo>
                      <a:pt x="1" y="113"/>
                    </a:lnTo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99" name="Freeform 32">
                <a:extLst>
                  <a:ext uri="{FF2B5EF4-FFF2-40B4-BE49-F238E27FC236}">
                    <a16:creationId xmlns:a16="http://schemas.microsoft.com/office/drawing/2014/main" id="{7A6F3838-450A-4311-97CD-80CF186E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" y="3185"/>
                <a:ext cx="197" cy="115"/>
              </a:xfrm>
              <a:custGeom>
                <a:avLst/>
                <a:gdLst>
                  <a:gd name="T0" fmla="*/ 164 w 197"/>
                  <a:gd name="T1" fmla="*/ 75 h 115"/>
                  <a:gd name="T2" fmla="*/ 190 w 197"/>
                  <a:gd name="T3" fmla="*/ 63 h 115"/>
                  <a:gd name="T4" fmla="*/ 196 w 197"/>
                  <a:gd name="T5" fmla="*/ 75 h 115"/>
                  <a:gd name="T6" fmla="*/ 196 w 197"/>
                  <a:gd name="T7" fmla="*/ 91 h 115"/>
                  <a:gd name="T8" fmla="*/ 180 w 197"/>
                  <a:gd name="T9" fmla="*/ 98 h 115"/>
                  <a:gd name="T10" fmla="*/ 152 w 197"/>
                  <a:gd name="T11" fmla="*/ 106 h 115"/>
                  <a:gd name="T12" fmla="*/ 122 w 197"/>
                  <a:gd name="T13" fmla="*/ 110 h 115"/>
                  <a:gd name="T14" fmla="*/ 109 w 197"/>
                  <a:gd name="T15" fmla="*/ 114 h 115"/>
                  <a:gd name="T16" fmla="*/ 91 w 197"/>
                  <a:gd name="T17" fmla="*/ 110 h 115"/>
                  <a:gd name="T18" fmla="*/ 90 w 197"/>
                  <a:gd name="T19" fmla="*/ 97 h 115"/>
                  <a:gd name="T20" fmla="*/ 75 w 197"/>
                  <a:gd name="T21" fmla="*/ 66 h 115"/>
                  <a:gd name="T22" fmla="*/ 47 w 197"/>
                  <a:gd name="T23" fmla="*/ 41 h 115"/>
                  <a:gd name="T24" fmla="*/ 36 w 197"/>
                  <a:gd name="T25" fmla="*/ 32 h 115"/>
                  <a:gd name="T26" fmla="*/ 19 w 197"/>
                  <a:gd name="T27" fmla="*/ 38 h 115"/>
                  <a:gd name="T28" fmla="*/ 9 w 197"/>
                  <a:gd name="T29" fmla="*/ 43 h 115"/>
                  <a:gd name="T30" fmla="*/ 4 w 197"/>
                  <a:gd name="T31" fmla="*/ 41 h 115"/>
                  <a:gd name="T32" fmla="*/ 0 w 197"/>
                  <a:gd name="T33" fmla="*/ 38 h 115"/>
                  <a:gd name="T34" fmla="*/ 1 w 197"/>
                  <a:gd name="T35" fmla="*/ 31 h 115"/>
                  <a:gd name="T36" fmla="*/ 11 w 197"/>
                  <a:gd name="T37" fmla="*/ 29 h 115"/>
                  <a:gd name="T38" fmla="*/ 28 w 197"/>
                  <a:gd name="T39" fmla="*/ 25 h 115"/>
                  <a:gd name="T40" fmla="*/ 29 w 197"/>
                  <a:gd name="T41" fmla="*/ 22 h 115"/>
                  <a:gd name="T42" fmla="*/ 19 w 197"/>
                  <a:gd name="T43" fmla="*/ 20 h 115"/>
                  <a:gd name="T44" fmla="*/ 7 w 197"/>
                  <a:gd name="T45" fmla="*/ 20 h 115"/>
                  <a:gd name="T46" fmla="*/ 1 w 197"/>
                  <a:gd name="T47" fmla="*/ 13 h 115"/>
                  <a:gd name="T48" fmla="*/ 6 w 197"/>
                  <a:gd name="T49" fmla="*/ 8 h 115"/>
                  <a:gd name="T50" fmla="*/ 13 w 197"/>
                  <a:gd name="T51" fmla="*/ 4 h 115"/>
                  <a:gd name="T52" fmla="*/ 28 w 197"/>
                  <a:gd name="T53" fmla="*/ 11 h 115"/>
                  <a:gd name="T54" fmla="*/ 44 w 197"/>
                  <a:gd name="T55" fmla="*/ 16 h 115"/>
                  <a:gd name="T56" fmla="*/ 54 w 197"/>
                  <a:gd name="T57" fmla="*/ 8 h 115"/>
                  <a:gd name="T58" fmla="*/ 60 w 197"/>
                  <a:gd name="T59" fmla="*/ 0 h 115"/>
                  <a:gd name="T60" fmla="*/ 67 w 197"/>
                  <a:gd name="T61" fmla="*/ 2 h 115"/>
                  <a:gd name="T62" fmla="*/ 72 w 197"/>
                  <a:gd name="T63" fmla="*/ 8 h 115"/>
                  <a:gd name="T64" fmla="*/ 64 w 197"/>
                  <a:gd name="T65" fmla="*/ 16 h 115"/>
                  <a:gd name="T66" fmla="*/ 51 w 197"/>
                  <a:gd name="T67" fmla="*/ 22 h 115"/>
                  <a:gd name="T68" fmla="*/ 49 w 197"/>
                  <a:gd name="T69" fmla="*/ 27 h 115"/>
                  <a:gd name="T70" fmla="*/ 65 w 197"/>
                  <a:gd name="T71" fmla="*/ 39 h 115"/>
                  <a:gd name="T72" fmla="*/ 83 w 197"/>
                  <a:gd name="T73" fmla="*/ 54 h 115"/>
                  <a:gd name="T74" fmla="*/ 101 w 197"/>
                  <a:gd name="T75" fmla="*/ 71 h 115"/>
                  <a:gd name="T76" fmla="*/ 113 w 197"/>
                  <a:gd name="T77" fmla="*/ 88 h 115"/>
                  <a:gd name="T78" fmla="*/ 122 w 197"/>
                  <a:gd name="T79" fmla="*/ 91 h 115"/>
                  <a:gd name="T80" fmla="*/ 138 w 197"/>
                  <a:gd name="T81" fmla="*/ 85 h 115"/>
                  <a:gd name="T82" fmla="*/ 154 w 197"/>
                  <a:gd name="T83" fmla="*/ 79 h 115"/>
                  <a:gd name="T84" fmla="*/ 164 w 197"/>
                  <a:gd name="T85" fmla="*/ 75 h 11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97" h="115">
                    <a:moveTo>
                      <a:pt x="164" y="75"/>
                    </a:moveTo>
                    <a:lnTo>
                      <a:pt x="190" y="63"/>
                    </a:lnTo>
                    <a:lnTo>
                      <a:pt x="196" y="75"/>
                    </a:lnTo>
                    <a:lnTo>
                      <a:pt x="196" y="91"/>
                    </a:lnTo>
                    <a:lnTo>
                      <a:pt x="180" y="98"/>
                    </a:lnTo>
                    <a:lnTo>
                      <a:pt x="152" y="106"/>
                    </a:lnTo>
                    <a:lnTo>
                      <a:pt x="122" y="110"/>
                    </a:lnTo>
                    <a:lnTo>
                      <a:pt x="109" y="114"/>
                    </a:lnTo>
                    <a:lnTo>
                      <a:pt x="91" y="110"/>
                    </a:lnTo>
                    <a:lnTo>
                      <a:pt x="90" y="97"/>
                    </a:lnTo>
                    <a:lnTo>
                      <a:pt x="75" y="66"/>
                    </a:lnTo>
                    <a:lnTo>
                      <a:pt x="47" y="41"/>
                    </a:lnTo>
                    <a:lnTo>
                      <a:pt x="36" y="32"/>
                    </a:lnTo>
                    <a:lnTo>
                      <a:pt x="19" y="38"/>
                    </a:lnTo>
                    <a:lnTo>
                      <a:pt x="9" y="43"/>
                    </a:lnTo>
                    <a:lnTo>
                      <a:pt x="4" y="41"/>
                    </a:lnTo>
                    <a:lnTo>
                      <a:pt x="0" y="38"/>
                    </a:lnTo>
                    <a:lnTo>
                      <a:pt x="1" y="31"/>
                    </a:lnTo>
                    <a:lnTo>
                      <a:pt x="11" y="29"/>
                    </a:lnTo>
                    <a:lnTo>
                      <a:pt x="28" y="25"/>
                    </a:lnTo>
                    <a:lnTo>
                      <a:pt x="29" y="22"/>
                    </a:lnTo>
                    <a:lnTo>
                      <a:pt x="19" y="20"/>
                    </a:lnTo>
                    <a:lnTo>
                      <a:pt x="7" y="20"/>
                    </a:lnTo>
                    <a:lnTo>
                      <a:pt x="1" y="13"/>
                    </a:lnTo>
                    <a:lnTo>
                      <a:pt x="6" y="8"/>
                    </a:lnTo>
                    <a:lnTo>
                      <a:pt x="13" y="4"/>
                    </a:lnTo>
                    <a:lnTo>
                      <a:pt x="28" y="11"/>
                    </a:lnTo>
                    <a:lnTo>
                      <a:pt x="44" y="16"/>
                    </a:lnTo>
                    <a:lnTo>
                      <a:pt x="54" y="8"/>
                    </a:lnTo>
                    <a:lnTo>
                      <a:pt x="60" y="0"/>
                    </a:lnTo>
                    <a:lnTo>
                      <a:pt x="67" y="2"/>
                    </a:lnTo>
                    <a:lnTo>
                      <a:pt x="72" y="8"/>
                    </a:lnTo>
                    <a:lnTo>
                      <a:pt x="64" y="16"/>
                    </a:lnTo>
                    <a:lnTo>
                      <a:pt x="51" y="22"/>
                    </a:lnTo>
                    <a:lnTo>
                      <a:pt x="49" y="27"/>
                    </a:lnTo>
                    <a:lnTo>
                      <a:pt x="65" y="39"/>
                    </a:lnTo>
                    <a:lnTo>
                      <a:pt x="83" y="54"/>
                    </a:lnTo>
                    <a:lnTo>
                      <a:pt x="101" y="71"/>
                    </a:lnTo>
                    <a:lnTo>
                      <a:pt x="113" y="88"/>
                    </a:lnTo>
                    <a:lnTo>
                      <a:pt x="122" y="91"/>
                    </a:lnTo>
                    <a:lnTo>
                      <a:pt x="138" y="85"/>
                    </a:lnTo>
                    <a:lnTo>
                      <a:pt x="154" y="79"/>
                    </a:lnTo>
                    <a:lnTo>
                      <a:pt x="164" y="75"/>
                    </a:lnTo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200" name="Freeform 33">
                <a:extLst>
                  <a:ext uri="{FF2B5EF4-FFF2-40B4-BE49-F238E27FC236}">
                    <a16:creationId xmlns:a16="http://schemas.microsoft.com/office/drawing/2014/main" id="{0091F06E-30AF-4308-B6F1-822A81FC9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" y="3362"/>
                <a:ext cx="70" cy="239"/>
              </a:xfrm>
              <a:custGeom>
                <a:avLst/>
                <a:gdLst>
                  <a:gd name="T0" fmla="*/ 8 w 70"/>
                  <a:gd name="T1" fmla="*/ 0 h 239"/>
                  <a:gd name="T2" fmla="*/ 27 w 70"/>
                  <a:gd name="T3" fmla="*/ 2 h 239"/>
                  <a:gd name="T4" fmla="*/ 34 w 70"/>
                  <a:gd name="T5" fmla="*/ 18 h 239"/>
                  <a:gd name="T6" fmla="*/ 37 w 70"/>
                  <a:gd name="T7" fmla="*/ 54 h 239"/>
                  <a:gd name="T8" fmla="*/ 35 w 70"/>
                  <a:gd name="T9" fmla="*/ 117 h 239"/>
                  <a:gd name="T10" fmla="*/ 29 w 70"/>
                  <a:gd name="T11" fmla="*/ 155 h 239"/>
                  <a:gd name="T12" fmla="*/ 20 w 70"/>
                  <a:gd name="T13" fmla="*/ 179 h 239"/>
                  <a:gd name="T14" fmla="*/ 23 w 70"/>
                  <a:gd name="T15" fmla="*/ 195 h 239"/>
                  <a:gd name="T16" fmla="*/ 29 w 70"/>
                  <a:gd name="T17" fmla="*/ 206 h 239"/>
                  <a:gd name="T18" fmla="*/ 49 w 70"/>
                  <a:gd name="T19" fmla="*/ 218 h 239"/>
                  <a:gd name="T20" fmla="*/ 69 w 70"/>
                  <a:gd name="T21" fmla="*/ 226 h 239"/>
                  <a:gd name="T22" fmla="*/ 69 w 70"/>
                  <a:gd name="T23" fmla="*/ 235 h 239"/>
                  <a:gd name="T24" fmla="*/ 46 w 70"/>
                  <a:gd name="T25" fmla="*/ 238 h 239"/>
                  <a:gd name="T26" fmla="*/ 32 w 70"/>
                  <a:gd name="T27" fmla="*/ 235 h 239"/>
                  <a:gd name="T28" fmla="*/ 27 w 70"/>
                  <a:gd name="T29" fmla="*/ 224 h 239"/>
                  <a:gd name="T30" fmla="*/ 18 w 70"/>
                  <a:gd name="T31" fmla="*/ 216 h 239"/>
                  <a:gd name="T32" fmla="*/ 10 w 70"/>
                  <a:gd name="T33" fmla="*/ 212 h 239"/>
                  <a:gd name="T34" fmla="*/ 0 w 70"/>
                  <a:gd name="T35" fmla="*/ 206 h 239"/>
                  <a:gd name="T36" fmla="*/ 0 w 70"/>
                  <a:gd name="T37" fmla="*/ 196 h 239"/>
                  <a:gd name="T38" fmla="*/ 4 w 70"/>
                  <a:gd name="T39" fmla="*/ 186 h 239"/>
                  <a:gd name="T40" fmla="*/ 10 w 70"/>
                  <a:gd name="T41" fmla="*/ 177 h 239"/>
                  <a:gd name="T42" fmla="*/ 10 w 70"/>
                  <a:gd name="T43" fmla="*/ 149 h 239"/>
                  <a:gd name="T44" fmla="*/ 10 w 70"/>
                  <a:gd name="T45" fmla="*/ 112 h 239"/>
                  <a:gd name="T46" fmla="*/ 10 w 70"/>
                  <a:gd name="T47" fmla="*/ 63 h 239"/>
                  <a:gd name="T48" fmla="*/ 4 w 70"/>
                  <a:gd name="T49" fmla="*/ 26 h 239"/>
                  <a:gd name="T50" fmla="*/ 4 w 70"/>
                  <a:gd name="T51" fmla="*/ 7 h 239"/>
                  <a:gd name="T52" fmla="*/ 8 w 70"/>
                  <a:gd name="T53" fmla="*/ 0 h 2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70" h="239">
                    <a:moveTo>
                      <a:pt x="8" y="0"/>
                    </a:moveTo>
                    <a:lnTo>
                      <a:pt x="27" y="2"/>
                    </a:lnTo>
                    <a:lnTo>
                      <a:pt x="34" y="18"/>
                    </a:lnTo>
                    <a:lnTo>
                      <a:pt x="37" y="54"/>
                    </a:lnTo>
                    <a:lnTo>
                      <a:pt x="35" y="117"/>
                    </a:lnTo>
                    <a:lnTo>
                      <a:pt x="29" y="155"/>
                    </a:lnTo>
                    <a:lnTo>
                      <a:pt x="20" y="179"/>
                    </a:lnTo>
                    <a:lnTo>
                      <a:pt x="23" y="195"/>
                    </a:lnTo>
                    <a:lnTo>
                      <a:pt x="29" y="206"/>
                    </a:lnTo>
                    <a:lnTo>
                      <a:pt x="49" y="218"/>
                    </a:lnTo>
                    <a:lnTo>
                      <a:pt x="69" y="226"/>
                    </a:lnTo>
                    <a:lnTo>
                      <a:pt x="69" y="235"/>
                    </a:lnTo>
                    <a:lnTo>
                      <a:pt x="46" y="238"/>
                    </a:lnTo>
                    <a:lnTo>
                      <a:pt x="32" y="235"/>
                    </a:lnTo>
                    <a:lnTo>
                      <a:pt x="27" y="224"/>
                    </a:lnTo>
                    <a:lnTo>
                      <a:pt x="18" y="216"/>
                    </a:lnTo>
                    <a:lnTo>
                      <a:pt x="10" y="212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10" y="177"/>
                    </a:lnTo>
                    <a:lnTo>
                      <a:pt x="10" y="149"/>
                    </a:lnTo>
                    <a:lnTo>
                      <a:pt x="10" y="112"/>
                    </a:lnTo>
                    <a:lnTo>
                      <a:pt x="10" y="63"/>
                    </a:lnTo>
                    <a:lnTo>
                      <a:pt x="4" y="26"/>
                    </a:lnTo>
                    <a:lnTo>
                      <a:pt x="4" y="7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201" name="Freeform 34">
                <a:extLst>
                  <a:ext uri="{FF2B5EF4-FFF2-40B4-BE49-F238E27FC236}">
                    <a16:creationId xmlns:a16="http://schemas.microsoft.com/office/drawing/2014/main" id="{9B7E7DD6-C7E8-4F05-B553-6B42BE500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" y="3352"/>
                <a:ext cx="107" cy="205"/>
              </a:xfrm>
              <a:custGeom>
                <a:avLst/>
                <a:gdLst>
                  <a:gd name="T0" fmla="*/ 24 w 107"/>
                  <a:gd name="T1" fmla="*/ 0 h 205"/>
                  <a:gd name="T2" fmla="*/ 31 w 107"/>
                  <a:gd name="T3" fmla="*/ 18 h 205"/>
                  <a:gd name="T4" fmla="*/ 43 w 107"/>
                  <a:gd name="T5" fmla="*/ 54 h 205"/>
                  <a:gd name="T6" fmla="*/ 48 w 107"/>
                  <a:gd name="T7" fmla="*/ 85 h 205"/>
                  <a:gd name="T8" fmla="*/ 48 w 107"/>
                  <a:gd name="T9" fmla="*/ 121 h 205"/>
                  <a:gd name="T10" fmla="*/ 46 w 107"/>
                  <a:gd name="T11" fmla="*/ 153 h 205"/>
                  <a:gd name="T12" fmla="*/ 45 w 107"/>
                  <a:gd name="T13" fmla="*/ 177 h 205"/>
                  <a:gd name="T14" fmla="*/ 48 w 107"/>
                  <a:gd name="T15" fmla="*/ 186 h 205"/>
                  <a:gd name="T16" fmla="*/ 54 w 107"/>
                  <a:gd name="T17" fmla="*/ 190 h 205"/>
                  <a:gd name="T18" fmla="*/ 91 w 107"/>
                  <a:gd name="T19" fmla="*/ 188 h 205"/>
                  <a:gd name="T20" fmla="*/ 106 w 107"/>
                  <a:gd name="T21" fmla="*/ 190 h 205"/>
                  <a:gd name="T22" fmla="*/ 106 w 107"/>
                  <a:gd name="T23" fmla="*/ 195 h 205"/>
                  <a:gd name="T24" fmla="*/ 94 w 107"/>
                  <a:gd name="T25" fmla="*/ 204 h 205"/>
                  <a:gd name="T26" fmla="*/ 69 w 107"/>
                  <a:gd name="T27" fmla="*/ 204 h 205"/>
                  <a:gd name="T28" fmla="*/ 51 w 107"/>
                  <a:gd name="T29" fmla="*/ 200 h 205"/>
                  <a:gd name="T30" fmla="*/ 38 w 107"/>
                  <a:gd name="T31" fmla="*/ 200 h 205"/>
                  <a:gd name="T32" fmla="*/ 27 w 107"/>
                  <a:gd name="T33" fmla="*/ 199 h 205"/>
                  <a:gd name="T34" fmla="*/ 23 w 107"/>
                  <a:gd name="T35" fmla="*/ 192 h 205"/>
                  <a:gd name="T36" fmla="*/ 29 w 107"/>
                  <a:gd name="T37" fmla="*/ 186 h 205"/>
                  <a:gd name="T38" fmla="*/ 32 w 107"/>
                  <a:gd name="T39" fmla="*/ 176 h 205"/>
                  <a:gd name="T40" fmla="*/ 35 w 107"/>
                  <a:gd name="T41" fmla="*/ 150 h 205"/>
                  <a:gd name="T42" fmla="*/ 31 w 107"/>
                  <a:gd name="T43" fmla="*/ 112 h 205"/>
                  <a:gd name="T44" fmla="*/ 32 w 107"/>
                  <a:gd name="T45" fmla="*/ 95 h 205"/>
                  <a:gd name="T46" fmla="*/ 21 w 107"/>
                  <a:gd name="T47" fmla="*/ 65 h 205"/>
                  <a:gd name="T48" fmla="*/ 4 w 107"/>
                  <a:gd name="T49" fmla="*/ 39 h 205"/>
                  <a:gd name="T50" fmla="*/ 0 w 107"/>
                  <a:gd name="T51" fmla="*/ 18 h 205"/>
                  <a:gd name="T52" fmla="*/ 9 w 107"/>
                  <a:gd name="T53" fmla="*/ 3 h 205"/>
                  <a:gd name="T54" fmla="*/ 24 w 107"/>
                  <a:gd name="T55" fmla="*/ 0 h 20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7" h="205">
                    <a:moveTo>
                      <a:pt x="24" y="0"/>
                    </a:moveTo>
                    <a:lnTo>
                      <a:pt x="31" y="18"/>
                    </a:lnTo>
                    <a:lnTo>
                      <a:pt x="43" y="54"/>
                    </a:lnTo>
                    <a:lnTo>
                      <a:pt x="48" y="85"/>
                    </a:lnTo>
                    <a:lnTo>
                      <a:pt x="48" y="121"/>
                    </a:lnTo>
                    <a:lnTo>
                      <a:pt x="46" y="153"/>
                    </a:lnTo>
                    <a:lnTo>
                      <a:pt x="45" y="177"/>
                    </a:lnTo>
                    <a:lnTo>
                      <a:pt x="48" y="186"/>
                    </a:lnTo>
                    <a:lnTo>
                      <a:pt x="54" y="190"/>
                    </a:lnTo>
                    <a:lnTo>
                      <a:pt x="91" y="188"/>
                    </a:lnTo>
                    <a:lnTo>
                      <a:pt x="106" y="190"/>
                    </a:lnTo>
                    <a:lnTo>
                      <a:pt x="106" y="195"/>
                    </a:lnTo>
                    <a:lnTo>
                      <a:pt x="94" y="204"/>
                    </a:lnTo>
                    <a:lnTo>
                      <a:pt x="69" y="204"/>
                    </a:lnTo>
                    <a:lnTo>
                      <a:pt x="51" y="200"/>
                    </a:lnTo>
                    <a:lnTo>
                      <a:pt x="38" y="200"/>
                    </a:lnTo>
                    <a:lnTo>
                      <a:pt x="27" y="199"/>
                    </a:lnTo>
                    <a:lnTo>
                      <a:pt x="23" y="192"/>
                    </a:lnTo>
                    <a:lnTo>
                      <a:pt x="29" y="186"/>
                    </a:lnTo>
                    <a:lnTo>
                      <a:pt x="32" y="176"/>
                    </a:lnTo>
                    <a:lnTo>
                      <a:pt x="35" y="150"/>
                    </a:lnTo>
                    <a:lnTo>
                      <a:pt x="31" y="112"/>
                    </a:lnTo>
                    <a:lnTo>
                      <a:pt x="32" y="95"/>
                    </a:lnTo>
                    <a:lnTo>
                      <a:pt x="21" y="65"/>
                    </a:lnTo>
                    <a:lnTo>
                      <a:pt x="4" y="39"/>
                    </a:lnTo>
                    <a:lnTo>
                      <a:pt x="0" y="18"/>
                    </a:lnTo>
                    <a:lnTo>
                      <a:pt x="9" y="3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7184" name="Freeform 35">
              <a:extLst>
                <a:ext uri="{FF2B5EF4-FFF2-40B4-BE49-F238E27FC236}">
                  <a16:creationId xmlns:a16="http://schemas.microsoft.com/office/drawing/2014/main" id="{549D82E8-C486-4575-ACD7-848FF3CBE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" y="3246"/>
              <a:ext cx="341" cy="249"/>
            </a:xfrm>
            <a:custGeom>
              <a:avLst/>
              <a:gdLst>
                <a:gd name="T0" fmla="*/ 0 w 683"/>
                <a:gd name="T1" fmla="*/ 225 h 498"/>
                <a:gd name="T2" fmla="*/ 8 w 683"/>
                <a:gd name="T3" fmla="*/ 204 h 498"/>
                <a:gd name="T4" fmla="*/ 32 w 683"/>
                <a:gd name="T5" fmla="*/ 202 h 498"/>
                <a:gd name="T6" fmla="*/ 63 w 683"/>
                <a:gd name="T7" fmla="*/ 196 h 498"/>
                <a:gd name="T8" fmla="*/ 91 w 683"/>
                <a:gd name="T9" fmla="*/ 187 h 498"/>
                <a:gd name="T10" fmla="*/ 120 w 683"/>
                <a:gd name="T11" fmla="*/ 172 h 498"/>
                <a:gd name="T12" fmla="*/ 137 w 683"/>
                <a:gd name="T13" fmla="*/ 154 h 498"/>
                <a:gd name="T14" fmla="*/ 173 w 683"/>
                <a:gd name="T15" fmla="*/ 130 h 498"/>
                <a:gd name="T16" fmla="*/ 211 w 683"/>
                <a:gd name="T17" fmla="*/ 96 h 498"/>
                <a:gd name="T18" fmla="*/ 234 w 683"/>
                <a:gd name="T19" fmla="*/ 55 h 498"/>
                <a:gd name="T20" fmla="*/ 250 w 683"/>
                <a:gd name="T21" fmla="*/ 36 h 498"/>
                <a:gd name="T22" fmla="*/ 268 w 683"/>
                <a:gd name="T23" fmla="*/ 13 h 498"/>
                <a:gd name="T24" fmla="*/ 296 w 683"/>
                <a:gd name="T25" fmla="*/ 6 h 498"/>
                <a:gd name="T26" fmla="*/ 325 w 683"/>
                <a:gd name="T27" fmla="*/ 0 h 498"/>
                <a:gd name="T28" fmla="*/ 341 w 683"/>
                <a:gd name="T29" fmla="*/ 9 h 498"/>
                <a:gd name="T30" fmla="*/ 340 w 683"/>
                <a:gd name="T31" fmla="*/ 25 h 498"/>
                <a:gd name="T32" fmla="*/ 329 w 683"/>
                <a:gd name="T33" fmla="*/ 55 h 498"/>
                <a:gd name="T34" fmla="*/ 299 w 683"/>
                <a:gd name="T35" fmla="*/ 57 h 498"/>
                <a:gd name="T36" fmla="*/ 284 w 683"/>
                <a:gd name="T37" fmla="*/ 46 h 498"/>
                <a:gd name="T38" fmla="*/ 273 w 683"/>
                <a:gd name="T39" fmla="*/ 48 h 498"/>
                <a:gd name="T40" fmla="*/ 254 w 683"/>
                <a:gd name="T41" fmla="*/ 74 h 498"/>
                <a:gd name="T42" fmla="*/ 235 w 683"/>
                <a:gd name="T43" fmla="*/ 108 h 498"/>
                <a:gd name="T44" fmla="*/ 209 w 683"/>
                <a:gd name="T45" fmla="*/ 131 h 498"/>
                <a:gd name="T46" fmla="*/ 166 w 683"/>
                <a:gd name="T47" fmla="*/ 169 h 498"/>
                <a:gd name="T48" fmla="*/ 135 w 683"/>
                <a:gd name="T49" fmla="*/ 211 h 498"/>
                <a:gd name="T50" fmla="*/ 87 w 683"/>
                <a:gd name="T51" fmla="*/ 233 h 498"/>
                <a:gd name="T52" fmla="*/ 60 w 683"/>
                <a:gd name="T53" fmla="*/ 244 h 498"/>
                <a:gd name="T54" fmla="*/ 17 w 683"/>
                <a:gd name="T55" fmla="*/ 249 h 498"/>
                <a:gd name="T56" fmla="*/ 0 w 683"/>
                <a:gd name="T57" fmla="*/ 225 h 4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3" h="498">
                  <a:moveTo>
                    <a:pt x="0" y="449"/>
                  </a:moveTo>
                  <a:lnTo>
                    <a:pt x="16" y="407"/>
                  </a:lnTo>
                  <a:lnTo>
                    <a:pt x="65" y="404"/>
                  </a:lnTo>
                  <a:lnTo>
                    <a:pt x="127" y="391"/>
                  </a:lnTo>
                  <a:lnTo>
                    <a:pt x="183" y="374"/>
                  </a:lnTo>
                  <a:lnTo>
                    <a:pt x="241" y="344"/>
                  </a:lnTo>
                  <a:lnTo>
                    <a:pt x="274" y="307"/>
                  </a:lnTo>
                  <a:lnTo>
                    <a:pt x="346" y="260"/>
                  </a:lnTo>
                  <a:lnTo>
                    <a:pt x="423" y="191"/>
                  </a:lnTo>
                  <a:lnTo>
                    <a:pt x="469" y="109"/>
                  </a:lnTo>
                  <a:lnTo>
                    <a:pt x="501" y="72"/>
                  </a:lnTo>
                  <a:lnTo>
                    <a:pt x="536" y="25"/>
                  </a:lnTo>
                  <a:lnTo>
                    <a:pt x="592" y="11"/>
                  </a:lnTo>
                  <a:lnTo>
                    <a:pt x="650" y="0"/>
                  </a:lnTo>
                  <a:lnTo>
                    <a:pt x="683" y="18"/>
                  </a:lnTo>
                  <a:lnTo>
                    <a:pt x="681" y="49"/>
                  </a:lnTo>
                  <a:lnTo>
                    <a:pt x="658" y="109"/>
                  </a:lnTo>
                  <a:lnTo>
                    <a:pt x="599" y="114"/>
                  </a:lnTo>
                  <a:lnTo>
                    <a:pt x="569" y="92"/>
                  </a:lnTo>
                  <a:lnTo>
                    <a:pt x="546" y="95"/>
                  </a:lnTo>
                  <a:lnTo>
                    <a:pt x="509" y="148"/>
                  </a:lnTo>
                  <a:lnTo>
                    <a:pt x="471" y="216"/>
                  </a:lnTo>
                  <a:lnTo>
                    <a:pt x="418" y="262"/>
                  </a:lnTo>
                  <a:lnTo>
                    <a:pt x="332" y="338"/>
                  </a:lnTo>
                  <a:lnTo>
                    <a:pt x="271" y="422"/>
                  </a:lnTo>
                  <a:lnTo>
                    <a:pt x="174" y="465"/>
                  </a:lnTo>
                  <a:lnTo>
                    <a:pt x="121" y="488"/>
                  </a:lnTo>
                  <a:lnTo>
                    <a:pt x="35" y="498"/>
                  </a:lnTo>
                  <a:lnTo>
                    <a:pt x="0" y="449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85" name="Freeform 36">
              <a:extLst>
                <a:ext uri="{FF2B5EF4-FFF2-40B4-BE49-F238E27FC236}">
                  <a16:creationId xmlns:a16="http://schemas.microsoft.com/office/drawing/2014/main" id="{94EA0F30-6F8E-41FC-8725-37C75E3C0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" y="3077"/>
              <a:ext cx="895" cy="801"/>
            </a:xfrm>
            <a:custGeom>
              <a:avLst/>
              <a:gdLst>
                <a:gd name="T0" fmla="*/ 0 w 1789"/>
                <a:gd name="T1" fmla="*/ 265 h 1602"/>
                <a:gd name="T2" fmla="*/ 120 w 1789"/>
                <a:gd name="T3" fmla="*/ 228 h 1602"/>
                <a:gd name="T4" fmla="*/ 172 w 1789"/>
                <a:gd name="T5" fmla="*/ 200 h 1602"/>
                <a:gd name="T6" fmla="*/ 230 w 1789"/>
                <a:gd name="T7" fmla="*/ 179 h 1602"/>
                <a:gd name="T8" fmla="*/ 285 w 1789"/>
                <a:gd name="T9" fmla="*/ 147 h 1602"/>
                <a:gd name="T10" fmla="*/ 346 w 1789"/>
                <a:gd name="T11" fmla="*/ 122 h 1602"/>
                <a:gd name="T12" fmla="*/ 393 w 1789"/>
                <a:gd name="T13" fmla="*/ 111 h 1602"/>
                <a:gd name="T14" fmla="*/ 457 w 1789"/>
                <a:gd name="T15" fmla="*/ 62 h 1602"/>
                <a:gd name="T16" fmla="*/ 498 w 1789"/>
                <a:gd name="T17" fmla="*/ 39 h 1602"/>
                <a:gd name="T18" fmla="*/ 541 w 1789"/>
                <a:gd name="T19" fmla="*/ 32 h 1602"/>
                <a:gd name="T20" fmla="*/ 624 w 1789"/>
                <a:gd name="T21" fmla="*/ 0 h 1602"/>
                <a:gd name="T22" fmla="*/ 656 w 1789"/>
                <a:gd name="T23" fmla="*/ 23 h 1602"/>
                <a:gd name="T24" fmla="*/ 701 w 1789"/>
                <a:gd name="T25" fmla="*/ 118 h 1602"/>
                <a:gd name="T26" fmla="*/ 725 w 1789"/>
                <a:gd name="T27" fmla="*/ 152 h 1602"/>
                <a:gd name="T28" fmla="*/ 759 w 1789"/>
                <a:gd name="T29" fmla="*/ 243 h 1602"/>
                <a:gd name="T30" fmla="*/ 803 w 1789"/>
                <a:gd name="T31" fmla="*/ 332 h 1602"/>
                <a:gd name="T32" fmla="*/ 831 w 1789"/>
                <a:gd name="T33" fmla="*/ 363 h 1602"/>
                <a:gd name="T34" fmla="*/ 872 w 1789"/>
                <a:gd name="T35" fmla="*/ 393 h 1602"/>
                <a:gd name="T36" fmla="*/ 880 w 1789"/>
                <a:gd name="T37" fmla="*/ 427 h 1602"/>
                <a:gd name="T38" fmla="*/ 895 w 1789"/>
                <a:gd name="T39" fmla="*/ 460 h 1602"/>
                <a:gd name="T40" fmla="*/ 891 w 1789"/>
                <a:gd name="T41" fmla="*/ 490 h 1602"/>
                <a:gd name="T42" fmla="*/ 883 w 1789"/>
                <a:gd name="T43" fmla="*/ 509 h 1602"/>
                <a:gd name="T44" fmla="*/ 837 w 1789"/>
                <a:gd name="T45" fmla="*/ 535 h 1602"/>
                <a:gd name="T46" fmla="*/ 800 w 1789"/>
                <a:gd name="T47" fmla="*/ 569 h 1602"/>
                <a:gd name="T48" fmla="*/ 759 w 1789"/>
                <a:gd name="T49" fmla="*/ 575 h 1602"/>
                <a:gd name="T50" fmla="*/ 691 w 1789"/>
                <a:gd name="T51" fmla="*/ 609 h 1602"/>
                <a:gd name="T52" fmla="*/ 657 w 1789"/>
                <a:gd name="T53" fmla="*/ 614 h 1602"/>
                <a:gd name="T54" fmla="*/ 593 w 1789"/>
                <a:gd name="T55" fmla="*/ 652 h 1602"/>
                <a:gd name="T56" fmla="*/ 528 w 1789"/>
                <a:gd name="T57" fmla="*/ 659 h 1602"/>
                <a:gd name="T58" fmla="*/ 507 w 1789"/>
                <a:gd name="T59" fmla="*/ 675 h 1602"/>
                <a:gd name="T60" fmla="*/ 492 w 1789"/>
                <a:gd name="T61" fmla="*/ 692 h 1602"/>
                <a:gd name="T62" fmla="*/ 447 w 1789"/>
                <a:gd name="T63" fmla="*/ 699 h 1602"/>
                <a:gd name="T64" fmla="*/ 374 w 1789"/>
                <a:gd name="T65" fmla="*/ 741 h 1602"/>
                <a:gd name="T66" fmla="*/ 319 w 1789"/>
                <a:gd name="T67" fmla="*/ 765 h 1602"/>
                <a:gd name="T68" fmla="*/ 256 w 1789"/>
                <a:gd name="T69" fmla="*/ 793 h 1602"/>
                <a:gd name="T70" fmla="*/ 217 w 1789"/>
                <a:gd name="T71" fmla="*/ 801 h 1602"/>
                <a:gd name="T72" fmla="*/ 192 w 1789"/>
                <a:gd name="T73" fmla="*/ 793 h 1602"/>
                <a:gd name="T74" fmla="*/ 177 w 1789"/>
                <a:gd name="T75" fmla="*/ 778 h 1602"/>
                <a:gd name="T76" fmla="*/ 142 w 1789"/>
                <a:gd name="T77" fmla="*/ 690 h 1602"/>
                <a:gd name="T78" fmla="*/ 120 w 1789"/>
                <a:gd name="T79" fmla="*/ 579 h 1602"/>
                <a:gd name="T80" fmla="*/ 101 w 1789"/>
                <a:gd name="T81" fmla="*/ 539 h 1602"/>
                <a:gd name="T82" fmla="*/ 68 w 1789"/>
                <a:gd name="T83" fmla="*/ 501 h 1602"/>
                <a:gd name="T84" fmla="*/ 53 w 1789"/>
                <a:gd name="T85" fmla="*/ 477 h 1602"/>
                <a:gd name="T86" fmla="*/ 42 w 1789"/>
                <a:gd name="T87" fmla="*/ 411 h 1602"/>
                <a:gd name="T88" fmla="*/ 12 w 1789"/>
                <a:gd name="T89" fmla="*/ 341 h 1602"/>
                <a:gd name="T90" fmla="*/ 0 w 1789"/>
                <a:gd name="T91" fmla="*/ 265 h 16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789" h="1602">
                  <a:moveTo>
                    <a:pt x="0" y="530"/>
                  </a:moveTo>
                  <a:lnTo>
                    <a:pt x="240" y="455"/>
                  </a:lnTo>
                  <a:lnTo>
                    <a:pt x="344" y="400"/>
                  </a:lnTo>
                  <a:lnTo>
                    <a:pt x="459" y="357"/>
                  </a:lnTo>
                  <a:lnTo>
                    <a:pt x="570" y="294"/>
                  </a:lnTo>
                  <a:lnTo>
                    <a:pt x="692" y="244"/>
                  </a:lnTo>
                  <a:lnTo>
                    <a:pt x="785" y="221"/>
                  </a:lnTo>
                  <a:lnTo>
                    <a:pt x="913" y="124"/>
                  </a:lnTo>
                  <a:lnTo>
                    <a:pt x="996" y="78"/>
                  </a:lnTo>
                  <a:lnTo>
                    <a:pt x="1081" y="64"/>
                  </a:lnTo>
                  <a:lnTo>
                    <a:pt x="1247" y="0"/>
                  </a:lnTo>
                  <a:lnTo>
                    <a:pt x="1312" y="46"/>
                  </a:lnTo>
                  <a:lnTo>
                    <a:pt x="1402" y="236"/>
                  </a:lnTo>
                  <a:lnTo>
                    <a:pt x="1450" y="304"/>
                  </a:lnTo>
                  <a:lnTo>
                    <a:pt x="1518" y="485"/>
                  </a:lnTo>
                  <a:lnTo>
                    <a:pt x="1605" y="663"/>
                  </a:lnTo>
                  <a:lnTo>
                    <a:pt x="1661" y="725"/>
                  </a:lnTo>
                  <a:lnTo>
                    <a:pt x="1743" y="785"/>
                  </a:lnTo>
                  <a:lnTo>
                    <a:pt x="1759" y="854"/>
                  </a:lnTo>
                  <a:lnTo>
                    <a:pt x="1789" y="919"/>
                  </a:lnTo>
                  <a:lnTo>
                    <a:pt x="1781" y="979"/>
                  </a:lnTo>
                  <a:lnTo>
                    <a:pt x="1766" y="1017"/>
                  </a:lnTo>
                  <a:lnTo>
                    <a:pt x="1674" y="1070"/>
                  </a:lnTo>
                  <a:lnTo>
                    <a:pt x="1600" y="1137"/>
                  </a:lnTo>
                  <a:lnTo>
                    <a:pt x="1518" y="1149"/>
                  </a:lnTo>
                  <a:lnTo>
                    <a:pt x="1382" y="1218"/>
                  </a:lnTo>
                  <a:lnTo>
                    <a:pt x="1314" y="1227"/>
                  </a:lnTo>
                  <a:lnTo>
                    <a:pt x="1186" y="1303"/>
                  </a:lnTo>
                  <a:lnTo>
                    <a:pt x="1056" y="1318"/>
                  </a:lnTo>
                  <a:lnTo>
                    <a:pt x="1013" y="1349"/>
                  </a:lnTo>
                  <a:lnTo>
                    <a:pt x="983" y="1383"/>
                  </a:lnTo>
                  <a:lnTo>
                    <a:pt x="893" y="1398"/>
                  </a:lnTo>
                  <a:lnTo>
                    <a:pt x="747" y="1481"/>
                  </a:lnTo>
                  <a:lnTo>
                    <a:pt x="637" y="1529"/>
                  </a:lnTo>
                  <a:lnTo>
                    <a:pt x="512" y="1586"/>
                  </a:lnTo>
                  <a:lnTo>
                    <a:pt x="434" y="1602"/>
                  </a:lnTo>
                  <a:lnTo>
                    <a:pt x="383" y="1586"/>
                  </a:lnTo>
                  <a:lnTo>
                    <a:pt x="353" y="1556"/>
                  </a:lnTo>
                  <a:lnTo>
                    <a:pt x="284" y="1379"/>
                  </a:lnTo>
                  <a:lnTo>
                    <a:pt x="240" y="1158"/>
                  </a:lnTo>
                  <a:lnTo>
                    <a:pt x="201" y="1077"/>
                  </a:lnTo>
                  <a:lnTo>
                    <a:pt x="136" y="1002"/>
                  </a:lnTo>
                  <a:lnTo>
                    <a:pt x="106" y="954"/>
                  </a:lnTo>
                  <a:lnTo>
                    <a:pt x="83" y="821"/>
                  </a:lnTo>
                  <a:lnTo>
                    <a:pt x="23" y="68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86" name="Freeform 37">
              <a:extLst>
                <a:ext uri="{FF2B5EF4-FFF2-40B4-BE49-F238E27FC236}">
                  <a16:creationId xmlns:a16="http://schemas.microsoft.com/office/drawing/2014/main" id="{9A75ADEA-5102-4FBB-BC82-490DCF40D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" y="3072"/>
              <a:ext cx="916" cy="808"/>
            </a:xfrm>
            <a:custGeom>
              <a:avLst/>
              <a:gdLst>
                <a:gd name="T0" fmla="*/ 181 w 1831"/>
                <a:gd name="T1" fmla="*/ 200 h 1617"/>
                <a:gd name="T2" fmla="*/ 296 w 1831"/>
                <a:gd name="T3" fmla="*/ 145 h 1617"/>
                <a:gd name="T4" fmla="*/ 424 w 1831"/>
                <a:gd name="T5" fmla="*/ 93 h 1617"/>
                <a:gd name="T6" fmla="*/ 545 w 1831"/>
                <a:gd name="T7" fmla="*/ 32 h 1617"/>
                <a:gd name="T8" fmla="*/ 645 w 1831"/>
                <a:gd name="T9" fmla="*/ 0 h 1617"/>
                <a:gd name="T10" fmla="*/ 715 w 1831"/>
                <a:gd name="T11" fmla="*/ 113 h 1617"/>
                <a:gd name="T12" fmla="*/ 783 w 1831"/>
                <a:gd name="T13" fmla="*/ 251 h 1617"/>
                <a:gd name="T14" fmla="*/ 841 w 1831"/>
                <a:gd name="T15" fmla="*/ 356 h 1617"/>
                <a:gd name="T16" fmla="*/ 901 w 1831"/>
                <a:gd name="T17" fmla="*/ 434 h 1617"/>
                <a:gd name="T18" fmla="*/ 898 w 1831"/>
                <a:gd name="T19" fmla="*/ 517 h 1617"/>
                <a:gd name="T20" fmla="*/ 778 w 1831"/>
                <a:gd name="T21" fmla="*/ 585 h 1617"/>
                <a:gd name="T22" fmla="*/ 675 w 1831"/>
                <a:gd name="T23" fmla="*/ 625 h 1617"/>
                <a:gd name="T24" fmla="*/ 562 w 1831"/>
                <a:gd name="T25" fmla="*/ 668 h 1617"/>
                <a:gd name="T26" fmla="*/ 457 w 1831"/>
                <a:gd name="T27" fmla="*/ 713 h 1617"/>
                <a:gd name="T28" fmla="*/ 278 w 1831"/>
                <a:gd name="T29" fmla="*/ 798 h 1617"/>
                <a:gd name="T30" fmla="*/ 196 w 1831"/>
                <a:gd name="T31" fmla="*/ 796 h 1617"/>
                <a:gd name="T32" fmla="*/ 146 w 1831"/>
                <a:gd name="T33" fmla="*/ 683 h 1617"/>
                <a:gd name="T34" fmla="*/ 123 w 1831"/>
                <a:gd name="T35" fmla="*/ 572 h 1617"/>
                <a:gd name="T36" fmla="*/ 58 w 1831"/>
                <a:gd name="T37" fmla="*/ 434 h 1617"/>
                <a:gd name="T38" fmla="*/ 8 w 1831"/>
                <a:gd name="T39" fmla="*/ 301 h 1617"/>
                <a:gd name="T40" fmla="*/ 28 w 1831"/>
                <a:gd name="T41" fmla="*/ 251 h 1617"/>
                <a:gd name="T42" fmla="*/ 28 w 1831"/>
                <a:gd name="T43" fmla="*/ 283 h 1617"/>
                <a:gd name="T44" fmla="*/ 48 w 1831"/>
                <a:gd name="T45" fmla="*/ 372 h 1617"/>
                <a:gd name="T46" fmla="*/ 86 w 1831"/>
                <a:gd name="T47" fmla="*/ 487 h 1617"/>
                <a:gd name="T48" fmla="*/ 135 w 1831"/>
                <a:gd name="T49" fmla="*/ 562 h 1617"/>
                <a:gd name="T50" fmla="*/ 158 w 1831"/>
                <a:gd name="T51" fmla="*/ 645 h 1617"/>
                <a:gd name="T52" fmla="*/ 208 w 1831"/>
                <a:gd name="T53" fmla="*/ 783 h 1617"/>
                <a:gd name="T54" fmla="*/ 289 w 1831"/>
                <a:gd name="T55" fmla="*/ 778 h 1617"/>
                <a:gd name="T56" fmla="*/ 421 w 1831"/>
                <a:gd name="T57" fmla="*/ 713 h 1617"/>
                <a:gd name="T58" fmla="*/ 507 w 1831"/>
                <a:gd name="T59" fmla="*/ 683 h 1617"/>
                <a:gd name="T60" fmla="*/ 590 w 1831"/>
                <a:gd name="T61" fmla="*/ 647 h 1617"/>
                <a:gd name="T62" fmla="*/ 705 w 1831"/>
                <a:gd name="T63" fmla="*/ 602 h 1617"/>
                <a:gd name="T64" fmla="*/ 813 w 1831"/>
                <a:gd name="T65" fmla="*/ 562 h 1617"/>
                <a:gd name="T66" fmla="*/ 893 w 1831"/>
                <a:gd name="T67" fmla="*/ 499 h 1617"/>
                <a:gd name="T68" fmla="*/ 886 w 1831"/>
                <a:gd name="T69" fmla="*/ 432 h 1617"/>
                <a:gd name="T70" fmla="*/ 826 w 1831"/>
                <a:gd name="T71" fmla="*/ 361 h 1617"/>
                <a:gd name="T72" fmla="*/ 748 w 1831"/>
                <a:gd name="T73" fmla="*/ 208 h 1617"/>
                <a:gd name="T74" fmla="*/ 685 w 1831"/>
                <a:gd name="T75" fmla="*/ 83 h 1617"/>
                <a:gd name="T76" fmla="*/ 638 w 1831"/>
                <a:gd name="T77" fmla="*/ 17 h 1617"/>
                <a:gd name="T78" fmla="*/ 507 w 1831"/>
                <a:gd name="T79" fmla="*/ 55 h 1617"/>
                <a:gd name="T80" fmla="*/ 387 w 1831"/>
                <a:gd name="T81" fmla="*/ 133 h 1617"/>
                <a:gd name="T82" fmla="*/ 246 w 1831"/>
                <a:gd name="T83" fmla="*/ 193 h 1617"/>
                <a:gd name="T84" fmla="*/ 44 w 1831"/>
                <a:gd name="T85" fmla="*/ 247 h 161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31" h="1617">
                  <a:moveTo>
                    <a:pt x="88" y="495"/>
                  </a:moveTo>
                  <a:lnTo>
                    <a:pt x="276" y="442"/>
                  </a:lnTo>
                  <a:lnTo>
                    <a:pt x="362" y="401"/>
                  </a:lnTo>
                  <a:lnTo>
                    <a:pt x="441" y="366"/>
                  </a:lnTo>
                  <a:lnTo>
                    <a:pt x="512" y="336"/>
                  </a:lnTo>
                  <a:lnTo>
                    <a:pt x="592" y="291"/>
                  </a:lnTo>
                  <a:lnTo>
                    <a:pt x="687" y="256"/>
                  </a:lnTo>
                  <a:lnTo>
                    <a:pt x="787" y="226"/>
                  </a:lnTo>
                  <a:lnTo>
                    <a:pt x="848" y="186"/>
                  </a:lnTo>
                  <a:lnTo>
                    <a:pt x="923" y="131"/>
                  </a:lnTo>
                  <a:lnTo>
                    <a:pt x="1008" y="85"/>
                  </a:lnTo>
                  <a:lnTo>
                    <a:pt x="1089" y="65"/>
                  </a:lnTo>
                  <a:lnTo>
                    <a:pt x="1189" y="30"/>
                  </a:lnTo>
                  <a:lnTo>
                    <a:pt x="1254" y="5"/>
                  </a:lnTo>
                  <a:lnTo>
                    <a:pt x="1289" y="0"/>
                  </a:lnTo>
                  <a:lnTo>
                    <a:pt x="1335" y="40"/>
                  </a:lnTo>
                  <a:lnTo>
                    <a:pt x="1390" y="141"/>
                  </a:lnTo>
                  <a:lnTo>
                    <a:pt x="1430" y="226"/>
                  </a:lnTo>
                  <a:lnTo>
                    <a:pt x="1485" y="306"/>
                  </a:lnTo>
                  <a:lnTo>
                    <a:pt x="1525" y="412"/>
                  </a:lnTo>
                  <a:lnTo>
                    <a:pt x="1565" y="502"/>
                  </a:lnTo>
                  <a:lnTo>
                    <a:pt x="1610" y="597"/>
                  </a:lnTo>
                  <a:lnTo>
                    <a:pt x="1640" y="652"/>
                  </a:lnTo>
                  <a:lnTo>
                    <a:pt x="1681" y="713"/>
                  </a:lnTo>
                  <a:lnTo>
                    <a:pt x="1751" y="768"/>
                  </a:lnTo>
                  <a:lnTo>
                    <a:pt x="1776" y="793"/>
                  </a:lnTo>
                  <a:lnTo>
                    <a:pt x="1801" y="869"/>
                  </a:lnTo>
                  <a:lnTo>
                    <a:pt x="1831" y="934"/>
                  </a:lnTo>
                  <a:lnTo>
                    <a:pt x="1826" y="984"/>
                  </a:lnTo>
                  <a:lnTo>
                    <a:pt x="1796" y="1034"/>
                  </a:lnTo>
                  <a:lnTo>
                    <a:pt x="1731" y="1074"/>
                  </a:lnTo>
                  <a:lnTo>
                    <a:pt x="1630" y="1150"/>
                  </a:lnTo>
                  <a:lnTo>
                    <a:pt x="1555" y="1170"/>
                  </a:lnTo>
                  <a:lnTo>
                    <a:pt x="1475" y="1205"/>
                  </a:lnTo>
                  <a:lnTo>
                    <a:pt x="1425" y="1230"/>
                  </a:lnTo>
                  <a:lnTo>
                    <a:pt x="1349" y="1251"/>
                  </a:lnTo>
                  <a:lnTo>
                    <a:pt x="1289" y="1281"/>
                  </a:lnTo>
                  <a:lnTo>
                    <a:pt x="1224" y="1316"/>
                  </a:lnTo>
                  <a:lnTo>
                    <a:pt x="1123" y="1336"/>
                  </a:lnTo>
                  <a:lnTo>
                    <a:pt x="1084" y="1341"/>
                  </a:lnTo>
                  <a:lnTo>
                    <a:pt x="1019" y="1401"/>
                  </a:lnTo>
                  <a:lnTo>
                    <a:pt x="913" y="1426"/>
                  </a:lnTo>
                  <a:lnTo>
                    <a:pt x="763" y="1511"/>
                  </a:lnTo>
                  <a:lnTo>
                    <a:pt x="652" y="1551"/>
                  </a:lnTo>
                  <a:lnTo>
                    <a:pt x="556" y="1597"/>
                  </a:lnTo>
                  <a:lnTo>
                    <a:pt x="466" y="1617"/>
                  </a:lnTo>
                  <a:lnTo>
                    <a:pt x="426" y="1612"/>
                  </a:lnTo>
                  <a:lnTo>
                    <a:pt x="392" y="1592"/>
                  </a:lnTo>
                  <a:lnTo>
                    <a:pt x="351" y="1506"/>
                  </a:lnTo>
                  <a:lnTo>
                    <a:pt x="306" y="1421"/>
                  </a:lnTo>
                  <a:lnTo>
                    <a:pt x="291" y="1366"/>
                  </a:lnTo>
                  <a:lnTo>
                    <a:pt x="281" y="1281"/>
                  </a:lnTo>
                  <a:lnTo>
                    <a:pt x="266" y="1215"/>
                  </a:lnTo>
                  <a:lnTo>
                    <a:pt x="245" y="1145"/>
                  </a:lnTo>
                  <a:lnTo>
                    <a:pt x="180" y="1055"/>
                  </a:lnTo>
                  <a:lnTo>
                    <a:pt x="141" y="989"/>
                  </a:lnTo>
                  <a:lnTo>
                    <a:pt x="115" y="869"/>
                  </a:lnTo>
                  <a:lnTo>
                    <a:pt x="80" y="783"/>
                  </a:lnTo>
                  <a:lnTo>
                    <a:pt x="40" y="693"/>
                  </a:lnTo>
                  <a:lnTo>
                    <a:pt x="15" y="603"/>
                  </a:lnTo>
                  <a:lnTo>
                    <a:pt x="0" y="557"/>
                  </a:lnTo>
                  <a:lnTo>
                    <a:pt x="15" y="523"/>
                  </a:lnTo>
                  <a:lnTo>
                    <a:pt x="55" y="502"/>
                  </a:lnTo>
                  <a:lnTo>
                    <a:pt x="90" y="512"/>
                  </a:lnTo>
                  <a:lnTo>
                    <a:pt x="100" y="542"/>
                  </a:lnTo>
                  <a:lnTo>
                    <a:pt x="55" y="567"/>
                  </a:lnTo>
                  <a:lnTo>
                    <a:pt x="55" y="613"/>
                  </a:lnTo>
                  <a:lnTo>
                    <a:pt x="70" y="673"/>
                  </a:lnTo>
                  <a:lnTo>
                    <a:pt x="95" y="744"/>
                  </a:lnTo>
                  <a:lnTo>
                    <a:pt x="130" y="823"/>
                  </a:lnTo>
                  <a:lnTo>
                    <a:pt x="155" y="884"/>
                  </a:lnTo>
                  <a:lnTo>
                    <a:pt x="171" y="974"/>
                  </a:lnTo>
                  <a:lnTo>
                    <a:pt x="196" y="1014"/>
                  </a:lnTo>
                  <a:lnTo>
                    <a:pt x="245" y="1085"/>
                  </a:lnTo>
                  <a:lnTo>
                    <a:pt x="270" y="1125"/>
                  </a:lnTo>
                  <a:lnTo>
                    <a:pt x="291" y="1180"/>
                  </a:lnTo>
                  <a:lnTo>
                    <a:pt x="300" y="1235"/>
                  </a:lnTo>
                  <a:lnTo>
                    <a:pt x="316" y="1290"/>
                  </a:lnTo>
                  <a:lnTo>
                    <a:pt x="332" y="1380"/>
                  </a:lnTo>
                  <a:lnTo>
                    <a:pt x="362" y="1456"/>
                  </a:lnTo>
                  <a:lnTo>
                    <a:pt x="416" y="1567"/>
                  </a:lnTo>
                  <a:lnTo>
                    <a:pt x="457" y="1587"/>
                  </a:lnTo>
                  <a:lnTo>
                    <a:pt x="496" y="1587"/>
                  </a:lnTo>
                  <a:lnTo>
                    <a:pt x="577" y="1557"/>
                  </a:lnTo>
                  <a:lnTo>
                    <a:pt x="678" y="1516"/>
                  </a:lnTo>
                  <a:lnTo>
                    <a:pt x="768" y="1472"/>
                  </a:lnTo>
                  <a:lnTo>
                    <a:pt x="842" y="1426"/>
                  </a:lnTo>
                  <a:lnTo>
                    <a:pt x="903" y="1391"/>
                  </a:lnTo>
                  <a:lnTo>
                    <a:pt x="963" y="1366"/>
                  </a:lnTo>
                  <a:lnTo>
                    <a:pt x="1013" y="1366"/>
                  </a:lnTo>
                  <a:lnTo>
                    <a:pt x="1043" y="1331"/>
                  </a:lnTo>
                  <a:lnTo>
                    <a:pt x="1114" y="1306"/>
                  </a:lnTo>
                  <a:lnTo>
                    <a:pt x="1179" y="1295"/>
                  </a:lnTo>
                  <a:lnTo>
                    <a:pt x="1219" y="1290"/>
                  </a:lnTo>
                  <a:lnTo>
                    <a:pt x="1340" y="1221"/>
                  </a:lnTo>
                  <a:lnTo>
                    <a:pt x="1409" y="1205"/>
                  </a:lnTo>
                  <a:lnTo>
                    <a:pt x="1469" y="1175"/>
                  </a:lnTo>
                  <a:lnTo>
                    <a:pt x="1545" y="1135"/>
                  </a:lnTo>
                  <a:lnTo>
                    <a:pt x="1626" y="1125"/>
                  </a:lnTo>
                  <a:lnTo>
                    <a:pt x="1695" y="1064"/>
                  </a:lnTo>
                  <a:lnTo>
                    <a:pt x="1751" y="1025"/>
                  </a:lnTo>
                  <a:lnTo>
                    <a:pt x="1785" y="999"/>
                  </a:lnTo>
                  <a:lnTo>
                    <a:pt x="1796" y="954"/>
                  </a:lnTo>
                  <a:lnTo>
                    <a:pt x="1796" y="908"/>
                  </a:lnTo>
                  <a:lnTo>
                    <a:pt x="1771" y="864"/>
                  </a:lnTo>
                  <a:lnTo>
                    <a:pt x="1755" y="799"/>
                  </a:lnTo>
                  <a:lnTo>
                    <a:pt x="1700" y="768"/>
                  </a:lnTo>
                  <a:lnTo>
                    <a:pt x="1651" y="723"/>
                  </a:lnTo>
                  <a:lnTo>
                    <a:pt x="1610" y="668"/>
                  </a:lnTo>
                  <a:lnTo>
                    <a:pt x="1545" y="527"/>
                  </a:lnTo>
                  <a:lnTo>
                    <a:pt x="1495" y="417"/>
                  </a:lnTo>
                  <a:lnTo>
                    <a:pt x="1465" y="336"/>
                  </a:lnTo>
                  <a:lnTo>
                    <a:pt x="1409" y="256"/>
                  </a:lnTo>
                  <a:lnTo>
                    <a:pt x="1370" y="166"/>
                  </a:lnTo>
                  <a:lnTo>
                    <a:pt x="1324" y="76"/>
                  </a:lnTo>
                  <a:lnTo>
                    <a:pt x="1299" y="60"/>
                  </a:lnTo>
                  <a:lnTo>
                    <a:pt x="1275" y="35"/>
                  </a:lnTo>
                  <a:lnTo>
                    <a:pt x="1164" y="71"/>
                  </a:lnTo>
                  <a:lnTo>
                    <a:pt x="1104" y="95"/>
                  </a:lnTo>
                  <a:lnTo>
                    <a:pt x="1013" y="111"/>
                  </a:lnTo>
                  <a:lnTo>
                    <a:pt x="938" y="150"/>
                  </a:lnTo>
                  <a:lnTo>
                    <a:pt x="828" y="241"/>
                  </a:lnTo>
                  <a:lnTo>
                    <a:pt x="773" y="267"/>
                  </a:lnTo>
                  <a:lnTo>
                    <a:pt x="708" y="271"/>
                  </a:lnTo>
                  <a:lnTo>
                    <a:pt x="572" y="327"/>
                  </a:lnTo>
                  <a:lnTo>
                    <a:pt x="491" y="387"/>
                  </a:lnTo>
                  <a:lnTo>
                    <a:pt x="376" y="437"/>
                  </a:lnTo>
                  <a:lnTo>
                    <a:pt x="130" y="523"/>
                  </a:lnTo>
                  <a:lnTo>
                    <a:pt x="88" y="495"/>
                  </a:lnTo>
                  <a:close/>
                </a:path>
              </a:pathLst>
            </a:custGeom>
            <a:solidFill>
              <a:srgbClr val="003366"/>
            </a:solidFill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187" name="Group 38">
              <a:extLst>
                <a:ext uri="{FF2B5EF4-FFF2-40B4-BE49-F238E27FC236}">
                  <a16:creationId xmlns:a16="http://schemas.microsoft.com/office/drawing/2014/main" id="{661BA2A6-5E82-4264-B6A1-B5EC032A8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3228"/>
              <a:ext cx="348" cy="852"/>
              <a:chOff x="884" y="3228"/>
              <a:chExt cx="348" cy="852"/>
            </a:xfrm>
          </p:grpSpPr>
          <p:sp>
            <p:nvSpPr>
              <p:cNvPr id="7189" name="Freeform 39">
                <a:extLst>
                  <a:ext uri="{FF2B5EF4-FFF2-40B4-BE49-F238E27FC236}">
                    <a16:creationId xmlns:a16="http://schemas.microsoft.com/office/drawing/2014/main" id="{07335189-93A8-4EDC-A162-52845097E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" y="3228"/>
                <a:ext cx="198" cy="184"/>
              </a:xfrm>
              <a:custGeom>
                <a:avLst/>
                <a:gdLst>
                  <a:gd name="T0" fmla="*/ 133 w 398"/>
                  <a:gd name="T1" fmla="*/ 80 h 368"/>
                  <a:gd name="T2" fmla="*/ 126 w 398"/>
                  <a:gd name="T3" fmla="*/ 54 h 368"/>
                  <a:gd name="T4" fmla="*/ 113 w 398"/>
                  <a:gd name="T5" fmla="*/ 31 h 368"/>
                  <a:gd name="T6" fmla="*/ 99 w 398"/>
                  <a:gd name="T7" fmla="*/ 16 h 368"/>
                  <a:gd name="T8" fmla="*/ 80 w 398"/>
                  <a:gd name="T9" fmla="*/ 4 h 368"/>
                  <a:gd name="T10" fmla="*/ 65 w 398"/>
                  <a:gd name="T11" fmla="*/ 0 h 368"/>
                  <a:gd name="T12" fmla="*/ 46 w 398"/>
                  <a:gd name="T13" fmla="*/ 0 h 368"/>
                  <a:gd name="T14" fmla="*/ 27 w 398"/>
                  <a:gd name="T15" fmla="*/ 7 h 368"/>
                  <a:gd name="T16" fmla="*/ 11 w 398"/>
                  <a:gd name="T17" fmla="*/ 18 h 368"/>
                  <a:gd name="T18" fmla="*/ 3 w 398"/>
                  <a:gd name="T19" fmla="*/ 39 h 368"/>
                  <a:gd name="T20" fmla="*/ 0 w 398"/>
                  <a:gd name="T21" fmla="*/ 68 h 368"/>
                  <a:gd name="T22" fmla="*/ 8 w 398"/>
                  <a:gd name="T23" fmla="*/ 108 h 368"/>
                  <a:gd name="T24" fmla="*/ 19 w 398"/>
                  <a:gd name="T25" fmla="*/ 137 h 368"/>
                  <a:gd name="T26" fmla="*/ 34 w 398"/>
                  <a:gd name="T27" fmla="*/ 156 h 368"/>
                  <a:gd name="T28" fmla="*/ 50 w 398"/>
                  <a:gd name="T29" fmla="*/ 169 h 368"/>
                  <a:gd name="T30" fmla="*/ 71 w 398"/>
                  <a:gd name="T31" fmla="*/ 179 h 368"/>
                  <a:gd name="T32" fmla="*/ 94 w 398"/>
                  <a:gd name="T33" fmla="*/ 184 h 368"/>
                  <a:gd name="T34" fmla="*/ 114 w 398"/>
                  <a:gd name="T35" fmla="*/ 181 h 368"/>
                  <a:gd name="T36" fmla="*/ 132 w 398"/>
                  <a:gd name="T37" fmla="*/ 173 h 368"/>
                  <a:gd name="T38" fmla="*/ 143 w 398"/>
                  <a:gd name="T39" fmla="*/ 149 h 368"/>
                  <a:gd name="T40" fmla="*/ 145 w 398"/>
                  <a:gd name="T41" fmla="*/ 126 h 368"/>
                  <a:gd name="T42" fmla="*/ 143 w 398"/>
                  <a:gd name="T43" fmla="*/ 107 h 368"/>
                  <a:gd name="T44" fmla="*/ 141 w 398"/>
                  <a:gd name="T45" fmla="*/ 99 h 368"/>
                  <a:gd name="T46" fmla="*/ 174 w 398"/>
                  <a:gd name="T47" fmla="*/ 107 h 368"/>
                  <a:gd name="T48" fmla="*/ 195 w 398"/>
                  <a:gd name="T49" fmla="*/ 108 h 368"/>
                  <a:gd name="T50" fmla="*/ 198 w 398"/>
                  <a:gd name="T51" fmla="*/ 95 h 368"/>
                  <a:gd name="T52" fmla="*/ 193 w 398"/>
                  <a:gd name="T53" fmla="*/ 81 h 368"/>
                  <a:gd name="T54" fmla="*/ 174 w 398"/>
                  <a:gd name="T55" fmla="*/ 83 h 368"/>
                  <a:gd name="T56" fmla="*/ 145 w 398"/>
                  <a:gd name="T57" fmla="*/ 85 h 368"/>
                  <a:gd name="T58" fmla="*/ 133 w 398"/>
                  <a:gd name="T59" fmla="*/ 80 h 36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98" h="368">
                    <a:moveTo>
                      <a:pt x="267" y="159"/>
                    </a:moveTo>
                    <a:lnTo>
                      <a:pt x="253" y="108"/>
                    </a:lnTo>
                    <a:lnTo>
                      <a:pt x="227" y="61"/>
                    </a:lnTo>
                    <a:lnTo>
                      <a:pt x="199" y="31"/>
                    </a:lnTo>
                    <a:lnTo>
                      <a:pt x="161" y="7"/>
                    </a:lnTo>
                    <a:lnTo>
                      <a:pt x="131" y="0"/>
                    </a:lnTo>
                    <a:lnTo>
                      <a:pt x="92" y="0"/>
                    </a:lnTo>
                    <a:lnTo>
                      <a:pt x="54" y="13"/>
                    </a:lnTo>
                    <a:lnTo>
                      <a:pt x="23" y="36"/>
                    </a:lnTo>
                    <a:lnTo>
                      <a:pt x="7" y="77"/>
                    </a:lnTo>
                    <a:lnTo>
                      <a:pt x="0" y="136"/>
                    </a:lnTo>
                    <a:lnTo>
                      <a:pt x="16" y="215"/>
                    </a:lnTo>
                    <a:lnTo>
                      <a:pt x="38" y="274"/>
                    </a:lnTo>
                    <a:lnTo>
                      <a:pt x="68" y="312"/>
                    </a:lnTo>
                    <a:lnTo>
                      <a:pt x="100" y="337"/>
                    </a:lnTo>
                    <a:lnTo>
                      <a:pt x="143" y="358"/>
                    </a:lnTo>
                    <a:lnTo>
                      <a:pt x="189" y="368"/>
                    </a:lnTo>
                    <a:lnTo>
                      <a:pt x="230" y="361"/>
                    </a:lnTo>
                    <a:lnTo>
                      <a:pt x="265" y="345"/>
                    </a:lnTo>
                    <a:lnTo>
                      <a:pt x="288" y="297"/>
                    </a:lnTo>
                    <a:lnTo>
                      <a:pt x="291" y="251"/>
                    </a:lnTo>
                    <a:lnTo>
                      <a:pt x="288" y="213"/>
                    </a:lnTo>
                    <a:lnTo>
                      <a:pt x="283" y="197"/>
                    </a:lnTo>
                    <a:lnTo>
                      <a:pt x="349" y="213"/>
                    </a:lnTo>
                    <a:lnTo>
                      <a:pt x="391" y="215"/>
                    </a:lnTo>
                    <a:lnTo>
                      <a:pt x="398" y="189"/>
                    </a:lnTo>
                    <a:lnTo>
                      <a:pt x="388" y="161"/>
                    </a:lnTo>
                    <a:lnTo>
                      <a:pt x="349" y="166"/>
                    </a:lnTo>
                    <a:lnTo>
                      <a:pt x="291" y="169"/>
                    </a:lnTo>
                    <a:lnTo>
                      <a:pt x="267" y="159"/>
                    </a:ln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90" name="Freeform 40">
                <a:extLst>
                  <a:ext uri="{FF2B5EF4-FFF2-40B4-BE49-F238E27FC236}">
                    <a16:creationId xmlns:a16="http://schemas.microsoft.com/office/drawing/2014/main" id="{D98F48EA-A7FA-4431-ACEC-9564A7545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" y="3442"/>
                <a:ext cx="161" cy="290"/>
              </a:xfrm>
              <a:custGeom>
                <a:avLst/>
                <a:gdLst>
                  <a:gd name="T0" fmla="*/ 37 w 323"/>
                  <a:gd name="T1" fmla="*/ 0 h 580"/>
                  <a:gd name="T2" fmla="*/ 60 w 323"/>
                  <a:gd name="T3" fmla="*/ 0 h 580"/>
                  <a:gd name="T4" fmla="*/ 77 w 323"/>
                  <a:gd name="T5" fmla="*/ 0 h 580"/>
                  <a:gd name="T6" fmla="*/ 99 w 323"/>
                  <a:gd name="T7" fmla="*/ 8 h 580"/>
                  <a:gd name="T8" fmla="*/ 110 w 323"/>
                  <a:gd name="T9" fmla="*/ 20 h 580"/>
                  <a:gd name="T10" fmla="*/ 126 w 323"/>
                  <a:gd name="T11" fmla="*/ 37 h 580"/>
                  <a:gd name="T12" fmla="*/ 137 w 323"/>
                  <a:gd name="T13" fmla="*/ 57 h 580"/>
                  <a:gd name="T14" fmla="*/ 146 w 323"/>
                  <a:gd name="T15" fmla="*/ 85 h 580"/>
                  <a:gd name="T16" fmla="*/ 156 w 323"/>
                  <a:gd name="T17" fmla="*/ 116 h 580"/>
                  <a:gd name="T18" fmla="*/ 161 w 323"/>
                  <a:gd name="T19" fmla="*/ 155 h 580"/>
                  <a:gd name="T20" fmla="*/ 161 w 323"/>
                  <a:gd name="T21" fmla="*/ 193 h 580"/>
                  <a:gd name="T22" fmla="*/ 158 w 323"/>
                  <a:gd name="T23" fmla="*/ 230 h 580"/>
                  <a:gd name="T24" fmla="*/ 146 w 323"/>
                  <a:gd name="T25" fmla="*/ 260 h 580"/>
                  <a:gd name="T26" fmla="*/ 133 w 323"/>
                  <a:gd name="T27" fmla="*/ 275 h 580"/>
                  <a:gd name="T28" fmla="*/ 115 w 323"/>
                  <a:gd name="T29" fmla="*/ 288 h 580"/>
                  <a:gd name="T30" fmla="*/ 95 w 323"/>
                  <a:gd name="T31" fmla="*/ 290 h 580"/>
                  <a:gd name="T32" fmla="*/ 72 w 323"/>
                  <a:gd name="T33" fmla="*/ 287 h 580"/>
                  <a:gd name="T34" fmla="*/ 50 w 323"/>
                  <a:gd name="T35" fmla="*/ 279 h 580"/>
                  <a:gd name="T36" fmla="*/ 37 w 323"/>
                  <a:gd name="T37" fmla="*/ 267 h 580"/>
                  <a:gd name="T38" fmla="*/ 29 w 323"/>
                  <a:gd name="T39" fmla="*/ 245 h 580"/>
                  <a:gd name="T40" fmla="*/ 23 w 323"/>
                  <a:gd name="T41" fmla="*/ 230 h 580"/>
                  <a:gd name="T42" fmla="*/ 26 w 323"/>
                  <a:gd name="T43" fmla="*/ 210 h 580"/>
                  <a:gd name="T44" fmla="*/ 29 w 323"/>
                  <a:gd name="T45" fmla="*/ 188 h 580"/>
                  <a:gd name="T46" fmla="*/ 34 w 323"/>
                  <a:gd name="T47" fmla="*/ 165 h 580"/>
                  <a:gd name="T48" fmla="*/ 38 w 323"/>
                  <a:gd name="T49" fmla="*/ 146 h 580"/>
                  <a:gd name="T50" fmla="*/ 33 w 323"/>
                  <a:gd name="T51" fmla="*/ 129 h 580"/>
                  <a:gd name="T52" fmla="*/ 23 w 323"/>
                  <a:gd name="T53" fmla="*/ 109 h 580"/>
                  <a:gd name="T54" fmla="*/ 10 w 323"/>
                  <a:gd name="T55" fmla="*/ 90 h 580"/>
                  <a:gd name="T56" fmla="*/ 0 w 323"/>
                  <a:gd name="T57" fmla="*/ 64 h 580"/>
                  <a:gd name="T58" fmla="*/ 0 w 323"/>
                  <a:gd name="T59" fmla="*/ 33 h 580"/>
                  <a:gd name="T60" fmla="*/ 10 w 323"/>
                  <a:gd name="T61" fmla="*/ 15 h 580"/>
                  <a:gd name="T62" fmla="*/ 23 w 323"/>
                  <a:gd name="T63" fmla="*/ 3 h 580"/>
                  <a:gd name="T64" fmla="*/ 37 w 323"/>
                  <a:gd name="T65" fmla="*/ 0 h 5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23" h="580">
                    <a:moveTo>
                      <a:pt x="75" y="0"/>
                    </a:moveTo>
                    <a:lnTo>
                      <a:pt x="120" y="0"/>
                    </a:lnTo>
                    <a:lnTo>
                      <a:pt x="154" y="0"/>
                    </a:lnTo>
                    <a:lnTo>
                      <a:pt x="198" y="16"/>
                    </a:lnTo>
                    <a:lnTo>
                      <a:pt x="221" y="39"/>
                    </a:lnTo>
                    <a:lnTo>
                      <a:pt x="252" y="74"/>
                    </a:lnTo>
                    <a:lnTo>
                      <a:pt x="275" y="114"/>
                    </a:lnTo>
                    <a:lnTo>
                      <a:pt x="292" y="170"/>
                    </a:lnTo>
                    <a:lnTo>
                      <a:pt x="313" y="231"/>
                    </a:lnTo>
                    <a:lnTo>
                      <a:pt x="323" y="309"/>
                    </a:lnTo>
                    <a:lnTo>
                      <a:pt x="323" y="385"/>
                    </a:lnTo>
                    <a:lnTo>
                      <a:pt x="316" y="459"/>
                    </a:lnTo>
                    <a:lnTo>
                      <a:pt x="292" y="519"/>
                    </a:lnTo>
                    <a:lnTo>
                      <a:pt x="267" y="550"/>
                    </a:lnTo>
                    <a:lnTo>
                      <a:pt x="231" y="575"/>
                    </a:lnTo>
                    <a:lnTo>
                      <a:pt x="190" y="580"/>
                    </a:lnTo>
                    <a:lnTo>
                      <a:pt x="144" y="573"/>
                    </a:lnTo>
                    <a:lnTo>
                      <a:pt x="101" y="557"/>
                    </a:lnTo>
                    <a:lnTo>
                      <a:pt x="75" y="534"/>
                    </a:lnTo>
                    <a:lnTo>
                      <a:pt x="59" y="489"/>
                    </a:lnTo>
                    <a:lnTo>
                      <a:pt x="47" y="459"/>
                    </a:lnTo>
                    <a:lnTo>
                      <a:pt x="52" y="420"/>
                    </a:lnTo>
                    <a:lnTo>
                      <a:pt x="59" y="375"/>
                    </a:lnTo>
                    <a:lnTo>
                      <a:pt x="69" y="329"/>
                    </a:lnTo>
                    <a:lnTo>
                      <a:pt x="77" y="292"/>
                    </a:lnTo>
                    <a:lnTo>
                      <a:pt x="66" y="257"/>
                    </a:lnTo>
                    <a:lnTo>
                      <a:pt x="47" y="218"/>
                    </a:lnTo>
                    <a:lnTo>
                      <a:pt x="21" y="180"/>
                    </a:lnTo>
                    <a:lnTo>
                      <a:pt x="0" y="127"/>
                    </a:lnTo>
                    <a:lnTo>
                      <a:pt x="0" y="66"/>
                    </a:lnTo>
                    <a:lnTo>
                      <a:pt x="21" y="30"/>
                    </a:lnTo>
                    <a:lnTo>
                      <a:pt x="47" y="6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91" name="Freeform 41">
                <a:extLst>
                  <a:ext uri="{FF2B5EF4-FFF2-40B4-BE49-F238E27FC236}">
                    <a16:creationId xmlns:a16="http://schemas.microsoft.com/office/drawing/2014/main" id="{40B23F36-19D9-440F-914D-1987F0890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" y="3425"/>
                <a:ext cx="247" cy="222"/>
              </a:xfrm>
              <a:custGeom>
                <a:avLst/>
                <a:gdLst>
                  <a:gd name="T0" fmla="*/ 0 w 495"/>
                  <a:gd name="T1" fmla="*/ 54 h 443"/>
                  <a:gd name="T2" fmla="*/ 15 w 495"/>
                  <a:gd name="T3" fmla="*/ 35 h 443"/>
                  <a:gd name="T4" fmla="*/ 37 w 495"/>
                  <a:gd name="T5" fmla="*/ 42 h 443"/>
                  <a:gd name="T6" fmla="*/ 64 w 495"/>
                  <a:gd name="T7" fmla="*/ 67 h 443"/>
                  <a:gd name="T8" fmla="*/ 86 w 495"/>
                  <a:gd name="T9" fmla="*/ 113 h 443"/>
                  <a:gd name="T10" fmla="*/ 114 w 495"/>
                  <a:gd name="T11" fmla="*/ 149 h 443"/>
                  <a:gd name="T12" fmla="*/ 133 w 495"/>
                  <a:gd name="T13" fmla="*/ 171 h 443"/>
                  <a:gd name="T14" fmla="*/ 166 w 495"/>
                  <a:gd name="T15" fmla="*/ 182 h 443"/>
                  <a:gd name="T16" fmla="*/ 179 w 495"/>
                  <a:gd name="T17" fmla="*/ 182 h 443"/>
                  <a:gd name="T18" fmla="*/ 183 w 495"/>
                  <a:gd name="T19" fmla="*/ 152 h 443"/>
                  <a:gd name="T20" fmla="*/ 182 w 495"/>
                  <a:gd name="T21" fmla="*/ 91 h 443"/>
                  <a:gd name="T22" fmla="*/ 175 w 495"/>
                  <a:gd name="T23" fmla="*/ 54 h 443"/>
                  <a:gd name="T24" fmla="*/ 171 w 495"/>
                  <a:gd name="T25" fmla="*/ 20 h 443"/>
                  <a:gd name="T26" fmla="*/ 179 w 495"/>
                  <a:gd name="T27" fmla="*/ 0 h 443"/>
                  <a:gd name="T28" fmla="*/ 200 w 495"/>
                  <a:gd name="T29" fmla="*/ 0 h 443"/>
                  <a:gd name="T30" fmla="*/ 204 w 495"/>
                  <a:gd name="T31" fmla="*/ 23 h 443"/>
                  <a:gd name="T32" fmla="*/ 190 w 495"/>
                  <a:gd name="T33" fmla="*/ 46 h 443"/>
                  <a:gd name="T34" fmla="*/ 200 w 495"/>
                  <a:gd name="T35" fmla="*/ 62 h 443"/>
                  <a:gd name="T36" fmla="*/ 220 w 495"/>
                  <a:gd name="T37" fmla="*/ 63 h 443"/>
                  <a:gd name="T38" fmla="*/ 235 w 495"/>
                  <a:gd name="T39" fmla="*/ 67 h 443"/>
                  <a:gd name="T40" fmla="*/ 242 w 495"/>
                  <a:gd name="T41" fmla="*/ 77 h 443"/>
                  <a:gd name="T42" fmla="*/ 247 w 495"/>
                  <a:gd name="T43" fmla="*/ 99 h 443"/>
                  <a:gd name="T44" fmla="*/ 235 w 495"/>
                  <a:gd name="T45" fmla="*/ 107 h 443"/>
                  <a:gd name="T46" fmla="*/ 223 w 495"/>
                  <a:gd name="T47" fmla="*/ 106 h 443"/>
                  <a:gd name="T48" fmla="*/ 216 w 495"/>
                  <a:gd name="T49" fmla="*/ 92 h 443"/>
                  <a:gd name="T50" fmla="*/ 198 w 495"/>
                  <a:gd name="T51" fmla="*/ 92 h 443"/>
                  <a:gd name="T52" fmla="*/ 197 w 495"/>
                  <a:gd name="T53" fmla="*/ 106 h 443"/>
                  <a:gd name="T54" fmla="*/ 206 w 495"/>
                  <a:gd name="T55" fmla="*/ 161 h 443"/>
                  <a:gd name="T56" fmla="*/ 204 w 495"/>
                  <a:gd name="T57" fmla="*/ 197 h 443"/>
                  <a:gd name="T58" fmla="*/ 193 w 495"/>
                  <a:gd name="T59" fmla="*/ 222 h 443"/>
                  <a:gd name="T60" fmla="*/ 166 w 495"/>
                  <a:gd name="T61" fmla="*/ 222 h 443"/>
                  <a:gd name="T62" fmla="*/ 122 w 495"/>
                  <a:gd name="T63" fmla="*/ 202 h 443"/>
                  <a:gd name="T64" fmla="*/ 84 w 495"/>
                  <a:gd name="T65" fmla="*/ 175 h 443"/>
                  <a:gd name="T66" fmla="*/ 52 w 495"/>
                  <a:gd name="T67" fmla="*/ 144 h 443"/>
                  <a:gd name="T68" fmla="*/ 26 w 495"/>
                  <a:gd name="T69" fmla="*/ 113 h 443"/>
                  <a:gd name="T70" fmla="*/ 3 w 495"/>
                  <a:gd name="T71" fmla="*/ 84 h 443"/>
                  <a:gd name="T72" fmla="*/ 0 w 495"/>
                  <a:gd name="T73" fmla="*/ 54 h 44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95" h="443">
                    <a:moveTo>
                      <a:pt x="0" y="107"/>
                    </a:moveTo>
                    <a:lnTo>
                      <a:pt x="30" y="69"/>
                    </a:lnTo>
                    <a:lnTo>
                      <a:pt x="74" y="84"/>
                    </a:lnTo>
                    <a:lnTo>
                      <a:pt x="128" y="133"/>
                    </a:lnTo>
                    <a:lnTo>
                      <a:pt x="173" y="226"/>
                    </a:lnTo>
                    <a:lnTo>
                      <a:pt x="229" y="298"/>
                    </a:lnTo>
                    <a:lnTo>
                      <a:pt x="266" y="341"/>
                    </a:lnTo>
                    <a:lnTo>
                      <a:pt x="333" y="364"/>
                    </a:lnTo>
                    <a:lnTo>
                      <a:pt x="359" y="364"/>
                    </a:lnTo>
                    <a:lnTo>
                      <a:pt x="366" y="303"/>
                    </a:lnTo>
                    <a:lnTo>
                      <a:pt x="364" y="181"/>
                    </a:lnTo>
                    <a:lnTo>
                      <a:pt x="350" y="107"/>
                    </a:lnTo>
                    <a:lnTo>
                      <a:pt x="343" y="39"/>
                    </a:lnTo>
                    <a:lnTo>
                      <a:pt x="359" y="0"/>
                    </a:lnTo>
                    <a:lnTo>
                      <a:pt x="401" y="0"/>
                    </a:lnTo>
                    <a:lnTo>
                      <a:pt x="409" y="46"/>
                    </a:lnTo>
                    <a:lnTo>
                      <a:pt x="381" y="91"/>
                    </a:lnTo>
                    <a:lnTo>
                      <a:pt x="401" y="123"/>
                    </a:lnTo>
                    <a:lnTo>
                      <a:pt x="440" y="125"/>
                    </a:lnTo>
                    <a:lnTo>
                      <a:pt x="470" y="133"/>
                    </a:lnTo>
                    <a:lnTo>
                      <a:pt x="485" y="153"/>
                    </a:lnTo>
                    <a:lnTo>
                      <a:pt x="495" y="198"/>
                    </a:lnTo>
                    <a:lnTo>
                      <a:pt x="470" y="214"/>
                    </a:lnTo>
                    <a:lnTo>
                      <a:pt x="447" y="212"/>
                    </a:lnTo>
                    <a:lnTo>
                      <a:pt x="432" y="184"/>
                    </a:lnTo>
                    <a:lnTo>
                      <a:pt x="396" y="184"/>
                    </a:lnTo>
                    <a:lnTo>
                      <a:pt x="394" y="212"/>
                    </a:lnTo>
                    <a:lnTo>
                      <a:pt x="412" y="321"/>
                    </a:lnTo>
                    <a:lnTo>
                      <a:pt x="409" y="394"/>
                    </a:lnTo>
                    <a:lnTo>
                      <a:pt x="387" y="443"/>
                    </a:lnTo>
                    <a:lnTo>
                      <a:pt x="333" y="443"/>
                    </a:lnTo>
                    <a:lnTo>
                      <a:pt x="244" y="403"/>
                    </a:lnTo>
                    <a:lnTo>
                      <a:pt x="168" y="349"/>
                    </a:lnTo>
                    <a:lnTo>
                      <a:pt x="105" y="287"/>
                    </a:lnTo>
                    <a:lnTo>
                      <a:pt x="53" y="226"/>
                    </a:lnTo>
                    <a:lnTo>
                      <a:pt x="7" y="168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92" name="Freeform 42">
                <a:extLst>
                  <a:ext uri="{FF2B5EF4-FFF2-40B4-BE49-F238E27FC236}">
                    <a16:creationId xmlns:a16="http://schemas.microsoft.com/office/drawing/2014/main" id="{38DAE732-05A8-4C3F-8809-80298450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3671"/>
                <a:ext cx="173" cy="365"/>
              </a:xfrm>
              <a:custGeom>
                <a:avLst/>
                <a:gdLst>
                  <a:gd name="T0" fmla="*/ 19 w 345"/>
                  <a:gd name="T1" fmla="*/ 0 h 730"/>
                  <a:gd name="T2" fmla="*/ 50 w 345"/>
                  <a:gd name="T3" fmla="*/ 19 h 730"/>
                  <a:gd name="T4" fmla="*/ 65 w 345"/>
                  <a:gd name="T5" fmla="*/ 49 h 730"/>
                  <a:gd name="T6" fmla="*/ 77 w 345"/>
                  <a:gd name="T7" fmla="*/ 84 h 730"/>
                  <a:gd name="T8" fmla="*/ 86 w 345"/>
                  <a:gd name="T9" fmla="*/ 134 h 730"/>
                  <a:gd name="T10" fmla="*/ 86 w 345"/>
                  <a:gd name="T11" fmla="*/ 171 h 730"/>
                  <a:gd name="T12" fmla="*/ 78 w 345"/>
                  <a:gd name="T13" fmla="*/ 220 h 730"/>
                  <a:gd name="T14" fmla="*/ 63 w 345"/>
                  <a:gd name="T15" fmla="*/ 261 h 730"/>
                  <a:gd name="T16" fmla="*/ 63 w 345"/>
                  <a:gd name="T17" fmla="*/ 299 h 730"/>
                  <a:gd name="T18" fmla="*/ 69 w 345"/>
                  <a:gd name="T19" fmla="*/ 319 h 730"/>
                  <a:gd name="T20" fmla="*/ 80 w 345"/>
                  <a:gd name="T21" fmla="*/ 319 h 730"/>
                  <a:gd name="T22" fmla="*/ 104 w 345"/>
                  <a:gd name="T23" fmla="*/ 316 h 730"/>
                  <a:gd name="T24" fmla="*/ 134 w 345"/>
                  <a:gd name="T25" fmla="*/ 322 h 730"/>
                  <a:gd name="T26" fmla="*/ 161 w 345"/>
                  <a:gd name="T27" fmla="*/ 335 h 730"/>
                  <a:gd name="T28" fmla="*/ 170 w 345"/>
                  <a:gd name="T29" fmla="*/ 341 h 730"/>
                  <a:gd name="T30" fmla="*/ 173 w 345"/>
                  <a:gd name="T31" fmla="*/ 353 h 730"/>
                  <a:gd name="T32" fmla="*/ 151 w 345"/>
                  <a:gd name="T33" fmla="*/ 364 h 730"/>
                  <a:gd name="T34" fmla="*/ 134 w 345"/>
                  <a:gd name="T35" fmla="*/ 365 h 730"/>
                  <a:gd name="T36" fmla="*/ 120 w 345"/>
                  <a:gd name="T37" fmla="*/ 357 h 730"/>
                  <a:gd name="T38" fmla="*/ 97 w 345"/>
                  <a:gd name="T39" fmla="*/ 342 h 730"/>
                  <a:gd name="T40" fmla="*/ 70 w 345"/>
                  <a:gd name="T41" fmla="*/ 341 h 730"/>
                  <a:gd name="T42" fmla="*/ 50 w 345"/>
                  <a:gd name="T43" fmla="*/ 354 h 730"/>
                  <a:gd name="T44" fmla="*/ 36 w 345"/>
                  <a:gd name="T45" fmla="*/ 350 h 730"/>
                  <a:gd name="T46" fmla="*/ 31 w 345"/>
                  <a:gd name="T47" fmla="*/ 335 h 730"/>
                  <a:gd name="T48" fmla="*/ 38 w 345"/>
                  <a:gd name="T49" fmla="*/ 311 h 730"/>
                  <a:gd name="T50" fmla="*/ 42 w 345"/>
                  <a:gd name="T51" fmla="*/ 269 h 730"/>
                  <a:gd name="T52" fmla="*/ 46 w 345"/>
                  <a:gd name="T53" fmla="*/ 227 h 730"/>
                  <a:gd name="T54" fmla="*/ 51 w 345"/>
                  <a:gd name="T55" fmla="*/ 167 h 730"/>
                  <a:gd name="T56" fmla="*/ 50 w 345"/>
                  <a:gd name="T57" fmla="*/ 137 h 730"/>
                  <a:gd name="T58" fmla="*/ 38 w 345"/>
                  <a:gd name="T59" fmla="*/ 100 h 730"/>
                  <a:gd name="T60" fmla="*/ 23 w 345"/>
                  <a:gd name="T61" fmla="*/ 73 h 730"/>
                  <a:gd name="T62" fmla="*/ 9 w 345"/>
                  <a:gd name="T63" fmla="*/ 47 h 730"/>
                  <a:gd name="T64" fmla="*/ 0 w 345"/>
                  <a:gd name="T65" fmla="*/ 20 h 730"/>
                  <a:gd name="T66" fmla="*/ 5 w 345"/>
                  <a:gd name="T67" fmla="*/ 1 h 730"/>
                  <a:gd name="T68" fmla="*/ 19 w 345"/>
                  <a:gd name="T69" fmla="*/ 0 h 7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45" h="730">
                    <a:moveTo>
                      <a:pt x="38" y="0"/>
                    </a:moveTo>
                    <a:lnTo>
                      <a:pt x="99" y="38"/>
                    </a:lnTo>
                    <a:lnTo>
                      <a:pt x="130" y="98"/>
                    </a:lnTo>
                    <a:lnTo>
                      <a:pt x="153" y="167"/>
                    </a:lnTo>
                    <a:lnTo>
                      <a:pt x="171" y="267"/>
                    </a:lnTo>
                    <a:lnTo>
                      <a:pt x="171" y="341"/>
                    </a:lnTo>
                    <a:lnTo>
                      <a:pt x="155" y="440"/>
                    </a:lnTo>
                    <a:lnTo>
                      <a:pt x="125" y="522"/>
                    </a:lnTo>
                    <a:lnTo>
                      <a:pt x="125" y="598"/>
                    </a:lnTo>
                    <a:lnTo>
                      <a:pt x="137" y="637"/>
                    </a:lnTo>
                    <a:lnTo>
                      <a:pt x="160" y="637"/>
                    </a:lnTo>
                    <a:lnTo>
                      <a:pt x="207" y="631"/>
                    </a:lnTo>
                    <a:lnTo>
                      <a:pt x="268" y="644"/>
                    </a:lnTo>
                    <a:lnTo>
                      <a:pt x="322" y="670"/>
                    </a:lnTo>
                    <a:lnTo>
                      <a:pt x="339" y="682"/>
                    </a:lnTo>
                    <a:lnTo>
                      <a:pt x="345" y="705"/>
                    </a:lnTo>
                    <a:lnTo>
                      <a:pt x="301" y="728"/>
                    </a:lnTo>
                    <a:lnTo>
                      <a:pt x="268" y="730"/>
                    </a:lnTo>
                    <a:lnTo>
                      <a:pt x="240" y="714"/>
                    </a:lnTo>
                    <a:lnTo>
                      <a:pt x="193" y="684"/>
                    </a:lnTo>
                    <a:lnTo>
                      <a:pt x="140" y="682"/>
                    </a:lnTo>
                    <a:lnTo>
                      <a:pt x="99" y="707"/>
                    </a:lnTo>
                    <a:lnTo>
                      <a:pt x="71" y="700"/>
                    </a:lnTo>
                    <a:lnTo>
                      <a:pt x="61" y="670"/>
                    </a:lnTo>
                    <a:lnTo>
                      <a:pt x="76" y="621"/>
                    </a:lnTo>
                    <a:lnTo>
                      <a:pt x="83" y="538"/>
                    </a:lnTo>
                    <a:lnTo>
                      <a:pt x="92" y="454"/>
                    </a:lnTo>
                    <a:lnTo>
                      <a:pt x="102" y="334"/>
                    </a:lnTo>
                    <a:lnTo>
                      <a:pt x="99" y="273"/>
                    </a:lnTo>
                    <a:lnTo>
                      <a:pt x="76" y="199"/>
                    </a:lnTo>
                    <a:lnTo>
                      <a:pt x="45" y="146"/>
                    </a:lnTo>
                    <a:lnTo>
                      <a:pt x="17" y="93"/>
                    </a:lnTo>
                    <a:lnTo>
                      <a:pt x="0" y="40"/>
                    </a:lnTo>
                    <a:lnTo>
                      <a:pt x="10" y="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193" name="Freeform 43">
                <a:extLst>
                  <a:ext uri="{FF2B5EF4-FFF2-40B4-BE49-F238E27FC236}">
                    <a16:creationId xmlns:a16="http://schemas.microsoft.com/office/drawing/2014/main" id="{7171909C-59CC-453E-8A0B-B8515C070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" y="3669"/>
                <a:ext cx="105" cy="411"/>
              </a:xfrm>
              <a:custGeom>
                <a:avLst/>
                <a:gdLst>
                  <a:gd name="T0" fmla="*/ 34 w 210"/>
                  <a:gd name="T1" fmla="*/ 93 h 822"/>
                  <a:gd name="T2" fmla="*/ 47 w 210"/>
                  <a:gd name="T3" fmla="*/ 30 h 822"/>
                  <a:gd name="T4" fmla="*/ 74 w 210"/>
                  <a:gd name="T5" fmla="*/ 0 h 822"/>
                  <a:gd name="T6" fmla="*/ 105 w 210"/>
                  <a:gd name="T7" fmla="*/ 11 h 822"/>
                  <a:gd name="T8" fmla="*/ 104 w 210"/>
                  <a:gd name="T9" fmla="*/ 46 h 822"/>
                  <a:gd name="T10" fmla="*/ 85 w 210"/>
                  <a:gd name="T11" fmla="*/ 79 h 822"/>
                  <a:gd name="T12" fmla="*/ 66 w 210"/>
                  <a:gd name="T13" fmla="*/ 128 h 822"/>
                  <a:gd name="T14" fmla="*/ 57 w 210"/>
                  <a:gd name="T15" fmla="*/ 169 h 822"/>
                  <a:gd name="T16" fmla="*/ 51 w 210"/>
                  <a:gd name="T17" fmla="*/ 201 h 822"/>
                  <a:gd name="T18" fmla="*/ 51 w 210"/>
                  <a:gd name="T19" fmla="*/ 237 h 822"/>
                  <a:gd name="T20" fmla="*/ 55 w 210"/>
                  <a:gd name="T21" fmla="*/ 272 h 822"/>
                  <a:gd name="T22" fmla="*/ 65 w 210"/>
                  <a:gd name="T23" fmla="*/ 309 h 822"/>
                  <a:gd name="T24" fmla="*/ 74 w 210"/>
                  <a:gd name="T25" fmla="*/ 333 h 822"/>
                  <a:gd name="T26" fmla="*/ 78 w 210"/>
                  <a:gd name="T27" fmla="*/ 348 h 822"/>
                  <a:gd name="T28" fmla="*/ 78 w 210"/>
                  <a:gd name="T29" fmla="*/ 362 h 822"/>
                  <a:gd name="T30" fmla="*/ 65 w 210"/>
                  <a:gd name="T31" fmla="*/ 370 h 822"/>
                  <a:gd name="T32" fmla="*/ 46 w 210"/>
                  <a:gd name="T33" fmla="*/ 382 h 822"/>
                  <a:gd name="T34" fmla="*/ 34 w 210"/>
                  <a:gd name="T35" fmla="*/ 408 h 822"/>
                  <a:gd name="T36" fmla="*/ 22 w 210"/>
                  <a:gd name="T37" fmla="*/ 411 h 822"/>
                  <a:gd name="T38" fmla="*/ 8 w 210"/>
                  <a:gd name="T39" fmla="*/ 408 h 822"/>
                  <a:gd name="T40" fmla="*/ 0 w 210"/>
                  <a:gd name="T41" fmla="*/ 388 h 822"/>
                  <a:gd name="T42" fmla="*/ 8 w 210"/>
                  <a:gd name="T43" fmla="*/ 374 h 822"/>
                  <a:gd name="T44" fmla="*/ 26 w 210"/>
                  <a:gd name="T45" fmla="*/ 366 h 822"/>
                  <a:gd name="T46" fmla="*/ 42 w 210"/>
                  <a:gd name="T47" fmla="*/ 355 h 822"/>
                  <a:gd name="T48" fmla="*/ 49 w 210"/>
                  <a:gd name="T49" fmla="*/ 332 h 822"/>
                  <a:gd name="T50" fmla="*/ 47 w 210"/>
                  <a:gd name="T51" fmla="*/ 307 h 822"/>
                  <a:gd name="T52" fmla="*/ 38 w 210"/>
                  <a:gd name="T53" fmla="*/ 272 h 822"/>
                  <a:gd name="T54" fmla="*/ 30 w 210"/>
                  <a:gd name="T55" fmla="*/ 239 h 822"/>
                  <a:gd name="T56" fmla="*/ 26 w 210"/>
                  <a:gd name="T57" fmla="*/ 199 h 822"/>
                  <a:gd name="T58" fmla="*/ 23 w 210"/>
                  <a:gd name="T59" fmla="*/ 165 h 822"/>
                  <a:gd name="T60" fmla="*/ 28 w 210"/>
                  <a:gd name="T61" fmla="*/ 136 h 822"/>
                  <a:gd name="T62" fmla="*/ 28 w 210"/>
                  <a:gd name="T63" fmla="*/ 112 h 822"/>
                  <a:gd name="T64" fmla="*/ 34 w 210"/>
                  <a:gd name="T65" fmla="*/ 93 h 8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10" h="822">
                    <a:moveTo>
                      <a:pt x="67" y="186"/>
                    </a:moveTo>
                    <a:lnTo>
                      <a:pt x="93" y="60"/>
                    </a:lnTo>
                    <a:lnTo>
                      <a:pt x="148" y="0"/>
                    </a:lnTo>
                    <a:lnTo>
                      <a:pt x="210" y="22"/>
                    </a:lnTo>
                    <a:lnTo>
                      <a:pt x="207" y="91"/>
                    </a:lnTo>
                    <a:lnTo>
                      <a:pt x="169" y="158"/>
                    </a:lnTo>
                    <a:lnTo>
                      <a:pt x="132" y="255"/>
                    </a:lnTo>
                    <a:lnTo>
                      <a:pt x="114" y="338"/>
                    </a:lnTo>
                    <a:lnTo>
                      <a:pt x="101" y="401"/>
                    </a:lnTo>
                    <a:lnTo>
                      <a:pt x="101" y="474"/>
                    </a:lnTo>
                    <a:lnTo>
                      <a:pt x="109" y="544"/>
                    </a:lnTo>
                    <a:lnTo>
                      <a:pt x="129" y="618"/>
                    </a:lnTo>
                    <a:lnTo>
                      <a:pt x="148" y="665"/>
                    </a:lnTo>
                    <a:lnTo>
                      <a:pt x="155" y="695"/>
                    </a:lnTo>
                    <a:lnTo>
                      <a:pt x="155" y="723"/>
                    </a:lnTo>
                    <a:lnTo>
                      <a:pt x="129" y="739"/>
                    </a:lnTo>
                    <a:lnTo>
                      <a:pt x="91" y="764"/>
                    </a:lnTo>
                    <a:lnTo>
                      <a:pt x="67" y="815"/>
                    </a:lnTo>
                    <a:lnTo>
                      <a:pt x="44" y="822"/>
                    </a:lnTo>
                    <a:lnTo>
                      <a:pt x="15" y="815"/>
                    </a:lnTo>
                    <a:lnTo>
                      <a:pt x="0" y="776"/>
                    </a:lnTo>
                    <a:lnTo>
                      <a:pt x="15" y="748"/>
                    </a:lnTo>
                    <a:lnTo>
                      <a:pt x="52" y="731"/>
                    </a:lnTo>
                    <a:lnTo>
                      <a:pt x="83" y="709"/>
                    </a:lnTo>
                    <a:lnTo>
                      <a:pt x="98" y="663"/>
                    </a:lnTo>
                    <a:lnTo>
                      <a:pt x="93" y="613"/>
                    </a:lnTo>
                    <a:lnTo>
                      <a:pt x="75" y="544"/>
                    </a:lnTo>
                    <a:lnTo>
                      <a:pt x="60" y="477"/>
                    </a:lnTo>
                    <a:lnTo>
                      <a:pt x="52" y="398"/>
                    </a:lnTo>
                    <a:lnTo>
                      <a:pt x="46" y="330"/>
                    </a:lnTo>
                    <a:lnTo>
                      <a:pt x="55" y="272"/>
                    </a:lnTo>
                    <a:lnTo>
                      <a:pt x="55" y="224"/>
                    </a:lnTo>
                    <a:lnTo>
                      <a:pt x="67" y="186"/>
                    </a:ln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7188" name="Freeform 44">
              <a:extLst>
                <a:ext uri="{FF2B5EF4-FFF2-40B4-BE49-F238E27FC236}">
                  <a16:creationId xmlns:a16="http://schemas.microsoft.com/office/drawing/2014/main" id="{DCEABD53-EA5B-4E94-8069-6AF62EE3A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" y="3250"/>
              <a:ext cx="61" cy="59"/>
            </a:xfrm>
            <a:custGeom>
              <a:avLst/>
              <a:gdLst>
                <a:gd name="T0" fmla="*/ 52 w 124"/>
                <a:gd name="T1" fmla="*/ 16 h 118"/>
                <a:gd name="T2" fmla="*/ 61 w 124"/>
                <a:gd name="T3" fmla="*/ 31 h 118"/>
                <a:gd name="T4" fmla="*/ 61 w 124"/>
                <a:gd name="T5" fmla="*/ 41 h 118"/>
                <a:gd name="T6" fmla="*/ 61 w 124"/>
                <a:gd name="T7" fmla="*/ 59 h 118"/>
                <a:gd name="T8" fmla="*/ 45 w 124"/>
                <a:gd name="T9" fmla="*/ 59 h 118"/>
                <a:gd name="T10" fmla="*/ 25 w 124"/>
                <a:gd name="T11" fmla="*/ 59 h 118"/>
                <a:gd name="T12" fmla="*/ 13 w 124"/>
                <a:gd name="T13" fmla="*/ 52 h 118"/>
                <a:gd name="T14" fmla="*/ 5 w 124"/>
                <a:gd name="T15" fmla="*/ 43 h 118"/>
                <a:gd name="T16" fmla="*/ 0 w 124"/>
                <a:gd name="T17" fmla="*/ 20 h 118"/>
                <a:gd name="T18" fmla="*/ 24 w 124"/>
                <a:gd name="T19" fmla="*/ 0 h 118"/>
                <a:gd name="T20" fmla="*/ 52 w 124"/>
                <a:gd name="T21" fmla="*/ 16 h 1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4" h="118">
                  <a:moveTo>
                    <a:pt x="105" y="32"/>
                  </a:moveTo>
                  <a:lnTo>
                    <a:pt x="124" y="62"/>
                  </a:lnTo>
                  <a:lnTo>
                    <a:pt x="124" y="81"/>
                  </a:lnTo>
                  <a:lnTo>
                    <a:pt x="124" y="118"/>
                  </a:lnTo>
                  <a:lnTo>
                    <a:pt x="91" y="118"/>
                  </a:lnTo>
                  <a:lnTo>
                    <a:pt x="51" y="118"/>
                  </a:lnTo>
                  <a:lnTo>
                    <a:pt x="27" y="104"/>
                  </a:lnTo>
                  <a:lnTo>
                    <a:pt x="11" y="86"/>
                  </a:lnTo>
                  <a:lnTo>
                    <a:pt x="0" y="40"/>
                  </a:lnTo>
                  <a:lnTo>
                    <a:pt x="49" y="0"/>
                  </a:lnTo>
                  <a:lnTo>
                    <a:pt x="105" y="32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182" name="Rectangle 46">
            <a:extLst>
              <a:ext uri="{FF2B5EF4-FFF2-40B4-BE49-F238E27FC236}">
                <a16:creationId xmlns:a16="http://schemas.microsoft.com/office/drawing/2014/main" id="{D04366A9-6129-4A16-B815-0D6430861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3788" y="779463"/>
            <a:ext cx="7542212" cy="427037"/>
          </a:xfrm>
        </p:spPr>
        <p:txBody>
          <a:bodyPr/>
          <a:lstStyle/>
          <a:p>
            <a:pPr eaLnBrk="1" hangingPunct="1"/>
            <a:r>
              <a:rPr lang="fr-FR" altLang="en-US"/>
              <a:t>Missions d'une équipe de pilotage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7">
            <a:extLst>
              <a:ext uri="{FF2B5EF4-FFF2-40B4-BE49-F238E27FC236}">
                <a16:creationId xmlns:a16="http://schemas.microsoft.com/office/drawing/2014/main" id="{66E6E996-3A7D-4087-B8AE-0092939CF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Annexes</a:t>
            </a:r>
          </a:p>
        </p:txBody>
      </p:sp>
      <p:sp>
        <p:nvSpPr>
          <p:cNvPr id="32771" name="Rectangle 1028">
            <a:extLst>
              <a:ext uri="{FF2B5EF4-FFF2-40B4-BE49-F238E27FC236}">
                <a16:creationId xmlns:a16="http://schemas.microsoft.com/office/drawing/2014/main" id="{BCA93892-0BBD-4565-8201-56CF84C25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fr-FR" altLang="en-US"/>
          </a:p>
          <a:p>
            <a:pPr eaLnBrk="1" hangingPunct="1"/>
            <a:r>
              <a:rPr lang="fr-FR" altLang="en-US"/>
              <a:t>Graphiques</a:t>
            </a:r>
          </a:p>
          <a:p>
            <a:pPr eaLnBrk="1" hangingPunct="1"/>
            <a:endParaRPr lang="fr-FR" altLang="en-US"/>
          </a:p>
          <a:p>
            <a:pPr eaLnBrk="1" hangingPunct="1"/>
            <a:r>
              <a:rPr lang="fr-FR" altLang="en-US"/>
              <a:t>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CBA7032-748B-42AA-A1C3-BC899C191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612775"/>
            <a:ext cx="7543800" cy="427038"/>
          </a:xfrm>
        </p:spPr>
        <p:txBody>
          <a:bodyPr/>
          <a:lstStyle/>
          <a:p>
            <a:pPr eaLnBrk="1" hangingPunct="1"/>
            <a:r>
              <a:rPr lang="fr-FR" altLang="en-US"/>
              <a:t>projet/chantier xxx – x janvier 2006</a:t>
            </a:r>
            <a:r>
              <a:rPr lang="fr-FR" altLang="en-US" b="0"/>
              <a:t> :</a:t>
            </a:r>
            <a:r>
              <a:rPr lang="fr-FR" altLang="en-US"/>
              <a:t> Indicateurs</a:t>
            </a:r>
            <a:endParaRPr lang="fr-FR" altLang="en-US" b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19A1B8D-B318-4373-A4CB-0DA5BE318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181100"/>
            <a:ext cx="9283700" cy="223838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4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Indicateurs de la semaine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02CFD5C4-C669-43F3-B06F-C42749A4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404938"/>
            <a:ext cx="9283700" cy="182086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4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900">
              <a:solidFill>
                <a:schemeClr val="tx1"/>
              </a:solidFill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D9E9F9F6-31AA-45A5-B478-0D02D89B0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3378200"/>
            <a:ext cx="9283700" cy="225425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4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Évolution des indicateurs dans le temps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EB814600-E3A5-4010-8884-597A0A3F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3603625"/>
            <a:ext cx="9283700" cy="18573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4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900">
              <a:solidFill>
                <a:schemeClr val="tx1"/>
              </a:solidFill>
            </a:endParaRP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A851F0EC-D8DE-4FCD-A227-613A18EF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880100"/>
            <a:ext cx="9283700" cy="5969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36000" tIns="72000" rIns="36000" bIns="71438"/>
          <a:lstStyle>
            <a:lvl1pPr marL="174625" indent="-174625">
              <a:spcBef>
                <a:spcPct val="20000"/>
              </a:spcBef>
              <a:buBlip>
                <a:blip r:embed="rId4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442913" indent="-889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38213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44613" indent="-2159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725613" indent="-1905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828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400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972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544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789B515F-C537-4007-8AB2-A93B2928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635625"/>
            <a:ext cx="9283700" cy="244475"/>
          </a:xfrm>
          <a:prstGeom prst="rect">
            <a:avLst/>
          </a:prstGeom>
          <a:solidFill>
            <a:schemeClr val="hlink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4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Commentaires</a:t>
            </a:r>
            <a:endParaRPr lang="fr-FR" altLang="en-US" sz="1200">
              <a:solidFill>
                <a:schemeClr val="tx1"/>
              </a:solidFill>
            </a:endParaRPr>
          </a:p>
        </p:txBody>
      </p:sp>
      <p:grpSp>
        <p:nvGrpSpPr>
          <p:cNvPr id="33801" name="Group 10">
            <a:extLst>
              <a:ext uri="{FF2B5EF4-FFF2-40B4-BE49-F238E27FC236}">
                <a16:creationId xmlns:a16="http://schemas.microsoft.com/office/drawing/2014/main" id="{84291885-F9EB-45A4-AD11-158DE317EAF0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3768725"/>
            <a:ext cx="2522538" cy="1641475"/>
            <a:chOff x="394" y="816"/>
            <a:chExt cx="5006" cy="2955"/>
          </a:xfrm>
        </p:grpSpPr>
        <p:sp>
          <p:nvSpPr>
            <p:cNvPr id="33805" name="Rectangle 11">
              <a:extLst>
                <a:ext uri="{FF2B5EF4-FFF2-40B4-BE49-F238E27FC236}">
                  <a16:creationId xmlns:a16="http://schemas.microsoft.com/office/drawing/2014/main" id="{3C39D6FD-16BF-430F-83EB-EB64618EE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" y="1014"/>
              <a:ext cx="4451" cy="22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06" name="Line 12">
              <a:extLst>
                <a:ext uri="{FF2B5EF4-FFF2-40B4-BE49-F238E27FC236}">
                  <a16:creationId xmlns:a16="http://schemas.microsoft.com/office/drawing/2014/main" id="{9E72AA60-8EC0-426F-8CD3-A4C2ABAE3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848"/>
              <a:ext cx="44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07" name="Line 13">
              <a:extLst>
                <a:ext uri="{FF2B5EF4-FFF2-40B4-BE49-F238E27FC236}">
                  <a16:creationId xmlns:a16="http://schemas.microsoft.com/office/drawing/2014/main" id="{EBA1A287-52A6-4787-BF8B-1AE5C176C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482"/>
              <a:ext cx="44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08" name="Line 14">
              <a:extLst>
                <a:ext uri="{FF2B5EF4-FFF2-40B4-BE49-F238E27FC236}">
                  <a16:creationId xmlns:a16="http://schemas.microsoft.com/office/drawing/2014/main" id="{0502CB3B-4685-418A-8323-A4298E78D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115"/>
              <a:ext cx="44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09" name="Line 15">
              <a:extLst>
                <a:ext uri="{FF2B5EF4-FFF2-40B4-BE49-F238E27FC236}">
                  <a16:creationId xmlns:a16="http://schemas.microsoft.com/office/drawing/2014/main" id="{168E1CB1-DDE3-4913-A9ED-BC591E9B4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1748"/>
              <a:ext cx="44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10" name="Line 16">
              <a:extLst>
                <a:ext uri="{FF2B5EF4-FFF2-40B4-BE49-F238E27FC236}">
                  <a16:creationId xmlns:a16="http://schemas.microsoft.com/office/drawing/2014/main" id="{D251851D-F370-459A-A1C3-2314B5C96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1381"/>
              <a:ext cx="44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11" name="Line 17">
              <a:extLst>
                <a:ext uri="{FF2B5EF4-FFF2-40B4-BE49-F238E27FC236}">
                  <a16:creationId xmlns:a16="http://schemas.microsoft.com/office/drawing/2014/main" id="{0A6A8FA5-07F6-4153-87CD-4844767BA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1014"/>
              <a:ext cx="44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12" name="Rectangle 18">
              <a:extLst>
                <a:ext uri="{FF2B5EF4-FFF2-40B4-BE49-F238E27FC236}">
                  <a16:creationId xmlns:a16="http://schemas.microsoft.com/office/drawing/2014/main" id="{C4183048-60B9-4A3E-9CB9-699D3328F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" y="1014"/>
              <a:ext cx="4451" cy="2201"/>
            </a:xfrm>
            <a:prstGeom prst="rect">
              <a:avLst/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13" name="Line 19">
              <a:extLst>
                <a:ext uri="{FF2B5EF4-FFF2-40B4-BE49-F238E27FC236}">
                  <a16:creationId xmlns:a16="http://schemas.microsoft.com/office/drawing/2014/main" id="{167F41C2-6E52-46D2-A287-457494259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1014"/>
              <a:ext cx="1" cy="22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14" name="Line 20">
              <a:extLst>
                <a:ext uri="{FF2B5EF4-FFF2-40B4-BE49-F238E27FC236}">
                  <a16:creationId xmlns:a16="http://schemas.microsoft.com/office/drawing/2014/main" id="{6B4A39E6-8681-4254-84AC-EEF2498C3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3215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15" name="Line 21">
              <a:extLst>
                <a:ext uri="{FF2B5EF4-FFF2-40B4-BE49-F238E27FC236}">
                  <a16:creationId xmlns:a16="http://schemas.microsoft.com/office/drawing/2014/main" id="{E51AB30C-1B0A-4A70-8BEF-036FD2050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2848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16" name="Line 22">
              <a:extLst>
                <a:ext uri="{FF2B5EF4-FFF2-40B4-BE49-F238E27FC236}">
                  <a16:creationId xmlns:a16="http://schemas.microsoft.com/office/drawing/2014/main" id="{D721B60D-71E6-4CFC-A9DE-D89CD117B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2482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17" name="Line 23">
              <a:extLst>
                <a:ext uri="{FF2B5EF4-FFF2-40B4-BE49-F238E27FC236}">
                  <a16:creationId xmlns:a16="http://schemas.microsoft.com/office/drawing/2014/main" id="{CAF2BF2C-890C-412F-9640-7DA1FC387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2115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18" name="Line 24">
              <a:extLst>
                <a:ext uri="{FF2B5EF4-FFF2-40B4-BE49-F238E27FC236}">
                  <a16:creationId xmlns:a16="http://schemas.microsoft.com/office/drawing/2014/main" id="{7AD1D049-5C23-4234-9640-ABE3C6CA1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1748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19" name="Line 25">
              <a:extLst>
                <a:ext uri="{FF2B5EF4-FFF2-40B4-BE49-F238E27FC236}">
                  <a16:creationId xmlns:a16="http://schemas.microsoft.com/office/drawing/2014/main" id="{FBF0CAED-CB29-4E98-896F-2F645BD20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1381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0" name="Line 26">
              <a:extLst>
                <a:ext uri="{FF2B5EF4-FFF2-40B4-BE49-F238E27FC236}">
                  <a16:creationId xmlns:a16="http://schemas.microsoft.com/office/drawing/2014/main" id="{59E7607A-0C52-4224-9D61-E02EC11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1014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1" name="Line 27">
              <a:extLst>
                <a:ext uri="{FF2B5EF4-FFF2-40B4-BE49-F238E27FC236}">
                  <a16:creationId xmlns:a16="http://schemas.microsoft.com/office/drawing/2014/main" id="{04685039-3808-4DD0-B180-C78EF2853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3215"/>
              <a:ext cx="44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2" name="Line 28">
              <a:extLst>
                <a:ext uri="{FF2B5EF4-FFF2-40B4-BE49-F238E27FC236}">
                  <a16:creationId xmlns:a16="http://schemas.microsoft.com/office/drawing/2014/main" id="{B1B2251D-0FDD-4AB9-ADC7-05F11D68D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3" name="Line 29">
              <a:extLst>
                <a:ext uri="{FF2B5EF4-FFF2-40B4-BE49-F238E27FC236}">
                  <a16:creationId xmlns:a16="http://schemas.microsoft.com/office/drawing/2014/main" id="{9DF44682-2314-4710-83AA-84C1C82F2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4" name="Line 30">
              <a:extLst>
                <a:ext uri="{FF2B5EF4-FFF2-40B4-BE49-F238E27FC236}">
                  <a16:creationId xmlns:a16="http://schemas.microsoft.com/office/drawing/2014/main" id="{0973CC41-EC62-45BE-9A24-B48681001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5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5" name="Line 31">
              <a:extLst>
                <a:ext uri="{FF2B5EF4-FFF2-40B4-BE49-F238E27FC236}">
                  <a16:creationId xmlns:a16="http://schemas.microsoft.com/office/drawing/2014/main" id="{2EB16B2B-693E-4466-9A6E-21CB6BD3D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1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6" name="Line 32">
              <a:extLst>
                <a:ext uri="{FF2B5EF4-FFF2-40B4-BE49-F238E27FC236}">
                  <a16:creationId xmlns:a16="http://schemas.microsoft.com/office/drawing/2014/main" id="{CEFB6329-E637-4C2A-A8FE-BE4A88AB1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7" name="Line 33">
              <a:extLst>
                <a:ext uri="{FF2B5EF4-FFF2-40B4-BE49-F238E27FC236}">
                  <a16:creationId xmlns:a16="http://schemas.microsoft.com/office/drawing/2014/main" id="{6AEE900C-432A-4080-9179-79C0C24FD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1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8" name="Line 34">
              <a:extLst>
                <a:ext uri="{FF2B5EF4-FFF2-40B4-BE49-F238E27FC236}">
                  <a16:creationId xmlns:a16="http://schemas.microsoft.com/office/drawing/2014/main" id="{1245AE4E-F4B0-46D9-9D22-4C6945EEE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7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9" name="Line 35">
              <a:extLst>
                <a:ext uri="{FF2B5EF4-FFF2-40B4-BE49-F238E27FC236}">
                  <a16:creationId xmlns:a16="http://schemas.microsoft.com/office/drawing/2014/main" id="{A2F925CF-1821-4D38-9539-4CCA2C4F3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3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30" name="Line 36">
              <a:extLst>
                <a:ext uri="{FF2B5EF4-FFF2-40B4-BE49-F238E27FC236}">
                  <a16:creationId xmlns:a16="http://schemas.microsoft.com/office/drawing/2014/main" id="{C9CD1E58-8D5D-42D9-8633-DE5A78D4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7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31" name="Line 37">
              <a:extLst>
                <a:ext uri="{FF2B5EF4-FFF2-40B4-BE49-F238E27FC236}">
                  <a16:creationId xmlns:a16="http://schemas.microsoft.com/office/drawing/2014/main" id="{F7EBE866-F505-4092-9A7E-B2D0F0968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3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32" name="Line 38">
              <a:extLst>
                <a:ext uri="{FF2B5EF4-FFF2-40B4-BE49-F238E27FC236}">
                  <a16:creationId xmlns:a16="http://schemas.microsoft.com/office/drawing/2014/main" id="{FF2C9281-92F3-4513-834E-F1F90D4CE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8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33" name="Line 39">
              <a:extLst>
                <a:ext uri="{FF2B5EF4-FFF2-40B4-BE49-F238E27FC236}">
                  <a16:creationId xmlns:a16="http://schemas.microsoft.com/office/drawing/2014/main" id="{6CDA16A3-2206-4D97-AF44-530B4F38A0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4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34" name="Line 40">
              <a:extLst>
                <a:ext uri="{FF2B5EF4-FFF2-40B4-BE49-F238E27FC236}">
                  <a16:creationId xmlns:a16="http://schemas.microsoft.com/office/drawing/2014/main" id="{A6CB2E7F-2F56-430B-866E-626DD0CCF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0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35" name="Line 41">
              <a:extLst>
                <a:ext uri="{FF2B5EF4-FFF2-40B4-BE49-F238E27FC236}">
                  <a16:creationId xmlns:a16="http://schemas.microsoft.com/office/drawing/2014/main" id="{890F0728-2C41-4F64-A758-EB719F374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36" name="Line 42">
              <a:extLst>
                <a:ext uri="{FF2B5EF4-FFF2-40B4-BE49-F238E27FC236}">
                  <a16:creationId xmlns:a16="http://schemas.microsoft.com/office/drawing/2014/main" id="{062BA0AE-F695-442C-BA7F-F4C217ACF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0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37" name="Line 43">
              <a:extLst>
                <a:ext uri="{FF2B5EF4-FFF2-40B4-BE49-F238E27FC236}">
                  <a16:creationId xmlns:a16="http://schemas.microsoft.com/office/drawing/2014/main" id="{3EDC58AC-4A71-4A7E-9268-8F9756E28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6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38" name="Line 44">
              <a:extLst>
                <a:ext uri="{FF2B5EF4-FFF2-40B4-BE49-F238E27FC236}">
                  <a16:creationId xmlns:a16="http://schemas.microsoft.com/office/drawing/2014/main" id="{4F6B3576-A3D1-4FC0-9F58-1894431F6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0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39" name="Line 45">
              <a:extLst>
                <a:ext uri="{FF2B5EF4-FFF2-40B4-BE49-F238E27FC236}">
                  <a16:creationId xmlns:a16="http://schemas.microsoft.com/office/drawing/2014/main" id="{A48ACEA1-67FB-4326-952F-8C85F3F9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6" y="3215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0" name="Line 46">
              <a:extLst>
                <a:ext uri="{FF2B5EF4-FFF2-40B4-BE49-F238E27FC236}">
                  <a16:creationId xmlns:a16="http://schemas.microsoft.com/office/drawing/2014/main" id="{379A5271-2DFA-4AD1-B040-9EAB794BB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1204"/>
              <a:ext cx="266" cy="16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1" name="Line 47">
              <a:extLst>
                <a:ext uri="{FF2B5EF4-FFF2-40B4-BE49-F238E27FC236}">
                  <a16:creationId xmlns:a16="http://schemas.microsoft.com/office/drawing/2014/main" id="{7921105D-2410-4E10-9AD6-AC9849AA6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1204"/>
              <a:ext cx="266" cy="1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2" name="Line 48">
              <a:extLst>
                <a:ext uri="{FF2B5EF4-FFF2-40B4-BE49-F238E27FC236}">
                  <a16:creationId xmlns:a16="http://schemas.microsoft.com/office/drawing/2014/main" id="{336DB6FC-15C5-4DD8-8A15-72DC1599E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4" y="2304"/>
              <a:ext cx="254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3" name="Line 49">
              <a:extLst>
                <a:ext uri="{FF2B5EF4-FFF2-40B4-BE49-F238E27FC236}">
                  <a16:creationId xmlns:a16="http://schemas.microsoft.com/office/drawing/2014/main" id="{F390760A-9AE1-4616-9E39-B7D6ED77E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2304"/>
              <a:ext cx="266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4" name="Line 50">
              <a:extLst>
                <a:ext uri="{FF2B5EF4-FFF2-40B4-BE49-F238E27FC236}">
                  <a16:creationId xmlns:a16="http://schemas.microsoft.com/office/drawing/2014/main" id="{6BC6A172-3FA5-4C71-8A43-AB93DD414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848"/>
              <a:ext cx="26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5" name="Line 51">
              <a:extLst>
                <a:ext uri="{FF2B5EF4-FFF2-40B4-BE49-F238E27FC236}">
                  <a16:creationId xmlns:a16="http://schemas.microsoft.com/office/drawing/2014/main" id="{4EC77D3A-8B53-47D5-A3DA-F256877A7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671"/>
              <a:ext cx="254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6" name="Line 52">
              <a:extLst>
                <a:ext uri="{FF2B5EF4-FFF2-40B4-BE49-F238E27FC236}">
                  <a16:creationId xmlns:a16="http://schemas.microsoft.com/office/drawing/2014/main" id="{D2A9A520-D5C7-42EB-850C-49C7B0DAA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115"/>
              <a:ext cx="266" cy="5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7" name="Line 53">
              <a:extLst>
                <a:ext uri="{FF2B5EF4-FFF2-40B4-BE49-F238E27FC236}">
                  <a16:creationId xmlns:a16="http://schemas.microsoft.com/office/drawing/2014/main" id="{492BD84F-DBBC-4DCC-8B4E-1F851515D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2115"/>
              <a:ext cx="266" cy="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8" name="Line 54">
              <a:extLst>
                <a:ext uri="{FF2B5EF4-FFF2-40B4-BE49-F238E27FC236}">
                  <a16:creationId xmlns:a16="http://schemas.microsoft.com/office/drawing/2014/main" id="{F9DAD72B-88E7-4D38-8365-F44E1C286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6" y="2304"/>
              <a:ext cx="255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9" name="Line 55">
              <a:extLst>
                <a:ext uri="{FF2B5EF4-FFF2-40B4-BE49-F238E27FC236}">
                  <a16:creationId xmlns:a16="http://schemas.microsoft.com/office/drawing/2014/main" id="{4A0133FA-A949-4692-9A70-44313511D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04"/>
              <a:ext cx="265" cy="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0" name="Line 56">
              <a:extLst>
                <a:ext uri="{FF2B5EF4-FFF2-40B4-BE49-F238E27FC236}">
                  <a16:creationId xmlns:a16="http://schemas.microsoft.com/office/drawing/2014/main" id="{EBF5FB7B-8B1D-44CE-8E1E-7BFC88741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6" y="2115"/>
              <a:ext cx="255" cy="5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1" name="Line 57">
              <a:extLst>
                <a:ext uri="{FF2B5EF4-FFF2-40B4-BE49-F238E27FC236}">
                  <a16:creationId xmlns:a16="http://schemas.microsoft.com/office/drawing/2014/main" id="{8D6C790D-B71A-4032-9463-EB4805316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115"/>
              <a:ext cx="266" cy="7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2" name="Line 58">
              <a:extLst>
                <a:ext uri="{FF2B5EF4-FFF2-40B4-BE49-F238E27FC236}">
                  <a16:creationId xmlns:a16="http://schemas.microsoft.com/office/drawing/2014/main" id="{C2A63233-B4A6-4374-B3B7-CF1D81D06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7" y="2848"/>
              <a:ext cx="26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3" name="Line 59">
              <a:extLst>
                <a:ext uri="{FF2B5EF4-FFF2-40B4-BE49-F238E27FC236}">
                  <a16:creationId xmlns:a16="http://schemas.microsoft.com/office/drawing/2014/main" id="{8BEB3CEA-7C91-4A67-975B-5A17731DE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3" y="2848"/>
              <a:ext cx="25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4" name="Line 60">
              <a:extLst>
                <a:ext uri="{FF2B5EF4-FFF2-40B4-BE49-F238E27FC236}">
                  <a16:creationId xmlns:a16="http://schemas.microsoft.com/office/drawing/2014/main" id="{16DEF4C9-214A-4DE9-9377-58D330E52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" y="2848"/>
              <a:ext cx="266" cy="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5" name="Line 61">
              <a:extLst>
                <a:ext uri="{FF2B5EF4-FFF2-40B4-BE49-F238E27FC236}">
                  <a16:creationId xmlns:a16="http://schemas.microsoft.com/office/drawing/2014/main" id="{C3128709-253A-4B77-94D2-6D3A7B14E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3" y="2671"/>
              <a:ext cx="266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6" name="Rectangle 62">
              <a:extLst>
                <a:ext uri="{FF2B5EF4-FFF2-40B4-BE49-F238E27FC236}">
                  <a16:creationId xmlns:a16="http://schemas.microsoft.com/office/drawing/2014/main" id="{1D3F160C-949E-48E9-B012-B0BFF394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810"/>
              <a:ext cx="58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57" name="Rectangle 63">
              <a:extLst>
                <a:ext uri="{FF2B5EF4-FFF2-40B4-BE49-F238E27FC236}">
                  <a16:creationId xmlns:a16="http://schemas.microsoft.com/office/drawing/2014/main" id="{911EC432-7EBC-4142-8F19-03ABAD82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1166"/>
              <a:ext cx="58" cy="63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58" name="Rectangle 64">
              <a:extLst>
                <a:ext uri="{FF2B5EF4-FFF2-40B4-BE49-F238E27FC236}">
                  <a16:creationId xmlns:a16="http://schemas.microsoft.com/office/drawing/2014/main" id="{CFE9E4C1-1C23-4C41-A517-8AC3B013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2444"/>
              <a:ext cx="58" cy="63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59" name="Rectangle 65">
              <a:extLst>
                <a:ext uri="{FF2B5EF4-FFF2-40B4-BE49-F238E27FC236}">
                  <a16:creationId xmlns:a16="http://schemas.microsoft.com/office/drawing/2014/main" id="{DE90A0B3-F8C1-419B-9F18-6A695160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2266"/>
              <a:ext cx="58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60" name="Rectangle 66">
              <a:extLst>
                <a:ext uri="{FF2B5EF4-FFF2-40B4-BE49-F238E27FC236}">
                  <a16:creationId xmlns:a16="http://schemas.microsoft.com/office/drawing/2014/main" id="{7244FB5D-5E33-4377-8D22-0B1714923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810"/>
              <a:ext cx="58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61" name="Rectangle 67">
              <a:extLst>
                <a:ext uri="{FF2B5EF4-FFF2-40B4-BE49-F238E27FC236}">
                  <a16:creationId xmlns:a16="http://schemas.microsoft.com/office/drawing/2014/main" id="{218DA5E9-12E9-4299-8CF2-9945B53BC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2810"/>
              <a:ext cx="58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62" name="Rectangle 68">
              <a:extLst>
                <a:ext uri="{FF2B5EF4-FFF2-40B4-BE49-F238E27FC236}">
                  <a16:creationId xmlns:a16="http://schemas.microsoft.com/office/drawing/2014/main" id="{714AB1C6-DE7E-4D86-A813-76AB5A97C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2633"/>
              <a:ext cx="57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63" name="Rectangle 69">
              <a:extLst>
                <a:ext uri="{FF2B5EF4-FFF2-40B4-BE49-F238E27FC236}">
                  <a16:creationId xmlns:a16="http://schemas.microsoft.com/office/drawing/2014/main" id="{DB0CC471-124B-4111-8392-36C3DF90A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2077"/>
              <a:ext cx="57" cy="63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64" name="Rectangle 70">
              <a:extLst>
                <a:ext uri="{FF2B5EF4-FFF2-40B4-BE49-F238E27FC236}">
                  <a16:creationId xmlns:a16="http://schemas.microsoft.com/office/drawing/2014/main" id="{B3CECDD3-3CEE-4CCE-AF62-4130E8DCF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444"/>
              <a:ext cx="57" cy="63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65" name="Rectangle 71">
              <a:extLst>
                <a:ext uri="{FF2B5EF4-FFF2-40B4-BE49-F238E27FC236}">
                  <a16:creationId xmlns:a16="http://schemas.microsoft.com/office/drawing/2014/main" id="{84AB1445-4D9D-4EB3-93BD-11778B6BB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266"/>
              <a:ext cx="58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66" name="Rectangle 72">
              <a:extLst>
                <a:ext uri="{FF2B5EF4-FFF2-40B4-BE49-F238E27FC236}">
                  <a16:creationId xmlns:a16="http://schemas.microsoft.com/office/drawing/2014/main" id="{1371AED5-1B04-40DA-B348-4376CDE96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633"/>
              <a:ext cx="58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67" name="Rectangle 73">
              <a:extLst>
                <a:ext uri="{FF2B5EF4-FFF2-40B4-BE49-F238E27FC236}">
                  <a16:creationId xmlns:a16="http://schemas.microsoft.com/office/drawing/2014/main" id="{B345075D-8D7D-4E00-8119-A48D6550B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77"/>
              <a:ext cx="58" cy="63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68" name="Rectangle 74">
              <a:extLst>
                <a:ext uri="{FF2B5EF4-FFF2-40B4-BE49-F238E27FC236}">
                  <a16:creationId xmlns:a16="http://schemas.microsoft.com/office/drawing/2014/main" id="{3B3B0226-4931-436A-9D4A-6B931954A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810"/>
              <a:ext cx="58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69" name="Rectangle 75">
              <a:extLst>
                <a:ext uri="{FF2B5EF4-FFF2-40B4-BE49-F238E27FC236}">
                  <a16:creationId xmlns:a16="http://schemas.microsoft.com/office/drawing/2014/main" id="{8DD4ACC3-9FC4-48E7-B80E-CDFEE2806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2810"/>
              <a:ext cx="58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70" name="Rectangle 76">
              <a:extLst>
                <a:ext uri="{FF2B5EF4-FFF2-40B4-BE49-F238E27FC236}">
                  <a16:creationId xmlns:a16="http://schemas.microsoft.com/office/drawing/2014/main" id="{6E6F56D7-9647-46A2-A9D3-AF2198C73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810"/>
              <a:ext cx="58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71" name="Rectangle 77">
              <a:extLst>
                <a:ext uri="{FF2B5EF4-FFF2-40B4-BE49-F238E27FC236}">
                  <a16:creationId xmlns:a16="http://schemas.microsoft.com/office/drawing/2014/main" id="{5D917F6C-9C84-4FDB-8F1C-AD9948853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3177"/>
              <a:ext cx="58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72" name="Rectangle 78">
              <a:extLst>
                <a:ext uri="{FF2B5EF4-FFF2-40B4-BE49-F238E27FC236}">
                  <a16:creationId xmlns:a16="http://schemas.microsoft.com/office/drawing/2014/main" id="{BC9A50E3-081E-4A76-9D4E-EE7919172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2633"/>
              <a:ext cx="58" cy="64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33873" name="Rectangle 79">
              <a:extLst>
                <a:ext uri="{FF2B5EF4-FFF2-40B4-BE49-F238E27FC236}">
                  <a16:creationId xmlns:a16="http://schemas.microsoft.com/office/drawing/2014/main" id="{1CFCDCE3-B231-4BCB-9D72-B3118FE1E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3114"/>
              <a:ext cx="1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74" name="Rectangle 80">
              <a:extLst>
                <a:ext uri="{FF2B5EF4-FFF2-40B4-BE49-F238E27FC236}">
                  <a16:creationId xmlns:a16="http://schemas.microsoft.com/office/drawing/2014/main" id="{094620C9-4A4C-4ED4-B7A6-164705D7A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2745"/>
              <a:ext cx="1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75" name="Rectangle 81">
              <a:extLst>
                <a:ext uri="{FF2B5EF4-FFF2-40B4-BE49-F238E27FC236}">
                  <a16:creationId xmlns:a16="http://schemas.microsoft.com/office/drawing/2014/main" id="{68396960-572C-40EB-8744-3E8B22DA1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2382"/>
              <a:ext cx="1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76" name="Rectangle 82">
              <a:extLst>
                <a:ext uri="{FF2B5EF4-FFF2-40B4-BE49-F238E27FC236}">
                  <a16:creationId xmlns:a16="http://schemas.microsoft.com/office/drawing/2014/main" id="{82BB4E68-6E65-4686-B4AC-0168C92D8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2011"/>
              <a:ext cx="1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77" name="Rectangle 83">
              <a:extLst>
                <a:ext uri="{FF2B5EF4-FFF2-40B4-BE49-F238E27FC236}">
                  <a16:creationId xmlns:a16="http://schemas.microsoft.com/office/drawing/2014/main" id="{3E98B6A9-C436-4F1A-8335-15BE71082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1648"/>
              <a:ext cx="1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78" name="Rectangle 84">
              <a:extLst>
                <a:ext uri="{FF2B5EF4-FFF2-40B4-BE49-F238E27FC236}">
                  <a16:creationId xmlns:a16="http://schemas.microsoft.com/office/drawing/2014/main" id="{39D00236-1C12-465F-A7C8-6C94345C2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279"/>
              <a:ext cx="27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79" name="Rectangle 85">
              <a:extLst>
                <a:ext uri="{FF2B5EF4-FFF2-40B4-BE49-F238E27FC236}">
                  <a16:creationId xmlns:a16="http://schemas.microsoft.com/office/drawing/2014/main" id="{2AAFF085-AF0E-474D-A889-33CE47C0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913"/>
              <a:ext cx="27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80" name="Rectangle 86">
              <a:extLst>
                <a:ext uri="{FF2B5EF4-FFF2-40B4-BE49-F238E27FC236}">
                  <a16:creationId xmlns:a16="http://schemas.microsoft.com/office/drawing/2014/main" id="{110D4D7C-99E5-4B89-9CF3-54C6CED4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3354"/>
              <a:ext cx="13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81" name="Rectangle 87">
              <a:extLst>
                <a:ext uri="{FF2B5EF4-FFF2-40B4-BE49-F238E27FC236}">
                  <a16:creationId xmlns:a16="http://schemas.microsoft.com/office/drawing/2014/main" id="{EAC0B8CB-D1E9-4F2E-8BB1-5D57D6DF7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3354"/>
              <a:ext cx="13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82" name="Rectangle 88">
              <a:extLst>
                <a:ext uri="{FF2B5EF4-FFF2-40B4-BE49-F238E27FC236}">
                  <a16:creationId xmlns:a16="http://schemas.microsoft.com/office/drawing/2014/main" id="{2AAA8C44-1779-452B-851A-502BEF548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3354"/>
              <a:ext cx="1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83" name="Rectangle 89">
              <a:extLst>
                <a:ext uri="{FF2B5EF4-FFF2-40B4-BE49-F238E27FC236}">
                  <a16:creationId xmlns:a16="http://schemas.microsoft.com/office/drawing/2014/main" id="{AD04E439-310E-4599-84C4-374A80BEA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54"/>
              <a:ext cx="1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84" name="Rectangle 90">
              <a:extLst>
                <a:ext uri="{FF2B5EF4-FFF2-40B4-BE49-F238E27FC236}">
                  <a16:creationId xmlns:a16="http://schemas.microsoft.com/office/drawing/2014/main" id="{7F4D1030-29B8-478C-966B-E59DD4BF3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3354"/>
              <a:ext cx="1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85" name="Rectangle 91">
              <a:extLst>
                <a:ext uri="{FF2B5EF4-FFF2-40B4-BE49-F238E27FC236}">
                  <a16:creationId xmlns:a16="http://schemas.microsoft.com/office/drawing/2014/main" id="{CBA2BF7F-B2CF-4738-BB8C-8F6B5737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354"/>
              <a:ext cx="1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86" name="Rectangle 92">
              <a:extLst>
                <a:ext uri="{FF2B5EF4-FFF2-40B4-BE49-F238E27FC236}">
                  <a16:creationId xmlns:a16="http://schemas.microsoft.com/office/drawing/2014/main" id="{AE2EE241-FBA3-44B9-897D-0DFA599D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3354"/>
              <a:ext cx="1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87" name="Rectangle 93">
              <a:extLst>
                <a:ext uri="{FF2B5EF4-FFF2-40B4-BE49-F238E27FC236}">
                  <a16:creationId xmlns:a16="http://schemas.microsoft.com/office/drawing/2014/main" id="{DE4E71F3-5902-465E-BCD3-B8FE2A9C6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3354"/>
              <a:ext cx="13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88" name="Rectangle 94">
              <a:extLst>
                <a:ext uri="{FF2B5EF4-FFF2-40B4-BE49-F238E27FC236}">
                  <a16:creationId xmlns:a16="http://schemas.microsoft.com/office/drawing/2014/main" id="{3DF31BD4-CBAE-4F62-9988-CDBACE1CD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3354"/>
              <a:ext cx="1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9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89" name="Rectangle 95">
              <a:extLst>
                <a:ext uri="{FF2B5EF4-FFF2-40B4-BE49-F238E27FC236}">
                  <a16:creationId xmlns:a16="http://schemas.microsoft.com/office/drawing/2014/main" id="{9D4346FD-E599-49B0-BC92-BEF566784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3354"/>
              <a:ext cx="27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90" name="Rectangle 96">
              <a:extLst>
                <a:ext uri="{FF2B5EF4-FFF2-40B4-BE49-F238E27FC236}">
                  <a16:creationId xmlns:a16="http://schemas.microsoft.com/office/drawing/2014/main" id="{6675FE3D-0150-467D-BB1C-7575E817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3354"/>
              <a:ext cx="27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91" name="Rectangle 97">
              <a:extLst>
                <a:ext uri="{FF2B5EF4-FFF2-40B4-BE49-F238E27FC236}">
                  <a16:creationId xmlns:a16="http://schemas.microsoft.com/office/drawing/2014/main" id="{06FAEE42-C08B-4F6C-9987-0997BC918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3354"/>
              <a:ext cx="27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92" name="Rectangle 98">
              <a:extLst>
                <a:ext uri="{FF2B5EF4-FFF2-40B4-BE49-F238E27FC236}">
                  <a16:creationId xmlns:a16="http://schemas.microsoft.com/office/drawing/2014/main" id="{98806425-3E52-4FAF-8276-730E43F6A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3354"/>
              <a:ext cx="27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93" name="Rectangle 99">
              <a:extLst>
                <a:ext uri="{FF2B5EF4-FFF2-40B4-BE49-F238E27FC236}">
                  <a16:creationId xmlns:a16="http://schemas.microsoft.com/office/drawing/2014/main" id="{C69B8A87-20EC-4574-8B96-0813F2C96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" y="3354"/>
              <a:ext cx="27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94" name="Rectangle 100">
              <a:extLst>
                <a:ext uri="{FF2B5EF4-FFF2-40B4-BE49-F238E27FC236}">
                  <a16:creationId xmlns:a16="http://schemas.microsoft.com/office/drawing/2014/main" id="{F7CDBF7C-71C5-4BA4-BC68-A51E68502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3354"/>
              <a:ext cx="27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15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95" name="Rectangle 101">
              <a:extLst>
                <a:ext uri="{FF2B5EF4-FFF2-40B4-BE49-F238E27FC236}">
                  <a16:creationId xmlns:a16="http://schemas.microsoft.com/office/drawing/2014/main" id="{6D48F1D2-5CDD-43EE-81B4-FB69CC54E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3354"/>
              <a:ext cx="27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96" name="Rectangle 102">
              <a:extLst>
                <a:ext uri="{FF2B5EF4-FFF2-40B4-BE49-F238E27FC236}">
                  <a16:creationId xmlns:a16="http://schemas.microsoft.com/office/drawing/2014/main" id="{831FFFB1-5991-426B-B370-42FCF656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354"/>
              <a:ext cx="27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97" name="Rectangle 103">
              <a:extLst>
                <a:ext uri="{FF2B5EF4-FFF2-40B4-BE49-F238E27FC236}">
                  <a16:creationId xmlns:a16="http://schemas.microsoft.com/office/drawing/2014/main" id="{511434A5-F9CF-4360-905D-726F1D163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96"/>
              <a:ext cx="103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 b="1">
                  <a:solidFill>
                    <a:srgbClr val="000000"/>
                  </a:solidFill>
                  <a:latin typeface="Arial" panose="020B0604020202020204" pitchFamily="34" charset="0"/>
                </a:rPr>
                <a:t>Semaine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98" name="Rectangle 104">
              <a:extLst>
                <a:ext uri="{FF2B5EF4-FFF2-40B4-BE49-F238E27FC236}">
                  <a16:creationId xmlns:a16="http://schemas.microsoft.com/office/drawing/2014/main" id="{0133CB1A-16C2-4EC9-A188-3C4AA20FE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4" y="1898"/>
              <a:ext cx="30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algn="l"/>
              <a:r>
                <a:rPr lang="fr-FR" altLang="en-US" sz="1000" b="1">
                  <a:solidFill>
                    <a:srgbClr val="000000"/>
                  </a:solidFill>
                  <a:latin typeface="Arial" panose="020B0604020202020204" pitchFamily="34" charset="0"/>
                </a:rPr>
                <a:t>Nb</a:t>
              </a:r>
              <a:endParaRPr lang="fr-FR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3899" name="Rectangle 105">
              <a:extLst>
                <a:ext uri="{FF2B5EF4-FFF2-40B4-BE49-F238E27FC236}">
                  <a16:creationId xmlns:a16="http://schemas.microsoft.com/office/drawing/2014/main" id="{01EC1C18-A5DE-40CB-A2E5-65440D4D5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816"/>
              <a:ext cx="5006" cy="291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</p:grpSp>
      <p:graphicFrame>
        <p:nvGraphicFramePr>
          <p:cNvPr id="33802" name="Object 206">
            <a:extLst>
              <a:ext uri="{FF2B5EF4-FFF2-40B4-BE49-F238E27FC236}">
                <a16:creationId xmlns:a16="http://schemas.microsoft.com/office/drawing/2014/main" id="{437BF371-44CC-4929-BB26-8AB8FBE0F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771900"/>
          <a:ext cx="3048000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Chart" r:id="rId5" imgW="4667402" imgH="2543251" progId="Excel.Chart.8">
                  <p:embed/>
                </p:oleObj>
              </mc:Choice>
              <mc:Fallback>
                <p:oleObj name="Chart" r:id="rId5" imgW="4667402" imgH="2543251" progId="Excel.Chart.8">
                  <p:embed/>
                  <p:pic>
                    <p:nvPicPr>
                      <p:cNvPr id="33802" name="Object 206">
                        <a:extLst>
                          <a:ext uri="{FF2B5EF4-FFF2-40B4-BE49-F238E27FC236}">
                            <a16:creationId xmlns:a16="http://schemas.microsoft.com/office/drawing/2014/main" id="{437BF371-44CC-4929-BB26-8AB8FBE0F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71900"/>
                        <a:ext cx="3048000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207">
            <a:extLst>
              <a:ext uri="{FF2B5EF4-FFF2-40B4-BE49-F238E27FC236}">
                <a16:creationId xmlns:a16="http://schemas.microsoft.com/office/drawing/2014/main" id="{77025CA4-AF83-447F-BF85-6C7C9835E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803650"/>
          <a:ext cx="29718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Chart" r:id="rId7" imgW="4677156" imgH="2476805" progId="Excel.Chart.8">
                  <p:embed/>
                </p:oleObj>
              </mc:Choice>
              <mc:Fallback>
                <p:oleObj name="Chart" r:id="rId7" imgW="4677156" imgH="2476805" progId="Excel.Chart.8">
                  <p:embed/>
                  <p:pic>
                    <p:nvPicPr>
                      <p:cNvPr id="33803" name="Object 207">
                        <a:extLst>
                          <a:ext uri="{FF2B5EF4-FFF2-40B4-BE49-F238E27FC236}">
                            <a16:creationId xmlns:a16="http://schemas.microsoft.com/office/drawing/2014/main" id="{77025CA4-AF83-447F-BF85-6C7C9835E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03650"/>
                        <a:ext cx="29718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WordArt 202">
            <a:extLst>
              <a:ext uri="{FF2B5EF4-FFF2-40B4-BE49-F238E27FC236}">
                <a16:creationId xmlns:a16="http://schemas.microsoft.com/office/drawing/2014/main" id="{96062FA4-120E-4486-8A87-0EF889B9D57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54150" y="1676400"/>
            <a:ext cx="8185150" cy="31511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fr-FR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 panose="020B0806030902050204" pitchFamily="34" charset="0"/>
              </a:rPr>
              <a:t>1 slides par projet ou chantier selon la phase et la nature du sujet.</a:t>
            </a:r>
          </a:p>
          <a:p>
            <a:pPr algn="ctr"/>
            <a:r>
              <a:rPr lang="fr-FR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 panose="020B0806030902050204" pitchFamily="34" charset="0"/>
              </a:rPr>
              <a:t>Exemple :</a:t>
            </a:r>
          </a:p>
          <a:p>
            <a:pPr algn="ctr"/>
            <a:r>
              <a:rPr lang="fr-FR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 panose="020B0806030902050204" pitchFamily="34" charset="0"/>
              </a:rPr>
              <a:t>- Suivi des points en suspens, </a:t>
            </a:r>
          </a:p>
          <a:p>
            <a:pPr algn="ctr"/>
            <a:r>
              <a:rPr lang="fr-FR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 panose="020B0806030902050204" pitchFamily="34" charset="0"/>
              </a:rPr>
              <a:t>- Suivi des anomalies .... sous format excel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4F8900A-9806-4805-B8F6-E5CF1373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25738"/>
            <a:ext cx="6400800" cy="30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Text Box 3">
            <a:extLst>
              <a:ext uri="{FF2B5EF4-FFF2-40B4-BE49-F238E27FC236}">
                <a16:creationId xmlns:a16="http://schemas.microsoft.com/office/drawing/2014/main" id="{0B6256BE-DCE0-4E49-8231-8380D2B8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2236788"/>
            <a:ext cx="289560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marL="193675" indent="-193675"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107000"/>
              </a:lnSpc>
              <a:spcBef>
                <a:spcPct val="50000"/>
              </a:spcBef>
              <a:buFontTx/>
              <a:buChar char="•"/>
            </a:pPr>
            <a:r>
              <a:rPr lang="fr-FR" altLang="en-US" sz="1300" i="0">
                <a:solidFill>
                  <a:srgbClr val="003399"/>
                </a:solidFill>
                <a:latin typeface="Arial" panose="020B0604020202020204" pitchFamily="34" charset="0"/>
              </a:rPr>
              <a:t>Synthèse du budget du portefeuille de projet, offrant une vision au niveau du Programme</a:t>
            </a:r>
          </a:p>
          <a:p>
            <a:pPr>
              <a:lnSpc>
                <a:spcPct val="107000"/>
              </a:lnSpc>
              <a:spcBef>
                <a:spcPct val="50000"/>
              </a:spcBef>
              <a:buFontTx/>
              <a:buChar char="•"/>
            </a:pPr>
            <a:r>
              <a:rPr lang="fr-FR" altLang="en-US" sz="1300" i="0">
                <a:solidFill>
                  <a:srgbClr val="003399"/>
                </a:solidFill>
                <a:latin typeface="Arial" panose="020B0604020202020204" pitchFamily="34" charset="0"/>
              </a:rPr>
              <a:t>Synthèse du budget initial, du budget révisé, du Réalisé pour chaque domaine du Programme </a:t>
            </a:r>
          </a:p>
          <a:p>
            <a:pPr>
              <a:lnSpc>
                <a:spcPct val="107000"/>
              </a:lnSpc>
              <a:spcBef>
                <a:spcPct val="50000"/>
              </a:spcBef>
              <a:buFontTx/>
              <a:buChar char="•"/>
            </a:pPr>
            <a:r>
              <a:rPr lang="fr-FR" altLang="en-US" sz="1300" i="0">
                <a:solidFill>
                  <a:srgbClr val="003399"/>
                </a:solidFill>
                <a:latin typeface="Arial" panose="020B0604020202020204" pitchFamily="34" charset="0"/>
              </a:rPr>
              <a:t>Mise en évidence des alertes et des points clés à débattre en Comité</a:t>
            </a:r>
            <a:r>
              <a:rPr lang="fr-FR" altLang="en-US" sz="1300" i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B42C8DFA-A8FA-4335-8681-0B7E4DDDC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14488"/>
            <a:ext cx="35814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87000"/>
              </a:lnSpc>
              <a:spcBef>
                <a:spcPct val="50000"/>
              </a:spcBef>
              <a:buFontTx/>
              <a:buNone/>
            </a:pPr>
            <a:r>
              <a:rPr lang="fr-FR" altLang="en-US" i="0">
                <a:solidFill>
                  <a:srgbClr val="003399"/>
                </a:solidFill>
                <a:latin typeface="Arial" panose="020B0604020202020204" pitchFamily="34" charset="0"/>
              </a:rPr>
              <a:t>Au niveau du Comité de Maîtrise d'Ouvrage Stratégique :</a:t>
            </a:r>
            <a:r>
              <a:rPr lang="fr-FR" altLang="en-US" sz="1800" i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E8E52AE7-033F-4A38-AB1C-DF4AD72F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1476375"/>
            <a:ext cx="2493962" cy="942975"/>
          </a:xfrm>
          <a:prstGeom prst="wedgeRectCallout">
            <a:avLst>
              <a:gd name="adj1" fmla="val -8444"/>
              <a:gd name="adj2" fmla="val 67676"/>
            </a:avLst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67000"/>
              </a:lnSpc>
              <a:spcBef>
                <a:spcPct val="50000"/>
              </a:spcBef>
              <a:buFontTx/>
              <a:buNone/>
            </a:pPr>
            <a:r>
              <a:rPr lang="fr-FR" altLang="en-US" sz="1200" i="0">
                <a:solidFill>
                  <a:srgbClr val="003399"/>
                </a:solidFill>
                <a:latin typeface="Arial" panose="020B0604020202020204" pitchFamily="34" charset="0"/>
              </a:rPr>
              <a:t>Budget initial</a:t>
            </a:r>
          </a:p>
          <a:p>
            <a:pPr algn="ctr">
              <a:lnSpc>
                <a:spcPct val="67000"/>
              </a:lnSpc>
              <a:spcBef>
                <a:spcPct val="50000"/>
              </a:spcBef>
              <a:buFontTx/>
              <a:buNone/>
            </a:pPr>
            <a:r>
              <a:rPr lang="fr-FR" altLang="en-US" sz="1200" i="0">
                <a:solidFill>
                  <a:srgbClr val="003399"/>
                </a:solidFill>
                <a:latin typeface="Arial" panose="020B0604020202020204" pitchFamily="34" charset="0"/>
              </a:rPr>
              <a:t>Budget révisé </a:t>
            </a:r>
          </a:p>
          <a:p>
            <a:pPr algn="ctr">
              <a:lnSpc>
                <a:spcPct val="67000"/>
              </a:lnSpc>
              <a:spcBef>
                <a:spcPct val="50000"/>
              </a:spcBef>
              <a:buFontTx/>
              <a:buNone/>
            </a:pPr>
            <a:r>
              <a:rPr lang="fr-FR" altLang="en-US" sz="1200" i="0">
                <a:solidFill>
                  <a:srgbClr val="003399"/>
                </a:solidFill>
                <a:latin typeface="Arial" panose="020B0604020202020204" pitchFamily="34" charset="0"/>
              </a:rPr>
              <a:t>Réalisé</a:t>
            </a:r>
          </a:p>
          <a:p>
            <a:pPr algn="ctr">
              <a:lnSpc>
                <a:spcPct val="67000"/>
              </a:lnSpc>
              <a:spcBef>
                <a:spcPct val="50000"/>
              </a:spcBef>
              <a:buFontTx/>
              <a:buNone/>
            </a:pPr>
            <a:r>
              <a:rPr lang="fr-FR" altLang="en-US" sz="1200" i="0">
                <a:solidFill>
                  <a:srgbClr val="003399"/>
                </a:solidFill>
                <a:latin typeface="Arial" panose="020B0604020202020204" pitchFamily="34" charset="0"/>
              </a:rPr>
              <a:t>Prévision sur la période</a:t>
            </a:r>
            <a:endParaRPr lang="fr-FR" altLang="en-US" sz="1200" i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AutoShape 6">
            <a:extLst>
              <a:ext uri="{FF2B5EF4-FFF2-40B4-BE49-F238E27FC236}">
                <a16:creationId xmlns:a16="http://schemas.microsoft.com/office/drawing/2014/main" id="{35B2833E-8E30-46CE-9493-1D416D6D3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1881188"/>
            <a:ext cx="1905000" cy="381000"/>
          </a:xfrm>
          <a:prstGeom prst="wedgeRectCallout">
            <a:avLst>
              <a:gd name="adj1" fmla="val -8083"/>
              <a:gd name="adj2" fmla="val 94583"/>
            </a:avLst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50000"/>
              </a:spcBef>
              <a:buFontTx/>
              <a:buNone/>
            </a:pPr>
            <a:r>
              <a:rPr lang="fr-FR" altLang="en-US" sz="1200" i="0">
                <a:solidFill>
                  <a:srgbClr val="003399"/>
                </a:solidFill>
                <a:latin typeface="Arial" panose="020B0604020202020204" pitchFamily="34" charset="0"/>
              </a:rPr>
              <a:t>Points à débattre en Comité</a:t>
            </a:r>
            <a:endParaRPr lang="fr-FR" altLang="en-US" sz="1200" i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7195F910-09EC-4D2C-80C4-3290DE43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813300"/>
            <a:ext cx="1600200" cy="533400"/>
          </a:xfrm>
          <a:prstGeom prst="wedgeRectCallout">
            <a:avLst>
              <a:gd name="adj1" fmla="val 57042"/>
              <a:gd name="adj2" fmla="val -5653"/>
            </a:avLst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50000"/>
              </a:spcBef>
              <a:buFontTx/>
              <a:buNone/>
            </a:pPr>
            <a:r>
              <a:rPr lang="fr-FR" altLang="en-US" sz="1200" i="0">
                <a:solidFill>
                  <a:srgbClr val="003399"/>
                </a:solidFill>
                <a:latin typeface="Arial" panose="020B0604020202020204" pitchFamily="34" charset="0"/>
              </a:rPr>
              <a:t>Zone d'alerte</a:t>
            </a:r>
          </a:p>
          <a:p>
            <a:pPr algn="ctr">
              <a:lnSpc>
                <a:spcPct val="87000"/>
              </a:lnSpc>
              <a:spcBef>
                <a:spcPct val="50000"/>
              </a:spcBef>
              <a:buFontTx/>
              <a:buNone/>
            </a:pPr>
            <a:r>
              <a:rPr lang="fr-FR" altLang="en-US" sz="1200" i="0">
                <a:solidFill>
                  <a:srgbClr val="003399"/>
                </a:solidFill>
                <a:latin typeface="Arial" panose="020B0604020202020204" pitchFamily="34" charset="0"/>
              </a:rPr>
              <a:t>Points à discuter en priorité</a:t>
            </a:r>
            <a:endParaRPr lang="fr-FR" altLang="en-US" sz="1200" i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1BF58CA5-B7BB-4364-A727-62EF3C85C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3788" y="779463"/>
            <a:ext cx="7542212" cy="427037"/>
          </a:xfrm>
        </p:spPr>
        <p:txBody>
          <a:bodyPr/>
          <a:lstStyle/>
          <a:p>
            <a:pPr eaLnBrk="1" hangingPunct="1"/>
            <a:r>
              <a:rPr lang="fr-FR" altLang="en-US"/>
              <a:t>Tableau de bord de suivi économique du programme</a:t>
            </a:r>
          </a:p>
        </p:txBody>
      </p:sp>
      <p:sp>
        <p:nvSpPr>
          <p:cNvPr id="8201" name="AutoShape 9">
            <a:extLst>
              <a:ext uri="{FF2B5EF4-FFF2-40B4-BE49-F238E27FC236}">
                <a16:creationId xmlns:a16="http://schemas.microsoft.com/office/drawing/2014/main" id="{6DF66D5B-D95A-4A51-A5E8-D0155405E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022475"/>
            <a:ext cx="1085850" cy="609600"/>
          </a:xfrm>
          <a:prstGeom prst="wedgeRectCallout">
            <a:avLst>
              <a:gd name="adj1" fmla="val -2773"/>
              <a:gd name="adj2" fmla="val 83856"/>
            </a:avLst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71500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7145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860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50000"/>
              </a:spcBef>
              <a:buFontTx/>
              <a:buNone/>
            </a:pPr>
            <a:r>
              <a:rPr lang="fr-FR" altLang="en-US" sz="1200" i="0">
                <a:solidFill>
                  <a:srgbClr val="003399"/>
                </a:solidFill>
                <a:latin typeface="Arial" panose="020B0604020202020204" pitchFamily="34" charset="0"/>
              </a:rPr>
              <a:t>Domaine du Programme</a:t>
            </a:r>
            <a:endParaRPr lang="fr-FR" altLang="en-US" sz="1200" i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387D9144-0DCB-4967-BCB6-7E4A9AB63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3248025"/>
            <a:ext cx="754063" cy="1809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9F3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1FA8CE00-0D72-44ED-B608-6BD19B52A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457575"/>
            <a:ext cx="752475" cy="1809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9F3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692236" name="Text Box 12">
            <a:extLst>
              <a:ext uri="{FF2B5EF4-FFF2-40B4-BE49-F238E27FC236}">
                <a16:creationId xmlns:a16="http://schemas.microsoft.com/office/drawing/2014/main" id="{55F5B826-23B8-4A19-AAA7-6D46320AA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2889250"/>
            <a:ext cx="681038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10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2237" name="Text Box 13">
            <a:extLst>
              <a:ext uri="{FF2B5EF4-FFF2-40B4-BE49-F238E27FC236}">
                <a16:creationId xmlns:a16="http://schemas.microsoft.com/office/drawing/2014/main" id="{2D6F4178-1EFC-4C3D-8005-35A40BAC0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3" y="2955925"/>
            <a:ext cx="454025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3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2238" name="Text Box 14">
            <a:extLst>
              <a:ext uri="{FF2B5EF4-FFF2-40B4-BE49-F238E27FC236}">
                <a16:creationId xmlns:a16="http://schemas.microsoft.com/office/drawing/2014/main" id="{04067539-548F-403F-8D00-05749701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3" y="3686175"/>
            <a:ext cx="454025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3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2239" name="Text Box 15">
            <a:extLst>
              <a:ext uri="{FF2B5EF4-FFF2-40B4-BE49-F238E27FC236}">
                <a16:creationId xmlns:a16="http://schemas.microsoft.com/office/drawing/2014/main" id="{D15F91DC-F899-4649-90F3-6D6AF613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3870325"/>
            <a:ext cx="454025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3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2240" name="Text Box 16">
            <a:extLst>
              <a:ext uri="{FF2B5EF4-FFF2-40B4-BE49-F238E27FC236}">
                <a16:creationId xmlns:a16="http://schemas.microsoft.com/office/drawing/2014/main" id="{B27AFACF-4FCF-46A5-A284-97452E6C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63" y="4067175"/>
            <a:ext cx="454025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3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2241" name="Text Box 17">
            <a:extLst>
              <a:ext uri="{FF2B5EF4-FFF2-40B4-BE49-F238E27FC236}">
                <a16:creationId xmlns:a16="http://schemas.microsoft.com/office/drawing/2014/main" id="{1C36116D-055F-4AB2-A6E4-CC43B14AF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4492625"/>
            <a:ext cx="454025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3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2242" name="Text Box 18">
            <a:extLst>
              <a:ext uri="{FF2B5EF4-FFF2-40B4-BE49-F238E27FC236}">
                <a16:creationId xmlns:a16="http://schemas.microsoft.com/office/drawing/2014/main" id="{1DBA3273-8F07-4D62-BDCF-6FA10C21E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63" y="4879975"/>
            <a:ext cx="454025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3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2243" name="Text Box 19">
            <a:extLst>
              <a:ext uri="{FF2B5EF4-FFF2-40B4-BE49-F238E27FC236}">
                <a16:creationId xmlns:a16="http://schemas.microsoft.com/office/drawing/2014/main" id="{3B6EB563-3570-429E-B3A0-311594E7B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63" y="4695825"/>
            <a:ext cx="454025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3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2244" name="Text Box 20">
            <a:extLst>
              <a:ext uri="{FF2B5EF4-FFF2-40B4-BE49-F238E27FC236}">
                <a16:creationId xmlns:a16="http://schemas.microsoft.com/office/drawing/2014/main" id="{075E6F33-8FB6-48E2-A367-B421BB596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75" y="5064125"/>
            <a:ext cx="487363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3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2245" name="Text Box 21">
            <a:extLst>
              <a:ext uri="{FF2B5EF4-FFF2-40B4-BE49-F238E27FC236}">
                <a16:creationId xmlns:a16="http://schemas.microsoft.com/office/drawing/2014/main" id="{450C3F2B-8FF9-45B6-9862-1307D247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5470525"/>
            <a:ext cx="454025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3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2246" name="Text Box 22">
            <a:extLst>
              <a:ext uri="{FF2B5EF4-FFF2-40B4-BE49-F238E27FC236}">
                <a16:creationId xmlns:a16="http://schemas.microsoft.com/office/drawing/2014/main" id="{455EDF2B-141A-4249-8431-361734DCD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5641975"/>
            <a:ext cx="488950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3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B41D1D76-0F5D-49A8-BBA2-0C394770B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Introduction</a:t>
            </a:r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00743AB8-71E2-42BF-8A93-DF285E53B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Ci-après, un exemple d’instances de pilotage pour définir le circuit d’élaboration des tableaux de bord adaptés à chaque copil :</a:t>
            </a:r>
          </a:p>
        </p:txBody>
      </p:sp>
      <p:sp>
        <p:nvSpPr>
          <p:cNvPr id="9220" name="Rectangle 1028">
            <a:extLst>
              <a:ext uri="{FF2B5EF4-FFF2-40B4-BE49-F238E27FC236}">
                <a16:creationId xmlns:a16="http://schemas.microsoft.com/office/drawing/2014/main" id="{97C882F8-2576-47B8-BDEC-7ED4630D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3248025"/>
            <a:ext cx="1119188" cy="1143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54000" rIns="54000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fr-FR" altLang="en-US" sz="1000" b="1"/>
              <a:t>Comité de Pilotage</a:t>
            </a:r>
          </a:p>
          <a:p>
            <a:pPr eaLnBrk="1" hangingPunct="1">
              <a:buClr>
                <a:schemeClr val="accent2"/>
              </a:buClr>
            </a:pPr>
            <a:endParaRPr lang="fr-FR" altLang="en-US" sz="1000" b="1"/>
          </a:p>
          <a:p>
            <a:pPr eaLnBrk="1" hangingPunct="1"/>
            <a:r>
              <a:rPr lang="fr-FR" altLang="en-US" sz="1000"/>
              <a:t>2 fois / mois</a:t>
            </a:r>
          </a:p>
          <a:p>
            <a:pPr eaLnBrk="1" hangingPunct="1"/>
            <a:r>
              <a:rPr lang="fr-FR" altLang="en-US" sz="1000"/>
              <a:t>(ou mensuel )</a:t>
            </a:r>
          </a:p>
        </p:txBody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63628EC1-C7DB-43DC-BEB0-2DEC4CD4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8" y="3248025"/>
            <a:ext cx="4849812" cy="1165225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5250" indent="-9525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65175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238250" indent="-187325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16075" indent="-187325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2885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6860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1432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004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0576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Bilan de l'avancement des travaux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Prend les décisions structurantes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Arbitre sur l’allocation des ressources en fonction des priorités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Suit les risques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Suit le budget et les investissements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D621B49F-E205-4748-8EC0-0A1D480EB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3248025"/>
            <a:ext cx="2747963" cy="1154113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5250" indent="-9525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65175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238250" indent="-187325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16075" indent="-187325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2885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6860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1432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004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0576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Sponsor métier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Chef de projet métier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Chef de projet SI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AMOA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Intégrateurs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endParaRPr lang="fr-FR" altLang="en-US" sz="1000" b="0" i="0">
              <a:solidFill>
                <a:schemeClr val="tx1"/>
              </a:solidFill>
            </a:endParaRPr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7ECF02A2-96A0-4000-9A44-A72446F10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4556125"/>
            <a:ext cx="1119188" cy="9477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54000" rIns="54000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fr-FR" altLang="en-US" sz="1000" b="1"/>
              <a:t>Comité Projet</a:t>
            </a:r>
          </a:p>
          <a:p>
            <a:pPr eaLnBrk="1" hangingPunct="1">
              <a:buClr>
                <a:schemeClr val="accent2"/>
              </a:buClr>
            </a:pPr>
            <a:endParaRPr lang="fr-FR" altLang="en-US" sz="1000" b="1"/>
          </a:p>
          <a:p>
            <a:pPr eaLnBrk="1" hangingPunct="1">
              <a:buClr>
                <a:schemeClr val="accent2"/>
              </a:buClr>
            </a:pPr>
            <a:r>
              <a:rPr lang="fr-FR" altLang="en-US" sz="1000"/>
              <a:t>Hebdomadaire</a:t>
            </a:r>
            <a:endParaRPr lang="fr-FR" altLang="en-US" sz="1200"/>
          </a:p>
        </p:txBody>
      </p:sp>
      <p:sp>
        <p:nvSpPr>
          <p:cNvPr id="9224" name="Rectangle 1032">
            <a:extLst>
              <a:ext uri="{FF2B5EF4-FFF2-40B4-BE49-F238E27FC236}">
                <a16:creationId xmlns:a16="http://schemas.microsoft.com/office/drawing/2014/main" id="{1AEBB9E8-E9B2-44B6-AB0C-84570356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8" y="4556125"/>
            <a:ext cx="4849812" cy="947738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5250" indent="-9525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65175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238250" indent="-187325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16075" indent="-187325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2885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6860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1432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004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0576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Contrôle l'avancement des travaux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Suit le planning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Prend les décisions de son niveau de délégation (priorités 'courantes')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Alloue les ressources en fonction des priorités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Identifie les thèmes d’intégration fonctionnelle transverses</a:t>
            </a:r>
          </a:p>
        </p:txBody>
      </p:sp>
      <p:sp>
        <p:nvSpPr>
          <p:cNvPr id="9225" name="Rectangle 1033">
            <a:extLst>
              <a:ext uri="{FF2B5EF4-FFF2-40B4-BE49-F238E27FC236}">
                <a16:creationId xmlns:a16="http://schemas.microsoft.com/office/drawing/2014/main" id="{84BA464B-12FD-401E-BF3F-47C8F190C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4545013"/>
            <a:ext cx="2747963" cy="95885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5250" indent="-9525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65175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238250" indent="-187325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16075" indent="-187325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2885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6860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1432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004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0576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Sponsor métier pour synthèse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Chef de projet métier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Chef de projet SI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Correspondants SI MCO (selon thèmes)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AMOA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Intégrateurs</a:t>
            </a:r>
          </a:p>
        </p:txBody>
      </p:sp>
      <p:sp>
        <p:nvSpPr>
          <p:cNvPr id="9226" name="Line 1034">
            <a:extLst>
              <a:ext uri="{FF2B5EF4-FFF2-40B4-BE49-F238E27FC236}">
                <a16:creationId xmlns:a16="http://schemas.microsoft.com/office/drawing/2014/main" id="{CD7A4ACB-F839-404A-846A-0C2EB1A91E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875" y="3189288"/>
            <a:ext cx="31750" cy="23145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227" name="Rectangle 1035">
            <a:extLst>
              <a:ext uri="{FF2B5EF4-FFF2-40B4-BE49-F238E27FC236}">
                <a16:creationId xmlns:a16="http://schemas.microsoft.com/office/drawing/2014/main" id="{5D54C6CB-0319-4E11-9791-486EF1786DA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865187" y="4229100"/>
            <a:ext cx="2300287" cy="2651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200" b="1"/>
              <a:t>Projet</a:t>
            </a:r>
          </a:p>
        </p:txBody>
      </p:sp>
      <p:sp>
        <p:nvSpPr>
          <p:cNvPr id="9228" name="Rectangle 1036">
            <a:extLst>
              <a:ext uri="{FF2B5EF4-FFF2-40B4-BE49-F238E27FC236}">
                <a16:creationId xmlns:a16="http://schemas.microsoft.com/office/drawing/2014/main" id="{B117DCD2-A5F9-42A6-A796-22CC207D3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8" y="2895600"/>
            <a:ext cx="4849812" cy="212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65175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238250" indent="-187325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16075" indent="-187325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2885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6860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1432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004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0576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55000"/>
              </a:lnSpc>
              <a:spcAft>
                <a:spcPct val="20000"/>
              </a:spcAft>
              <a:buClr>
                <a:schemeClr val="accent2"/>
              </a:buClr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Responsabilités</a:t>
            </a:r>
          </a:p>
        </p:txBody>
      </p:sp>
      <p:sp>
        <p:nvSpPr>
          <p:cNvPr id="9229" name="Rectangle 1037">
            <a:extLst>
              <a:ext uri="{FF2B5EF4-FFF2-40B4-BE49-F238E27FC236}">
                <a16:creationId xmlns:a16="http://schemas.microsoft.com/office/drawing/2014/main" id="{5F36217C-AA78-4F36-B966-2F2D89F7D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2895600"/>
            <a:ext cx="2747963" cy="212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65175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238250" indent="-187325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16075" indent="-187325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2885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6860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1432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004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0576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>
              <a:lnSpc>
                <a:spcPct val="55000"/>
              </a:lnSpc>
              <a:spcAft>
                <a:spcPct val="20000"/>
              </a:spcAft>
              <a:buClr>
                <a:schemeClr val="accent2"/>
              </a:buClr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Composition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>
            <a:extLst>
              <a:ext uri="{FF2B5EF4-FFF2-40B4-BE49-F238E27FC236}">
                <a16:creationId xmlns:a16="http://schemas.microsoft.com/office/drawing/2014/main" id="{5FD348F6-8355-4343-89FE-BA8BA0D50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« Semaines type » de pilotage</a:t>
            </a:r>
          </a:p>
        </p:txBody>
      </p:sp>
      <p:sp>
        <p:nvSpPr>
          <p:cNvPr id="10243" name="Rectangle 1027">
            <a:extLst>
              <a:ext uri="{FF2B5EF4-FFF2-40B4-BE49-F238E27FC236}">
                <a16:creationId xmlns:a16="http://schemas.microsoft.com/office/drawing/2014/main" id="{E13DC86F-971D-42C7-865E-E3785B00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644650"/>
            <a:ext cx="1620837" cy="20812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0244" name="Rectangle 1028">
            <a:extLst>
              <a:ext uri="{FF2B5EF4-FFF2-40B4-BE49-F238E27FC236}">
                <a16:creationId xmlns:a16="http://schemas.microsoft.com/office/drawing/2014/main" id="{FDEE7E2B-4B80-4848-BB42-D675C465A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1731963"/>
            <a:ext cx="782638" cy="3079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Lundi</a:t>
            </a:r>
          </a:p>
        </p:txBody>
      </p:sp>
      <p:sp>
        <p:nvSpPr>
          <p:cNvPr id="10245" name="Rectangle 1029">
            <a:extLst>
              <a:ext uri="{FF2B5EF4-FFF2-40B4-BE49-F238E27FC236}">
                <a16:creationId xmlns:a16="http://schemas.microsoft.com/office/drawing/2014/main" id="{62141B18-5DAF-4CB3-B21F-D2E80BD5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1649413"/>
            <a:ext cx="1620838" cy="20812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0246" name="Rectangle 1030">
            <a:extLst>
              <a:ext uri="{FF2B5EF4-FFF2-40B4-BE49-F238E27FC236}">
                <a16:creationId xmlns:a16="http://schemas.microsoft.com/office/drawing/2014/main" id="{8E061009-B247-4784-BA50-256FB2CBB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1736725"/>
            <a:ext cx="782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Mardi</a:t>
            </a:r>
          </a:p>
        </p:txBody>
      </p:sp>
      <p:sp>
        <p:nvSpPr>
          <p:cNvPr id="10247" name="Rectangle 1031">
            <a:extLst>
              <a:ext uri="{FF2B5EF4-FFF2-40B4-BE49-F238E27FC236}">
                <a16:creationId xmlns:a16="http://schemas.microsoft.com/office/drawing/2014/main" id="{FB31C3D6-9D8E-44CA-A8D0-3BFCF84E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1654175"/>
            <a:ext cx="1620837" cy="20812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0248" name="Rectangle 1032">
            <a:extLst>
              <a:ext uri="{FF2B5EF4-FFF2-40B4-BE49-F238E27FC236}">
                <a16:creationId xmlns:a16="http://schemas.microsoft.com/office/drawing/2014/main" id="{662E43AA-EBE7-41D5-AB78-6CC60DD29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1741488"/>
            <a:ext cx="782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Mercredi</a:t>
            </a:r>
          </a:p>
        </p:txBody>
      </p:sp>
      <p:sp>
        <p:nvSpPr>
          <p:cNvPr id="10249" name="Rectangle 1033">
            <a:extLst>
              <a:ext uri="{FF2B5EF4-FFF2-40B4-BE49-F238E27FC236}">
                <a16:creationId xmlns:a16="http://schemas.microsoft.com/office/drawing/2014/main" id="{EF1045C9-1EA8-43AC-9009-FCE94B2AC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1658938"/>
            <a:ext cx="1620838" cy="20812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0250" name="Rectangle 1034">
            <a:extLst>
              <a:ext uri="{FF2B5EF4-FFF2-40B4-BE49-F238E27FC236}">
                <a16:creationId xmlns:a16="http://schemas.microsoft.com/office/drawing/2014/main" id="{A95D26A1-1E66-4927-B6D1-D1A9EA84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1746250"/>
            <a:ext cx="782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Jeudi</a:t>
            </a:r>
          </a:p>
        </p:txBody>
      </p:sp>
      <p:sp>
        <p:nvSpPr>
          <p:cNvPr id="10251" name="Rectangle 1035">
            <a:extLst>
              <a:ext uri="{FF2B5EF4-FFF2-40B4-BE49-F238E27FC236}">
                <a16:creationId xmlns:a16="http://schemas.microsoft.com/office/drawing/2014/main" id="{A3B3994F-B00C-4D63-8809-3A86BE5D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238" y="1663700"/>
            <a:ext cx="1620837" cy="20812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0252" name="Rectangle 1036">
            <a:extLst>
              <a:ext uri="{FF2B5EF4-FFF2-40B4-BE49-F238E27FC236}">
                <a16:creationId xmlns:a16="http://schemas.microsoft.com/office/drawing/2014/main" id="{31B0C974-DD95-4B06-B345-E0E02A4B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751013"/>
            <a:ext cx="782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Vendredi</a:t>
            </a:r>
          </a:p>
        </p:txBody>
      </p:sp>
      <p:sp>
        <p:nvSpPr>
          <p:cNvPr id="10253" name="Rectangle 1037">
            <a:extLst>
              <a:ext uri="{FF2B5EF4-FFF2-40B4-BE49-F238E27FC236}">
                <a16:creationId xmlns:a16="http://schemas.microsoft.com/office/drawing/2014/main" id="{A73ABAA6-FA6C-402E-A6CA-E158FC63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206500"/>
            <a:ext cx="1062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fr-FR" altLang="en-US" sz="1400" b="1" i="1">
                <a:solidFill>
                  <a:srgbClr val="3F246C"/>
                </a:solidFill>
              </a:rPr>
              <a:t>Semaine 1</a:t>
            </a:r>
          </a:p>
        </p:txBody>
      </p:sp>
      <p:sp>
        <p:nvSpPr>
          <p:cNvPr id="10254" name="Rectangle 1038">
            <a:extLst>
              <a:ext uri="{FF2B5EF4-FFF2-40B4-BE49-F238E27FC236}">
                <a16:creationId xmlns:a16="http://schemas.microsoft.com/office/drawing/2014/main" id="{DB0D0098-A9B5-427E-B241-50E7E3F6A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4316413"/>
            <a:ext cx="1620837" cy="20812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0255" name="Rectangle 1039">
            <a:extLst>
              <a:ext uri="{FF2B5EF4-FFF2-40B4-BE49-F238E27FC236}">
                <a16:creationId xmlns:a16="http://schemas.microsoft.com/office/drawing/2014/main" id="{6E6E0813-354B-49B6-A421-451C2C031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03725"/>
            <a:ext cx="782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Lundi</a:t>
            </a:r>
          </a:p>
        </p:txBody>
      </p:sp>
      <p:sp>
        <p:nvSpPr>
          <p:cNvPr id="10256" name="Rectangle 1040">
            <a:extLst>
              <a:ext uri="{FF2B5EF4-FFF2-40B4-BE49-F238E27FC236}">
                <a16:creationId xmlns:a16="http://schemas.microsoft.com/office/drawing/2014/main" id="{CB72D1DA-DF49-44C1-A3EF-15CBE6E30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4321175"/>
            <a:ext cx="1620838" cy="20812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0257" name="Rectangle 1041">
            <a:extLst>
              <a:ext uri="{FF2B5EF4-FFF2-40B4-BE49-F238E27FC236}">
                <a16:creationId xmlns:a16="http://schemas.microsoft.com/office/drawing/2014/main" id="{E04BCDB1-3523-4652-959A-E84BD22B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4408488"/>
            <a:ext cx="782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Mardi</a:t>
            </a:r>
          </a:p>
        </p:txBody>
      </p:sp>
      <p:sp>
        <p:nvSpPr>
          <p:cNvPr id="10258" name="Rectangle 1042">
            <a:extLst>
              <a:ext uri="{FF2B5EF4-FFF2-40B4-BE49-F238E27FC236}">
                <a16:creationId xmlns:a16="http://schemas.microsoft.com/office/drawing/2014/main" id="{8F84F47C-C132-4695-AFD9-8A152E9C5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4325938"/>
            <a:ext cx="1620837" cy="20812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0259" name="Rectangle 1043">
            <a:extLst>
              <a:ext uri="{FF2B5EF4-FFF2-40B4-BE49-F238E27FC236}">
                <a16:creationId xmlns:a16="http://schemas.microsoft.com/office/drawing/2014/main" id="{6A2FE20B-FFA8-4F17-8D89-0991DBF1F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4413250"/>
            <a:ext cx="782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Mercredi</a:t>
            </a:r>
          </a:p>
        </p:txBody>
      </p:sp>
      <p:sp>
        <p:nvSpPr>
          <p:cNvPr id="10260" name="Rectangle 1044">
            <a:extLst>
              <a:ext uri="{FF2B5EF4-FFF2-40B4-BE49-F238E27FC236}">
                <a16:creationId xmlns:a16="http://schemas.microsoft.com/office/drawing/2014/main" id="{C0E55418-F8EF-46F7-8BE9-19B796ADB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4330700"/>
            <a:ext cx="1620838" cy="20812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0261" name="Rectangle 1045">
            <a:extLst>
              <a:ext uri="{FF2B5EF4-FFF2-40B4-BE49-F238E27FC236}">
                <a16:creationId xmlns:a16="http://schemas.microsoft.com/office/drawing/2014/main" id="{4ADDD217-E852-4ADC-8E65-1DE9BF4A8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88" y="4418013"/>
            <a:ext cx="782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Jeudi</a:t>
            </a:r>
          </a:p>
        </p:txBody>
      </p:sp>
      <p:sp>
        <p:nvSpPr>
          <p:cNvPr id="10262" name="Rectangle 1046">
            <a:extLst>
              <a:ext uri="{FF2B5EF4-FFF2-40B4-BE49-F238E27FC236}">
                <a16:creationId xmlns:a16="http://schemas.microsoft.com/office/drawing/2014/main" id="{DA145025-2194-4B48-841E-6D5EB328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4335463"/>
            <a:ext cx="1620837" cy="20812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0263" name="Rectangle 1047">
            <a:extLst>
              <a:ext uri="{FF2B5EF4-FFF2-40B4-BE49-F238E27FC236}">
                <a16:creationId xmlns:a16="http://schemas.microsoft.com/office/drawing/2014/main" id="{851E1B85-A27F-4562-878F-44C019F7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4422775"/>
            <a:ext cx="782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Vendredi</a:t>
            </a:r>
          </a:p>
        </p:txBody>
      </p:sp>
      <p:sp>
        <p:nvSpPr>
          <p:cNvPr id="10264" name="Rectangle 1048">
            <a:extLst>
              <a:ext uri="{FF2B5EF4-FFF2-40B4-BE49-F238E27FC236}">
                <a16:creationId xmlns:a16="http://schemas.microsoft.com/office/drawing/2014/main" id="{7061A581-8855-4234-A899-6AF5085B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3878263"/>
            <a:ext cx="1062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fr-FR" altLang="en-US" sz="1400" b="1" i="1">
                <a:solidFill>
                  <a:srgbClr val="3F246C"/>
                </a:solidFill>
              </a:rPr>
              <a:t>Semaine 2</a:t>
            </a:r>
          </a:p>
        </p:txBody>
      </p:sp>
      <p:sp>
        <p:nvSpPr>
          <p:cNvPr id="10265" name="Oval 1049">
            <a:extLst>
              <a:ext uri="{FF2B5EF4-FFF2-40B4-BE49-F238E27FC236}">
                <a16:creationId xmlns:a16="http://schemas.microsoft.com/office/drawing/2014/main" id="{68DA807D-15C3-46CB-99FB-5F4CE773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2120900"/>
            <a:ext cx="1485900" cy="7620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 DG xxx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66" name="Oval 1050">
            <a:extLst>
              <a:ext uri="{FF2B5EF4-FFF2-40B4-BE49-F238E27FC236}">
                <a16:creationId xmlns:a16="http://schemas.microsoft.com/office/drawing/2014/main" id="{3CB224A5-1D6E-4A2D-A8D8-5E76FCD7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44725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67" name="AutoShape 1051">
            <a:extLst>
              <a:ext uri="{FF2B5EF4-FFF2-40B4-BE49-F238E27FC236}">
                <a16:creationId xmlns:a16="http://schemas.microsoft.com/office/drawing/2014/main" id="{11082D87-5A76-4A92-9776-5C7CF724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4957763"/>
            <a:ext cx="1733550" cy="762000"/>
          </a:xfrm>
          <a:prstGeom prst="hexagon">
            <a:avLst>
              <a:gd name="adj" fmla="val 56875"/>
              <a:gd name="vf" fmla="val 11547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 Cohérence Fonctionnelle et applicative</a:t>
            </a:r>
          </a:p>
        </p:txBody>
      </p:sp>
      <p:sp>
        <p:nvSpPr>
          <p:cNvPr id="10268" name="Oval 1052">
            <a:extLst>
              <a:ext uri="{FF2B5EF4-FFF2-40B4-BE49-F238E27FC236}">
                <a16:creationId xmlns:a16="http://schemas.microsoft.com/office/drawing/2014/main" id="{B54AA6DC-61A0-486D-A534-1C80AFEA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722813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de Pilotage</a:t>
            </a:r>
            <a:b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 Projet X </a:t>
            </a:r>
          </a:p>
        </p:txBody>
      </p:sp>
      <p:sp>
        <p:nvSpPr>
          <p:cNvPr id="10269" name="Oval 1053">
            <a:extLst>
              <a:ext uri="{FF2B5EF4-FFF2-40B4-BE49-F238E27FC236}">
                <a16:creationId xmlns:a16="http://schemas.microsoft.com/office/drawing/2014/main" id="{5F9A80B2-052A-4CF2-8363-9F7C668A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3" y="5227638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de Pilotage</a:t>
            </a:r>
            <a:b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Projet X </a:t>
            </a:r>
          </a:p>
        </p:txBody>
      </p:sp>
      <p:sp>
        <p:nvSpPr>
          <p:cNvPr id="10270" name="Oval 1054">
            <a:extLst>
              <a:ext uri="{FF2B5EF4-FFF2-40B4-BE49-F238E27FC236}">
                <a16:creationId xmlns:a16="http://schemas.microsoft.com/office/drawing/2014/main" id="{2A0A2127-A654-41AD-A5A7-EBAC279CB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2460625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1" name="Oval 1055">
            <a:extLst>
              <a:ext uri="{FF2B5EF4-FFF2-40B4-BE49-F238E27FC236}">
                <a16:creationId xmlns:a16="http://schemas.microsoft.com/office/drawing/2014/main" id="{553C3E4A-C7E1-424E-BE20-085C7A169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4913313"/>
            <a:ext cx="1485900" cy="7620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 Sponsors xxx</a:t>
            </a:r>
          </a:p>
        </p:txBody>
      </p:sp>
      <p:sp>
        <p:nvSpPr>
          <p:cNvPr id="10272" name="Oval 1058">
            <a:extLst>
              <a:ext uri="{FF2B5EF4-FFF2-40B4-BE49-F238E27FC236}">
                <a16:creationId xmlns:a16="http://schemas.microsoft.com/office/drawing/2014/main" id="{EE9FCBFC-1771-4A2F-ADA8-4E16DEDBB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4960938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3" name="Oval 1059">
            <a:extLst>
              <a:ext uri="{FF2B5EF4-FFF2-40B4-BE49-F238E27FC236}">
                <a16:creationId xmlns:a16="http://schemas.microsoft.com/office/drawing/2014/main" id="{D27A5AC5-A65D-44F0-888D-8C893FF2D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5176838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F1AA43B7-FA64-4B32-B7F0-1E32BD0DA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« Semaines type » de pilotage</a:t>
            </a:r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8523438A-8A68-41E9-AF79-F2913B05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206500"/>
            <a:ext cx="1176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fr-FR" altLang="en-US" sz="1400" b="1" i="1">
                <a:solidFill>
                  <a:srgbClr val="3F246C"/>
                </a:solidFill>
              </a:rPr>
              <a:t>Semaine 3</a:t>
            </a:r>
          </a:p>
        </p:txBody>
      </p:sp>
      <p:sp>
        <p:nvSpPr>
          <p:cNvPr id="11268" name="Rectangle 1028">
            <a:extLst>
              <a:ext uri="{FF2B5EF4-FFF2-40B4-BE49-F238E27FC236}">
                <a16:creationId xmlns:a16="http://schemas.microsoft.com/office/drawing/2014/main" id="{30BFE52E-DC17-41F0-83AA-4A14E58E3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3878263"/>
            <a:ext cx="1062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fr-FR" altLang="en-US" sz="1400" b="1" i="1">
                <a:solidFill>
                  <a:srgbClr val="3F246C"/>
                </a:solidFill>
              </a:rPr>
              <a:t>Semaine 4</a:t>
            </a:r>
          </a:p>
        </p:txBody>
      </p:sp>
      <p:sp>
        <p:nvSpPr>
          <p:cNvPr id="11269" name="Rectangle 1030">
            <a:extLst>
              <a:ext uri="{FF2B5EF4-FFF2-40B4-BE49-F238E27FC236}">
                <a16:creationId xmlns:a16="http://schemas.microsoft.com/office/drawing/2014/main" id="{42B1DCD6-F6F2-4D90-9ADC-71E9BC47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644650"/>
            <a:ext cx="1620837" cy="20812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1270" name="Rectangle 1031">
            <a:extLst>
              <a:ext uri="{FF2B5EF4-FFF2-40B4-BE49-F238E27FC236}">
                <a16:creationId xmlns:a16="http://schemas.microsoft.com/office/drawing/2014/main" id="{628CA121-A2B0-49BB-BF1B-8F5F72D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1731963"/>
            <a:ext cx="782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Lundi</a:t>
            </a:r>
          </a:p>
        </p:txBody>
      </p:sp>
      <p:sp>
        <p:nvSpPr>
          <p:cNvPr id="11271" name="Rectangle 1032">
            <a:extLst>
              <a:ext uri="{FF2B5EF4-FFF2-40B4-BE49-F238E27FC236}">
                <a16:creationId xmlns:a16="http://schemas.microsoft.com/office/drawing/2014/main" id="{F7DC2468-E9CE-45A4-9237-9916129EA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1649413"/>
            <a:ext cx="1620838" cy="20812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1272" name="Rectangle 1033">
            <a:extLst>
              <a:ext uri="{FF2B5EF4-FFF2-40B4-BE49-F238E27FC236}">
                <a16:creationId xmlns:a16="http://schemas.microsoft.com/office/drawing/2014/main" id="{AFC05521-A33D-4B5B-AC7D-8D9B6BBC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1736725"/>
            <a:ext cx="782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Mardi</a:t>
            </a:r>
          </a:p>
        </p:txBody>
      </p:sp>
      <p:sp>
        <p:nvSpPr>
          <p:cNvPr id="11273" name="Rectangle 1034">
            <a:extLst>
              <a:ext uri="{FF2B5EF4-FFF2-40B4-BE49-F238E27FC236}">
                <a16:creationId xmlns:a16="http://schemas.microsoft.com/office/drawing/2014/main" id="{AAFA68F2-A44E-40A2-9157-05BE2235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1654175"/>
            <a:ext cx="1620837" cy="20812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1274" name="Rectangle 1035">
            <a:extLst>
              <a:ext uri="{FF2B5EF4-FFF2-40B4-BE49-F238E27FC236}">
                <a16:creationId xmlns:a16="http://schemas.microsoft.com/office/drawing/2014/main" id="{B4818616-1238-4A4A-BA04-E6CA549C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1741488"/>
            <a:ext cx="782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Mercredi</a:t>
            </a:r>
          </a:p>
        </p:txBody>
      </p:sp>
      <p:sp>
        <p:nvSpPr>
          <p:cNvPr id="11275" name="Rectangle 1036">
            <a:extLst>
              <a:ext uri="{FF2B5EF4-FFF2-40B4-BE49-F238E27FC236}">
                <a16:creationId xmlns:a16="http://schemas.microsoft.com/office/drawing/2014/main" id="{1315C36C-2171-4E33-A9E0-294F32AC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1658938"/>
            <a:ext cx="1620838" cy="20812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1276" name="Rectangle 1037">
            <a:extLst>
              <a:ext uri="{FF2B5EF4-FFF2-40B4-BE49-F238E27FC236}">
                <a16:creationId xmlns:a16="http://schemas.microsoft.com/office/drawing/2014/main" id="{B2FE7EB2-AC45-4CCC-8E61-697DC5DB8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1746250"/>
            <a:ext cx="782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Jeudi</a:t>
            </a:r>
          </a:p>
        </p:txBody>
      </p:sp>
      <p:sp>
        <p:nvSpPr>
          <p:cNvPr id="11277" name="Rectangle 1038">
            <a:extLst>
              <a:ext uri="{FF2B5EF4-FFF2-40B4-BE49-F238E27FC236}">
                <a16:creationId xmlns:a16="http://schemas.microsoft.com/office/drawing/2014/main" id="{1694E651-B917-485B-93D3-5F2354B2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238" y="1663700"/>
            <a:ext cx="1620837" cy="20812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1278" name="Rectangle 1039">
            <a:extLst>
              <a:ext uri="{FF2B5EF4-FFF2-40B4-BE49-F238E27FC236}">
                <a16:creationId xmlns:a16="http://schemas.microsoft.com/office/drawing/2014/main" id="{1D0441DA-51D4-4962-A25A-6A11CAAB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751013"/>
            <a:ext cx="782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Vendredi</a:t>
            </a:r>
          </a:p>
        </p:txBody>
      </p:sp>
      <p:sp>
        <p:nvSpPr>
          <p:cNvPr id="11279" name="Rectangle 1040">
            <a:extLst>
              <a:ext uri="{FF2B5EF4-FFF2-40B4-BE49-F238E27FC236}">
                <a16:creationId xmlns:a16="http://schemas.microsoft.com/office/drawing/2014/main" id="{5D8F44A8-6CB6-420C-A63E-A72C1511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4316413"/>
            <a:ext cx="1620837" cy="20812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1280" name="Rectangle 1041">
            <a:extLst>
              <a:ext uri="{FF2B5EF4-FFF2-40B4-BE49-F238E27FC236}">
                <a16:creationId xmlns:a16="http://schemas.microsoft.com/office/drawing/2014/main" id="{B1329B56-1451-4E7D-88D3-2CB83718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03725"/>
            <a:ext cx="782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Lundi</a:t>
            </a:r>
          </a:p>
        </p:txBody>
      </p:sp>
      <p:sp>
        <p:nvSpPr>
          <p:cNvPr id="11281" name="Rectangle 1042">
            <a:extLst>
              <a:ext uri="{FF2B5EF4-FFF2-40B4-BE49-F238E27FC236}">
                <a16:creationId xmlns:a16="http://schemas.microsoft.com/office/drawing/2014/main" id="{A10C0D00-46C8-4A6A-AF7D-2D1825E5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4321175"/>
            <a:ext cx="1620838" cy="20812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1282" name="Rectangle 1043">
            <a:extLst>
              <a:ext uri="{FF2B5EF4-FFF2-40B4-BE49-F238E27FC236}">
                <a16:creationId xmlns:a16="http://schemas.microsoft.com/office/drawing/2014/main" id="{A6584A18-A717-441F-B201-AA06595BF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4408488"/>
            <a:ext cx="782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Mardi</a:t>
            </a:r>
          </a:p>
        </p:txBody>
      </p:sp>
      <p:sp>
        <p:nvSpPr>
          <p:cNvPr id="11283" name="Rectangle 1044">
            <a:extLst>
              <a:ext uri="{FF2B5EF4-FFF2-40B4-BE49-F238E27FC236}">
                <a16:creationId xmlns:a16="http://schemas.microsoft.com/office/drawing/2014/main" id="{69429AE3-50E6-438F-B625-7621D1F78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4325938"/>
            <a:ext cx="1620837" cy="20812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1284" name="Rectangle 1045">
            <a:extLst>
              <a:ext uri="{FF2B5EF4-FFF2-40B4-BE49-F238E27FC236}">
                <a16:creationId xmlns:a16="http://schemas.microsoft.com/office/drawing/2014/main" id="{718BD492-191D-47B4-A952-0FB135B5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4413250"/>
            <a:ext cx="782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Mercredi</a:t>
            </a:r>
          </a:p>
        </p:txBody>
      </p:sp>
      <p:sp>
        <p:nvSpPr>
          <p:cNvPr id="11285" name="Rectangle 1046">
            <a:extLst>
              <a:ext uri="{FF2B5EF4-FFF2-40B4-BE49-F238E27FC236}">
                <a16:creationId xmlns:a16="http://schemas.microsoft.com/office/drawing/2014/main" id="{976F9511-097F-4695-9918-DF9893544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4330700"/>
            <a:ext cx="1620838" cy="20812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1286" name="Rectangle 1047">
            <a:extLst>
              <a:ext uri="{FF2B5EF4-FFF2-40B4-BE49-F238E27FC236}">
                <a16:creationId xmlns:a16="http://schemas.microsoft.com/office/drawing/2014/main" id="{A3B24487-5CEE-4C30-9295-F653CB4DF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88" y="4418013"/>
            <a:ext cx="782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Jeudi</a:t>
            </a:r>
          </a:p>
        </p:txBody>
      </p:sp>
      <p:sp>
        <p:nvSpPr>
          <p:cNvPr id="11287" name="Rectangle 1048">
            <a:extLst>
              <a:ext uri="{FF2B5EF4-FFF2-40B4-BE49-F238E27FC236}">
                <a16:creationId xmlns:a16="http://schemas.microsoft.com/office/drawing/2014/main" id="{0812573D-4F19-4C43-A873-8944E4003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4335463"/>
            <a:ext cx="1620837" cy="20812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endParaRPr lang="en-US" altLang="fr-FR"/>
          </a:p>
        </p:txBody>
      </p:sp>
      <p:sp>
        <p:nvSpPr>
          <p:cNvPr id="11288" name="Rectangle 1049">
            <a:extLst>
              <a:ext uri="{FF2B5EF4-FFF2-40B4-BE49-F238E27FC236}">
                <a16:creationId xmlns:a16="http://schemas.microsoft.com/office/drawing/2014/main" id="{960E1BBD-1208-4054-AB11-F8FC9BF4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4422775"/>
            <a:ext cx="782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/>
            <a:r>
              <a:rPr lang="fr-FR" altLang="en-US" sz="1400" b="1"/>
              <a:t>Vendredi</a:t>
            </a:r>
          </a:p>
        </p:txBody>
      </p:sp>
      <p:sp>
        <p:nvSpPr>
          <p:cNvPr id="11289" name="Oval 1050">
            <a:extLst>
              <a:ext uri="{FF2B5EF4-FFF2-40B4-BE49-F238E27FC236}">
                <a16:creationId xmlns:a16="http://schemas.microsoft.com/office/drawing/2014/main" id="{F205E15C-F0B8-490D-95C8-B1900BCB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20900"/>
            <a:ext cx="1485900" cy="7620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 DG xx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0" name="Oval 1051">
            <a:extLst>
              <a:ext uri="{FF2B5EF4-FFF2-40B4-BE49-F238E27FC236}">
                <a16:creationId xmlns:a16="http://schemas.microsoft.com/office/drawing/2014/main" id="{C90E448C-00D3-447C-B731-20A0C807B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244725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1" name="Oval 1052">
            <a:extLst>
              <a:ext uri="{FF2B5EF4-FFF2-40B4-BE49-F238E27FC236}">
                <a16:creationId xmlns:a16="http://schemas.microsoft.com/office/drawing/2014/main" id="{24C13A78-A474-4958-AF67-1DEE56EAE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4897438"/>
            <a:ext cx="1485900" cy="7620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 de Pilotage </a:t>
            </a:r>
          </a:p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xxx</a:t>
            </a:r>
          </a:p>
        </p:txBody>
      </p:sp>
      <p:sp>
        <p:nvSpPr>
          <p:cNvPr id="11292" name="AutoShape 1053">
            <a:extLst>
              <a:ext uri="{FF2B5EF4-FFF2-40B4-BE49-F238E27FC236}">
                <a16:creationId xmlns:a16="http://schemas.microsoft.com/office/drawing/2014/main" id="{2B9D907C-F8AC-41C7-88EB-2A10514D4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4948238"/>
            <a:ext cx="1733550" cy="762000"/>
          </a:xfrm>
          <a:prstGeom prst="hexagon">
            <a:avLst>
              <a:gd name="adj" fmla="val 56875"/>
              <a:gd name="vf" fmla="val 11547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 Cohérence Fonctionnelle et applicative</a:t>
            </a:r>
          </a:p>
        </p:txBody>
      </p:sp>
      <p:sp>
        <p:nvSpPr>
          <p:cNvPr id="11293" name="Oval 1054">
            <a:extLst>
              <a:ext uri="{FF2B5EF4-FFF2-40B4-BE49-F238E27FC236}">
                <a16:creationId xmlns:a16="http://schemas.microsoft.com/office/drawing/2014/main" id="{3E620BDC-8B44-4536-ADBC-ED2A21315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47888"/>
            <a:ext cx="1485900" cy="762000"/>
          </a:xfrm>
          <a:prstGeom prst="ellipse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de Pilotage</a:t>
            </a:r>
            <a:b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 Projet X </a:t>
            </a:r>
          </a:p>
        </p:txBody>
      </p:sp>
      <p:sp>
        <p:nvSpPr>
          <p:cNvPr id="11294" name="Oval 1055">
            <a:extLst>
              <a:ext uri="{FF2B5EF4-FFF2-40B4-BE49-F238E27FC236}">
                <a16:creationId xmlns:a16="http://schemas.microsoft.com/office/drawing/2014/main" id="{EE470755-0231-4E23-BC36-B6AA76A9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40013"/>
            <a:ext cx="1485900" cy="762000"/>
          </a:xfrm>
          <a:prstGeom prst="ellipse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de Pilotage</a:t>
            </a:r>
            <a:b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 Projet X </a:t>
            </a:r>
          </a:p>
        </p:txBody>
      </p:sp>
      <p:sp>
        <p:nvSpPr>
          <p:cNvPr id="11295" name="Oval 1056">
            <a:extLst>
              <a:ext uri="{FF2B5EF4-FFF2-40B4-BE49-F238E27FC236}">
                <a16:creationId xmlns:a16="http://schemas.microsoft.com/office/drawing/2014/main" id="{C057B0E7-C6F4-4533-8841-1619D916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722813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de Pilotage</a:t>
            </a:r>
            <a:b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 Projet X </a:t>
            </a:r>
          </a:p>
          <a:p>
            <a:endParaRPr lang="fr-FR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96" name="Oval 1057">
            <a:extLst>
              <a:ext uri="{FF2B5EF4-FFF2-40B4-BE49-F238E27FC236}">
                <a16:creationId xmlns:a16="http://schemas.microsoft.com/office/drawing/2014/main" id="{53D4E124-1DA7-449E-9F5A-E5B3F1161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3" y="5227638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de Pilotage</a:t>
            </a:r>
            <a:b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Projet X </a:t>
            </a:r>
          </a:p>
          <a:p>
            <a:endParaRPr lang="fr-FR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97" name="Oval 1058">
            <a:extLst>
              <a:ext uri="{FF2B5EF4-FFF2-40B4-BE49-F238E27FC236}">
                <a16:creationId xmlns:a16="http://schemas.microsoft.com/office/drawing/2014/main" id="{D3D23129-AF54-4A75-91EC-032F6A68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2460625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8" name="Oval 1059">
            <a:extLst>
              <a:ext uri="{FF2B5EF4-FFF2-40B4-BE49-F238E27FC236}">
                <a16:creationId xmlns:a16="http://schemas.microsoft.com/office/drawing/2014/main" id="{52A592EB-0FF3-4CC1-8227-3852BB984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2676525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9" name="Oval 1060">
            <a:extLst>
              <a:ext uri="{FF2B5EF4-FFF2-40B4-BE49-F238E27FC236}">
                <a16:creationId xmlns:a16="http://schemas.microsoft.com/office/drawing/2014/main" id="{A5078C38-9F0F-46C5-8902-DD45D2FC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2892425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0" name="Oval 1061">
            <a:extLst>
              <a:ext uri="{FF2B5EF4-FFF2-40B4-BE49-F238E27FC236}">
                <a16:creationId xmlns:a16="http://schemas.microsoft.com/office/drawing/2014/main" id="{8C3B336A-B80C-4401-B66C-9628C0F60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4960938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1" name="Oval 1062">
            <a:extLst>
              <a:ext uri="{FF2B5EF4-FFF2-40B4-BE49-F238E27FC236}">
                <a16:creationId xmlns:a16="http://schemas.microsoft.com/office/drawing/2014/main" id="{B30D45AD-9643-4420-82DD-1E77286B4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5176838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2" name="Oval 1063">
            <a:extLst>
              <a:ext uri="{FF2B5EF4-FFF2-40B4-BE49-F238E27FC236}">
                <a16:creationId xmlns:a16="http://schemas.microsoft.com/office/drawing/2014/main" id="{31051D76-2862-4AD5-A110-2285647C9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5392738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3" name="Oval 1064">
            <a:extLst>
              <a:ext uri="{FF2B5EF4-FFF2-40B4-BE49-F238E27FC236}">
                <a16:creationId xmlns:a16="http://schemas.microsoft.com/office/drawing/2014/main" id="{9F1ED14E-4881-4164-9A0F-6C9487AA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5608638"/>
            <a:ext cx="14859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r>
              <a:rPr lang="fr-FR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Comités projet</a:t>
            </a:r>
            <a:endParaRPr lang="fr-FR" altLang="en-US" sz="1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>
            <a:extLst>
              <a:ext uri="{FF2B5EF4-FFF2-40B4-BE49-F238E27FC236}">
                <a16:creationId xmlns:a16="http://schemas.microsoft.com/office/drawing/2014/main" id="{A77FAC40-F510-4178-9A1A-13DC6540B334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892425"/>
            <a:ext cx="1143000" cy="863600"/>
            <a:chOff x="592" y="1820"/>
            <a:chExt cx="720" cy="544"/>
          </a:xfrm>
        </p:grpSpPr>
        <p:sp>
          <p:nvSpPr>
            <p:cNvPr id="12294" name="Rectangle 3">
              <a:extLst>
                <a:ext uri="{FF2B5EF4-FFF2-40B4-BE49-F238E27FC236}">
                  <a16:creationId xmlns:a16="http://schemas.microsoft.com/office/drawing/2014/main" id="{E33D8CDC-0F0A-428D-8C38-6ED5D595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56"/>
              <a:ext cx="544" cy="40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12295" name="Rectangle 4">
              <a:extLst>
                <a:ext uri="{FF2B5EF4-FFF2-40B4-BE49-F238E27FC236}">
                  <a16:creationId xmlns:a16="http://schemas.microsoft.com/office/drawing/2014/main" id="{AA74D670-E2E3-4D87-938E-49661C9AB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820"/>
              <a:ext cx="453" cy="34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  <p:sp>
          <p:nvSpPr>
            <p:cNvPr id="12296" name="Rectangle 5">
              <a:extLst>
                <a:ext uri="{FF2B5EF4-FFF2-40B4-BE49-F238E27FC236}">
                  <a16:creationId xmlns:a16="http://schemas.microsoft.com/office/drawing/2014/main" id="{0DE60D5B-C11D-440F-B9CA-FA2E1764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956"/>
              <a:ext cx="272" cy="20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Canal+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nal+" pitchFamily="2" charset="0"/>
                </a:defRPr>
              </a:lvl9pPr>
            </a:lstStyle>
            <a:p>
              <a:pPr eaLnBrk="1" hangingPunct="1"/>
              <a:endParaRPr lang="en-US" altLang="fr-FR"/>
            </a:p>
          </p:txBody>
        </p:sp>
      </p:grpSp>
      <p:sp>
        <p:nvSpPr>
          <p:cNvPr id="12291" name="Text Box 6">
            <a:extLst>
              <a:ext uri="{FF2B5EF4-FFF2-40B4-BE49-F238E27FC236}">
                <a16:creationId xmlns:a16="http://schemas.microsoft.com/office/drawing/2014/main" id="{A4B7FC87-D383-49E0-81D9-1B3D79213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276600"/>
            <a:ext cx="697071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l" eaLnBrk="1" hangingPunct="1"/>
            <a:r>
              <a:rPr lang="fr-FR" altLang="en-US" sz="2400" b="1" i="1">
                <a:latin typeface="Canal+"/>
              </a:rPr>
              <a:t>Programme RISKTOUT+</a:t>
            </a:r>
          </a:p>
          <a:p>
            <a:pPr algn="l" eaLnBrk="1" hangingPunct="1"/>
            <a:endParaRPr lang="fr-FR" altLang="en-US" sz="1400" b="1" i="1"/>
          </a:p>
          <a:p>
            <a:pPr algn="l" eaLnBrk="1" hangingPunct="1"/>
            <a:r>
              <a:rPr lang="fr-FR" altLang="en-US" sz="2400" b="1" i="1">
                <a:latin typeface="Canal+"/>
              </a:rPr>
              <a:t>Tableau de bord du Comité projet </a:t>
            </a:r>
            <a:r>
              <a:rPr lang="fr-FR" sz="2400">
                <a:latin typeface="Canal+"/>
              </a:rPr>
              <a:t>RISKTOUT+</a:t>
            </a:r>
            <a:r>
              <a:rPr lang="fr-FR" altLang="en-US" sz="2000" b="1" i="1">
                <a:latin typeface="Canal+"/>
              </a:rPr>
              <a:t> avril 2006</a:t>
            </a:r>
          </a:p>
          <a:p>
            <a:pPr algn="l" eaLnBrk="1" hangingPunct="1"/>
            <a:endParaRPr lang="fr-FR" altLang="en-US" sz="2400" b="1" i="1">
              <a:solidFill>
                <a:srgbClr val="FF3300"/>
              </a:solidFill>
            </a:endParaRPr>
          </a:p>
          <a:p>
            <a:pPr algn="l" eaLnBrk="1" hangingPunct="1"/>
            <a:endParaRPr lang="fr-FR" altLang="en-US" sz="2400" b="1" i="1"/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id="{27F63099-7C2E-41B8-84A6-ADB3F1F5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65725"/>
            <a:ext cx="9194800" cy="13112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36000" tIns="72000" rIns="36000" bIns="71438"/>
          <a:lstStyle>
            <a:lvl1pPr marL="174625" indent="-174625"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442913" indent="-8890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38213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44613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725613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828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400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972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54413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fr-FR" altLang="en-US" sz="1000">
                <a:solidFill>
                  <a:schemeClr val="tx1"/>
                </a:solidFill>
              </a:rPr>
              <a:t>Instructions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fr-FR" altLang="en-US" sz="1000">
                <a:solidFill>
                  <a:schemeClr val="tx1"/>
                </a:solidFill>
              </a:rPr>
              <a:t>Orientations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fr-FR" altLang="en-US" sz="1000">
                <a:solidFill>
                  <a:schemeClr val="tx1"/>
                </a:solidFill>
              </a:rPr>
              <a:t>Commentaires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fr-FR" altLang="en-US" sz="1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293" name="Rectangle 8">
            <a:extLst>
              <a:ext uri="{FF2B5EF4-FFF2-40B4-BE49-F238E27FC236}">
                <a16:creationId xmlns:a16="http://schemas.microsoft.com/office/drawing/2014/main" id="{50E68BBB-B66A-4B9D-B224-D274B51D5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9194800" cy="288925"/>
          </a:xfrm>
          <a:prstGeom prst="rect">
            <a:avLst/>
          </a:prstGeom>
          <a:solidFill>
            <a:schemeClr val="hlink"/>
          </a:solidFill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71438" tIns="71438" rIns="71438" bIns="71438" anchor="ctr"/>
          <a:lstStyle>
            <a:lvl1pPr>
              <a:spcBef>
                <a:spcPct val="20000"/>
              </a:spcBef>
              <a:buBlip>
                <a:blip r:embed="rId3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566738" indent="-252413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908050" indent="-169863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314450" indent="-2159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1695450" indent="-1905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1526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26098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0670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3524250" indent="-1905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en-US" sz="1200" i="0">
                <a:solidFill>
                  <a:schemeClr val="tx1"/>
                </a:solidFill>
              </a:rPr>
              <a:t>Commentaires des membres du Comité projet XXX et du directeur de programme </a:t>
            </a:r>
            <a:r>
              <a:rPr lang="fr-FR" altLang="en-US" sz="1000" i="0">
                <a:solidFill>
                  <a:schemeClr val="tx1"/>
                </a:solidFill>
              </a:rPr>
              <a:t>à la suite de la présentation de ce reporting</a:t>
            </a:r>
            <a:endParaRPr lang="fr-F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E80AC35-37C0-47F1-BBB4-6F9E43DC9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Rappel</a:t>
            </a:r>
          </a:p>
        </p:txBody>
      </p:sp>
      <p:sp>
        <p:nvSpPr>
          <p:cNvPr id="14339" name="Rectangle 10">
            <a:extLst>
              <a:ext uri="{FF2B5EF4-FFF2-40B4-BE49-F238E27FC236}">
                <a16:creationId xmlns:a16="http://schemas.microsoft.com/office/drawing/2014/main" id="{8AEBEE18-827D-439F-880E-BDCFEA21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674813"/>
            <a:ext cx="1119187" cy="9477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54000" rIns="54000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fr-FR" altLang="en-US" sz="1200" b="1"/>
              <a:t>Comité Projet</a:t>
            </a:r>
          </a:p>
          <a:p>
            <a:pPr eaLnBrk="1" hangingPunct="1">
              <a:buClr>
                <a:schemeClr val="accent2"/>
              </a:buClr>
            </a:pPr>
            <a:endParaRPr lang="fr-FR" altLang="en-US" sz="1000" b="1"/>
          </a:p>
          <a:p>
            <a:pPr eaLnBrk="1" hangingPunct="1">
              <a:buClr>
                <a:schemeClr val="accent2"/>
              </a:buClr>
            </a:pPr>
            <a:r>
              <a:rPr lang="fr-FR" altLang="en-US" sz="1000"/>
              <a:t>Hebdomadaire</a:t>
            </a:r>
          </a:p>
          <a:p>
            <a:pPr eaLnBrk="1" hangingPunct="1">
              <a:buClr>
                <a:schemeClr val="accent2"/>
              </a:buClr>
            </a:pPr>
            <a:r>
              <a:rPr lang="fr-FR" altLang="en-US" sz="1000"/>
              <a:t>Tous les xxH à xxH</a:t>
            </a:r>
          </a:p>
          <a:p>
            <a:pPr eaLnBrk="1" hangingPunct="1">
              <a:buClr>
                <a:schemeClr val="accent2"/>
              </a:buClr>
            </a:pPr>
            <a:r>
              <a:rPr lang="fr-FR" altLang="en-US" sz="1000"/>
              <a:t>Salle xx xx</a:t>
            </a:r>
            <a:endParaRPr lang="fr-FR" altLang="en-US" sz="1200"/>
          </a:p>
        </p:txBody>
      </p:sp>
      <p:sp>
        <p:nvSpPr>
          <p:cNvPr id="14340" name="Rectangle 11">
            <a:extLst>
              <a:ext uri="{FF2B5EF4-FFF2-40B4-BE49-F238E27FC236}">
                <a16:creationId xmlns:a16="http://schemas.microsoft.com/office/drawing/2014/main" id="{A91E0840-3A86-44F1-B545-002A159D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1673225"/>
            <a:ext cx="4849813" cy="987425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5250" indent="-9525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65175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238250" indent="-187325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16075" indent="-187325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2885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6860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1432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004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0576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Contrôle l'avancement des travaux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Suit le planning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Prend les décisions de son niveau de délégation (priorités 'courantes')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Alloue les ressources en fonction des priorités</a:t>
            </a:r>
          </a:p>
          <a:p>
            <a:pPr>
              <a:lnSpc>
                <a:spcPct val="65000"/>
              </a:lnSpc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Identifie les thèmes d’intégration fonctionnelle transverses</a:t>
            </a:r>
          </a:p>
        </p:txBody>
      </p:sp>
      <p:sp>
        <p:nvSpPr>
          <p:cNvPr id="14341" name="Rectangle 12">
            <a:extLst>
              <a:ext uri="{FF2B5EF4-FFF2-40B4-BE49-F238E27FC236}">
                <a16:creationId xmlns:a16="http://schemas.microsoft.com/office/drawing/2014/main" id="{844940A3-8A69-4E37-B575-36C30D8F6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1663700"/>
            <a:ext cx="2747962" cy="99695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5250" indent="-9525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65175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238250" indent="-187325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16075" indent="-187325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2885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6860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1432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004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0576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Sponsor métier pour synthèse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Chef de projet métier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Chef de projet SI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Correspondants SI MCO (selon thèmes)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AMOA</a:t>
            </a:r>
          </a:p>
          <a:p>
            <a:pPr>
              <a:lnSpc>
                <a:spcPct val="65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Intégrateurs</a:t>
            </a:r>
          </a:p>
        </p:txBody>
      </p:sp>
      <p:sp>
        <p:nvSpPr>
          <p:cNvPr id="14342" name="Rectangle 13">
            <a:extLst>
              <a:ext uri="{FF2B5EF4-FFF2-40B4-BE49-F238E27FC236}">
                <a16:creationId xmlns:a16="http://schemas.microsoft.com/office/drawing/2014/main" id="{BE11C15D-09BA-40E0-BF4C-13D22B99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2849563"/>
            <a:ext cx="1119187" cy="13239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54000" rIns="54000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fr-FR" altLang="en-US" sz="1200" b="1"/>
              <a:t>Organisation</a:t>
            </a:r>
            <a:endParaRPr lang="fr-FR" altLang="en-US" sz="1200"/>
          </a:p>
        </p:txBody>
      </p:sp>
      <p:sp>
        <p:nvSpPr>
          <p:cNvPr id="14343" name="Rectangle 15">
            <a:extLst>
              <a:ext uri="{FF2B5EF4-FFF2-40B4-BE49-F238E27FC236}">
                <a16:creationId xmlns:a16="http://schemas.microsoft.com/office/drawing/2014/main" id="{3F320199-6706-4EF1-8D15-B32DEBF2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2851150"/>
            <a:ext cx="4854575" cy="133985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5250" indent="-9525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65175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238250" indent="-187325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16075" indent="-187325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2885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6860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1432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004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0576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Convocation :</a:t>
            </a:r>
          </a:p>
          <a:p>
            <a:pPr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Préparation :</a:t>
            </a:r>
          </a:p>
          <a:p>
            <a:pPr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Animation :</a:t>
            </a:r>
          </a:p>
          <a:p>
            <a:pPr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Restitution :</a:t>
            </a:r>
          </a:p>
          <a:p>
            <a:pPr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Validation : </a:t>
            </a:r>
          </a:p>
          <a:p>
            <a:pPr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Diffusion : </a:t>
            </a:r>
          </a:p>
        </p:txBody>
      </p:sp>
      <p:sp>
        <p:nvSpPr>
          <p:cNvPr id="14344" name="Rectangle 16">
            <a:extLst>
              <a:ext uri="{FF2B5EF4-FFF2-40B4-BE49-F238E27FC236}">
                <a16:creationId xmlns:a16="http://schemas.microsoft.com/office/drawing/2014/main" id="{5933E605-E256-4301-A9E6-02FA97A9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4449763"/>
            <a:ext cx="1119187" cy="13239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54000" rIns="54000" anchor="ctr"/>
          <a:lstStyle>
            <a:lvl1pPr algn="ctr">
              <a:defRPr sz="1600">
                <a:solidFill>
                  <a:schemeClr val="tx1"/>
                </a:solidFill>
                <a:latin typeface="Canal+" pitchFamily="2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Canal+" pitchFamily="2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Canal+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fr-FR" altLang="en-US" sz="1200" b="1"/>
              <a:t>Ordre du jour</a:t>
            </a:r>
            <a:endParaRPr lang="fr-FR" altLang="en-US" sz="1200"/>
          </a:p>
        </p:txBody>
      </p:sp>
      <p:sp>
        <p:nvSpPr>
          <p:cNvPr id="14345" name="Rectangle 17">
            <a:extLst>
              <a:ext uri="{FF2B5EF4-FFF2-40B4-BE49-F238E27FC236}">
                <a16:creationId xmlns:a16="http://schemas.microsoft.com/office/drawing/2014/main" id="{81DBA7AF-E285-42F2-AC18-9D978B8A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4451350"/>
            <a:ext cx="4854575" cy="133985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5250" indent="-95250">
              <a:spcBef>
                <a:spcPct val="20000"/>
              </a:spcBef>
              <a:buBlip>
                <a:blip r:embed="rId2"/>
              </a:buBlip>
              <a:defRPr sz="1600" b="1" i="1">
                <a:solidFill>
                  <a:srgbClr val="3F246C"/>
                </a:solidFill>
                <a:latin typeface="Canal+" pitchFamily="2" charset="0"/>
              </a:defRPr>
            </a:lvl1pPr>
            <a:lvl2pPr marL="765175" indent="-285750">
              <a:spcBef>
                <a:spcPct val="20000"/>
              </a:spcBef>
              <a:buClr>
                <a:schemeClr val="accent2"/>
              </a:buClr>
              <a:buChar char="•"/>
              <a:defRPr sz="1400" i="1">
                <a:solidFill>
                  <a:schemeClr val="tx1"/>
                </a:solidFill>
                <a:latin typeface="Canal+" pitchFamily="2" charset="0"/>
              </a:defRPr>
            </a:lvl2pPr>
            <a:lvl3pPr marL="1238250" indent="-187325">
              <a:spcBef>
                <a:spcPct val="20000"/>
              </a:spcBef>
              <a:buClr>
                <a:schemeClr val="accent2"/>
              </a:buClr>
              <a:buChar char="-"/>
              <a:defRPr sz="1200" i="1">
                <a:solidFill>
                  <a:schemeClr val="tx1"/>
                </a:solidFill>
                <a:latin typeface="Canal+" pitchFamily="2" charset="0"/>
              </a:defRPr>
            </a:lvl3pPr>
            <a:lvl4pPr marL="1616075" indent="-187325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4pPr>
            <a:lvl5pPr marL="222885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5pPr>
            <a:lvl6pPr marL="26860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6pPr>
            <a:lvl7pPr marL="31432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7pPr>
            <a:lvl8pPr marL="36004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8pPr>
            <a:lvl9pPr marL="405765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i="1">
                <a:solidFill>
                  <a:schemeClr val="tx1"/>
                </a:solidFill>
                <a:latin typeface="Canal+" pitchFamily="2" charset="0"/>
              </a:defRPr>
            </a:lvl9pPr>
          </a:lstStyle>
          <a:p>
            <a:pPr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Thème 1</a:t>
            </a:r>
          </a:p>
          <a:p>
            <a:pPr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fr-FR" altLang="en-US" sz="1000" b="0" i="0">
                <a:solidFill>
                  <a:schemeClr val="tx1"/>
                </a:solidFill>
              </a:rPr>
              <a:t>Thème 2</a:t>
            </a:r>
          </a:p>
          <a:p>
            <a:pPr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endParaRPr lang="fr-FR" altLang="en-US" sz="1000" b="0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Canal+"/>
        <a:ea typeface=""/>
        <a:cs typeface=""/>
      </a:majorFont>
      <a:minorFont>
        <a:latin typeface="Canal+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nal+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nal+" pitchFamily="2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Format A4 (210 x 297 mm)</PresentationFormat>
  <Slides>31</Slides>
  <Notes>6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Modèle par défaut</vt:lpstr>
      <vt:lpstr>Présentation PowerPoint</vt:lpstr>
      <vt:lpstr>Exemple de modèle de gouvernance</vt:lpstr>
      <vt:lpstr>Missions d'une équipe de pilotage</vt:lpstr>
      <vt:lpstr>Tableau de bord de suivi économique du programme</vt:lpstr>
      <vt:lpstr>Introduction</vt:lpstr>
      <vt:lpstr>« Semaines type » de pilotage</vt:lpstr>
      <vt:lpstr>« Semaines type » de pilotage</vt:lpstr>
      <vt:lpstr>Présentation PowerPoint</vt:lpstr>
      <vt:lpstr>Rappel</vt:lpstr>
      <vt:lpstr>Sommaire</vt:lpstr>
      <vt:lpstr>Situation globale du projet RISKTOUT+ au 07/04/2020</vt:lpstr>
      <vt:lpstr> </vt:lpstr>
      <vt:lpstr> </vt:lpstr>
      <vt:lpstr> </vt:lpstr>
      <vt:lpstr> </vt:lpstr>
      <vt:lpstr> </vt:lpstr>
      <vt:lpstr> </vt:lpstr>
      <vt:lpstr> </vt:lpstr>
      <vt:lpstr>Sommaire</vt:lpstr>
      <vt:lpstr>Avancement planning et charges EXTERNE</vt:lpstr>
      <vt:lpstr>Avancement planning et charges INTERNE</vt:lpstr>
      <vt:lpstr>Suivi des livrables/Fournitures des chantiers au xx/12/2006 </vt:lpstr>
      <vt:lpstr>Planning de travail</vt:lpstr>
      <vt:lpstr>Actions ouvertes au 10/01/2006</vt:lpstr>
      <vt:lpstr>Gestion consolidée des risques du projet XXX au xx/xx/2006</vt:lpstr>
      <vt:lpstr>Sommaire</vt:lpstr>
      <vt:lpstr>Sujet 1</vt:lpstr>
      <vt:lpstr>Sujet 2</vt:lpstr>
      <vt:lpstr>Sommaire</vt:lpstr>
      <vt:lpstr>Annexes</vt:lpstr>
      <vt:lpstr>projet/chantier xxx – x janvier 2006 : Indicateurs</vt:lpstr>
    </vt:vector>
  </TitlesOfParts>
  <Company>CANAL+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ureabcp</dc:creator>
  <cp:revision>8</cp:revision>
  <dcterms:created xsi:type="dcterms:W3CDTF">2003-08-20T13:10:39Z</dcterms:created>
  <dcterms:modified xsi:type="dcterms:W3CDTF">2020-04-07T14:14:44Z</dcterms:modified>
</cp:coreProperties>
</file>