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69343-695C-4826-BC89-C759DC35F1B1}" v="723" dt="2020-02-18T07:56:33.407"/>
    <p1510:client id="{343B2DDE-55BB-9618-B6BA-5AE40A0C67A0}" v="396" dt="2020-02-17T16:45:44.350"/>
    <p1510:client id="{7C7C23AB-308D-581E-2FFB-656C0A71D7DE}" v="742" dt="2020-02-17T16:45:34.371"/>
    <p1510:client id="{842216CF-0A57-D901-F8B6-21A4B9D1434B}" v="19" dt="2020-02-17T15:46:12.305"/>
    <p1510:client id="{AFFB696A-1DB0-4340-B4D3-7093FF2EAA84}" v="1909" dt="2020-02-17T16:39:19.104"/>
    <p1510:client id="{B23588B7-CDF1-76D1-47D9-4882C62F3AF0}" v="1" dt="2020-02-18T07:45:14.126"/>
    <p1510:client id="{E3F4C309-8D9F-B45F-6E26-DBB22C91CF41}" v="881" dt="2020-02-18T07:57:03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094" y="802298"/>
            <a:ext cx="9688758" cy="2541431"/>
          </a:xfrm>
        </p:spPr>
        <p:txBody>
          <a:bodyPr/>
          <a:lstStyle/>
          <a:p>
            <a:pPr algn="ctr"/>
            <a:r>
              <a:rPr lang="en-US"/>
              <a:t>TD 1 – gestion </a:t>
            </a:r>
            <a:r>
              <a:rPr lang="en-US" err="1"/>
              <a:t>projet</a:t>
            </a:r>
            <a:br>
              <a:rPr lang="en-US"/>
            </a:br>
            <a:r>
              <a:rPr lang="en-US" sz="3200">
                <a:ea typeface="+mj-lt"/>
                <a:cs typeface="+mj-lt"/>
              </a:rPr>
              <a:t>EQUIPE 8 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/>
              <a:t> </a:t>
            </a:r>
            <a:r>
              <a:rPr lang="en-US" err="1"/>
              <a:t>Achref</a:t>
            </a:r>
            <a:r>
              <a:rPr lang="en-US"/>
              <a:t> </a:t>
            </a:r>
            <a:r>
              <a:rPr lang="en-US" err="1"/>
              <a:t>Brigui</a:t>
            </a:r>
            <a:r>
              <a:rPr lang="en-US"/>
              <a:t> – Moussa </a:t>
            </a:r>
            <a:r>
              <a:rPr lang="en-US" err="1"/>
              <a:t>adji</a:t>
            </a:r>
            <a:r>
              <a:rPr lang="en-US"/>
              <a:t> – Wael </a:t>
            </a:r>
            <a:r>
              <a:rPr lang="en-US" err="1"/>
              <a:t>kebieche</a:t>
            </a:r>
            <a:endParaRPr lang="fr-FR" err="1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57D8-7CE5-4EB2-9088-FA77EDB4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Q3. Fiche de cadrage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31CD4A-D184-4917-993C-D2C55E1A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Réf : 12345</a:t>
            </a:r>
          </a:p>
          <a:p>
            <a:r>
              <a:rPr lang="fr-FR"/>
              <a:t>Version : 1.0</a:t>
            </a:r>
          </a:p>
          <a:p>
            <a:r>
              <a:rPr lang="fr-FR"/>
              <a:t>Nom du projet : CCD</a:t>
            </a:r>
          </a:p>
          <a:p>
            <a:r>
              <a:rPr lang="fr-FR">
                <a:ea typeface="+mn-lt"/>
                <a:cs typeface="+mn-lt"/>
              </a:rPr>
              <a:t>Chef de projet : Wael Kebieche</a:t>
            </a:r>
          </a:p>
          <a:p>
            <a:r>
              <a:rPr lang="fr-FR">
                <a:ea typeface="+mn-lt"/>
                <a:cs typeface="+mn-lt"/>
              </a:rPr>
              <a:t>Client / Commanditaire : ChronoDrive</a:t>
            </a:r>
          </a:p>
          <a:p>
            <a:r>
              <a:rPr lang="fr-FR">
                <a:ea typeface="+mn-lt"/>
                <a:cs typeface="+mn-lt"/>
              </a:rPr>
              <a:t>Objet du projet : Réalisation du système de prise de commande client</a:t>
            </a:r>
          </a:p>
        </p:txBody>
      </p:sp>
    </p:spTree>
    <p:extLst>
      <p:ext uri="{BB962C8B-B14F-4D97-AF65-F5344CB8AC3E}">
        <p14:creationId xmlns:p14="http://schemas.microsoft.com/office/powerpoint/2010/main" val="127445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56E44-8F39-4637-A697-795FD968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775765"/>
            <a:ext cx="9603275" cy="1049235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Q3. FICHE DE CADRAGE 2/2</a:t>
            </a:r>
          </a:p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E3032-1C20-449E-817A-98CDE7D3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13254"/>
          </a:xfrm>
        </p:spPr>
        <p:txBody>
          <a:bodyPr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1. Enjeux : La réalisation du système de prise de commande client</a:t>
            </a:r>
          </a:p>
          <a:p>
            <a:r>
              <a:rPr lang="fr-FR" dirty="0">
                <a:ea typeface="+mn-lt"/>
                <a:cs typeface="+mn-lt"/>
              </a:rPr>
              <a:t>2. Objectifs hiérarchisés : </a:t>
            </a:r>
          </a:p>
          <a:p>
            <a:pPr marL="800100" lvl="1" indent="-342900">
              <a:buAutoNum type="arabicPeriod"/>
            </a:pPr>
            <a:r>
              <a:rPr lang="fr-FR" dirty="0">
                <a:ea typeface="+mn-lt"/>
                <a:cs typeface="+mn-lt"/>
              </a:rPr>
              <a:t>En parallèle : rédaction des spécifications fonctionnelles et réalisation des socles techniques</a:t>
            </a:r>
          </a:p>
          <a:p>
            <a:pPr lvl="2"/>
            <a:r>
              <a:rPr lang="fr-FR" dirty="0">
                <a:ea typeface="+mn-lt"/>
                <a:cs typeface="+mn-lt"/>
              </a:rPr>
              <a:t>Rédaction des spécifications fonctionnelles dans l'ordre :</a:t>
            </a:r>
          </a:p>
          <a:p>
            <a:pPr lvl="3"/>
            <a:r>
              <a:rPr lang="fr-FR" dirty="0">
                <a:ea typeface="+mn-lt"/>
                <a:cs typeface="+mn-lt"/>
              </a:rPr>
              <a:t>1-Application Service métier; </a:t>
            </a:r>
            <a:endParaRPr lang="fr-FR">
              <a:ea typeface="+mn-lt"/>
              <a:cs typeface="+mn-lt"/>
            </a:endParaRPr>
          </a:p>
          <a:p>
            <a:pPr lvl="4"/>
            <a:r>
              <a:rPr lang="fr-FR" dirty="0">
                <a:ea typeface="+mn-lt"/>
                <a:cs typeface="+mn-lt"/>
              </a:rPr>
              <a:t>réalisation (développement) du socle techniques Application Services Métier,</a:t>
            </a:r>
          </a:p>
          <a:p>
            <a:pPr lvl="3"/>
            <a:r>
              <a:rPr lang="fr-FR" dirty="0">
                <a:ea typeface="+mn-lt"/>
                <a:cs typeface="+mn-lt"/>
              </a:rPr>
              <a:t>2-Application Web; </a:t>
            </a:r>
          </a:p>
          <a:p>
            <a:pPr lvl="4"/>
            <a:r>
              <a:rPr lang="fr-FR" dirty="0">
                <a:ea typeface="+mn-lt"/>
                <a:cs typeface="+mn-lt"/>
              </a:rPr>
              <a:t>réalisation (développement) de socle technique  Application Web;</a:t>
            </a:r>
          </a:p>
          <a:p>
            <a:pPr lvl="3"/>
            <a:r>
              <a:rPr lang="fr-FR" dirty="0">
                <a:ea typeface="+mn-lt"/>
                <a:cs typeface="+mn-lt"/>
              </a:rPr>
              <a:t>3-Application </a:t>
            </a:r>
            <a:r>
              <a:rPr lang="fr-FR" dirty="0" err="1">
                <a:ea typeface="+mn-lt"/>
                <a:cs typeface="+mn-lt"/>
              </a:rPr>
              <a:t>IPhone</a:t>
            </a:r>
          </a:p>
          <a:p>
            <a:pPr lvl="4"/>
            <a:r>
              <a:rPr lang="fr-FR" dirty="0">
                <a:ea typeface="+mn-lt"/>
                <a:cs typeface="+mn-lt"/>
              </a:rPr>
              <a:t>réalisation (développement) du socle technique  Application </a:t>
            </a:r>
            <a:r>
              <a:rPr lang="fr-FR" dirty="0" err="1">
                <a:ea typeface="+mn-lt"/>
                <a:cs typeface="+mn-lt"/>
              </a:rPr>
              <a:t>IPhone</a:t>
            </a:r>
            <a:r>
              <a:rPr lang="fr-FR" dirty="0">
                <a:ea typeface="+mn-lt"/>
                <a:cs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236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56E44-8F39-4637-A697-795FD968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428" y="344444"/>
            <a:ext cx="9603275" cy="1049235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FICHE DE CADRAGE 2/2</a:t>
            </a:r>
          </a:p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E3032-1C20-449E-817A-98CDE7D3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8294"/>
            <a:ext cx="9603275" cy="4313254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ea typeface="+mn-lt"/>
                <a:cs typeface="+mn-lt"/>
              </a:rPr>
              <a:t>3. Limites de responsabilité et de prestation : </a:t>
            </a:r>
          </a:p>
          <a:p>
            <a:pPr lvl="1"/>
            <a:r>
              <a:rPr lang="fr-FR" dirty="0">
                <a:ea typeface="+mn-lt"/>
                <a:cs typeface="+mn-lt"/>
              </a:rPr>
              <a:t>Manage gère le planning du projet;</a:t>
            </a:r>
          </a:p>
          <a:p>
            <a:pPr lvl="1"/>
            <a:r>
              <a:rPr lang="fr-FR" dirty="0">
                <a:ea typeface="+mn-lt"/>
                <a:cs typeface="+mn-lt"/>
              </a:rPr>
              <a:t>Responsable technique gère la réalisation, le développement du projet;</a:t>
            </a:r>
          </a:p>
          <a:p>
            <a:r>
              <a:rPr lang="fr-FR" dirty="0">
                <a:ea typeface="+mn-lt"/>
                <a:cs typeface="+mn-lt"/>
              </a:rPr>
              <a:t>4. Macro-planning : </a:t>
            </a:r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Principales étapes</a:t>
            </a:r>
          </a:p>
          <a:p>
            <a:pPr lvl="2"/>
            <a:r>
              <a:rPr lang="fr-FR" dirty="0">
                <a:ea typeface="+mn-lt"/>
                <a:cs typeface="+mn-lt"/>
              </a:rPr>
              <a:t>Les spécifications, réalisation et tests du socle technique</a:t>
            </a:r>
          </a:p>
          <a:p>
            <a:pPr lvl="2"/>
            <a:r>
              <a:rPr lang="fr-FR" dirty="0">
                <a:ea typeface="+mn-lt"/>
                <a:cs typeface="+mn-lt"/>
              </a:rPr>
              <a:t>Les spécifications fonctionnelles détaillées</a:t>
            </a:r>
            <a:endParaRPr lang="fr-FR" dirty="0"/>
          </a:p>
          <a:p>
            <a:pPr lvl="2"/>
            <a:r>
              <a:rPr lang="fr-FR" dirty="0">
                <a:ea typeface="+mn-lt"/>
                <a:cs typeface="+mn-lt"/>
              </a:rPr>
              <a:t>Le développement </a:t>
            </a:r>
          </a:p>
          <a:p>
            <a:pPr lvl="2"/>
            <a:r>
              <a:rPr lang="fr-FR" dirty="0">
                <a:ea typeface="+mn-lt"/>
                <a:cs typeface="+mn-lt"/>
              </a:rPr>
              <a:t>Les tests associés</a:t>
            </a:r>
            <a:endParaRPr lang="fr-FR" dirty="0"/>
          </a:p>
          <a:p>
            <a:pPr lvl="1"/>
            <a:r>
              <a:rPr lang="fr-FR" dirty="0">
                <a:ea typeface="+mn-lt"/>
                <a:cs typeface="+mn-lt"/>
              </a:rPr>
              <a:t>principaux livrables, principaux jalons : cahier des charges, document d'organisation des tâches (RACI)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5. Organisation du projet : </a:t>
            </a:r>
          </a:p>
          <a:p>
            <a:pPr lvl="1"/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6. Principaux risques identifiés : </a:t>
            </a:r>
          </a:p>
          <a:p>
            <a:r>
              <a:rPr lang="fr-FR" dirty="0">
                <a:ea typeface="+mn-lt"/>
                <a:cs typeface="+mn-lt"/>
              </a:rPr>
              <a:t>7. Conditions pour assurer la rentabilité – Facteurs clés de réussite :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75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0E72C-5383-496B-AF5E-F2F59090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 1.1 : activités relevant d'un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667F2-D4A3-4D18-8FDB-DEBA7047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Fabriquer un boulon</a:t>
            </a:r>
          </a:p>
          <a:p>
            <a:r>
              <a:rPr lang="fr-FR"/>
              <a:t>Réaliser une action de maintenance </a:t>
            </a:r>
          </a:p>
          <a:p>
            <a:r>
              <a:rPr lang="fr-FR"/>
              <a:t>Faire les courses</a:t>
            </a:r>
          </a:p>
          <a:p>
            <a:r>
              <a:rPr lang="fr-FR"/>
              <a:t>Ramasser les feuilles mortes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04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7D32126-EE0C-476D-A979-D4DE291F7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899" y="2015732"/>
            <a:ext cx="7894335" cy="345061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A12E214-2315-454D-9FDD-1E467BE922BF}"/>
              </a:ext>
            </a:extLst>
          </p:cNvPr>
          <p:cNvSpPr txBox="1"/>
          <p:nvPr/>
        </p:nvSpPr>
        <p:spPr>
          <a:xfrm>
            <a:off x="1866900" y="1181100"/>
            <a:ext cx="3952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Caractéristiques d'un projet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50BCD0-70EB-42F0-B5C8-AD496D9EB6C3}"/>
              </a:ext>
            </a:extLst>
          </p:cNvPr>
          <p:cNvSpPr txBox="1"/>
          <p:nvPr/>
        </p:nvSpPr>
        <p:spPr>
          <a:xfrm>
            <a:off x="5924550" y="1181100"/>
            <a:ext cx="3800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Caractéristiques d'une activité quotidienne</a:t>
            </a:r>
          </a:p>
          <a:p>
            <a:pPr algn="l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D5ED0D-60BA-48F9-B09A-DD1F1891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54" y="594969"/>
            <a:ext cx="9603275" cy="658710"/>
          </a:xfrm>
        </p:spPr>
        <p:txBody>
          <a:bodyPr/>
          <a:lstStyle/>
          <a:p>
            <a:r>
              <a:rPr lang="fr-FR"/>
              <a:t>Question 1.2 : </a:t>
            </a:r>
          </a:p>
        </p:txBody>
      </p:sp>
    </p:spTree>
    <p:extLst>
      <p:ext uri="{BB962C8B-B14F-4D97-AF65-F5344CB8AC3E}">
        <p14:creationId xmlns:p14="http://schemas.microsoft.com/office/powerpoint/2010/main" val="113023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942F2-C4A9-4A0B-B60A-420DC651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Q1.3 : Des 2 activités, laquelle est à considérer comme un projet 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1A24A-C330-4770-96F8-006DBA8C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Prototype automobile</a:t>
            </a:r>
          </a:p>
        </p:txBody>
      </p:sp>
    </p:spTree>
    <p:extLst>
      <p:ext uri="{BB962C8B-B14F-4D97-AF65-F5344CB8AC3E}">
        <p14:creationId xmlns:p14="http://schemas.microsoft.com/office/powerpoint/2010/main" val="48475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40B93-9FE0-4D13-BD90-89E218F4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Q1.4 : Des 2 activités, laquelle est à considérer comme un projet 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9C5CA-FECD-4721-BC9E-76C331C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ea typeface="+mn-lt"/>
                <a:cs typeface="+mn-lt"/>
              </a:rPr>
              <a:t>Mise en place d’un nouveau logiciel de paie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875F2-1FCF-4A9A-B82F-E515418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Q1.5 : Donnez votre définition d’un projet informatique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BDCDA1-0C6C-4270-A630-7F7C80B4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ea typeface="+mn-lt"/>
                <a:cs typeface="+mn-lt"/>
              </a:rPr>
              <a:t>Un projet informatique est un projet qui satisfait une demande et répond à un besoin tout en respectant des contraintes de délai, ressources et coûts, en utilisant des outils, des méthodes et services informatiques, dans le but d'automatiser et/ou de simplifier des processus.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02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973F3-7AB5-409B-8664-0B6204F9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Q1.6 : Quelles sont les facteurs déclencheurs d’un projet ?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2669F-4D5A-48B6-B281-6D36D4BC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La création ou l'existence d'un besoin</a:t>
            </a:r>
          </a:p>
          <a:p>
            <a:r>
              <a:rPr lang="fr-FR"/>
              <a:t>Une volonté de satisfaire ce besoin</a:t>
            </a:r>
          </a:p>
          <a:p>
            <a:r>
              <a:rPr lang="fr-FR"/>
              <a:t>La possibilité (délai, couts, ressources) de le mettre en place (directement ou par intermédiaire)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3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6113C-B0C7-4984-BDC8-F12FD658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Q1.7 : A quoi abouti un projet de développement 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BE378-691C-419E-ADA5-6B847590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/>
          </a:p>
          <a:p>
            <a:r>
              <a:rPr lang="fr-FR"/>
              <a:t>Le livrable est fourni au client </a:t>
            </a:r>
          </a:p>
          <a:p>
            <a:r>
              <a:rPr lang="fr-FR"/>
              <a:t>Une documentation/notice d'utilisation est fourni au client</a:t>
            </a:r>
          </a:p>
          <a:p>
            <a:r>
              <a:rPr lang="fr-FR"/>
              <a:t>La formation des utilisateurs</a:t>
            </a:r>
          </a:p>
          <a:p>
            <a:r>
              <a:rPr lang="fr-FR"/>
              <a:t>Possible mise en place d'un service de support/maintenance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1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14E13-770F-4C26-B64A-9EE4473A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Q2 : schéma démarche du projet</a:t>
            </a:r>
            <a:br>
              <a:rPr lang="fr-FR"/>
            </a:br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9306336-1731-4ABE-8D62-BC7F10049BA0}"/>
              </a:ext>
            </a:extLst>
          </p:cNvPr>
          <p:cNvSpPr/>
          <p:nvPr/>
        </p:nvSpPr>
        <p:spPr>
          <a:xfrm>
            <a:off x="1485900" y="2066925"/>
            <a:ext cx="147637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Début de projet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C1EEF9-D04D-4E07-8AA0-C5A2441FCE0D}"/>
              </a:ext>
            </a:extLst>
          </p:cNvPr>
          <p:cNvSpPr/>
          <p:nvPr/>
        </p:nvSpPr>
        <p:spPr>
          <a:xfrm>
            <a:off x="991545" y="3283843"/>
            <a:ext cx="2367552" cy="102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Etude du projet : identification et définition des tâches (cahier de recette)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4B2A1D6D-63B4-4899-BEB5-3CFD8092D149}"/>
              </a:ext>
            </a:extLst>
          </p:cNvPr>
          <p:cNvSpPr/>
          <p:nvPr/>
        </p:nvSpPr>
        <p:spPr>
          <a:xfrm>
            <a:off x="2138933" y="2977895"/>
            <a:ext cx="1905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61DD1-8E07-4AEE-970A-35472C0E81AF}"/>
              </a:ext>
            </a:extLst>
          </p:cNvPr>
          <p:cNvSpPr/>
          <p:nvPr/>
        </p:nvSpPr>
        <p:spPr>
          <a:xfrm>
            <a:off x="1104900" y="4714875"/>
            <a:ext cx="2247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ea typeface="+mn-lt"/>
                <a:cs typeface="+mn-lt"/>
              </a:rPr>
              <a:t> Identification et définition des objectifs</a:t>
            </a:r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6318C3C-782F-4ACC-963B-AFD17AC08B4E}"/>
              </a:ext>
            </a:extLst>
          </p:cNvPr>
          <p:cNvSpPr/>
          <p:nvPr/>
        </p:nvSpPr>
        <p:spPr>
          <a:xfrm>
            <a:off x="2100833" y="4301870"/>
            <a:ext cx="180975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49B57-3DE7-448C-BC59-07155CBC3E25}"/>
              </a:ext>
            </a:extLst>
          </p:cNvPr>
          <p:cNvSpPr/>
          <p:nvPr/>
        </p:nvSpPr>
        <p:spPr>
          <a:xfrm>
            <a:off x="4372133" y="4718732"/>
            <a:ext cx="2373850" cy="90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Choix d'une solution et établissement plan d'action</a:t>
            </a:r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576B2636-BCE7-4B9F-AD6F-9C2BFE636AFF}"/>
              </a:ext>
            </a:extLst>
          </p:cNvPr>
          <p:cNvSpPr/>
          <p:nvPr/>
        </p:nvSpPr>
        <p:spPr>
          <a:xfrm rot="16200000">
            <a:off x="3791172" y="4741003"/>
            <a:ext cx="152400" cy="100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E6B8010-14BC-4781-ABDC-235AD720C1BB}"/>
              </a:ext>
            </a:extLst>
          </p:cNvPr>
          <p:cNvSpPr/>
          <p:nvPr/>
        </p:nvSpPr>
        <p:spPr>
          <a:xfrm>
            <a:off x="8192758" y="2066925"/>
            <a:ext cx="147637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Fin du projet &amp; Bilan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A6388-2D6D-4A0F-8BD7-BA35C567A1B8}"/>
              </a:ext>
            </a:extLst>
          </p:cNvPr>
          <p:cNvSpPr/>
          <p:nvPr/>
        </p:nvSpPr>
        <p:spPr>
          <a:xfrm>
            <a:off x="4372132" y="3396252"/>
            <a:ext cx="2373850" cy="90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FFFFFF"/>
                </a:solidFill>
                <a:latin typeface="Gill Sans MT"/>
              </a:rPr>
              <a:t>Réalisation / Développement</a:t>
            </a:r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A12ADC23-50AD-4591-8194-F41997C72F6E}"/>
              </a:ext>
            </a:extLst>
          </p:cNvPr>
          <p:cNvSpPr/>
          <p:nvPr/>
        </p:nvSpPr>
        <p:spPr>
          <a:xfrm rot="10800000">
            <a:off x="5470005" y="4301869"/>
            <a:ext cx="180975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7F0AC-E6D2-43BE-B2B6-68DB4D09BE3F}"/>
              </a:ext>
            </a:extLst>
          </p:cNvPr>
          <p:cNvSpPr/>
          <p:nvPr/>
        </p:nvSpPr>
        <p:spPr>
          <a:xfrm>
            <a:off x="7741305" y="3396251"/>
            <a:ext cx="2373850" cy="90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Analyse des données et tests recette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87784D21-04E2-4C6C-B55F-FA929F4977AE}"/>
              </a:ext>
            </a:extLst>
          </p:cNvPr>
          <p:cNvSpPr/>
          <p:nvPr/>
        </p:nvSpPr>
        <p:spPr>
          <a:xfrm rot="16200000">
            <a:off x="7160345" y="3349250"/>
            <a:ext cx="152400" cy="100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A8E78885-2FFB-4617-A387-380EAA65C35D}"/>
              </a:ext>
            </a:extLst>
          </p:cNvPr>
          <p:cNvSpPr/>
          <p:nvPr/>
        </p:nvSpPr>
        <p:spPr>
          <a:xfrm rot="10740000">
            <a:off x="8839494" y="2977894"/>
            <a:ext cx="180975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2244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Grand écran</PresentationFormat>
  <Slides>12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Gallery</vt:lpstr>
      <vt:lpstr>TD 1 – gestion projet EQUIPE 8 </vt:lpstr>
      <vt:lpstr>Question 1.1 : activités relevant d'un projet</vt:lpstr>
      <vt:lpstr>Question 1.2 : </vt:lpstr>
      <vt:lpstr>Q1.3 : Des 2 activités, laquelle est à considérer comme un projet ?</vt:lpstr>
      <vt:lpstr>Q1.4 : Des 2 activités, laquelle est à considérer comme un projet ?</vt:lpstr>
      <vt:lpstr>Q1.5 : Donnez votre définition d’un projet informatique</vt:lpstr>
      <vt:lpstr>Q1.6 : Quelles sont les facteurs déclencheurs d’un projet ? </vt:lpstr>
      <vt:lpstr>Q1.7 : A quoi abouti un projet de développement ?</vt:lpstr>
      <vt:lpstr>Q2 : schéma démarche du projet </vt:lpstr>
      <vt:lpstr>Q3. Fiche de cadrage 1/2</vt:lpstr>
      <vt:lpstr>Q3. FICHE DE CADRAGE 2/2 </vt:lpstr>
      <vt:lpstr>FICHE DE CADRAGE 2/2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367</cp:revision>
  <dcterms:created xsi:type="dcterms:W3CDTF">2020-02-17T15:44:11Z</dcterms:created>
  <dcterms:modified xsi:type="dcterms:W3CDTF">2020-02-18T07:58:56Z</dcterms:modified>
</cp:coreProperties>
</file>