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72" r:id="rId9"/>
    <p:sldId id="261" r:id="rId10"/>
    <p:sldId id="262" r:id="rId11"/>
    <p:sldId id="264" r:id="rId12"/>
    <p:sldId id="263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877DA-DEA1-4EA6-AA3A-7942CA4C5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5D67A5-51A5-4070-897B-7663451A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0B060-6F2F-495E-8522-9C3A74CE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A128A-FE2F-4FB2-9E26-6915B0BA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F1304-56AE-43A5-80D7-AD448E2B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C6AF-DD64-4FCF-9CEF-3026A4B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87B564-DA36-4D57-987F-3A22CCADD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AF72C-C352-40E3-9FE3-5442CAF9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4CD4B9-75F8-4213-9BF5-53612843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0C586-27A5-4DA4-BC9C-2ABE1460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71A44A-EDD9-4B80-B632-5E5B5768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39D8CD-27D5-4061-8D50-4B7FBFBC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C397F-78DD-432A-BC86-4B3F50EA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094B5-2180-4532-87A7-60358797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866C9-FA63-4B62-A70F-0CCCA7B5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3C08F-1207-4386-96AD-A40038E8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75230-0547-4FED-B280-993A34F3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CB176-5AF3-4FC6-B119-DF3C8B28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34076-F71B-4CB4-A84F-8635BDC9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3FD70F-FBF9-4CDD-B9BF-971DED90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79A19-F476-426D-A7C7-99EF66EF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C94D24-0CD3-4C80-AD8B-08105202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2FE1E-DACB-4166-8060-9F58BE33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11544-26DC-4005-8FB2-11A80FEA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9B6E1B-68CA-4D07-BAB4-EAB48B6F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427EE-22E5-4905-B00E-4F081B67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50E49-CF6B-420E-9D09-6AC7C056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D7E7DA-565F-41D5-A12E-84AB0289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9AD5FC-6E3E-4E55-B470-5784F61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D9458-F93F-4793-A631-73E5F743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035C7-9515-4526-AB63-F4F7B30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90B28-A819-4B19-90DE-1A666FDE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D2317-FDE2-42F9-8510-2E5E5DC4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258FF0-FB54-4AEA-BE82-A4448FA7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234F85-1763-4916-A4D0-0CF0E6C74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DD401D-8E64-40C7-9A96-5AB8C37E0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C4AE44-A6BB-448D-A385-1DCABDE0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286138-F305-4EAE-A49E-2B4E00B4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16D448-8B3C-4ACB-8A53-FAB63F17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34DED-99B5-4D43-AA16-5C07EE4A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15F631-BB27-4D16-83F7-6A66D598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D8C7D8-1BCD-4531-9BB2-27FBE2B9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0F0959-6145-49B9-B536-D5611C2D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317E2A-3214-4A81-A039-6543A48D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B0EED8-86AF-40E5-80D2-1C676A90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5B176-2FE6-458F-9677-4309F697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20300-EEA4-44AC-A99A-E1C5DEC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1E089-7A06-49D3-8553-F17B6790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8E427-F993-4A0B-BCA3-A94B4058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7BA71-C6C9-42BB-9336-69790EE9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431A52-BB3C-4476-9497-5925116B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84A6D1-3A35-4458-BD60-36C4DBDB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19F8A-3489-4289-903C-12135445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D69D8F-663F-4176-BA2E-4B1010CC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403590-9041-4121-83DC-DE37CBBB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6FB06-42FD-4298-9A85-A1700682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6F67D-46DF-4CD3-89A8-19864B61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E407E-C007-4AD2-B35B-9D4C821A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8C389A-3B58-48F1-AEEC-434E6973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6D0D5F-A097-4342-9632-EF0B9018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B7A32-0030-4ABF-B47E-C280623CE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B88D-F6C5-4D5D-8629-2F0D3DCAEF0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5662C-674E-4EAB-92DE-903D21C4C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034FB-EEAF-4207-A438-D862CC713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564D-3044-479F-B2AC-FCD5170CCE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A7C3F-2DB4-498D-B992-6FDF2F24F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774"/>
            <a:ext cx="9144000" cy="1195013"/>
          </a:xfrm>
        </p:spPr>
        <p:txBody>
          <a:bodyPr/>
          <a:lstStyle/>
          <a:p>
            <a:r>
              <a:rPr lang="en-US" dirty="0"/>
              <a:t>Nouns </a:t>
            </a:r>
          </a:p>
        </p:txBody>
      </p:sp>
    </p:spTree>
    <p:extLst>
      <p:ext uri="{BB962C8B-B14F-4D97-AF65-F5344CB8AC3E}">
        <p14:creationId xmlns:p14="http://schemas.microsoft.com/office/powerpoint/2010/main" val="90229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BC6D7-10E9-41FB-BD93-F1C7F344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pPr algn="ctr"/>
            <a:r>
              <a:rPr lang="en-US" dirty="0"/>
              <a:t>Practice: choose in/at/on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4EEBFB-09F5-4F6B-AB2A-921E4B9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461247"/>
            <a:ext cx="11555506" cy="471571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movie starts _____ 7pm.</a:t>
            </a:r>
          </a:p>
          <a:p>
            <a:pPr marL="514350" indent="-514350">
              <a:buAutoNum type="arabicPeriod"/>
            </a:pPr>
            <a:r>
              <a:rPr lang="en-US" dirty="0"/>
              <a:t>I always go to Florida _____ the summer.</a:t>
            </a:r>
          </a:p>
          <a:p>
            <a:pPr marL="514350" indent="-514350">
              <a:buAutoNum type="arabicPeriod"/>
            </a:pPr>
            <a:r>
              <a:rPr lang="en-US" dirty="0"/>
              <a:t>______ Sunday I will be in Nantes.</a:t>
            </a:r>
          </a:p>
          <a:p>
            <a:pPr marL="514350" indent="-514350">
              <a:buAutoNum type="arabicPeriod"/>
            </a:pPr>
            <a:r>
              <a:rPr lang="en-US" dirty="0"/>
              <a:t>I’ll see you ______ Friday.</a:t>
            </a:r>
          </a:p>
          <a:p>
            <a:pPr marL="514350" indent="-514350">
              <a:buAutoNum type="arabicPeriod"/>
            </a:pPr>
            <a:r>
              <a:rPr lang="en-US" dirty="0"/>
              <a:t>Max got married ______ 2016.</a:t>
            </a:r>
          </a:p>
          <a:p>
            <a:pPr marL="514350" indent="-514350">
              <a:buAutoNum type="arabicPeriod"/>
            </a:pPr>
            <a:r>
              <a:rPr lang="en-US" dirty="0"/>
              <a:t>I saw her ______ May.</a:t>
            </a:r>
          </a:p>
          <a:p>
            <a:pPr marL="514350" indent="-514350">
              <a:buAutoNum type="arabicPeriod"/>
            </a:pPr>
            <a:r>
              <a:rPr lang="en-US" dirty="0"/>
              <a:t>We travelled to Paris and arrived ______ 6 o’clock _______ the morning.</a:t>
            </a:r>
          </a:p>
          <a:p>
            <a:pPr marL="514350" indent="-514350">
              <a:buAutoNum type="arabicPeriod"/>
            </a:pPr>
            <a:r>
              <a:rPr lang="en-US" dirty="0"/>
              <a:t>Mozart was born in Salzburg _____ 1756.</a:t>
            </a:r>
          </a:p>
          <a:p>
            <a:pPr marL="514350" indent="-514350">
              <a:buAutoNum type="arabicPeriod"/>
            </a:pPr>
            <a:r>
              <a:rPr lang="en-US" dirty="0"/>
              <a:t>I don’t like driving ______ night.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23E0A-A992-4A08-93F3-2E3770DF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2283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On/At/In (Place)</a:t>
            </a:r>
          </a:p>
        </p:txBody>
      </p:sp>
    </p:spTree>
    <p:extLst>
      <p:ext uri="{BB962C8B-B14F-4D97-AF65-F5344CB8AC3E}">
        <p14:creationId xmlns:p14="http://schemas.microsoft.com/office/powerpoint/2010/main" val="189104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9CDE4-948D-4909-9C4A-302C1992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/>
          <a:lstStyle/>
          <a:p>
            <a:pPr algn="ctr"/>
            <a:r>
              <a:rPr lang="en-US" b="1" dirty="0"/>
              <a:t>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7C696-6C63-4E64-ABEE-2547C71A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0" y="1503575"/>
            <a:ext cx="11867710" cy="39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6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B522D-7855-4CE6-A90A-4A844B08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257CA7-0ED2-42D5-9F7E-3415DD9AE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4" y="1833282"/>
            <a:ext cx="11377023" cy="3684712"/>
          </a:xfrm>
        </p:spPr>
      </p:pic>
    </p:spTree>
    <p:extLst>
      <p:ext uri="{BB962C8B-B14F-4D97-AF65-F5344CB8AC3E}">
        <p14:creationId xmlns:p14="http://schemas.microsoft.com/office/powerpoint/2010/main" val="427985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79D84-4590-4E77-9F77-923DAE06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-1167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8CCCC3-78B3-43B9-94C8-E3403FC29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6" y="1441917"/>
            <a:ext cx="11288193" cy="42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8600C8A-64F2-43DA-B080-BBF364D9A0E1}"/>
              </a:ext>
            </a:extLst>
          </p:cNvPr>
          <p:cNvSpPr txBox="1"/>
          <p:nvPr/>
        </p:nvSpPr>
        <p:spPr>
          <a:xfrm>
            <a:off x="268941" y="493059"/>
            <a:ext cx="1143448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Complete the sentences with </a:t>
            </a:r>
            <a:r>
              <a:rPr lang="en-US" sz="2800" i="1" dirty="0"/>
              <a:t>in, at </a:t>
            </a:r>
            <a:r>
              <a:rPr lang="en-US" sz="2800" dirty="0"/>
              <a:t>or </a:t>
            </a:r>
            <a:r>
              <a:rPr lang="en-US" sz="2800" i="1" dirty="0"/>
              <a:t>on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marL="342900" indent="-342900" algn="just">
              <a:buAutoNum type="arabicPeriod"/>
            </a:pPr>
            <a:r>
              <a:rPr lang="en-US" sz="2800" dirty="0"/>
              <a:t>Please write your name _______ the top of the page.</a:t>
            </a:r>
          </a:p>
          <a:p>
            <a:pPr marL="342900" indent="-342900" algn="just">
              <a:buAutoNum type="arabicPeriod"/>
            </a:pPr>
            <a:r>
              <a:rPr lang="en-US" sz="2800" dirty="0"/>
              <a:t>I like that picture  hanging _____ the kitchen wall.</a:t>
            </a:r>
          </a:p>
          <a:p>
            <a:pPr marL="342900" indent="-342900" algn="just">
              <a:buAutoNum type="arabicPeriod"/>
            </a:pPr>
            <a:r>
              <a:rPr lang="en-US" sz="2800" dirty="0"/>
              <a:t>There was an accident _______ my street this morning.</a:t>
            </a:r>
          </a:p>
          <a:p>
            <a:pPr marL="342900" indent="-342900" algn="just">
              <a:buAutoNum type="arabicPeriod"/>
            </a:pPr>
            <a:r>
              <a:rPr lang="en-US" sz="2800" dirty="0"/>
              <a:t>I was _____ my apartment all morning.</a:t>
            </a:r>
          </a:p>
          <a:p>
            <a:pPr marL="342900" indent="-342900" algn="just">
              <a:buAutoNum type="arabicPeriod"/>
            </a:pPr>
            <a:r>
              <a:rPr lang="en-US" sz="2800" dirty="0"/>
              <a:t>All the answers are _____ the back page.</a:t>
            </a:r>
          </a:p>
          <a:p>
            <a:pPr marL="342900" indent="-342900" algn="just">
              <a:buAutoNum type="arabicPeriod"/>
            </a:pPr>
            <a:r>
              <a:rPr lang="en-US" sz="2800" dirty="0"/>
              <a:t>My sister lives _____ a small village _____ Peru.</a:t>
            </a:r>
          </a:p>
          <a:p>
            <a:pPr marL="342900" indent="-342900" algn="just">
              <a:buFontTx/>
              <a:buAutoNum type="arabicPeriod"/>
            </a:pPr>
            <a:r>
              <a:rPr lang="en-US" sz="2800" dirty="0"/>
              <a:t>I can’t imagine sitting ______ a desk all day.</a:t>
            </a:r>
          </a:p>
          <a:p>
            <a:pPr marL="342900" indent="-342900" algn="just">
              <a:buFontTx/>
              <a:buAutoNum type="arabicPeriod"/>
            </a:pPr>
            <a:r>
              <a:rPr lang="en-US" sz="2800" dirty="0"/>
              <a:t>The headquarters are _____ Paris.</a:t>
            </a:r>
          </a:p>
          <a:p>
            <a:pPr marL="342900" indent="-342900" algn="just">
              <a:buFontTx/>
              <a:buAutoNum type="arabicPeriod"/>
            </a:pPr>
            <a:r>
              <a:rPr lang="en-US" sz="2800" dirty="0"/>
              <a:t>Try to arrive ______ work _____ time, the boss doesn’t like it when people are late!</a:t>
            </a:r>
          </a:p>
          <a:p>
            <a:pPr marL="342900" indent="-342900" algn="just">
              <a:buFontTx/>
              <a:buAutoNum type="arabicPeriod"/>
            </a:pPr>
            <a:r>
              <a:rPr lang="en-US" sz="2800" dirty="0"/>
              <a:t>He has a tattoo _____ his arm.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2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C8263-FB00-44B7-B7DC-3F786FD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pPr algn="ctr"/>
            <a:r>
              <a:rPr lang="en-US" dirty="0"/>
              <a:t>Countable nouns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93991-BB5C-4617-B045-92166BFAC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358153"/>
            <a:ext cx="10936941" cy="481881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Things we can count using numbers. They have a singular and a plural form.</a:t>
            </a:r>
          </a:p>
          <a:p>
            <a:pPr algn="just"/>
            <a:r>
              <a:rPr lang="en-US" dirty="0" err="1"/>
              <a:t>e.g</a:t>
            </a:r>
            <a:r>
              <a:rPr lang="en-US" dirty="0"/>
              <a:t> “dog”</a:t>
            </a:r>
          </a:p>
          <a:p>
            <a:pPr algn="just"/>
            <a:r>
              <a:rPr lang="en-US" dirty="0"/>
              <a:t>Use “a/an” and “how many”</a:t>
            </a:r>
          </a:p>
          <a:p>
            <a:pPr algn="just"/>
            <a:r>
              <a:rPr lang="en-US" dirty="0"/>
              <a:t>Add “s” or “es” to make the noun plural</a:t>
            </a:r>
          </a:p>
          <a:p>
            <a:pPr algn="just"/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I have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dog</a:t>
            </a:r>
          </a:p>
          <a:p>
            <a:pPr lvl="1" algn="just"/>
            <a:r>
              <a:rPr lang="en-US" dirty="0"/>
              <a:t>I have two dog</a:t>
            </a:r>
            <a:r>
              <a:rPr lang="en-US" b="1" dirty="0">
                <a:solidFill>
                  <a:srgbClr val="FF0000"/>
                </a:solidFill>
              </a:rPr>
              <a:t>s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How many </a:t>
            </a:r>
            <a:r>
              <a:rPr lang="en-US" dirty="0"/>
              <a:t>dog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do you have?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38492-B5D9-4308-A9FF-701BAB2C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9" y="331694"/>
            <a:ext cx="10515600" cy="750981"/>
          </a:xfrm>
        </p:spPr>
        <p:txBody>
          <a:bodyPr/>
          <a:lstStyle/>
          <a:p>
            <a:pPr algn="ctr"/>
            <a:r>
              <a:rPr lang="en-US" dirty="0"/>
              <a:t>Uncountable nouns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19FF9-992B-41CC-86B9-F0B925D8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696757"/>
            <a:ext cx="10968318" cy="41192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Things that we cannot count with numbers. They may be the names for abstract ideas/qualities/objects that are too small to be counted (liquids, powders, gases, rice, sand, etc.). They usually do not have a plural form.</a:t>
            </a:r>
          </a:p>
          <a:p>
            <a:pPr algn="just"/>
            <a:r>
              <a:rPr lang="en-US" dirty="0" err="1"/>
              <a:t>e.g</a:t>
            </a:r>
            <a:r>
              <a:rPr lang="en-US" dirty="0"/>
              <a:t> “milk”</a:t>
            </a:r>
          </a:p>
          <a:p>
            <a:pPr algn="just"/>
            <a:r>
              <a:rPr lang="en-US" dirty="0"/>
              <a:t>Use “some” and “how much”</a:t>
            </a:r>
          </a:p>
          <a:p>
            <a:pPr algn="just"/>
            <a:r>
              <a:rPr lang="en-US" dirty="0"/>
              <a:t>Use “any” for the negative</a:t>
            </a:r>
          </a:p>
          <a:p>
            <a:pPr algn="just"/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Do you want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milk?</a:t>
            </a:r>
          </a:p>
          <a:p>
            <a:pPr lvl="1" algn="just"/>
            <a:r>
              <a:rPr lang="en-US" dirty="0"/>
              <a:t>How </a:t>
            </a:r>
            <a:r>
              <a:rPr lang="en-US" dirty="0">
                <a:solidFill>
                  <a:srgbClr val="FF0000"/>
                </a:solidFill>
              </a:rPr>
              <a:t>much</a:t>
            </a:r>
            <a:r>
              <a:rPr lang="en-US" dirty="0"/>
              <a:t> milk do you want?</a:t>
            </a:r>
          </a:p>
          <a:p>
            <a:pPr lvl="1" algn="just"/>
            <a:r>
              <a:rPr lang="en-US" dirty="0"/>
              <a:t>I don’t want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1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D0D65-5C93-4242-A029-FE623A02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39682"/>
            <a:ext cx="10515600" cy="4506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7F60DA-202C-4599-BCEA-5844A3685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37" y="1084730"/>
            <a:ext cx="10722728" cy="5408257"/>
          </a:xfrm>
        </p:spPr>
      </p:pic>
    </p:spTree>
    <p:extLst>
      <p:ext uri="{BB962C8B-B14F-4D97-AF65-F5344CB8AC3E}">
        <p14:creationId xmlns:p14="http://schemas.microsoft.com/office/powerpoint/2010/main" val="844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AE51B-FEAD-401D-ABF5-9B67B8B2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123079"/>
            <a:ext cx="10771094" cy="64340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Exercise: Choose a/an/some/any to complete the sentence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F7B76-0928-4550-86C6-4D6CCFBD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833718"/>
            <a:ext cx="11075894" cy="53432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I need ___________ information about the new client.</a:t>
            </a:r>
          </a:p>
          <a:p>
            <a:pPr marL="514350" indent="-514350">
              <a:buAutoNum type="arabicPeriod"/>
            </a:pPr>
            <a:r>
              <a:rPr lang="en-US" dirty="0"/>
              <a:t>I always have ________ apple at lunch.</a:t>
            </a:r>
          </a:p>
          <a:p>
            <a:pPr marL="514350" indent="-514350">
              <a:buAutoNum type="arabicPeriod"/>
            </a:pPr>
            <a:r>
              <a:rPr lang="en-US" dirty="0"/>
              <a:t>Can you help me? I need __________ advice.</a:t>
            </a:r>
          </a:p>
          <a:p>
            <a:pPr marL="514350" indent="-514350">
              <a:buAutoNum type="arabicPeriod"/>
            </a:pPr>
            <a:r>
              <a:rPr lang="en-US" dirty="0"/>
              <a:t>Can you lend me _______ money? I don’t have ______.</a:t>
            </a:r>
          </a:p>
          <a:p>
            <a:pPr marL="514350" indent="-514350">
              <a:buAutoNum type="arabicPeriod"/>
            </a:pPr>
            <a:r>
              <a:rPr lang="en-US" dirty="0"/>
              <a:t>Do you want ________ chips?</a:t>
            </a:r>
          </a:p>
          <a:p>
            <a:pPr marL="514350" indent="-514350">
              <a:buAutoNum type="arabicPeriod"/>
            </a:pPr>
            <a:r>
              <a:rPr lang="en-US" dirty="0"/>
              <a:t>I really want ________ dog.</a:t>
            </a:r>
          </a:p>
          <a:p>
            <a:pPr marL="514350" indent="-514350">
              <a:buAutoNum type="arabicPeriod"/>
            </a:pPr>
            <a:r>
              <a:rPr lang="en-US" dirty="0"/>
              <a:t>I need _______ help with my English homework.</a:t>
            </a:r>
          </a:p>
          <a:p>
            <a:pPr marL="514350" indent="-514350">
              <a:buAutoNum type="arabicPeriod"/>
            </a:pPr>
            <a:r>
              <a:rPr lang="en-US" dirty="0"/>
              <a:t>I have ______ idea!</a:t>
            </a:r>
          </a:p>
          <a:p>
            <a:pPr marL="514350" indent="-514350">
              <a:buAutoNum type="arabicPeriod"/>
            </a:pPr>
            <a:r>
              <a:rPr lang="en-US" dirty="0"/>
              <a:t>He is doing _______ research about cancer.</a:t>
            </a:r>
          </a:p>
          <a:p>
            <a:pPr marL="514350" indent="-514350">
              <a:buAutoNum type="arabicPeriod"/>
            </a:pPr>
            <a:r>
              <a:rPr lang="en-US" dirty="0"/>
              <a:t>I am going to buy _____ plant tomorrow.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52F1E-B91A-42A8-93B5-B655C619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6" y="376518"/>
            <a:ext cx="10712824" cy="6400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+ countable noun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How many </a:t>
            </a:r>
            <a:r>
              <a:rPr lang="en-US" dirty="0">
                <a:solidFill>
                  <a:srgbClr val="FF0000"/>
                </a:solidFill>
              </a:rPr>
              <a:t>times</a:t>
            </a:r>
            <a:r>
              <a:rPr lang="en-US" dirty="0"/>
              <a:t> have you been to Barcelona? (times=visits)</a:t>
            </a:r>
          </a:p>
          <a:p>
            <a:pPr marL="0" indent="0">
              <a:buNone/>
            </a:pPr>
            <a:r>
              <a:rPr lang="en-US" dirty="0"/>
              <a:t>        How many </a:t>
            </a:r>
            <a:r>
              <a:rPr lang="en-US" dirty="0">
                <a:solidFill>
                  <a:srgbClr val="FF0000"/>
                </a:solidFill>
              </a:rPr>
              <a:t>brothers</a:t>
            </a:r>
            <a:r>
              <a:rPr lang="en-US" dirty="0"/>
              <a:t> do you have?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much + uncountable noun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: How much </a:t>
            </a:r>
            <a:r>
              <a:rPr lang="en-US" dirty="0">
                <a:solidFill>
                  <a:srgbClr val="FF0000"/>
                </a:solidFill>
              </a:rPr>
              <a:t>homework</a:t>
            </a:r>
            <a:r>
              <a:rPr lang="en-US" dirty="0"/>
              <a:t> do you have tonight?</a:t>
            </a:r>
          </a:p>
          <a:p>
            <a:pPr marL="0" indent="0">
              <a:buNone/>
            </a:pPr>
            <a:r>
              <a:rPr lang="en-US" dirty="0"/>
              <a:t>        How much </a:t>
            </a:r>
            <a:r>
              <a:rPr lang="en-US" dirty="0">
                <a:solidFill>
                  <a:srgbClr val="FF0000"/>
                </a:solidFill>
              </a:rPr>
              <a:t>water</a:t>
            </a:r>
            <a:r>
              <a:rPr lang="en-US" dirty="0"/>
              <a:t> do you want?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8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CF24D-6D8D-4B94-82BF-233B586C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Use: how many, how much, or how long to complete each sentence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36A85-0A9F-4628-B24B-9F693CDA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65" y="1302029"/>
            <a:ext cx="11116235" cy="52087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__________________ have you been a student at EFREI?</a:t>
            </a:r>
          </a:p>
          <a:p>
            <a:pPr marL="514350" indent="-514350">
              <a:buAutoNum type="arabicPeriod"/>
            </a:pPr>
            <a:r>
              <a:rPr lang="en-US" dirty="0"/>
              <a:t>__________________ people live in your hometown?</a:t>
            </a:r>
          </a:p>
          <a:p>
            <a:pPr marL="514350" indent="-514350">
              <a:buAutoNum type="arabicPeriod"/>
            </a:pPr>
            <a:r>
              <a:rPr lang="en-US" dirty="0"/>
              <a:t>_________________ cousins do you have?</a:t>
            </a:r>
          </a:p>
          <a:p>
            <a:pPr marL="514350" indent="-514350">
              <a:buAutoNum type="arabicPeriod"/>
            </a:pPr>
            <a:r>
              <a:rPr lang="en-US" dirty="0"/>
              <a:t>_________________ time do you need to finish the report?</a:t>
            </a:r>
          </a:p>
          <a:p>
            <a:pPr marL="514350" indent="-514350">
              <a:buAutoNum type="arabicPeriod"/>
            </a:pPr>
            <a:r>
              <a:rPr lang="en-US" dirty="0"/>
              <a:t>________________ is it to drive to Nantes from here?</a:t>
            </a:r>
          </a:p>
          <a:p>
            <a:pPr marL="514350" indent="-514350">
              <a:buAutoNum type="arabicPeriod"/>
            </a:pPr>
            <a:r>
              <a:rPr lang="en-US" dirty="0"/>
              <a:t>________________ kids does Angelina Jolie have?</a:t>
            </a:r>
          </a:p>
          <a:p>
            <a:pPr marL="514350" indent="-514350">
              <a:buAutoNum type="arabicPeriod"/>
            </a:pPr>
            <a:r>
              <a:rPr lang="en-US" dirty="0"/>
              <a:t>________________ money do I need to buy an apartment in Paris?</a:t>
            </a:r>
          </a:p>
        </p:txBody>
      </p:sp>
    </p:spTree>
    <p:extLst>
      <p:ext uri="{BB962C8B-B14F-4D97-AF65-F5344CB8AC3E}">
        <p14:creationId xmlns:p14="http://schemas.microsoft.com/office/powerpoint/2010/main" val="17121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FC3383-656E-48FA-B899-7BADFAFB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300318"/>
            <a:ext cx="11855823" cy="6468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6 questions using: how much, how many, and how long. Ask your partner.</a:t>
            </a:r>
          </a:p>
        </p:txBody>
      </p:sp>
    </p:spTree>
    <p:extLst>
      <p:ext uri="{BB962C8B-B14F-4D97-AF65-F5344CB8AC3E}">
        <p14:creationId xmlns:p14="http://schemas.microsoft.com/office/powerpoint/2010/main" val="34173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B56F1-B27E-44F6-86E9-D3648220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On/At/In (Time)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92B6C-3989-40DD-BC57-3AF13358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+ day/date</a:t>
            </a:r>
          </a:p>
          <a:p>
            <a:r>
              <a:rPr lang="en-US" dirty="0" err="1"/>
              <a:t>e.g</a:t>
            </a:r>
            <a:r>
              <a:rPr lang="en-US" dirty="0"/>
              <a:t>: I have to work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Saturday. The meeting is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June 7.</a:t>
            </a:r>
          </a:p>
          <a:p>
            <a:r>
              <a:rPr lang="en-US" dirty="0"/>
              <a:t>At + time of day</a:t>
            </a:r>
          </a:p>
          <a:p>
            <a:r>
              <a:rPr lang="en-US" dirty="0" err="1"/>
              <a:t>e.g</a:t>
            </a:r>
            <a:r>
              <a:rPr lang="en-US" dirty="0"/>
              <a:t>: They arrived </a:t>
            </a:r>
            <a:r>
              <a:rPr lang="en-US" dirty="0">
                <a:solidFill>
                  <a:srgbClr val="FF0000"/>
                </a:solidFill>
              </a:rPr>
              <a:t>at</a:t>
            </a:r>
            <a:r>
              <a:rPr lang="en-US" dirty="0"/>
              <a:t> 5 o’clock.</a:t>
            </a:r>
          </a:p>
          <a:p>
            <a:r>
              <a:rPr lang="en-US" dirty="0"/>
              <a:t>In + month/year/seasons</a:t>
            </a:r>
          </a:p>
          <a:p>
            <a:r>
              <a:rPr lang="en-US" dirty="0" err="1"/>
              <a:t>e.g</a:t>
            </a:r>
            <a:r>
              <a:rPr lang="en-US" dirty="0"/>
              <a:t>: Class begins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September. I started teaching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1988.</a:t>
            </a:r>
          </a:p>
        </p:txBody>
      </p:sp>
    </p:spTree>
    <p:extLst>
      <p:ext uri="{BB962C8B-B14F-4D97-AF65-F5344CB8AC3E}">
        <p14:creationId xmlns:p14="http://schemas.microsoft.com/office/powerpoint/2010/main" val="8738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DB22C4F8F6984D908860F47C46523C" ma:contentTypeVersion="0" ma:contentTypeDescription="Create a new document." ma:contentTypeScope="" ma:versionID="39ae9897b9b0aae4f521b5929a0be65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657379-10BD-424D-B0E8-C6FE11B51382}"/>
</file>

<file path=customXml/itemProps2.xml><?xml version="1.0" encoding="utf-8"?>
<ds:datastoreItem xmlns:ds="http://schemas.openxmlformats.org/officeDocument/2006/customXml" ds:itemID="{1531EC6F-8CA6-441B-804A-7AFE47566417}"/>
</file>

<file path=customXml/itemProps3.xml><?xml version="1.0" encoding="utf-8"?>
<ds:datastoreItem xmlns:ds="http://schemas.openxmlformats.org/officeDocument/2006/customXml" ds:itemID="{19A01DB6-E976-4C69-8D21-89611A94389F}"/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676</Words>
  <Application>Microsoft Office PowerPoint</Application>
  <PresentationFormat>Grand écran</PresentationFormat>
  <Paragraphs>81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Nouns </vt:lpstr>
      <vt:lpstr>Countable nouns</vt:lpstr>
      <vt:lpstr>Uncountable nouns</vt:lpstr>
      <vt:lpstr>Practice</vt:lpstr>
      <vt:lpstr>Exercise: Choose a/an/some/any to complete the sentence</vt:lpstr>
      <vt:lpstr>Présentation PowerPoint</vt:lpstr>
      <vt:lpstr>Use: how many, how much, or how long to complete each sentence</vt:lpstr>
      <vt:lpstr>Présentation PowerPoint</vt:lpstr>
      <vt:lpstr>On/At/In (Time)</vt:lpstr>
      <vt:lpstr>Practice: choose in/at/on</vt:lpstr>
      <vt:lpstr>On/At/In (Place)</vt:lpstr>
      <vt:lpstr>In</vt:lpstr>
      <vt:lpstr>At</vt:lpstr>
      <vt:lpstr>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 </dc:title>
  <dc:creator>Maddy Lorenz</dc:creator>
  <cp:lastModifiedBy>Maddy Lorenz</cp:lastModifiedBy>
  <cp:revision>14</cp:revision>
  <dcterms:created xsi:type="dcterms:W3CDTF">2019-01-07T10:02:27Z</dcterms:created>
  <dcterms:modified xsi:type="dcterms:W3CDTF">2020-03-02T12:51:00Z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0x0101002DDB22C4F8F6984D908860F47C46523C</vt:lpwstr>
  </property>
</Properties>
</file>