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801" r:id="rId3"/>
    <p:sldId id="802" r:id="rId4"/>
    <p:sldId id="804" r:id="rId5"/>
    <p:sldId id="803" r:id="rId6"/>
    <p:sldId id="795" r:id="rId7"/>
    <p:sldId id="796" r:id="rId8"/>
    <p:sldId id="799" r:id="rId9"/>
    <p:sldId id="800" r:id="rId10"/>
    <p:sldId id="75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6327" autoAdjust="0"/>
  </p:normalViewPr>
  <p:slideViewPr>
    <p:cSldViewPr>
      <p:cViewPr varScale="1">
        <p:scale>
          <a:sx n="119" d="100"/>
          <a:sy n="119" d="100"/>
        </p:scale>
        <p:origin x="18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44" y="-77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ACBE78B-7933-4D32-A0A4-8F55B5E1D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17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8D1A85D-26C0-4D1E-B01E-886A6A50C9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7469FDA2-BB4F-4684-8557-6B74B656EAE9}" type="slidenum">
              <a:rPr lang="zh-CN" altLang="en-US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介绍课程组的情况：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7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位老师。缪老师上钱伟长学院的课，其他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个老师分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个大班上课；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个中班上机；（我们再分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个小班研讨）。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课程组进行了多次讨论，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个组都各有特色，所以我们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个组先按各自的思路开展工作，再进行交流总结。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主讲老师认真规划，准备研讨题目；研讨老师积极参与（每次上课坐第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排）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5A7901F-A544-4509-8B4E-8DE9042C66E7}" type="slidenum">
              <a:rPr lang="en-US" altLang="zh-CN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54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BF602E9-0C47-40EB-963C-BA393B85454B}" type="slidenum">
              <a:rPr lang="en-US" altLang="zh-CN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07AA158-8D8D-4ADD-B003-59BCB861ED8D}" type="slidenum">
              <a:rPr lang="en-US" altLang="zh-CN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78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C721CAE-B0E6-472A-A626-E4872F138878}" type="slidenum">
              <a:rPr lang="en-US" altLang="zh-CN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0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361950"/>
            <a:ext cx="1277938" cy="16557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0095877">
            <a:off x="652463" y="4041775"/>
            <a:ext cx="1477962" cy="20510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46031" y="296863"/>
            <a:ext cx="6937471" cy="165576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94045" y="3100384"/>
            <a:ext cx="5659515" cy="303057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2D74F1-4AA5-4D49-B309-B2395290D7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319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6967538" y="3765550"/>
            <a:ext cx="1446212" cy="2009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84313"/>
            <a:ext cx="5283216" cy="46085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0648-A782-48A2-B9D4-99C47456F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92133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979" y="1384272"/>
            <a:ext cx="7521678" cy="507530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solidFill>
                  <a:schemeClr val="tx2">
                    <a:lumMod val="9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419B8-EECE-42C1-981A-483D17804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40511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92" y="1484313"/>
            <a:ext cx="3749670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0357" y="1484313"/>
            <a:ext cx="3764015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3F3C-1805-4AC6-B3A1-A6454B2F0E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15665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19057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4425948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A0CD7-584E-4CF3-B5F7-D381EA67F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31300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993775" y="260350"/>
            <a:ext cx="7754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单击此处编辑母版标题样式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970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6586-3BAA-48E6-B493-FE380327D7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62910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64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5E915D-6F75-41A3-AE4B-905571985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296863"/>
            <a:ext cx="6937375" cy="1655762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ea typeface="黑体" pitchFamily="49" charset="-122"/>
              </a:rPr>
              <a:t>数据结构</a:t>
            </a:r>
            <a:r>
              <a:rPr lang="en-US" altLang="zh-CN" sz="4000" b="1">
                <a:ea typeface="黑体" pitchFamily="49" charset="-122"/>
              </a:rPr>
              <a:t>—C++</a:t>
            </a:r>
            <a:r>
              <a:rPr lang="zh-CN" altLang="en-US" sz="4000" b="1">
                <a:ea typeface="黑体" pitchFamily="49" charset="-122"/>
              </a:rPr>
              <a:t>实现</a:t>
            </a:r>
          </a:p>
        </p:txBody>
      </p:sp>
      <p:sp>
        <p:nvSpPr>
          <p:cNvPr id="9219" name="副标题 3"/>
          <p:cNvSpPr>
            <a:spLocks noGrp="1"/>
          </p:cNvSpPr>
          <p:nvPr>
            <p:ph type="subTitle" idx="1"/>
          </p:nvPr>
        </p:nvSpPr>
        <p:spPr>
          <a:xfrm>
            <a:off x="3311525" y="3573463"/>
            <a:ext cx="5581650" cy="2843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王宜敏</a:t>
            </a:r>
            <a:endParaRPr lang="en-US" altLang="zh-CN" sz="2800" b="1" dirty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楷体_GB2312"/>
                <a:ea typeface="楷体_GB2312"/>
                <a:cs typeface="楷体_GB2312"/>
              </a:rPr>
              <a:t>y_wang@shu.edu.cn</a:t>
            </a:r>
            <a:endParaRPr lang="en-US" altLang="zh-CN" sz="2800" b="1" dirty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上海大学 计算机工程与科学学院</a:t>
            </a:r>
          </a:p>
          <a:p>
            <a:pPr>
              <a:lnSpc>
                <a:spcPct val="150000"/>
              </a:lnSpc>
            </a:pPr>
            <a:r>
              <a:rPr lang="en-GB" altLang="zh-CN" sz="2800" b="1" dirty="0">
                <a:latin typeface="楷体_GB2312"/>
                <a:ea typeface="楷体_GB2312"/>
                <a:cs typeface="楷体_GB2312"/>
              </a:rPr>
              <a:t>20</a:t>
            </a: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21</a:t>
            </a:r>
            <a:r>
              <a:rPr lang="zh-CN" altLang="en-GB" sz="2800" b="1" dirty="0">
                <a:latin typeface="楷体_GB2312"/>
                <a:ea typeface="楷体_GB2312"/>
                <a:cs typeface="楷体_GB2312"/>
              </a:rPr>
              <a:t>年</a:t>
            </a: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11</a:t>
            </a:r>
            <a:r>
              <a:rPr lang="zh-CN" altLang="en-GB" sz="2800" b="1" dirty="0">
                <a:latin typeface="楷体_GB2312"/>
                <a:ea typeface="楷体_GB2312"/>
                <a:cs typeface="楷体_GB2312"/>
              </a:rPr>
              <a:t>月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D:\Program Files\Common Files\Microsoft Shared\Clipart\cagcat50\BS00559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700213"/>
            <a:ext cx="456088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WordArt 5"/>
          <p:cNvSpPr>
            <a:spLocks noChangeArrowheads="1" noChangeShapeType="1" noTextEdit="1"/>
          </p:cNvSpPr>
          <p:nvPr/>
        </p:nvSpPr>
        <p:spPr bwMode="auto">
          <a:xfrm>
            <a:off x="2627313" y="4797425"/>
            <a:ext cx="5029200" cy="1143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学习进步！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97AE67F-87FB-4469-B5C4-8BD148639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彩云" pitchFamily="2" charset="-122"/>
                <a:ea typeface="华文彩云" pitchFamily="2" charset="-122"/>
              </a:rPr>
              <a:t>教 学 安 排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E8BC2F18-4C6A-441D-80D6-439CD8D7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49589"/>
            <a:ext cx="8305800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教学辅导（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30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课时） </a:t>
            </a:r>
            <a:endParaRPr kumimoji="1" lang="en-US" altLang="zh-CN" sz="28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上机实验（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20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课时）</a:t>
            </a: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课后作业（周一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8:00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之前交作业）</a:t>
            </a: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要求：课前预习、课后认真作业</a:t>
            </a:r>
            <a:endParaRPr kumimoji="1" lang="en-US" altLang="zh-CN" sz="2800" dirty="0">
              <a:solidFill>
                <a:srgbClr val="660033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56303305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FDAD8A-0AD8-436D-B7C8-86FD7B6E5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 机 实 验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EA77B2AA-8D0F-4DD8-A605-0A3CB9B09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229600" cy="509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实验环境：</a:t>
            </a:r>
            <a:r>
              <a:rPr kumimoji="1" lang="en-US" altLang="zh-CN" sz="3200" dirty="0" err="1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CodeBlocks</a:t>
            </a:r>
            <a:r>
              <a:rPr kumimoji="1" lang="en-US" altLang="zh-CN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/DEV C++…</a:t>
            </a: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实验安排：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实验一为个人实验，实验二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~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五为小组实验。</a:t>
            </a: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实验时间和地点：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	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周三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1-2</a:t>
            </a:r>
            <a:r>
              <a:rPr kumimoji="1" lang="zh-CN" altLang="en-US" sz="280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、</a:t>
            </a:r>
            <a:r>
              <a:rPr kumimoji="1" lang="en-US" altLang="zh-CN" sz="280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D406</a:t>
            </a:r>
            <a:endParaRPr kumimoji="1" lang="en-US" altLang="zh-CN" sz="28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实验要求：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实验前必须充分准备 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   小组分工协作完成，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   通过检查后整理并交实验报告</a:t>
            </a:r>
            <a:endParaRPr kumimoji="1" lang="en-US" altLang="zh-CN" sz="28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9512288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FDAD8A-0AD8-436D-B7C8-86FD7B6E5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课程研讨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EA77B2AA-8D0F-4DD8-A605-0A3CB9B09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2296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研讨内容：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实验内容</a:t>
            </a:r>
            <a:endParaRPr kumimoji="1" lang="en-US" altLang="zh-CN" sz="24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研讨安排：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以小组为单位，每个同学参与介绍各自的工作。</a:t>
            </a: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研讨要求：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研讨前准备前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PPT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，每个小组介绍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8-10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分钟（主要数据结构、算法、测试等情况），讨论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3-5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分钟。</a:t>
            </a:r>
            <a:endParaRPr kumimoji="1" lang="en-US" altLang="zh-CN" sz="24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根据介绍情况、参与讨论的深度给小组和个人记分。</a:t>
            </a:r>
          </a:p>
        </p:txBody>
      </p:sp>
    </p:spTree>
    <p:extLst>
      <p:ext uri="{BB962C8B-B14F-4D97-AF65-F5344CB8AC3E}">
        <p14:creationId xmlns:p14="http://schemas.microsoft.com/office/powerpoint/2010/main" val="231377826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F1492D-57C9-4876-9B2E-0A50E15E4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彩云" pitchFamily="2" charset="-122"/>
                <a:ea typeface="华文彩云" pitchFamily="2" charset="-122"/>
              </a:rPr>
              <a:t>考 核 方 式</a:t>
            </a: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C46CE4CC-64C8-44D3-BA75-BC0B5B4D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412875"/>
            <a:ext cx="8229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期末考核：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笔试：闭卷，答题时限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120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分钟，占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60%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；</a:t>
            </a: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研讨成绩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defRPr/>
            </a:pP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小组形式，占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10%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；</a:t>
            </a:r>
            <a:endParaRPr kumimoji="1" lang="en-US" altLang="zh-CN" sz="24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实验成绩：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四次实验，占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20%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；</a:t>
            </a:r>
            <a:endParaRPr kumimoji="1" lang="en-US" altLang="zh-CN" sz="24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平时成绩：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defRPr/>
            </a:pPr>
            <a:r>
              <a:rPr kumimoji="1" lang="en-US" altLang="zh-CN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包括平时作业和考勤，占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10%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。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3200" dirty="0">
              <a:solidFill>
                <a:srgbClr val="660033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12825758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95000"/>
                  </a:schemeClr>
                </a:solidFill>
                <a:latin typeface="华文彩云" pitchFamily="2" charset="-122"/>
                <a:ea typeface="华文彩云" pitchFamily="2" charset="-122"/>
              </a:rPr>
              <a:t>教学内容</a:t>
            </a:r>
            <a:endParaRPr lang="en-US" altLang="zh-CN" dirty="0">
              <a:solidFill>
                <a:schemeClr val="tx2">
                  <a:lumMod val="95000"/>
                </a:schemeClr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6599075" cy="4716053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线性表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栈和队列</a:t>
            </a:r>
            <a:endParaRPr lang="zh-CN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字符串</a:t>
            </a:r>
            <a:endParaRPr lang="zh-CN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数组</a:t>
            </a:r>
            <a:endParaRPr lang="zh-CN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广义表</a:t>
            </a:r>
            <a:endParaRPr lang="zh-CN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树和二叉树（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6E90-F1B1-4585-AF31-600EB5750DD7}" type="datetime1">
              <a:rPr lang="zh-CN" altLang="en-US" smtClean="0"/>
              <a:t>2021/11/29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8E38-5E45-4FFB-98D0-8EC29F00F76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84512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95000"/>
                  </a:schemeClr>
                </a:solidFill>
                <a:latin typeface="华文彩云" pitchFamily="2" charset="-122"/>
                <a:ea typeface="华文彩云" pitchFamily="2" charset="-122"/>
              </a:rPr>
              <a:t>参考资料</a:t>
            </a:r>
            <a:endParaRPr lang="en-US" altLang="zh-CN" dirty="0">
              <a:solidFill>
                <a:schemeClr val="tx2">
                  <a:lumMod val="95000"/>
                </a:schemeClr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273396" y="1340768"/>
            <a:ext cx="8619084" cy="4752057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教材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/>
              <a:t>缪淮扣，沈俊等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</a:t>
            </a:r>
            <a:r>
              <a:rPr lang="en-US" altLang="zh-CN" sz="2400" dirty="0"/>
              <a:t>——C++</a:t>
            </a:r>
            <a:r>
              <a:rPr lang="zh-CN" altLang="en-US" sz="2400" dirty="0"/>
              <a:t>实现（第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版）</a:t>
            </a:r>
            <a:r>
              <a:rPr lang="zh-CN" altLang="zh-CN" sz="2400" dirty="0"/>
              <a:t>》</a:t>
            </a:r>
            <a:endParaRPr lang="en-US" altLang="zh-CN" sz="2400" dirty="0"/>
          </a:p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课程资料：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://www.elearning.shu.edu.cn</a:t>
            </a:r>
          </a:p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参考资料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/>
              <a:t>严蔚敏，吴伟民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</a:t>
            </a:r>
            <a:r>
              <a:rPr lang="en-US" altLang="zh-CN" sz="2400" dirty="0"/>
              <a:t>》</a:t>
            </a:r>
            <a:endParaRPr lang="zh-CN" altLang="en-US" sz="2400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6779-68F2-49FF-87AD-B75B917E312A}" type="datetime1">
              <a:rPr lang="zh-CN" altLang="en-US" smtClean="0"/>
              <a:t>2021/11/29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8E38-5E45-4FFB-98D0-8EC29F00F76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58844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95000"/>
                  </a:schemeClr>
                </a:solidFill>
                <a:latin typeface="华文彩云" pitchFamily="2" charset="-122"/>
                <a:ea typeface="华文彩云" pitchFamily="2" charset="-122"/>
              </a:rPr>
              <a:t>答疑安排</a:t>
            </a:r>
            <a:endParaRPr lang="en-US" altLang="zh-CN" dirty="0">
              <a:solidFill>
                <a:schemeClr val="tx2">
                  <a:lumMod val="95000"/>
                </a:schemeClr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7754987" cy="46085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答疑时间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时间</a:t>
            </a:r>
            <a:r>
              <a:rPr lang="en-US" altLang="zh-CN" dirty="0"/>
              <a:t>: </a:t>
            </a:r>
            <a:r>
              <a:rPr lang="zh-CN" altLang="en-US" dirty="0"/>
              <a:t>周三，</a:t>
            </a:r>
            <a:r>
              <a:rPr lang="en-US" altLang="zh-CN" dirty="0"/>
              <a:t>3-4</a:t>
            </a:r>
            <a:r>
              <a:rPr lang="zh-CN" altLang="en-US" dirty="0"/>
              <a:t>课</a:t>
            </a:r>
            <a:r>
              <a:rPr lang="en-US" altLang="zh-CN" dirty="0"/>
              <a:t>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dirty="0"/>
              <a:t>地点</a:t>
            </a:r>
            <a:r>
              <a:rPr lang="en-US" altLang="zh-CN" dirty="0"/>
              <a:t>: </a:t>
            </a:r>
            <a:r>
              <a:rPr lang="zh-CN" altLang="en-US" dirty="0"/>
              <a:t>宝山校区东区计算机大楼</a:t>
            </a:r>
            <a:r>
              <a:rPr lang="en-US" altLang="zh-CN" dirty="0"/>
              <a:t>823</a:t>
            </a:r>
            <a:r>
              <a:rPr lang="zh-CN" altLang="en-US" dirty="0"/>
              <a:t>室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联系方式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办公室</a:t>
            </a:r>
            <a:r>
              <a:rPr lang="en-US" altLang="zh-CN" dirty="0"/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/>
              <a:t>宝山校区东区计算机大楼</a:t>
            </a:r>
            <a:r>
              <a:rPr lang="en-US" altLang="zh-CN" dirty="0"/>
              <a:t>823</a:t>
            </a:r>
            <a:r>
              <a:rPr lang="zh-CN" altLang="en-US" dirty="0"/>
              <a:t>室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TEL: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/>
              <a:t>Office: 021-66135300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E-mail:  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/>
              <a:t>jshen@shu.edu.cn</a:t>
            </a:r>
          </a:p>
          <a:p>
            <a:pPr lvl="1">
              <a:lnSpc>
                <a:spcPct val="90000"/>
              </a:lnSpc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BA9900-E3B2-49D9-ACAE-761B01FFB4EA}" type="datetime1">
              <a:rPr lang="zh-CN" altLang="en-US" smtClean="0"/>
              <a:t>2021/11/29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78E38-5E45-4FFB-98D0-8EC29F00F76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77186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95000"/>
                  </a:schemeClr>
                </a:solidFill>
                <a:latin typeface="华文彩云" pitchFamily="2" charset="-122"/>
                <a:ea typeface="华文彩云" pitchFamily="2" charset="-122"/>
              </a:rPr>
              <a:t>事先声明</a:t>
            </a:r>
            <a:endParaRPr lang="en-US" altLang="zh-CN" dirty="0">
              <a:solidFill>
                <a:schemeClr val="tx2">
                  <a:lumMod val="95000"/>
                </a:schemeClr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9" y="1556792"/>
            <a:ext cx="6300700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纪律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课堂</a:t>
            </a:r>
            <a:r>
              <a:rPr lang="en-US" altLang="zh-CN" dirty="0"/>
              <a:t>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自学</a:t>
            </a:r>
            <a:r>
              <a:rPr lang="en-US" altLang="zh-CN" dirty="0"/>
              <a:t>: </a:t>
            </a:r>
            <a:r>
              <a:rPr lang="zh-CN" altLang="en-US" dirty="0"/>
              <a:t>课程内容多，需要自学</a:t>
            </a:r>
            <a:r>
              <a:rPr lang="en-US" altLang="zh-CN" dirty="0"/>
              <a:t>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课堂上不聊天，严肃活泼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让手机飞一会儿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报告和作业</a:t>
            </a:r>
            <a:r>
              <a:rPr lang="en-US" altLang="zh-CN" dirty="0"/>
              <a:t>: 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/>
              <a:t>可以相互参考，但不能互相抄袭，也不能在网上抄袭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18535-A4F2-435E-B81E-CD1F9206C022}" type="datetime1">
              <a:rPr lang="zh-CN" altLang="en-US" smtClean="0"/>
              <a:t>2021/11/29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78E38-5E45-4FFB-98D0-8EC29F00F76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06745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7828</TotalTime>
  <Words>538</Words>
  <Application>Microsoft Macintosh PowerPoint</Application>
  <PresentationFormat>On-screen Show (4:3)</PresentationFormat>
  <Paragraphs>88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楷体_GB2312</vt:lpstr>
      <vt:lpstr>黑体</vt:lpstr>
      <vt:lpstr>华文彩云</vt:lpstr>
      <vt:lpstr>华文行楷</vt:lpstr>
      <vt:lpstr>Arial</vt:lpstr>
      <vt:lpstr>Times New Roman</vt:lpstr>
      <vt:lpstr>Wingdings</vt:lpstr>
      <vt:lpstr>Default Design</vt:lpstr>
      <vt:lpstr>数据结构—C++实现</vt:lpstr>
      <vt:lpstr>教 学 安 排</vt:lpstr>
      <vt:lpstr>上 机 实 验</vt:lpstr>
      <vt:lpstr>课程研讨</vt:lpstr>
      <vt:lpstr>考 核 方 式</vt:lpstr>
      <vt:lpstr>教学内容</vt:lpstr>
      <vt:lpstr>参考资料</vt:lpstr>
      <vt:lpstr>答疑安排</vt:lpstr>
      <vt:lpstr>事先声明</vt:lpstr>
      <vt:lpstr>PowerPoint Presentation</vt:lpstr>
    </vt:vector>
  </TitlesOfParts>
  <Company>Presentation Helper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Jonty</dc:creator>
  <cp:lastModifiedBy>W Y</cp:lastModifiedBy>
  <cp:revision>498</cp:revision>
  <dcterms:created xsi:type="dcterms:W3CDTF">2005-03-15T10:04:38Z</dcterms:created>
  <dcterms:modified xsi:type="dcterms:W3CDTF">2021-11-29T04:57:54Z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www.presentationhelper.co.uk</vt:lpwstr>
  </property>
</Properties>
</file>