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6" r:id="rId2"/>
    <p:sldId id="661" r:id="rId3"/>
    <p:sldId id="662" r:id="rId4"/>
    <p:sldId id="663" r:id="rId5"/>
    <p:sldId id="664" r:id="rId6"/>
    <p:sldId id="666" r:id="rId7"/>
    <p:sldId id="788" r:id="rId8"/>
    <p:sldId id="789" r:id="rId9"/>
    <p:sldId id="790" r:id="rId10"/>
    <p:sldId id="791" r:id="rId11"/>
    <p:sldId id="792" r:id="rId12"/>
    <p:sldId id="754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99FF"/>
    <a:srgbClr val="333399"/>
    <a:srgbClr val="FFCC66"/>
    <a:srgbClr val="363080"/>
    <a:srgbClr val="5850A5"/>
    <a:srgbClr val="342F61"/>
    <a:srgbClr val="463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7993" autoAdjust="0"/>
  </p:normalViewPr>
  <p:slideViewPr>
    <p:cSldViewPr>
      <p:cViewPr varScale="1">
        <p:scale>
          <a:sx n="76" d="100"/>
          <a:sy n="76" d="100"/>
        </p:scale>
        <p:origin x="10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44" y="-77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DACBE78B-7933-4D32-A0A4-8F55B5E1DB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171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28D1A85D-26C0-4D1E-B01E-886A6A50C9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709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7469FDA2-BB4F-4684-8557-6B74B656EAE9}" type="slidenum">
              <a:rPr lang="zh-CN" altLang="en-US" smtClean="0"/>
              <a:pPr eaLnBrk="1" hangingPunct="1">
                <a:defRPr/>
              </a:pPr>
              <a:t>1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介绍课程组的情况：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课程组有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7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位老师。缪老师上钱伟长学院的课，其他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6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个老师分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个大班上课；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6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个中班上机；（我们再分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4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个小班研讨）。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课程组进行了多次讨论，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个组都各有特色，所以我们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个组先按各自的思路开展工作，再进行交流总结。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主讲老师认真规划，准备研讨题目；研讨老师积极参与（每次上课坐第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排）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8D1A85D-26C0-4D1E-B01E-886A6A50C990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99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2420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175" y="2420938"/>
            <a:ext cx="9147175" cy="215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361950"/>
            <a:ext cx="1277938" cy="16557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20095877">
            <a:off x="652463" y="4041775"/>
            <a:ext cx="1477962" cy="20510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46031" y="296863"/>
            <a:ext cx="6937471" cy="165576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94045" y="3100384"/>
            <a:ext cx="5659515" cy="303057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05588"/>
            <a:ext cx="2895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2D74F1-4AA5-4D49-B309-B2395290D7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63197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6967538" y="3765550"/>
            <a:ext cx="1446212" cy="2009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25" y="142830"/>
            <a:ext cx="7754987" cy="838245"/>
          </a:xfrm>
        </p:spPr>
        <p:txBody>
          <a:bodyPr/>
          <a:lstStyle>
            <a:lvl1pPr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484313"/>
            <a:ext cx="5283216" cy="460851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0648-A782-48A2-B9D4-99C47456FF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6921337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9979" y="1384272"/>
            <a:ext cx="7521678" cy="507530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7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93725" y="142830"/>
            <a:ext cx="7754987" cy="838245"/>
          </a:xfrm>
        </p:spPr>
        <p:txBody>
          <a:bodyPr/>
          <a:lstStyle>
            <a:lvl1pPr>
              <a:defRPr sz="3600" b="1">
                <a:solidFill>
                  <a:schemeClr val="tx2">
                    <a:lumMod val="9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419B8-EECE-42C1-981A-483D17804C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40511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6492" y="1484313"/>
            <a:ext cx="3749670" cy="4608512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0357" y="1484313"/>
            <a:ext cx="3764015" cy="4608512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93725" y="260350"/>
            <a:ext cx="7754987" cy="720725"/>
          </a:xfrm>
        </p:spPr>
        <p:txBody>
          <a:bodyPr/>
          <a:lstStyle>
            <a:lvl1pPr>
              <a:defRPr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B3F3C-1805-4AC6-B3A1-A6454B2F0E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15665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93725" y="260350"/>
            <a:ext cx="7754987" cy="720725"/>
          </a:xfrm>
        </p:spPr>
        <p:txBody>
          <a:bodyPr/>
          <a:lstStyle>
            <a:lvl1pPr>
              <a:defRPr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519057" y="1384272"/>
            <a:ext cx="3724326" cy="507530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4425948" y="1384272"/>
            <a:ext cx="3724326" cy="507530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A0CD7-584E-4CF3-B5F7-D381EA67F1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31300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 userDrawn="1"/>
        </p:nvSpPr>
        <p:spPr bwMode="auto">
          <a:xfrm>
            <a:off x="993775" y="260350"/>
            <a:ext cx="77549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zh-CN" altLang="en-US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单击此处编辑母版标题样式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79708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6586-3BAA-48E6-B493-FE380327D7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62910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1"/>
            <a:ext cx="82296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647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-3175" y="0"/>
            <a:ext cx="9144000" cy="1196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-3175" y="1089025"/>
            <a:ext cx="9147175" cy="215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611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61138"/>
            <a:ext cx="2895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11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25E915D-6F75-41A3-AE4B-905571985B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6088" y="296863"/>
            <a:ext cx="6937375" cy="1655762"/>
          </a:xfrm>
        </p:spPr>
        <p:txBody>
          <a:bodyPr/>
          <a:lstStyle/>
          <a:p>
            <a:pPr algn="ctr" eaLnBrk="1" hangingPunct="1"/>
            <a:r>
              <a:rPr lang="zh-CN" altLang="en-US" sz="4000" b="1">
                <a:ea typeface="黑体" pitchFamily="49" charset="-122"/>
              </a:rPr>
              <a:t>数据结构</a:t>
            </a:r>
            <a:r>
              <a:rPr lang="en-US" altLang="zh-CN" sz="4000" b="1">
                <a:ea typeface="黑体" pitchFamily="49" charset="-122"/>
              </a:rPr>
              <a:t>—C++</a:t>
            </a:r>
            <a:r>
              <a:rPr lang="zh-CN" altLang="en-US" sz="4000" b="1">
                <a:ea typeface="黑体" pitchFamily="49" charset="-122"/>
              </a:rPr>
              <a:t>实现</a:t>
            </a:r>
          </a:p>
        </p:txBody>
      </p:sp>
      <p:sp>
        <p:nvSpPr>
          <p:cNvPr id="9219" name="副标题 3"/>
          <p:cNvSpPr>
            <a:spLocks noGrp="1"/>
          </p:cNvSpPr>
          <p:nvPr>
            <p:ph type="subTitle" idx="1"/>
          </p:nvPr>
        </p:nvSpPr>
        <p:spPr>
          <a:xfrm>
            <a:off x="3275856" y="3357637"/>
            <a:ext cx="5616959" cy="28798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_GB2312"/>
                <a:ea typeface="楷体_GB2312"/>
                <a:cs typeface="楷体_GB2312"/>
              </a:rPr>
              <a:t>沈 俊</a:t>
            </a:r>
            <a:endParaRPr lang="en-US" altLang="zh-CN" sz="2800" b="1" dirty="0">
              <a:latin typeface="楷体_GB2312"/>
              <a:ea typeface="楷体_GB2312"/>
              <a:cs typeface="楷体_GB231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_GB2312"/>
                <a:ea typeface="楷体_GB2312"/>
                <a:cs typeface="楷体_GB2312"/>
              </a:rPr>
              <a:t>jshen@t.shu.edu.cn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_GB2312"/>
                <a:ea typeface="楷体_GB2312"/>
                <a:cs typeface="楷体_GB2312"/>
              </a:rPr>
              <a:t>上海大学 计算机工程与科学学院</a:t>
            </a:r>
          </a:p>
          <a:p>
            <a:pPr>
              <a:lnSpc>
                <a:spcPct val="150000"/>
              </a:lnSpc>
            </a:pPr>
            <a:r>
              <a:rPr lang="en-GB" altLang="zh-CN" sz="2800" b="1" dirty="0" smtClean="0">
                <a:latin typeface="楷体_GB2312"/>
                <a:ea typeface="楷体_GB2312"/>
                <a:cs typeface="楷体_GB2312"/>
              </a:rPr>
              <a:t>20</a:t>
            </a:r>
            <a:r>
              <a:rPr lang="en-US" altLang="zh-CN" sz="2800" b="1" dirty="0" smtClean="0">
                <a:latin typeface="楷体_GB2312"/>
                <a:ea typeface="楷体_GB2312"/>
                <a:cs typeface="楷体_GB2312"/>
              </a:rPr>
              <a:t>20</a:t>
            </a:r>
            <a:r>
              <a:rPr lang="zh-CN" altLang="en-GB" sz="2800" b="1" dirty="0" smtClean="0">
                <a:latin typeface="楷体_GB2312"/>
                <a:ea typeface="楷体_GB2312"/>
                <a:cs typeface="楷体_GB2312"/>
              </a:rPr>
              <a:t>年</a:t>
            </a:r>
            <a:r>
              <a:rPr lang="en-US" altLang="zh-CN" sz="2800" b="1" dirty="0">
                <a:latin typeface="楷体_GB2312"/>
                <a:ea typeface="楷体_GB2312"/>
                <a:cs typeface="楷体_GB2312"/>
              </a:rPr>
              <a:t>11</a:t>
            </a:r>
            <a:r>
              <a:rPr lang="zh-CN" altLang="en-GB" sz="2800" b="1" dirty="0">
                <a:latin typeface="楷体_GB2312"/>
                <a:ea typeface="楷体_GB2312"/>
                <a:cs typeface="楷体_GB2312"/>
              </a:rPr>
              <a:t>月</a:t>
            </a:r>
          </a:p>
          <a:p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893175" cy="3995738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 (i=1; i&lt;=n; i=2*i)</a:t>
            </a:r>
            <a:endParaRPr lang="zh-CN" altLang="zh-CN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lang="en-US" altLang="zh-CN" sz="3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printf</a:t>
            </a: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(“i=%d \n”, i)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4000" dirty="0"/>
              <a:t>算法的</a:t>
            </a:r>
            <a:r>
              <a:rPr lang="zh-CN" altLang="en-US" sz="4000" dirty="0"/>
              <a:t>时间</a:t>
            </a:r>
            <a:r>
              <a:rPr lang="zh-CN" altLang="zh-CN" sz="4000" dirty="0"/>
              <a:t>复杂度</a:t>
            </a:r>
            <a:endParaRPr lang="zh-CN" altLang="en-US" sz="40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07950" y="3500438"/>
            <a:ext cx="8532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zh-CN" sz="3600">
                <a:solidFill>
                  <a:srgbClr val="FF0000"/>
                </a:solidFill>
              </a:rPr>
              <a:t>有</a:t>
            </a:r>
            <a:r>
              <a:rPr lang="en-US" altLang="zh-CN" sz="3600">
                <a:solidFill>
                  <a:srgbClr val="FF0000"/>
                </a:solidFill>
              </a:rPr>
              <a:t>2</a:t>
            </a:r>
            <a:r>
              <a:rPr lang="en-US" altLang="zh-CN" sz="3600" baseline="30000">
                <a:solidFill>
                  <a:srgbClr val="FF0000"/>
                </a:solidFill>
              </a:rPr>
              <a:t>T(n)</a:t>
            </a:r>
            <a:r>
              <a:rPr lang="zh-CN" altLang="zh-CN" sz="3600">
                <a:solidFill>
                  <a:srgbClr val="FF0000"/>
                </a:solidFill>
              </a:rPr>
              <a:t>≤</a:t>
            </a:r>
            <a:r>
              <a:rPr lang="en-US" altLang="zh-CN" sz="3600">
                <a:solidFill>
                  <a:srgbClr val="FF0000"/>
                </a:solidFill>
              </a:rPr>
              <a:t>n</a:t>
            </a:r>
            <a:r>
              <a:rPr lang="zh-CN" altLang="zh-CN" sz="3600">
                <a:solidFill>
                  <a:srgbClr val="FF0000"/>
                </a:solidFill>
              </a:rPr>
              <a:t>，即有</a:t>
            </a:r>
            <a:r>
              <a:rPr lang="en-US" altLang="zh-CN" sz="3600">
                <a:solidFill>
                  <a:srgbClr val="FF0000"/>
                </a:solidFill>
              </a:rPr>
              <a:t>T(n)</a:t>
            </a:r>
            <a:r>
              <a:rPr lang="zh-CN" altLang="zh-CN" sz="3600">
                <a:solidFill>
                  <a:srgbClr val="FF0000"/>
                </a:solidFill>
              </a:rPr>
              <a:t>≤</a:t>
            </a:r>
            <a:r>
              <a:rPr lang="en-US" altLang="zh-CN" sz="3600">
                <a:solidFill>
                  <a:srgbClr val="FF0000"/>
                </a:solidFill>
              </a:rPr>
              <a:t>log</a:t>
            </a:r>
            <a:r>
              <a:rPr lang="en-US" altLang="zh-CN" sz="3600" baseline="-25000">
                <a:solidFill>
                  <a:srgbClr val="FF0000"/>
                </a:solidFill>
              </a:rPr>
              <a:t>2</a:t>
            </a:r>
            <a:r>
              <a:rPr lang="en-US" altLang="zh-CN" sz="3600">
                <a:solidFill>
                  <a:srgbClr val="FF0000"/>
                </a:solidFill>
              </a:rPr>
              <a:t>n</a:t>
            </a:r>
            <a:r>
              <a:rPr lang="zh-CN" altLang="en-US" sz="3600">
                <a:solidFill>
                  <a:srgbClr val="FF0000"/>
                </a:solidFill>
              </a:rPr>
              <a:t>，所以</a:t>
            </a:r>
            <a:r>
              <a:rPr lang="en-US" altLang="zh-CN" sz="3600">
                <a:solidFill>
                  <a:srgbClr val="FF0000"/>
                </a:solidFill>
              </a:rPr>
              <a:t>O(log</a:t>
            </a:r>
            <a:r>
              <a:rPr lang="en-US" altLang="zh-CN" sz="3600" baseline="-25000">
                <a:solidFill>
                  <a:srgbClr val="FF0000"/>
                </a:solidFill>
              </a:rPr>
              <a:t>2</a:t>
            </a:r>
            <a:r>
              <a:rPr lang="en-US" altLang="zh-CN" sz="3600">
                <a:solidFill>
                  <a:srgbClr val="FF0000"/>
                </a:solidFill>
              </a:rPr>
              <a:t>n)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0825" y="1412875"/>
            <a:ext cx="8893175" cy="2195513"/>
          </a:xfrm>
        </p:spPr>
        <p:txBody>
          <a:bodyPr/>
          <a:lstStyle/>
          <a:p>
            <a:pPr>
              <a:defRPr/>
            </a:pPr>
            <a:r>
              <a:rPr lang="zh-CN" altLang="zh-CN" sz="3600" dirty="0"/>
              <a:t>空间复杂度（</a:t>
            </a:r>
            <a:r>
              <a:rPr lang="en-US" altLang="zh-CN" sz="3600" dirty="0"/>
              <a:t>Space Complexity</a:t>
            </a:r>
            <a:r>
              <a:rPr lang="zh-CN" altLang="zh-CN" sz="3600" dirty="0"/>
              <a:t>）作为算法所需存储空间的量度，记作</a:t>
            </a:r>
            <a:r>
              <a:rPr lang="zh-CN" altLang="en-US" sz="3600" dirty="0"/>
              <a:t>： </a:t>
            </a:r>
            <a:endParaRPr lang="en-US" altLang="zh-CN" sz="3600" dirty="0"/>
          </a:p>
          <a:p>
            <a:pPr>
              <a:defRPr/>
            </a:pPr>
            <a:r>
              <a:rPr lang="en-US" altLang="zh-CN" sz="3600" dirty="0"/>
              <a:t>    </a:t>
            </a:r>
            <a:r>
              <a:rPr lang="zh-CN" altLang="en-US" sz="3600" dirty="0"/>
              <a:t> </a:t>
            </a:r>
            <a:r>
              <a:rPr lang="en-US" altLang="zh-CN" sz="3600" dirty="0"/>
              <a:t>S(n)=O(f(n))</a:t>
            </a:r>
            <a:endParaRPr lang="zh-CN" altLang="zh-CN" sz="3600" dirty="0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4000" dirty="0"/>
              <a:t>算法的空间复杂度</a:t>
            </a:r>
            <a:endParaRPr lang="zh-CN" altLang="en-US" sz="40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D:\Program Files\Common Files\Microsoft Shared\Clipart\cagcat50\BS00559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1700213"/>
            <a:ext cx="4560887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WordArt 5"/>
          <p:cNvSpPr>
            <a:spLocks noChangeArrowheads="1" noChangeShapeType="1" noTextEdit="1"/>
          </p:cNvSpPr>
          <p:nvPr/>
        </p:nvSpPr>
        <p:spPr bwMode="auto">
          <a:xfrm>
            <a:off x="2627313" y="4797425"/>
            <a:ext cx="5029200" cy="1143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学习进步！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30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sz="480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4800">
                <a:latin typeface="黑体" pitchFamily="49" charset="-122"/>
                <a:ea typeface="黑体" pitchFamily="49" charset="-122"/>
              </a:rPr>
              <a:t>章 </a:t>
            </a:r>
            <a:r>
              <a:rPr lang="zh-CN" altLang="zh-CN" sz="4800">
                <a:latin typeface="黑体" pitchFamily="49" charset="-122"/>
                <a:ea typeface="黑体" pitchFamily="49" charset="-122"/>
              </a:rPr>
              <a:t>绪</a:t>
            </a:r>
            <a:r>
              <a:rPr lang="en-US" altLang="zh-CN" sz="480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4800">
                <a:latin typeface="黑体" pitchFamily="49" charset="-122"/>
                <a:ea typeface="黑体" pitchFamily="49" charset="-122"/>
              </a:rPr>
              <a:t>论</a:t>
            </a:r>
            <a:endParaRPr lang="zh-CN" altLang="en-US" sz="48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79" name="Rectangle 13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6815138" cy="4824412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zh-CN" sz="3600" b="1" dirty="0">
                <a:latin typeface="黑体" pitchFamily="49" charset="-122"/>
                <a:ea typeface="黑体" pitchFamily="49" charset="-122"/>
              </a:rPr>
              <a:t>（算法</a:t>
            </a: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zh-CN" sz="3600" b="1" dirty="0">
                <a:latin typeface="黑体" pitchFamily="49" charset="-122"/>
                <a:ea typeface="黑体" pitchFamily="49" charset="-122"/>
              </a:rPr>
              <a:t>数据结构）</a:t>
            </a:r>
            <a:r>
              <a:rPr lang="en-US" altLang="zh-CN" sz="3600" b="1" dirty="0"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zh-CN" sz="3600" b="1" dirty="0">
                <a:latin typeface="黑体" pitchFamily="49" charset="-122"/>
                <a:ea typeface="黑体" pitchFamily="49" charset="-122"/>
              </a:rPr>
              <a:t>程序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zh-CN" sz="3600" b="1" dirty="0">
                <a:latin typeface="黑体" pitchFamily="49" charset="-122"/>
                <a:ea typeface="黑体" pitchFamily="49" charset="-122"/>
              </a:rPr>
              <a:t>数据结构的基本概念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zh-CN" sz="3600" b="1" dirty="0">
                <a:latin typeface="黑体" pitchFamily="49" charset="-122"/>
                <a:ea typeface="黑体" pitchFamily="49" charset="-122"/>
              </a:rPr>
              <a:t>算法性能与复杂度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449388"/>
            <a:ext cx="8448675" cy="30956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4000" dirty="0"/>
              <a:t>图灵奖获得者</a:t>
            </a:r>
            <a:r>
              <a:rPr lang="en-US" altLang="zh-CN" sz="4000" dirty="0" err="1"/>
              <a:t>N.Wirth</a:t>
            </a:r>
            <a:r>
              <a:rPr lang="zh-CN" altLang="zh-CN" sz="4000" dirty="0"/>
              <a:t>给出过一个著名的公式：</a:t>
            </a:r>
            <a:endParaRPr lang="en-US" altLang="zh-CN" sz="4000" dirty="0"/>
          </a:p>
          <a:p>
            <a:pPr eaLnBrk="1" hangingPunct="1">
              <a:defRPr/>
            </a:pPr>
            <a:r>
              <a:rPr lang="en-US" altLang="zh-CN" sz="4000" dirty="0">
                <a:solidFill>
                  <a:srgbClr val="FF0000"/>
                </a:solidFill>
              </a:rPr>
              <a:t>    </a:t>
            </a:r>
            <a:r>
              <a:rPr lang="zh-CN" altLang="zh-CN" sz="4000" dirty="0">
                <a:solidFill>
                  <a:srgbClr val="FF0000"/>
                </a:solidFill>
              </a:rPr>
              <a:t>算法</a:t>
            </a:r>
            <a:r>
              <a:rPr lang="en-US" altLang="zh-CN" sz="4000" dirty="0">
                <a:solidFill>
                  <a:srgbClr val="FF0000"/>
                </a:solidFill>
              </a:rPr>
              <a:t>+</a:t>
            </a:r>
            <a:r>
              <a:rPr lang="zh-CN" altLang="zh-CN" sz="4000" dirty="0">
                <a:solidFill>
                  <a:srgbClr val="FF0000"/>
                </a:solidFill>
              </a:rPr>
              <a:t>数据结构</a:t>
            </a:r>
            <a:r>
              <a:rPr lang="en-US" altLang="zh-CN" sz="4000" dirty="0">
                <a:solidFill>
                  <a:srgbClr val="FF0000"/>
                </a:solidFill>
              </a:rPr>
              <a:t>=</a:t>
            </a:r>
            <a:r>
              <a:rPr lang="zh-CN" altLang="zh-CN" sz="4000" dirty="0">
                <a:solidFill>
                  <a:srgbClr val="FF0000"/>
                </a:solidFill>
              </a:rPr>
              <a:t>程序</a:t>
            </a:r>
            <a:endParaRPr lang="zh-CN" altLang="en-US" dirty="0">
              <a:solidFill>
                <a:srgbClr val="FF0000"/>
              </a:solidFill>
              <a:ea typeface="楷体_GB2312"/>
              <a:cs typeface="楷体_GB2312"/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en-US" altLang="zh-CN" sz="4400" dirty="0">
                <a:latin typeface="黑体" pitchFamily="49" charset="-122"/>
                <a:ea typeface="黑体" pitchFamily="49" charset="-122"/>
              </a:rPr>
              <a:t>1.1</a:t>
            </a:r>
            <a:r>
              <a:rPr lang="zh-CN" altLang="zh-CN" sz="4400" dirty="0">
                <a:latin typeface="黑体" pitchFamily="49" charset="-122"/>
                <a:ea typeface="黑体" pitchFamily="49" charset="-122"/>
              </a:rPr>
              <a:t>（算法</a:t>
            </a:r>
            <a:r>
              <a:rPr lang="en-US" altLang="zh-CN" sz="4400" dirty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zh-CN" sz="4400" dirty="0">
                <a:latin typeface="黑体" pitchFamily="49" charset="-122"/>
                <a:ea typeface="黑体" pitchFamily="49" charset="-122"/>
              </a:rPr>
              <a:t>数据结构）</a:t>
            </a:r>
            <a:r>
              <a:rPr lang="en-US" altLang="zh-CN" sz="4400" dirty="0"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zh-CN" sz="4400" dirty="0">
                <a:latin typeface="黑体" pitchFamily="49" charset="-122"/>
                <a:ea typeface="黑体" pitchFamily="49" charset="-122"/>
              </a:rPr>
              <a:t>程序</a:t>
            </a:r>
            <a:endParaRPr lang="en-US" altLang="zh-CN" sz="4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下箭头 1"/>
          <p:cNvSpPr/>
          <p:nvPr/>
        </p:nvSpPr>
        <p:spPr bwMode="auto">
          <a:xfrm>
            <a:off x="3743908" y="3681028"/>
            <a:ext cx="864096" cy="1116124"/>
          </a:xfrm>
          <a:prstGeom prst="downArrow">
            <a:avLst/>
          </a:prstGeom>
          <a:solidFill>
            <a:srgbClr val="E2ECF6"/>
          </a:solidFill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5013176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（算法</a:t>
            </a:r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数据结构）</a:t>
            </a:r>
            <a:r>
              <a:rPr lang="en-US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=</a:t>
            </a:r>
            <a:r>
              <a:rPr lang="zh-CN" altLang="zh-CN" sz="4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程序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en-US" altLang="zh-CN" sz="4000" dirty="0"/>
              <a:t>1.2 </a:t>
            </a:r>
            <a:r>
              <a:rPr lang="zh-CN" altLang="zh-CN" sz="4000" dirty="0"/>
              <a:t>数据结构的基本概念</a:t>
            </a: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304925"/>
            <a:ext cx="601186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 descr="图1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4491038"/>
            <a:ext cx="62261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35038" y="1449388"/>
            <a:ext cx="4105275" cy="37433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zh-CN" sz="3200" dirty="0"/>
              <a:t>数据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zh-CN" sz="3200" dirty="0">
                <a:solidFill>
                  <a:srgbClr val="CC0000"/>
                </a:solidFill>
                <a:ea typeface="楷体_GB2312"/>
                <a:cs typeface="楷体_GB2312"/>
              </a:rPr>
              <a:t>数据元素</a:t>
            </a:r>
            <a:endParaRPr lang="en-US" altLang="zh-CN" sz="3200" dirty="0">
              <a:solidFill>
                <a:srgbClr val="CC0000"/>
              </a:solidFill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zh-CN" sz="3200" dirty="0"/>
              <a:t>数据项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zh-CN" sz="3200" dirty="0">
                <a:solidFill>
                  <a:srgbClr val="CC0000"/>
                </a:solidFill>
                <a:ea typeface="楷体_GB2312"/>
                <a:cs typeface="楷体_GB2312"/>
              </a:rPr>
              <a:t>数据对象</a:t>
            </a:r>
            <a:endParaRPr lang="en-US" altLang="zh-CN" sz="3200" dirty="0">
              <a:solidFill>
                <a:srgbClr val="CC0000"/>
              </a:solidFill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zh-CN" sz="3200" dirty="0"/>
              <a:t>数据结构</a:t>
            </a:r>
            <a:endParaRPr lang="en-US" altLang="zh-CN" sz="3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zh-CN" sz="3200" dirty="0">
                <a:solidFill>
                  <a:srgbClr val="CC0000"/>
                </a:solidFill>
                <a:ea typeface="楷体_GB2312"/>
                <a:cs typeface="楷体_GB2312"/>
              </a:rPr>
              <a:t>逻辑结构</a:t>
            </a:r>
            <a:endParaRPr lang="en-US" altLang="zh-CN" sz="3200" dirty="0">
              <a:solidFill>
                <a:srgbClr val="CC0000"/>
              </a:solidFill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zh-CN" sz="3200" dirty="0"/>
              <a:t>物理结构</a:t>
            </a:r>
            <a:endParaRPr lang="zh-CN" altLang="en-US" sz="3200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dirty="0">
              <a:solidFill>
                <a:srgbClr val="CC0000"/>
              </a:solidFill>
              <a:ea typeface="楷体_GB2312"/>
              <a:cs typeface="楷体_GB2312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1.2 </a:t>
            </a:r>
            <a:r>
              <a:rPr lang="zh-CN" altLang="zh-CN" dirty="0"/>
              <a:t>数据结构的基本概念</a:t>
            </a:r>
            <a:endParaRPr lang="zh-CN" altLang="en-US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3316" name="Picture 4" descr="图1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1881188"/>
            <a:ext cx="5621337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3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3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3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3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3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3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971550" y="1376363"/>
            <a:ext cx="6432550" cy="5075237"/>
          </a:xfrm>
        </p:spPr>
        <p:txBody>
          <a:bodyPr/>
          <a:lstStyle/>
          <a:p>
            <a:pPr>
              <a:defRPr/>
            </a:pPr>
            <a:r>
              <a:rPr lang="zh-CN" altLang="zh-CN" sz="2800" dirty="0"/>
              <a:t>一个算法应当具有以下特性</a:t>
            </a:r>
            <a:r>
              <a:rPr lang="zh-CN" altLang="en-US" sz="2800" dirty="0"/>
              <a:t>：</a:t>
            </a:r>
            <a:endParaRPr lang="zh-CN" altLang="zh-CN" sz="2800" dirty="0"/>
          </a:p>
          <a:p>
            <a:pPr>
              <a:defRPr/>
            </a:pPr>
            <a:r>
              <a:rPr lang="zh-CN" altLang="zh-CN" sz="2800" dirty="0"/>
              <a:t>⑴ 输入性 </a:t>
            </a:r>
            <a:endParaRPr lang="en-US" altLang="zh-CN" sz="2800" dirty="0"/>
          </a:p>
          <a:p>
            <a:pPr>
              <a:defRPr/>
            </a:pPr>
            <a:r>
              <a:rPr lang="zh-CN" altLang="zh-CN" sz="2800" dirty="0"/>
              <a:t>⑵ 输出性</a:t>
            </a:r>
            <a:endParaRPr lang="en-US" altLang="zh-CN" sz="2800" dirty="0"/>
          </a:p>
          <a:p>
            <a:pPr>
              <a:defRPr/>
            </a:pPr>
            <a:r>
              <a:rPr lang="zh-CN" altLang="zh-CN" sz="2800" dirty="0"/>
              <a:t>⑶ 确定性 </a:t>
            </a:r>
            <a:endParaRPr lang="en-US" altLang="zh-CN" sz="2800" dirty="0"/>
          </a:p>
          <a:p>
            <a:pPr>
              <a:defRPr/>
            </a:pPr>
            <a:r>
              <a:rPr lang="zh-CN" altLang="zh-CN" sz="2800" dirty="0"/>
              <a:t>⑷ 有穷性</a:t>
            </a:r>
            <a:endParaRPr lang="en-US" altLang="zh-CN" sz="2800" dirty="0"/>
          </a:p>
          <a:p>
            <a:pPr>
              <a:defRPr/>
            </a:pPr>
            <a:r>
              <a:rPr lang="zh-CN" altLang="zh-CN" sz="2800" dirty="0"/>
              <a:t>⑸ 有效性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1.3  </a:t>
            </a:r>
            <a:r>
              <a:rPr lang="zh-CN" altLang="zh-CN" dirty="0"/>
              <a:t>算法性能与复杂度</a:t>
            </a:r>
            <a:endParaRPr lang="zh-CN" altLang="en-US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autoUpdateAnimBg="0"/>
      <p:bldP spid="28160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55650" y="1412875"/>
            <a:ext cx="6432550" cy="3384550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评价</a:t>
            </a:r>
            <a:r>
              <a:rPr lang="zh-CN" altLang="zh-CN" sz="2800" dirty="0"/>
              <a:t>算法性能</a:t>
            </a:r>
            <a:r>
              <a:rPr lang="zh-CN" altLang="en-US" sz="2800" dirty="0"/>
              <a:t>的</a:t>
            </a:r>
            <a:r>
              <a:rPr lang="zh-CN" altLang="zh-CN" sz="2800" dirty="0"/>
              <a:t>标准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>
              <a:defRPr/>
            </a:pPr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）正确性</a:t>
            </a:r>
            <a:endParaRPr lang="en-US" altLang="zh-CN" sz="2800" dirty="0"/>
          </a:p>
          <a:p>
            <a:pPr>
              <a:defRPr/>
            </a:pPr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）可用性</a:t>
            </a:r>
            <a:endParaRPr lang="en-US" altLang="zh-CN" sz="2800" dirty="0"/>
          </a:p>
          <a:p>
            <a:pPr>
              <a:defRPr/>
            </a:pPr>
            <a:r>
              <a:rPr lang="zh-CN" altLang="zh-CN" sz="2800" dirty="0"/>
              <a:t>（</a:t>
            </a:r>
            <a:r>
              <a:rPr lang="en-US" altLang="zh-CN" sz="2800" dirty="0"/>
              <a:t>3</a:t>
            </a:r>
            <a:r>
              <a:rPr lang="zh-CN" altLang="zh-CN" sz="2800" dirty="0"/>
              <a:t>）可读性</a:t>
            </a:r>
            <a:endParaRPr lang="en-US" altLang="zh-CN" sz="2800" dirty="0"/>
          </a:p>
          <a:p>
            <a:pPr>
              <a:defRPr/>
            </a:pPr>
            <a:r>
              <a:rPr lang="zh-CN" altLang="zh-CN" sz="2800" dirty="0"/>
              <a:t>（</a:t>
            </a:r>
            <a:r>
              <a:rPr lang="en-US" altLang="zh-CN" sz="2800" dirty="0"/>
              <a:t>4</a:t>
            </a:r>
            <a:r>
              <a:rPr lang="zh-CN" altLang="zh-CN" sz="2800" dirty="0"/>
              <a:t>）效率</a:t>
            </a:r>
            <a:endParaRPr lang="en-US" altLang="zh-CN" sz="2800" dirty="0"/>
          </a:p>
          <a:p>
            <a:pPr>
              <a:defRPr/>
            </a:pPr>
            <a:r>
              <a:rPr lang="zh-CN" altLang="zh-CN" sz="2800" dirty="0"/>
              <a:t>（</a:t>
            </a:r>
            <a:r>
              <a:rPr lang="en-US" altLang="zh-CN" sz="2800" dirty="0"/>
              <a:t>5</a:t>
            </a:r>
            <a:r>
              <a:rPr lang="zh-CN" altLang="zh-CN" sz="2800" dirty="0"/>
              <a:t>）健壮性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1.3  </a:t>
            </a:r>
            <a:r>
              <a:rPr lang="zh-CN" altLang="zh-CN" dirty="0"/>
              <a:t>算法性能与复杂度</a:t>
            </a:r>
            <a:endParaRPr lang="zh-CN" altLang="en-US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allAtOnce" autoUpdateAnimBg="0"/>
      <p:bldP spid="28160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893175" cy="287972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 (i=0; i&lt;n; i++)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for (j=0; j&lt;n; j++)  {</a:t>
            </a: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C[i, j]=0;                  </a:t>
            </a:r>
            <a:endParaRPr lang="zh-CN" altLang="zh-CN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for (k=0; k&lt;n; k++)                  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</a:t>
            </a: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C[i][j]=C[i][j]+a[i][k]*b[k][j]</a:t>
            </a:r>
            <a:r>
              <a:rPr lang="zh-CN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；</a:t>
            </a: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endParaRPr lang="zh-CN" altLang="zh-CN" dirty="0">
              <a:solidFill>
                <a:srgbClr val="FF0000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}</a:t>
            </a:r>
          </a:p>
          <a:p>
            <a:pPr>
              <a:defRPr/>
            </a:pP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算法的</a:t>
            </a:r>
            <a:r>
              <a:rPr lang="zh-CN" altLang="en-US" dirty="0"/>
              <a:t>时间</a:t>
            </a:r>
            <a:r>
              <a:rPr lang="zh-CN" altLang="zh-CN" dirty="0"/>
              <a:t>复杂度</a:t>
            </a:r>
            <a:endParaRPr lang="zh-CN" altLang="en-US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223963" y="4868863"/>
            <a:ext cx="58959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b="1">
                <a:solidFill>
                  <a:srgbClr val="FF0000"/>
                </a:solidFill>
              </a:rPr>
              <a:t>该算法的时间复杂度为</a:t>
            </a:r>
            <a:r>
              <a:rPr lang="en-US" altLang="zh-CN" sz="3600" b="1">
                <a:solidFill>
                  <a:srgbClr val="FF0000"/>
                </a:solidFill>
              </a:rPr>
              <a:t>O(n</a:t>
            </a:r>
            <a:r>
              <a:rPr lang="en-US" altLang="zh-CN" sz="3600" b="1" baseline="30000">
                <a:solidFill>
                  <a:srgbClr val="FF0000"/>
                </a:solidFill>
              </a:rPr>
              <a:t>3</a:t>
            </a:r>
            <a:r>
              <a:rPr lang="en-US" altLang="zh-CN" sz="3600" b="1">
                <a:solidFill>
                  <a:srgbClr val="FF0000"/>
                </a:solidFill>
              </a:rPr>
              <a:t>)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171950" y="1916113"/>
            <a:ext cx="130492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O(n</a:t>
            </a:r>
            <a:r>
              <a:rPr lang="en-US" altLang="zh-CN" sz="3600" b="1" baseline="30000">
                <a:solidFill>
                  <a:srgbClr val="FF0000"/>
                </a:solidFill>
              </a:rPr>
              <a:t>2</a:t>
            </a:r>
            <a:r>
              <a:rPr lang="en-US" altLang="zh-CN" sz="3600" b="1">
                <a:solidFill>
                  <a:srgbClr val="FF0000"/>
                </a:solidFill>
              </a:rPr>
              <a:t>)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467475" y="2889250"/>
            <a:ext cx="1304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O(n</a:t>
            </a:r>
            <a:r>
              <a:rPr lang="en-US" altLang="zh-CN" sz="3600" b="1" baseline="30000">
                <a:solidFill>
                  <a:srgbClr val="FF0000"/>
                </a:solidFill>
              </a:rPr>
              <a:t>3</a:t>
            </a:r>
            <a:r>
              <a:rPr lang="en-US" altLang="zh-CN" sz="3600" b="1">
                <a:solidFill>
                  <a:srgbClr val="FF0000"/>
                </a:solidFill>
              </a:rPr>
              <a:t>)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893175" cy="3995737"/>
          </a:xfrm>
        </p:spPr>
        <p:txBody>
          <a:bodyPr/>
          <a:lstStyle/>
          <a:p>
            <a:pPr>
              <a:defRPr/>
            </a:pPr>
            <a:r>
              <a:rPr lang="zh-CN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zh-CN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x=x+1</a:t>
            </a:r>
          </a:p>
          <a:p>
            <a:pPr>
              <a:defRPr/>
            </a:pPr>
            <a:r>
              <a:rPr lang="zh-CN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zh-CN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 (i=1; i&lt;=n; i++)</a:t>
            </a:r>
            <a:endParaRPr lang="zh-CN" altLang="zh-CN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x=x+1</a:t>
            </a:r>
            <a:endParaRPr lang="zh-CN" altLang="zh-CN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zh-CN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（</a:t>
            </a: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zh-CN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）</a:t>
            </a: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for (i=1; i&lt;=n; i++)</a:t>
            </a:r>
            <a:endParaRPr lang="zh-CN" altLang="zh-CN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for (j=1; j&lt;=</a:t>
            </a:r>
            <a:r>
              <a:rPr lang="en-US" altLang="zh-CN" sz="36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n;j</a:t>
            </a: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++)</a:t>
            </a:r>
            <a:endParaRPr lang="zh-CN" altLang="zh-CN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sz="36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x=x+1</a:t>
            </a:r>
            <a:endParaRPr lang="zh-CN" altLang="zh-CN" sz="36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4000" dirty="0"/>
              <a:t>算法的</a:t>
            </a:r>
            <a:r>
              <a:rPr lang="zh-CN" altLang="en-US" sz="4000" dirty="0"/>
              <a:t>时间</a:t>
            </a:r>
            <a:r>
              <a:rPr lang="zh-CN" altLang="zh-CN" sz="4000" dirty="0"/>
              <a:t>复杂度</a:t>
            </a:r>
            <a:endParaRPr lang="zh-CN" altLang="en-US" sz="40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272213" y="1376363"/>
            <a:ext cx="1108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O(1)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156325" y="2528888"/>
            <a:ext cx="113364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O(n)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192838" y="4616450"/>
            <a:ext cx="13051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O(n</a:t>
            </a:r>
            <a:r>
              <a:rPr lang="en-US" altLang="zh-CN" sz="3600" b="1" baseline="30000" dirty="0">
                <a:solidFill>
                  <a:srgbClr val="FF0000"/>
                </a:solidFill>
              </a:rPr>
              <a:t>2</a:t>
            </a:r>
            <a:r>
              <a:rPr lang="en-US" altLang="zh-CN" sz="3600" b="1" dirty="0">
                <a:solidFill>
                  <a:srgbClr val="FF0000"/>
                </a:solidFill>
              </a:rPr>
              <a:t>)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3366"/>
      </a:dk1>
      <a:lt1>
        <a:srgbClr val="6698CC"/>
      </a:lt1>
      <a:dk2>
        <a:srgbClr val="FFFFFF"/>
      </a:dk2>
      <a:lt2>
        <a:srgbClr val="B3CCE6"/>
      </a:lt2>
      <a:accent1>
        <a:srgbClr val="336599"/>
      </a:accent1>
      <a:accent2>
        <a:srgbClr val="2E4C6B"/>
      </a:accent2>
      <a:accent3>
        <a:srgbClr val="B8CAE2"/>
      </a:accent3>
      <a:accent4>
        <a:srgbClr val="002A56"/>
      </a:accent4>
      <a:accent5>
        <a:srgbClr val="ADB8CA"/>
      </a:accent5>
      <a:accent6>
        <a:srgbClr val="294460"/>
      </a:accent6>
      <a:hlink>
        <a:srgbClr val="0B54A3"/>
      </a:hlink>
      <a:folHlink>
        <a:srgbClr val="0B73E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9ADEDC"/>
        </a:accent1>
        <a:accent2>
          <a:srgbClr val="45A3A1"/>
        </a:accent2>
        <a:accent3>
          <a:srgbClr val="ADBABA"/>
        </a:accent3>
        <a:accent4>
          <a:srgbClr val="DADADA"/>
        </a:accent4>
        <a:accent5>
          <a:srgbClr val="CAECEB"/>
        </a:accent5>
        <a:accent6>
          <a:srgbClr val="3E9391"/>
        </a:accent6>
        <a:hlink>
          <a:srgbClr val="45A3A1"/>
        </a:hlink>
        <a:folHlink>
          <a:srgbClr val="9ADE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6698CC"/>
        </a:lt1>
        <a:dk2>
          <a:srgbClr val="FFFFFF"/>
        </a:dk2>
        <a:lt2>
          <a:srgbClr val="B3CCE6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002A56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7683</TotalTime>
  <Words>456</Words>
  <Application>Microsoft Office PowerPoint</Application>
  <PresentationFormat>全屏显示(4:3)</PresentationFormat>
  <Paragraphs>70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 Unicode MS</vt:lpstr>
      <vt:lpstr>黑体</vt:lpstr>
      <vt:lpstr>华文行楷</vt:lpstr>
      <vt:lpstr>楷体_GB2312</vt:lpstr>
      <vt:lpstr>宋体</vt:lpstr>
      <vt:lpstr>Arial</vt:lpstr>
      <vt:lpstr>Wingdings</vt:lpstr>
      <vt:lpstr>Default Design</vt:lpstr>
      <vt:lpstr>数据结构—C++实现</vt:lpstr>
      <vt:lpstr>第1章 绪 论</vt:lpstr>
      <vt:lpstr>1.1（算法+数据结构）=程序</vt:lpstr>
      <vt:lpstr>1.2 数据结构的基本概念</vt:lpstr>
      <vt:lpstr>1.2 数据结构的基本概念</vt:lpstr>
      <vt:lpstr>1.3  算法性能与复杂度</vt:lpstr>
      <vt:lpstr>1.3  算法性能与复杂度</vt:lpstr>
      <vt:lpstr>算法的时间复杂度</vt:lpstr>
      <vt:lpstr>算法的时间复杂度</vt:lpstr>
      <vt:lpstr>算法的时间复杂度</vt:lpstr>
      <vt:lpstr>算法的空间复杂度</vt:lpstr>
      <vt:lpstr>PowerPoint 演示文稿</vt:lpstr>
    </vt:vector>
  </TitlesOfParts>
  <Company>Presentation Helper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menus</dc:title>
  <dc:creator>Jonty</dc:creator>
  <cp:lastModifiedBy>JunShen</cp:lastModifiedBy>
  <cp:revision>478</cp:revision>
  <dcterms:created xsi:type="dcterms:W3CDTF">2005-03-15T10:04:38Z</dcterms:created>
  <dcterms:modified xsi:type="dcterms:W3CDTF">2020-12-03T22:12:57Z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www.presentationhelper.co.uk</vt:lpwstr>
  </property>
</Properties>
</file>